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E4A81-ACE0-4D68-9007-74B7717EC478}" type="datetimeFigureOut">
              <a:rPr lang="sv-SE" smtClean="0"/>
              <a:pPr/>
              <a:t>2012-07-12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98FB9-B625-44C5-879C-5238F1F6F78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4829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9A82-AE8B-4771-930D-168F26CB77A5}" type="datetimeFigureOut">
              <a:rPr lang="sv-SE" smtClean="0"/>
              <a:pPr/>
              <a:t>2012-07-12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Ra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067BF7-6532-4BB4-814D-320D25E4CCE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9A82-AE8B-4771-930D-168F26CB77A5}" type="datetimeFigureOut">
              <a:rPr lang="sv-SE" smtClean="0"/>
              <a:pPr/>
              <a:t>2012-07-12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7BF7-6532-4BB4-814D-320D25E4CC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ktangel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1067BF7-6532-4BB4-814D-320D25E4CCE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9A82-AE8B-4771-930D-168F26CB77A5}" type="datetimeFigureOut">
              <a:rPr lang="sv-SE" smtClean="0"/>
              <a:pPr/>
              <a:t>2012-07-12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9A82-AE8B-4771-930D-168F26CB77A5}" type="datetimeFigureOut">
              <a:rPr lang="sv-SE" smtClean="0"/>
              <a:pPr/>
              <a:t>2012-07-12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1067BF7-6532-4BB4-814D-320D25E4CCE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3" name="Rektangel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ktangel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9A82-AE8B-4771-930D-168F26CB77A5}" type="datetimeFigureOut">
              <a:rPr lang="sv-SE" smtClean="0"/>
              <a:pPr/>
              <a:t>2012-07-12</a:t>
            </a:fld>
            <a:endParaRPr lang="sv-SE"/>
          </a:p>
        </p:txBody>
      </p:sp>
      <p:sp>
        <p:nvSpPr>
          <p:cNvPr id="8" name="Ra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067BF7-6532-4BB4-814D-320D25E4CCE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3DF9A82-AE8B-4771-930D-168F26CB77A5}" type="datetimeFigureOut">
              <a:rPr lang="sv-SE" smtClean="0"/>
              <a:pPr/>
              <a:t>2012-07-12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7BF7-6532-4BB4-814D-320D25E4CCE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Ra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latshållare för innehåll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2" name="Platshållare för innehåll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Jämförels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ktangel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ktangel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ktangel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9A82-AE8B-4771-930D-168F26CB77A5}" type="datetimeFigureOut">
              <a:rPr lang="sv-SE" smtClean="0"/>
              <a:pPr/>
              <a:t>2012-07-12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Platshållare för innehåll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6" name="Platshållare för innehåll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5" name="Ellips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1067BF7-6532-4BB4-814D-320D25E4CCE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3" name="Rubri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9A82-AE8B-4771-930D-168F26CB77A5}" type="datetimeFigureOut">
              <a:rPr lang="sv-SE" smtClean="0"/>
              <a:pPr/>
              <a:t>2012-07-12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1067BF7-6532-4BB4-814D-320D25E4CC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ktangel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ktangel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9A82-AE8B-4771-930D-168F26CB77A5}" type="datetimeFigureOut">
              <a:rPr lang="sv-SE" smtClean="0"/>
              <a:pPr/>
              <a:t>2012-07-12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067BF7-6532-4BB4-814D-320D25E4CCE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latshållare för innehåll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0" name="Ellips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067BF7-6532-4BB4-814D-320D25E4CCE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1" name="Rektangel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9A82-AE8B-4771-930D-168F26CB77A5}" type="datetimeFigureOut">
              <a:rPr lang="sv-SE" smtClean="0"/>
              <a:pPr/>
              <a:t>2012-07-12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ktangel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1067BF7-6532-4BB4-814D-320D25E4CCE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22" name="Rektangel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3DF9A82-AE8B-4771-930D-168F26CB77A5}" type="datetimeFigureOut">
              <a:rPr lang="sv-SE" smtClean="0"/>
              <a:pPr/>
              <a:t>2012-07-12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3DF9A82-AE8B-4771-930D-168F26CB77A5}" type="datetimeFigureOut">
              <a:rPr lang="sv-SE" smtClean="0"/>
              <a:pPr/>
              <a:t>2012-07-12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067BF7-6532-4BB4-814D-320D25E4CCE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Reviderad rekommendation för redovisning av lokalkostnader</a:t>
            </a:r>
            <a:endParaRPr lang="sv-SE" dirty="0"/>
          </a:p>
        </p:txBody>
      </p:sp>
      <p:pic>
        <p:nvPicPr>
          <p:cNvPr id="1030" name="Picture 6" descr="C:\Users\chad0001\AppData\Local\Microsoft\Windows\Temporary Internet Files\Content.IE5\PKIKKG28\MC9001941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492896"/>
            <a:ext cx="4672013" cy="3625850"/>
          </a:xfrm>
          <a:prstGeom prst="rect">
            <a:avLst/>
          </a:prstGeom>
          <a:noFill/>
        </p:spPr>
      </p:pic>
      <p:sp>
        <p:nvSpPr>
          <p:cNvPr id="11" name="textruta 10"/>
          <p:cNvSpPr txBox="1"/>
          <p:nvPr/>
        </p:nvSpPr>
        <p:spPr>
          <a:xfrm>
            <a:off x="467544" y="6093296"/>
            <a:ext cx="6912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Högskolornas forum för redovisningsfrågor, </a:t>
            </a:r>
            <a:r>
              <a:rPr lang="sv-SE" dirty="0" err="1" smtClean="0"/>
              <a:t>HfRs</a:t>
            </a:r>
            <a:r>
              <a:rPr lang="sv-SE" dirty="0" smtClean="0"/>
              <a:t> redovisningsråd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Bakgrund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2007 rekommendationer som komplement till SUHF modellen</a:t>
            </a:r>
          </a:p>
          <a:p>
            <a:r>
              <a:rPr lang="sv-SE" dirty="0" smtClean="0"/>
              <a:t>Nov 2008 fastställdes rekommendationer</a:t>
            </a:r>
          </a:p>
          <a:p>
            <a:r>
              <a:rPr lang="sv-SE" dirty="0" smtClean="0"/>
              <a:t>2009 modellen tillämpas</a:t>
            </a:r>
          </a:p>
          <a:p>
            <a:r>
              <a:rPr lang="sv-SE" dirty="0" smtClean="0"/>
              <a:t>2010 lokalkostnadsredovisning tillämpas</a:t>
            </a:r>
          </a:p>
          <a:p>
            <a:r>
              <a:rPr lang="sv-SE" dirty="0" smtClean="0"/>
              <a:t>Praktiska problem/tillämpning svår</a:t>
            </a:r>
          </a:p>
          <a:p>
            <a:r>
              <a:rPr lang="sv-SE" dirty="0" smtClean="0"/>
              <a:t>HfR juni 2010 grupp utreder</a:t>
            </a:r>
          </a:p>
          <a:p>
            <a:r>
              <a:rPr lang="sv-SE" dirty="0" smtClean="0"/>
              <a:t>Maj 2011 presentation HfR:s konferens samt remiss</a:t>
            </a:r>
          </a:p>
          <a:p>
            <a:pPr>
              <a:buNone/>
            </a:pPr>
            <a:endParaRPr lang="sv-SE" dirty="0" smtClean="0"/>
          </a:p>
          <a:p>
            <a:endParaRPr lang="sv-SE" dirty="0" smtClean="0"/>
          </a:p>
          <a:p>
            <a:pPr lvl="1"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Förslag två områden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1) Lokalkostnaderna: vilka kostnadsslag ska ingå?</a:t>
            </a:r>
          </a:p>
          <a:p>
            <a:r>
              <a:rPr lang="sv-SE" dirty="0" smtClean="0"/>
              <a:t>2) Metod för beräkning och fördelning av direkta lokalkostnader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Målsättning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Enhetlig klassificering</a:t>
            </a:r>
          </a:p>
          <a:p>
            <a:r>
              <a:rPr lang="sv-SE" dirty="0" smtClean="0"/>
              <a:t>Jämförbara i så stor utsträckning som möjligt</a:t>
            </a:r>
          </a:p>
          <a:p>
            <a:r>
              <a:rPr lang="sv-SE" dirty="0" smtClean="0"/>
              <a:t>Rättvisande, ändamålsenligt och kostnadseffektivt</a:t>
            </a:r>
          </a:p>
          <a:p>
            <a:endParaRPr lang="sv-SE" dirty="0"/>
          </a:p>
        </p:txBody>
      </p:sp>
      <p:pic>
        <p:nvPicPr>
          <p:cNvPr id="2053" name="Picture 5" descr="C:\Users\chad0001\AppData\Local\Microsoft\Windows\Temporary Internet Files\Content.IE5\PKIKKG28\MC9003244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4400" y="3436938"/>
            <a:ext cx="1944688" cy="1839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Förslag 1) Lokalkostnaderna: vilka kostnadsslag ska ingå?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Begreppet ”internhyra” ersätts av lokalkostnader</a:t>
            </a:r>
          </a:p>
          <a:p>
            <a:r>
              <a:rPr lang="sv-SE" dirty="0" smtClean="0"/>
              <a:t>Fler kostnadsslag ingår</a:t>
            </a:r>
          </a:p>
          <a:p>
            <a:r>
              <a:rPr lang="sv-SE" dirty="0" smtClean="0"/>
              <a:t>Samma som i resultaträkningens post lokalkostnader</a:t>
            </a:r>
          </a:p>
          <a:p>
            <a:r>
              <a:rPr lang="sv-SE" dirty="0" smtClean="0"/>
              <a:t>Lokalvård ingår (även om det utförs av egen personal)</a:t>
            </a:r>
          </a:p>
          <a:p>
            <a:r>
              <a:rPr lang="sv-SE" dirty="0" smtClean="0"/>
              <a:t>Lokalkostnader</a:t>
            </a:r>
          </a:p>
          <a:p>
            <a:pPr lvl="1"/>
            <a:r>
              <a:rPr lang="sv-SE" dirty="0" smtClean="0"/>
              <a:t>Lokalhyra (inkl lokalreserv)</a:t>
            </a:r>
          </a:p>
          <a:p>
            <a:pPr lvl="1"/>
            <a:r>
              <a:rPr lang="sv-SE" dirty="0" smtClean="0"/>
              <a:t>Förprojektering (medverkan av egen personal)</a:t>
            </a:r>
          </a:p>
          <a:p>
            <a:pPr lvl="1"/>
            <a:r>
              <a:rPr lang="sv-SE" dirty="0" err="1" smtClean="0"/>
              <a:t>Mediakostnad</a:t>
            </a:r>
            <a:r>
              <a:rPr lang="sv-SE" dirty="0" smtClean="0"/>
              <a:t> (el, värme, vatten)</a:t>
            </a:r>
          </a:p>
          <a:p>
            <a:pPr lvl="1"/>
            <a:r>
              <a:rPr lang="sv-SE" dirty="0" smtClean="0"/>
              <a:t>Reparation och underhåll av lokaler (hyrda)</a:t>
            </a:r>
          </a:p>
          <a:p>
            <a:pPr lvl="1"/>
            <a:r>
              <a:rPr lang="sv-SE" dirty="0" smtClean="0"/>
              <a:t>Avskrivningar på förbättringsutgifter på annans fastighet</a:t>
            </a:r>
          </a:p>
          <a:p>
            <a:pPr lvl="1"/>
            <a:r>
              <a:rPr lang="sv-SE" dirty="0" smtClean="0"/>
              <a:t>Lokalvård</a:t>
            </a:r>
          </a:p>
          <a:p>
            <a:pPr lvl="1"/>
            <a:r>
              <a:rPr lang="sv-SE" dirty="0" smtClean="0"/>
              <a:t>Bevakning</a:t>
            </a:r>
          </a:p>
          <a:p>
            <a:pPr lvl="1"/>
            <a:r>
              <a:rPr lang="sv-SE" dirty="0" smtClean="0"/>
              <a:t>Larm, skalskydd, säkerhet</a:t>
            </a:r>
          </a:p>
          <a:p>
            <a:pPr lvl="1"/>
            <a:r>
              <a:rPr lang="sv-SE" dirty="0" smtClean="0"/>
              <a:t>Lokaltillbehör 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Vad ingår inte?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Egna resurser för lokalplanering och fastighetsadministration (ingår i gemensamma indirekta kostnader)</a:t>
            </a:r>
          </a:p>
          <a:p>
            <a:r>
              <a:rPr lang="sv-SE" dirty="0" smtClean="0"/>
              <a:t>Avskrivningar på inredning och utrustning (verksamhetsnära)</a:t>
            </a:r>
          </a:p>
          <a:p>
            <a:r>
              <a:rPr lang="sv-SE" dirty="0" smtClean="0"/>
              <a:t>Egendomsförsäkring</a:t>
            </a:r>
          </a:p>
          <a:p>
            <a:r>
              <a:rPr lang="sv-SE" dirty="0" smtClean="0"/>
              <a:t>Vaktmästeri och logistik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Förslag 2) Metod för beräkning och fördelning av </a:t>
            </a:r>
            <a:r>
              <a:rPr lang="sv-SE" smtClean="0"/>
              <a:t>direkta lokalkostnader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Skilja på lokaler för grundutbildning, forskning och stödverksamhet</a:t>
            </a:r>
          </a:p>
          <a:p>
            <a:r>
              <a:rPr lang="sv-SE" dirty="0" smtClean="0"/>
              <a:t>Lokaler för stödverksamhet ska ingå i indirekta kostnader</a:t>
            </a:r>
          </a:p>
          <a:p>
            <a:r>
              <a:rPr lang="sv-SE" dirty="0" smtClean="0"/>
              <a:t>Fördelning per institution och därefter till kostnadsbärarna</a:t>
            </a:r>
          </a:p>
          <a:p>
            <a:r>
              <a:rPr lang="sv-SE" dirty="0" smtClean="0"/>
              <a:t>Metod</a:t>
            </a:r>
          </a:p>
          <a:p>
            <a:pPr lvl="1"/>
            <a:r>
              <a:rPr lang="sv-SE" dirty="0" smtClean="0"/>
              <a:t> 1) Faktiskt lokalnyttjande per kostnadsbärare</a:t>
            </a:r>
          </a:p>
          <a:p>
            <a:pPr lvl="1"/>
            <a:r>
              <a:rPr lang="sv-SE" dirty="0" smtClean="0"/>
              <a:t>2) Påläggsmetod, lönekostnad eller antal anställda per kostnadsbärare</a:t>
            </a:r>
          </a:p>
          <a:p>
            <a:pPr lvl="1"/>
            <a:r>
              <a:rPr lang="sv-SE" dirty="0" smtClean="0"/>
              <a:t>3) kombination av 1 och 2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Skillnad mot tidigare förslag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Hur lärosätet fördelar internhyra är inte viktigt, däremot vad vi redovisar som lokalkostnader</a:t>
            </a:r>
          </a:p>
          <a:p>
            <a:r>
              <a:rPr lang="sv-SE" dirty="0" smtClean="0"/>
              <a:t>Möjlighet att använda flera metoder för fördelning av lokalkostnader</a:t>
            </a:r>
          </a:p>
          <a:p>
            <a:r>
              <a:rPr lang="sv-SE" dirty="0" smtClean="0"/>
              <a:t>Anpassning till praxis inom högskolesektorn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Beslut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Fastställande av nya rekommendationer för redovisning av lokalkostnader</a:t>
            </a:r>
            <a:endParaRPr lang="sv-SE" dirty="0"/>
          </a:p>
        </p:txBody>
      </p:sp>
      <p:pic>
        <p:nvPicPr>
          <p:cNvPr id="3074" name="Picture 2" descr="C:\Users\chad0001\AppData\Local\Microsoft\Windows\Temporary Internet Files\Content.IE5\PKIKKG28\MC90044139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356992"/>
            <a:ext cx="1990278" cy="19902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örvaltning">
  <a:themeElements>
    <a:clrScheme name="Förvaltning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örvaltning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örvaltning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296</TotalTime>
  <Words>293</Words>
  <Application>Microsoft Office PowerPoint</Application>
  <PresentationFormat>Bildspel på skärmen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Förvaltning</vt:lpstr>
      <vt:lpstr>Reviderad rekommendation för redovisning av lokalkostnader</vt:lpstr>
      <vt:lpstr>Bakgrund</vt:lpstr>
      <vt:lpstr>Förslag två områden</vt:lpstr>
      <vt:lpstr>Målsättning</vt:lpstr>
      <vt:lpstr>Förslag 1) Lokalkostnaderna: vilka kostnadsslag ska ingå?</vt:lpstr>
      <vt:lpstr>Vad ingår inte?</vt:lpstr>
      <vt:lpstr>Förslag 2) Metod för beräkning och fördelning av direkta lokalkostnader</vt:lpstr>
      <vt:lpstr>Skillnad mot tidigare förslag</vt:lpstr>
      <vt:lpstr>Beslut</vt:lpstr>
    </vt:vector>
  </TitlesOfParts>
  <Company>Umeå universitet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Krisledningssystem</dc:title>
  <dc:creator>Christina Adolfsson</dc:creator>
  <cp:lastModifiedBy>laalb</cp:lastModifiedBy>
  <cp:revision>42</cp:revision>
  <dcterms:created xsi:type="dcterms:W3CDTF">2012-02-17T13:53:30Z</dcterms:created>
  <dcterms:modified xsi:type="dcterms:W3CDTF">2012-07-12T12:24:32Z</dcterms:modified>
</cp:coreProperties>
</file>