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22.xml" ContentType="application/vnd.openxmlformats-officedocument.presentationml.notesSlide+xml"/>
  <Override PartName="/ppt/charts/chart4.xml" ContentType="application/vnd.openxmlformats-officedocument.drawingml.chart+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handoutMasterIdLst>
    <p:handoutMasterId r:id="rId32"/>
  </p:handoutMasterIdLst>
  <p:sldIdLst>
    <p:sldId id="256" r:id="rId2"/>
    <p:sldId id="257" r:id="rId3"/>
    <p:sldId id="259" r:id="rId4"/>
    <p:sldId id="260" r:id="rId5"/>
    <p:sldId id="286" r:id="rId6"/>
    <p:sldId id="258" r:id="rId7"/>
    <p:sldId id="261" r:id="rId8"/>
    <p:sldId id="262" r:id="rId9"/>
    <p:sldId id="264" r:id="rId10"/>
    <p:sldId id="263" r:id="rId11"/>
    <p:sldId id="265" r:id="rId12"/>
    <p:sldId id="291" r:id="rId13"/>
    <p:sldId id="267" r:id="rId14"/>
    <p:sldId id="268" r:id="rId15"/>
    <p:sldId id="269" r:id="rId16"/>
    <p:sldId id="270" r:id="rId17"/>
    <p:sldId id="271" r:id="rId18"/>
    <p:sldId id="272" r:id="rId19"/>
    <p:sldId id="293" r:id="rId20"/>
    <p:sldId id="288" r:id="rId21"/>
    <p:sldId id="274" r:id="rId22"/>
    <p:sldId id="275" r:id="rId23"/>
    <p:sldId id="276" r:id="rId24"/>
    <p:sldId id="287" r:id="rId25"/>
    <p:sldId id="284" r:id="rId26"/>
    <p:sldId id="273" r:id="rId27"/>
    <p:sldId id="278" r:id="rId28"/>
    <p:sldId id="277" r:id="rId29"/>
    <p:sldId id="289" r:id="rId30"/>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07E1C9B2-972A-4342-8D44-E222BD5441C4}">
          <p14:sldIdLst>
            <p14:sldId id="256"/>
            <p14:sldId id="257"/>
            <p14:sldId id="259"/>
            <p14:sldId id="260"/>
            <p14:sldId id="286"/>
            <p14:sldId id="258"/>
            <p14:sldId id="261"/>
            <p14:sldId id="262"/>
            <p14:sldId id="264"/>
            <p14:sldId id="263"/>
            <p14:sldId id="265"/>
            <p14:sldId id="291"/>
            <p14:sldId id="267"/>
            <p14:sldId id="268"/>
            <p14:sldId id="269"/>
            <p14:sldId id="270"/>
            <p14:sldId id="271"/>
            <p14:sldId id="272"/>
            <p14:sldId id="293"/>
            <p14:sldId id="288"/>
            <p14:sldId id="274"/>
            <p14:sldId id="275"/>
            <p14:sldId id="276"/>
            <p14:sldId id="287"/>
            <p14:sldId id="284"/>
            <p14:sldId id="273"/>
            <p14:sldId id="278"/>
            <p14:sldId id="277"/>
            <p14:sldId id="2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273" autoAdjust="0"/>
  </p:normalViewPr>
  <p:slideViewPr>
    <p:cSldViewPr snapToGrid="0" snapToObjects="1">
      <p:cViewPr varScale="1">
        <p:scale>
          <a:sx n="90" d="100"/>
          <a:sy n="90" d="100"/>
        </p:scale>
        <p:origin x="-15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uwfpcluster01.uw.lu.se\Eken-akm$\dokument\SUHF%202011\underlag%20NUAS%202010.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uwfpcluster01.uw.lu.se\Eken-akm$\dokument\SUHF%202011\underlag%20NUAS%202010.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wfpcluster01.uw.lu.se\irev-akm$\Documents\dokument\SUHF%20enk&#228;t%202012\Pivot%202012%20alla%20uppdaterad%20120830.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uwfpcluster01.uw.lu.se\irev-akm$\Documents\dokument\SUHF%20enk&#228;t%202012\Pivot%202012%20alla%20uppdaterad%20120830.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ohm:Documents:arbete:2013:Hfr:utredning:arbetsex%20Pivot%202012%20alla%20uppdaterad%2012083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Lbls>
            <c:txPr>
              <a:bodyPr/>
              <a:lstStyle/>
              <a:p>
                <a:pPr>
                  <a:defRPr sz="2000" b="1"/>
                </a:pPr>
                <a:endParaRPr lang="sv-SE"/>
              </a:p>
            </c:txPr>
            <c:showLegendKey val="0"/>
            <c:showVal val="0"/>
            <c:showCatName val="0"/>
            <c:showSerName val="0"/>
            <c:showPercent val="1"/>
            <c:showBubbleSize val="0"/>
            <c:showLeaderLines val="1"/>
          </c:dLbls>
          <c:cat>
            <c:strRef>
              <c:f>[1]Blad1!$O$3:$O$8</c:f>
              <c:strCache>
                <c:ptCount val="6"/>
                <c:pt idx="0">
                  <c:v>Direct government funding</c:v>
                </c:pt>
                <c:pt idx="1">
                  <c:v>Government research funding bodies and other public funding</c:v>
                </c:pt>
                <c:pt idx="2">
                  <c:v>EU</c:v>
                </c:pt>
                <c:pt idx="3">
                  <c:v>Private funding, swedish</c:v>
                </c:pt>
                <c:pt idx="4">
                  <c:v>Private funding, foreign</c:v>
                </c:pt>
                <c:pt idx="5">
                  <c:v>Financial income</c:v>
                </c:pt>
              </c:strCache>
            </c:strRef>
          </c:cat>
          <c:val>
            <c:numRef>
              <c:f>[1]Blad1!$P$3:$P$8</c:f>
              <c:numCache>
                <c:formatCode>#,##0</c:formatCode>
                <c:ptCount val="6"/>
                <c:pt idx="0">
                  <c:v>14852219</c:v>
                </c:pt>
                <c:pt idx="1">
                  <c:v>9449561</c:v>
                </c:pt>
                <c:pt idx="2">
                  <c:v>1346624</c:v>
                </c:pt>
                <c:pt idx="3">
                  <c:v>5064923</c:v>
                </c:pt>
                <c:pt idx="4">
                  <c:v>833177</c:v>
                </c:pt>
                <c:pt idx="5">
                  <c:v>169378</c:v>
                </c:pt>
              </c:numCache>
            </c:numRef>
          </c:val>
        </c:ser>
        <c:dLbls>
          <c:showLegendKey val="0"/>
          <c:showVal val="0"/>
          <c:showCatName val="0"/>
          <c:showSerName val="0"/>
          <c:showPercent val="1"/>
          <c:showBubbleSize val="0"/>
          <c:showLeaderLines val="1"/>
        </c:dLbls>
        <c:firstSliceAng val="0"/>
      </c:pieChart>
    </c:plotArea>
    <c:legend>
      <c:legendPos val="r"/>
      <c:legendEntry>
        <c:idx val="0"/>
        <c:txPr>
          <a:bodyPr/>
          <a:lstStyle/>
          <a:p>
            <a:pPr>
              <a:defRPr sz="1600" b="1"/>
            </a:pPr>
            <a:endParaRPr lang="sv-SE"/>
          </a:p>
        </c:txPr>
      </c:legendEntry>
      <c:legendEntry>
        <c:idx val="1"/>
        <c:txPr>
          <a:bodyPr/>
          <a:lstStyle/>
          <a:p>
            <a:pPr>
              <a:defRPr sz="1600" b="1"/>
            </a:pPr>
            <a:endParaRPr lang="sv-SE"/>
          </a:p>
        </c:txPr>
      </c:legendEntry>
      <c:legendEntry>
        <c:idx val="2"/>
        <c:txPr>
          <a:bodyPr/>
          <a:lstStyle/>
          <a:p>
            <a:pPr>
              <a:defRPr sz="1600" b="1"/>
            </a:pPr>
            <a:endParaRPr lang="sv-SE"/>
          </a:p>
        </c:txPr>
      </c:legendEntry>
      <c:legendEntry>
        <c:idx val="3"/>
        <c:txPr>
          <a:bodyPr/>
          <a:lstStyle/>
          <a:p>
            <a:pPr>
              <a:defRPr sz="1600" b="1"/>
            </a:pPr>
            <a:endParaRPr lang="sv-SE"/>
          </a:p>
        </c:txPr>
      </c:legendEntry>
      <c:legendEntry>
        <c:idx val="4"/>
        <c:txPr>
          <a:bodyPr/>
          <a:lstStyle/>
          <a:p>
            <a:pPr>
              <a:defRPr sz="1600" b="1"/>
            </a:pPr>
            <a:endParaRPr lang="sv-SE"/>
          </a:p>
        </c:txPr>
      </c:legendEntry>
      <c:legendEntry>
        <c:idx val="5"/>
        <c:txPr>
          <a:bodyPr/>
          <a:lstStyle/>
          <a:p>
            <a:pPr>
              <a:defRPr sz="1600" b="1"/>
            </a:pPr>
            <a:endParaRPr lang="sv-SE"/>
          </a:p>
        </c:txPr>
      </c:legendEntry>
      <c:layout>
        <c:manualLayout>
          <c:xMode val="edge"/>
          <c:yMode val="edge"/>
          <c:x val="0.59516659375911296"/>
          <c:y val="4.66001649363414E-2"/>
          <c:w val="0.39248772722854203"/>
          <c:h val="0.91827743196375899"/>
        </c:manualLayout>
      </c:layout>
      <c:overlay val="0"/>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Lbls>
            <c:txPr>
              <a:bodyPr/>
              <a:lstStyle/>
              <a:p>
                <a:pPr>
                  <a:defRPr sz="2000" b="1"/>
                </a:pPr>
                <a:endParaRPr lang="sv-SE"/>
              </a:p>
            </c:txPr>
            <c:showLegendKey val="0"/>
            <c:showVal val="0"/>
            <c:showCatName val="0"/>
            <c:showSerName val="0"/>
            <c:showPercent val="1"/>
            <c:showBubbleSize val="0"/>
            <c:showLeaderLines val="1"/>
          </c:dLbls>
          <c:cat>
            <c:strRef>
              <c:f>[1]Blad1!$O$3:$O$8</c:f>
              <c:strCache>
                <c:ptCount val="6"/>
                <c:pt idx="0">
                  <c:v>Direct government funding</c:v>
                </c:pt>
                <c:pt idx="1">
                  <c:v>Government research funding bodies and other public funding</c:v>
                </c:pt>
                <c:pt idx="2">
                  <c:v>EU</c:v>
                </c:pt>
                <c:pt idx="3">
                  <c:v>Private funding, swedish</c:v>
                </c:pt>
                <c:pt idx="4">
                  <c:v>Private funding, foreign</c:v>
                </c:pt>
                <c:pt idx="5">
                  <c:v>Financial income</c:v>
                </c:pt>
              </c:strCache>
            </c:strRef>
          </c:cat>
          <c:val>
            <c:numRef>
              <c:f>[1]Blad1!$P$3:$P$8</c:f>
              <c:numCache>
                <c:formatCode>#,##0</c:formatCode>
                <c:ptCount val="6"/>
                <c:pt idx="0">
                  <c:v>14852219</c:v>
                </c:pt>
                <c:pt idx="1">
                  <c:v>9449561</c:v>
                </c:pt>
                <c:pt idx="2">
                  <c:v>1346624</c:v>
                </c:pt>
                <c:pt idx="3">
                  <c:v>5064923</c:v>
                </c:pt>
                <c:pt idx="4">
                  <c:v>833177</c:v>
                </c:pt>
                <c:pt idx="5">
                  <c:v>169378</c:v>
                </c:pt>
              </c:numCache>
            </c:numRef>
          </c:val>
        </c:ser>
        <c:dLbls>
          <c:showLegendKey val="0"/>
          <c:showVal val="0"/>
          <c:showCatName val="0"/>
          <c:showSerName val="0"/>
          <c:showPercent val="1"/>
          <c:showBubbleSize val="0"/>
          <c:showLeaderLines val="1"/>
        </c:dLbls>
        <c:firstSliceAng val="0"/>
      </c:pieChart>
    </c:plotArea>
    <c:legend>
      <c:legendPos val="r"/>
      <c:legendEntry>
        <c:idx val="0"/>
        <c:txPr>
          <a:bodyPr/>
          <a:lstStyle/>
          <a:p>
            <a:pPr>
              <a:defRPr sz="1600" b="1"/>
            </a:pPr>
            <a:endParaRPr lang="sv-SE"/>
          </a:p>
        </c:txPr>
      </c:legendEntry>
      <c:legendEntry>
        <c:idx val="1"/>
        <c:txPr>
          <a:bodyPr/>
          <a:lstStyle/>
          <a:p>
            <a:pPr>
              <a:defRPr sz="1600" b="1"/>
            </a:pPr>
            <a:endParaRPr lang="sv-SE"/>
          </a:p>
        </c:txPr>
      </c:legendEntry>
      <c:legendEntry>
        <c:idx val="2"/>
        <c:txPr>
          <a:bodyPr/>
          <a:lstStyle/>
          <a:p>
            <a:pPr>
              <a:defRPr sz="1600" b="1"/>
            </a:pPr>
            <a:endParaRPr lang="sv-SE"/>
          </a:p>
        </c:txPr>
      </c:legendEntry>
      <c:legendEntry>
        <c:idx val="3"/>
        <c:txPr>
          <a:bodyPr/>
          <a:lstStyle/>
          <a:p>
            <a:pPr>
              <a:defRPr sz="1600" b="1"/>
            </a:pPr>
            <a:endParaRPr lang="sv-SE"/>
          </a:p>
        </c:txPr>
      </c:legendEntry>
      <c:legendEntry>
        <c:idx val="4"/>
        <c:txPr>
          <a:bodyPr/>
          <a:lstStyle/>
          <a:p>
            <a:pPr>
              <a:defRPr sz="1600" b="1"/>
            </a:pPr>
            <a:endParaRPr lang="sv-SE"/>
          </a:p>
        </c:txPr>
      </c:legendEntry>
      <c:legendEntry>
        <c:idx val="5"/>
        <c:txPr>
          <a:bodyPr/>
          <a:lstStyle/>
          <a:p>
            <a:pPr>
              <a:defRPr sz="1600" b="1"/>
            </a:pPr>
            <a:endParaRPr lang="sv-SE"/>
          </a:p>
        </c:txPr>
      </c:legendEntry>
      <c:layout>
        <c:manualLayout>
          <c:xMode val="edge"/>
          <c:yMode val="edge"/>
          <c:x val="0.59516659375911296"/>
          <c:y val="4.66001649363414E-2"/>
          <c:w val="0.39248772722854203"/>
          <c:h val="0.91827743196375899"/>
        </c:manualLayout>
      </c:layout>
      <c:overlay val="0"/>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sv-SE" dirty="0" smtClean="0"/>
              <a:t>Research 2012</a:t>
            </a:r>
            <a:endParaRPr lang="sv-SE" sz="1800" b="0" i="0" u="none" strike="noStrike" baseline="0" dirty="0">
              <a:effectLst/>
            </a:endParaRPr>
          </a:p>
        </c:rich>
      </c:tx>
      <c:overlay val="0"/>
    </c:title>
    <c:autoTitleDeleted val="0"/>
    <c:plotArea>
      <c:layout/>
      <c:barChart>
        <c:barDir val="col"/>
        <c:grouping val="clustered"/>
        <c:varyColors val="0"/>
        <c:ser>
          <c:idx val="0"/>
          <c:order val="0"/>
          <c:invertIfNegative val="0"/>
          <c:cat>
            <c:strRef>
              <c:f>avstämning!$A$223:$A$258</c:f>
              <c:strCache>
                <c:ptCount val="36"/>
                <c:pt idx="0">
                  <c:v>UmU</c:v>
                </c:pt>
                <c:pt idx="1">
                  <c:v>KI</c:v>
                </c:pt>
                <c:pt idx="2">
                  <c:v>HH</c:v>
                </c:pt>
                <c:pt idx="3">
                  <c:v>CTH</c:v>
                </c:pt>
                <c:pt idx="4">
                  <c:v>HHS</c:v>
                </c:pt>
                <c:pt idx="5">
                  <c:v>UU</c:v>
                </c:pt>
                <c:pt idx="6">
                  <c:v>LU</c:v>
                </c:pt>
                <c:pt idx="7">
                  <c:v>HS</c:v>
                </c:pt>
                <c:pt idx="8">
                  <c:v>LTU</c:v>
                </c:pt>
                <c:pt idx="9">
                  <c:v>GU</c:v>
                </c:pt>
                <c:pt idx="10">
                  <c:v>HD</c:v>
                </c:pt>
                <c:pt idx="11">
                  <c:v>SLU</c:v>
                </c:pt>
                <c:pt idx="12">
                  <c:v>MAH</c:v>
                </c:pt>
                <c:pt idx="13">
                  <c:v>KTH</c:v>
                </c:pt>
                <c:pt idx="14">
                  <c:v>LiU</c:v>
                </c:pt>
                <c:pt idx="15">
                  <c:v>LNU</c:v>
                </c:pt>
                <c:pt idx="16">
                  <c:v>MiU</c:v>
                </c:pt>
                <c:pt idx="17">
                  <c:v>SU</c:v>
                </c:pt>
                <c:pt idx="18">
                  <c:v>ÖU</c:v>
                </c:pt>
                <c:pt idx="19">
                  <c:v>BTH</c:v>
                </c:pt>
                <c:pt idx="20">
                  <c:v>MdH</c:v>
                </c:pt>
                <c:pt idx="21">
                  <c:v>HB</c:v>
                </c:pt>
                <c:pt idx="22">
                  <c:v>HiG</c:v>
                </c:pt>
                <c:pt idx="23">
                  <c:v>OH</c:v>
                </c:pt>
                <c:pt idx="24">
                  <c:v>SH</c:v>
                </c:pt>
                <c:pt idx="25">
                  <c:v>KaU</c:v>
                </c:pt>
                <c:pt idx="26">
                  <c:v>HV</c:v>
                </c:pt>
                <c:pt idx="27">
                  <c:v>HJ</c:v>
                </c:pt>
                <c:pt idx="28">
                  <c:v>KF</c:v>
                </c:pt>
                <c:pt idx="29">
                  <c:v>DCH</c:v>
                </c:pt>
                <c:pt idx="30">
                  <c:v>SDH</c:v>
                </c:pt>
                <c:pt idx="31">
                  <c:v>KMH</c:v>
                </c:pt>
                <c:pt idx="32">
                  <c:v>HG</c:v>
                </c:pt>
                <c:pt idx="33">
                  <c:v>GIH</c:v>
                </c:pt>
                <c:pt idx="34">
                  <c:v>HKr</c:v>
                </c:pt>
                <c:pt idx="35">
                  <c:v>KKH</c:v>
                </c:pt>
              </c:strCache>
            </c:strRef>
          </c:cat>
          <c:val>
            <c:numRef>
              <c:f>avstämning!$B$223:$B$258</c:f>
              <c:numCache>
                <c:formatCode>0.00%</c:formatCode>
                <c:ptCount val="36"/>
                <c:pt idx="0">
                  <c:v>0.14814483375141299</c:v>
                </c:pt>
                <c:pt idx="1">
                  <c:v>0.15161682996136799</c:v>
                </c:pt>
                <c:pt idx="2">
                  <c:v>0.153859481937105</c:v>
                </c:pt>
                <c:pt idx="3">
                  <c:v>0.181058439994845</c:v>
                </c:pt>
                <c:pt idx="4">
                  <c:v>0.18223753918514901</c:v>
                </c:pt>
                <c:pt idx="5">
                  <c:v>0.189761829867165</c:v>
                </c:pt>
                <c:pt idx="6">
                  <c:v>0.190799218012424</c:v>
                </c:pt>
                <c:pt idx="7">
                  <c:v>0.195375323373808</c:v>
                </c:pt>
                <c:pt idx="8">
                  <c:v>0.198091933863252</c:v>
                </c:pt>
                <c:pt idx="9">
                  <c:v>0.20564344338885801</c:v>
                </c:pt>
                <c:pt idx="10">
                  <c:v>0.20822569401730401</c:v>
                </c:pt>
                <c:pt idx="11">
                  <c:v>0.20974092138536299</c:v>
                </c:pt>
                <c:pt idx="12">
                  <c:v>0.225992263892136</c:v>
                </c:pt>
                <c:pt idx="13">
                  <c:v>0.24389619155579301</c:v>
                </c:pt>
                <c:pt idx="14">
                  <c:v>0.244768074103629</c:v>
                </c:pt>
                <c:pt idx="15">
                  <c:v>0.248981325737933</c:v>
                </c:pt>
                <c:pt idx="16">
                  <c:v>0.25454564703017701</c:v>
                </c:pt>
                <c:pt idx="17">
                  <c:v>0.255325983749916</c:v>
                </c:pt>
                <c:pt idx="18">
                  <c:v>0.264070216047538</c:v>
                </c:pt>
                <c:pt idx="19">
                  <c:v>0.26735888485193898</c:v>
                </c:pt>
                <c:pt idx="20">
                  <c:v>0.27277463739292701</c:v>
                </c:pt>
                <c:pt idx="21">
                  <c:v>0.27648215981549301</c:v>
                </c:pt>
                <c:pt idx="22">
                  <c:v>0.27920711240134299</c:v>
                </c:pt>
                <c:pt idx="23">
                  <c:v>0.28164298029397</c:v>
                </c:pt>
                <c:pt idx="24">
                  <c:v>0.29151413063821802</c:v>
                </c:pt>
                <c:pt idx="25">
                  <c:v>0.29359755907329599</c:v>
                </c:pt>
                <c:pt idx="26">
                  <c:v>0.29792495185569201</c:v>
                </c:pt>
                <c:pt idx="27">
                  <c:v>0.30085032440825299</c:v>
                </c:pt>
                <c:pt idx="28">
                  <c:v>0.309264705882353</c:v>
                </c:pt>
                <c:pt idx="29">
                  <c:v>0.334473248758963</c:v>
                </c:pt>
                <c:pt idx="30">
                  <c:v>0.34692397998646002</c:v>
                </c:pt>
                <c:pt idx="31">
                  <c:v>0.35027985074626899</c:v>
                </c:pt>
                <c:pt idx="32">
                  <c:v>0.35264609538876501</c:v>
                </c:pt>
                <c:pt idx="33">
                  <c:v>0.42778515847409398</c:v>
                </c:pt>
                <c:pt idx="34">
                  <c:v>0.58522008730061603</c:v>
                </c:pt>
                <c:pt idx="35">
                  <c:v>0.68932955618508096</c:v>
                </c:pt>
              </c:numCache>
            </c:numRef>
          </c:val>
        </c:ser>
        <c:dLbls>
          <c:showLegendKey val="0"/>
          <c:showVal val="0"/>
          <c:showCatName val="0"/>
          <c:showSerName val="0"/>
          <c:showPercent val="0"/>
          <c:showBubbleSize val="0"/>
        </c:dLbls>
        <c:gapWidth val="150"/>
        <c:axId val="48457984"/>
        <c:axId val="48484352"/>
      </c:barChart>
      <c:catAx>
        <c:axId val="48457984"/>
        <c:scaling>
          <c:orientation val="minMax"/>
        </c:scaling>
        <c:delete val="0"/>
        <c:axPos val="b"/>
        <c:majorTickMark val="out"/>
        <c:minorTickMark val="none"/>
        <c:tickLblPos val="nextTo"/>
        <c:txPr>
          <a:bodyPr/>
          <a:lstStyle/>
          <a:p>
            <a:pPr>
              <a:defRPr sz="1200"/>
            </a:pPr>
            <a:endParaRPr lang="sv-SE"/>
          </a:p>
        </c:txPr>
        <c:crossAx val="48484352"/>
        <c:crosses val="autoZero"/>
        <c:auto val="1"/>
        <c:lblAlgn val="ctr"/>
        <c:lblOffset val="100"/>
        <c:noMultiLvlLbl val="0"/>
      </c:catAx>
      <c:valAx>
        <c:axId val="48484352"/>
        <c:scaling>
          <c:orientation val="minMax"/>
          <c:max val="1"/>
        </c:scaling>
        <c:delete val="0"/>
        <c:axPos val="l"/>
        <c:majorGridlines/>
        <c:title>
          <c:tx>
            <c:rich>
              <a:bodyPr rot="-5400000" vert="horz"/>
              <a:lstStyle/>
              <a:p>
                <a:pPr>
                  <a:defRPr/>
                </a:pPr>
                <a:r>
                  <a:rPr lang="sv-SE" dirty="0" err="1" smtClean="0"/>
                  <a:t>Share</a:t>
                </a:r>
                <a:r>
                  <a:rPr lang="sv-SE" dirty="0" smtClean="0"/>
                  <a:t> </a:t>
                </a:r>
                <a:r>
                  <a:rPr lang="sv-SE" dirty="0" err="1" smtClean="0"/>
                  <a:t>indirect</a:t>
                </a:r>
                <a:r>
                  <a:rPr lang="sv-SE" dirty="0" smtClean="0"/>
                  <a:t> </a:t>
                </a:r>
                <a:r>
                  <a:rPr lang="sv-SE" dirty="0" err="1" smtClean="0"/>
                  <a:t>costs</a:t>
                </a:r>
                <a:endParaRPr lang="sv-SE" dirty="0"/>
              </a:p>
            </c:rich>
          </c:tx>
          <c:overlay val="0"/>
        </c:title>
        <c:numFmt formatCode="0%" sourceLinked="0"/>
        <c:majorTickMark val="out"/>
        <c:minorTickMark val="none"/>
        <c:tickLblPos val="nextTo"/>
        <c:txPr>
          <a:bodyPr/>
          <a:lstStyle/>
          <a:p>
            <a:pPr>
              <a:defRPr sz="1200"/>
            </a:pPr>
            <a:endParaRPr lang="sv-SE"/>
          </a:p>
        </c:txPr>
        <c:crossAx val="48457984"/>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education </a:t>
            </a:r>
            <a:r>
              <a:rPr lang="en-US" dirty="0"/>
              <a:t>2012</a:t>
            </a:r>
          </a:p>
        </c:rich>
      </c:tx>
      <c:overlay val="0"/>
    </c:title>
    <c:autoTitleDeleted val="0"/>
    <c:plotArea>
      <c:layout/>
      <c:barChart>
        <c:barDir val="col"/>
        <c:grouping val="clustered"/>
        <c:varyColors val="0"/>
        <c:ser>
          <c:idx val="0"/>
          <c:order val="0"/>
          <c:tx>
            <c:strRef>
              <c:f>avstämning!$B$135</c:f>
              <c:strCache>
                <c:ptCount val="1"/>
                <c:pt idx="0">
                  <c:v>andel utb</c:v>
                </c:pt>
              </c:strCache>
            </c:strRef>
          </c:tx>
          <c:invertIfNegative val="0"/>
          <c:cat>
            <c:strRef>
              <c:f>avstämning!$A$136:$A$171</c:f>
              <c:strCache>
                <c:ptCount val="36"/>
                <c:pt idx="0">
                  <c:v>KKH</c:v>
                </c:pt>
                <c:pt idx="1">
                  <c:v>KI</c:v>
                </c:pt>
                <c:pt idx="2">
                  <c:v>SDH</c:v>
                </c:pt>
                <c:pt idx="3">
                  <c:v>LTU</c:v>
                </c:pt>
                <c:pt idx="4">
                  <c:v>HD</c:v>
                </c:pt>
                <c:pt idx="5">
                  <c:v>HG</c:v>
                </c:pt>
                <c:pt idx="6">
                  <c:v>HHS</c:v>
                </c:pt>
                <c:pt idx="7">
                  <c:v>UmU</c:v>
                </c:pt>
                <c:pt idx="8">
                  <c:v>SLU</c:v>
                </c:pt>
                <c:pt idx="9">
                  <c:v>OH</c:v>
                </c:pt>
                <c:pt idx="10">
                  <c:v>SU</c:v>
                </c:pt>
                <c:pt idx="11">
                  <c:v>SH</c:v>
                </c:pt>
                <c:pt idx="12">
                  <c:v>HKr</c:v>
                </c:pt>
                <c:pt idx="13">
                  <c:v>CTH</c:v>
                </c:pt>
                <c:pt idx="14">
                  <c:v>LU</c:v>
                </c:pt>
                <c:pt idx="15">
                  <c:v>KaU</c:v>
                </c:pt>
                <c:pt idx="16">
                  <c:v>UU</c:v>
                </c:pt>
                <c:pt idx="17">
                  <c:v>GU</c:v>
                </c:pt>
                <c:pt idx="18">
                  <c:v>MdH</c:v>
                </c:pt>
                <c:pt idx="19">
                  <c:v>HB</c:v>
                </c:pt>
                <c:pt idx="20">
                  <c:v>ÖU</c:v>
                </c:pt>
                <c:pt idx="21">
                  <c:v>HS</c:v>
                </c:pt>
                <c:pt idx="22">
                  <c:v>MiU</c:v>
                </c:pt>
                <c:pt idx="23">
                  <c:v>LNU</c:v>
                </c:pt>
                <c:pt idx="24">
                  <c:v>KF</c:v>
                </c:pt>
                <c:pt idx="25">
                  <c:v>HiG</c:v>
                </c:pt>
                <c:pt idx="26">
                  <c:v>LiU</c:v>
                </c:pt>
                <c:pt idx="27">
                  <c:v>BTH</c:v>
                </c:pt>
                <c:pt idx="28">
                  <c:v>KMH</c:v>
                </c:pt>
                <c:pt idx="29">
                  <c:v>HH</c:v>
                </c:pt>
                <c:pt idx="30">
                  <c:v>KTH</c:v>
                </c:pt>
                <c:pt idx="31">
                  <c:v>DCH</c:v>
                </c:pt>
                <c:pt idx="32">
                  <c:v>HJ</c:v>
                </c:pt>
                <c:pt idx="33">
                  <c:v>MAH</c:v>
                </c:pt>
                <c:pt idx="34">
                  <c:v>HV</c:v>
                </c:pt>
                <c:pt idx="35">
                  <c:v>GIH</c:v>
                </c:pt>
              </c:strCache>
            </c:strRef>
          </c:cat>
          <c:val>
            <c:numRef>
              <c:f>avstämning!$B$136:$B$171</c:f>
              <c:numCache>
                <c:formatCode>0.00%</c:formatCode>
                <c:ptCount val="36"/>
                <c:pt idx="0">
                  <c:v>0.171250470938795</c:v>
                </c:pt>
                <c:pt idx="1">
                  <c:v>0.226013589990333</c:v>
                </c:pt>
                <c:pt idx="2">
                  <c:v>0.25431627783148902</c:v>
                </c:pt>
                <c:pt idx="3">
                  <c:v>0.28020785445062601</c:v>
                </c:pt>
                <c:pt idx="4">
                  <c:v>0.28609933239478802</c:v>
                </c:pt>
                <c:pt idx="5">
                  <c:v>0.29094317811942599</c:v>
                </c:pt>
                <c:pt idx="6">
                  <c:v>0.297055411918067</c:v>
                </c:pt>
                <c:pt idx="7">
                  <c:v>0.299775027761919</c:v>
                </c:pt>
                <c:pt idx="8">
                  <c:v>0.30029584168905699</c:v>
                </c:pt>
                <c:pt idx="9">
                  <c:v>0.30544237548319902</c:v>
                </c:pt>
                <c:pt idx="10">
                  <c:v>0.30892563439871601</c:v>
                </c:pt>
                <c:pt idx="11">
                  <c:v>0.30943659387043498</c:v>
                </c:pt>
                <c:pt idx="12">
                  <c:v>0.30973383759461298</c:v>
                </c:pt>
                <c:pt idx="13">
                  <c:v>0.31356556692788701</c:v>
                </c:pt>
                <c:pt idx="14">
                  <c:v>0.32103916886919698</c:v>
                </c:pt>
                <c:pt idx="15">
                  <c:v>0.32544903661776903</c:v>
                </c:pt>
                <c:pt idx="16">
                  <c:v>0.32574779066861698</c:v>
                </c:pt>
                <c:pt idx="17">
                  <c:v>0.33310028447038098</c:v>
                </c:pt>
                <c:pt idx="18">
                  <c:v>0.33422685049154399</c:v>
                </c:pt>
                <c:pt idx="19">
                  <c:v>0.343667965158373</c:v>
                </c:pt>
                <c:pt idx="20">
                  <c:v>0.34718924350355201</c:v>
                </c:pt>
                <c:pt idx="21">
                  <c:v>0.36075024679768602</c:v>
                </c:pt>
                <c:pt idx="22">
                  <c:v>0.37293762544700598</c:v>
                </c:pt>
                <c:pt idx="23">
                  <c:v>0.37958944226943903</c:v>
                </c:pt>
                <c:pt idx="24">
                  <c:v>0.38118437974184</c:v>
                </c:pt>
                <c:pt idx="25">
                  <c:v>0.38522732251273401</c:v>
                </c:pt>
                <c:pt idx="26">
                  <c:v>0.392961073617074</c:v>
                </c:pt>
                <c:pt idx="27">
                  <c:v>0.41126301939538901</c:v>
                </c:pt>
                <c:pt idx="28">
                  <c:v>0.41505573802818602</c:v>
                </c:pt>
                <c:pt idx="29">
                  <c:v>0.43484029497069099</c:v>
                </c:pt>
                <c:pt idx="30">
                  <c:v>0.44431268269504298</c:v>
                </c:pt>
                <c:pt idx="31">
                  <c:v>0.45769082401086802</c:v>
                </c:pt>
                <c:pt idx="32">
                  <c:v>0.458363916650665</c:v>
                </c:pt>
                <c:pt idx="33">
                  <c:v>0.46134424010136299</c:v>
                </c:pt>
                <c:pt idx="34">
                  <c:v>0.46464714105150401</c:v>
                </c:pt>
                <c:pt idx="35">
                  <c:v>0.51570941637489298</c:v>
                </c:pt>
              </c:numCache>
            </c:numRef>
          </c:val>
        </c:ser>
        <c:dLbls>
          <c:showLegendKey val="0"/>
          <c:showVal val="0"/>
          <c:showCatName val="0"/>
          <c:showSerName val="0"/>
          <c:showPercent val="0"/>
          <c:showBubbleSize val="0"/>
        </c:dLbls>
        <c:gapWidth val="150"/>
        <c:axId val="48790144"/>
        <c:axId val="48800128"/>
      </c:barChart>
      <c:catAx>
        <c:axId val="48790144"/>
        <c:scaling>
          <c:orientation val="minMax"/>
        </c:scaling>
        <c:delete val="0"/>
        <c:axPos val="b"/>
        <c:majorTickMark val="out"/>
        <c:minorTickMark val="none"/>
        <c:tickLblPos val="nextTo"/>
        <c:txPr>
          <a:bodyPr/>
          <a:lstStyle/>
          <a:p>
            <a:pPr>
              <a:defRPr sz="1200"/>
            </a:pPr>
            <a:endParaRPr lang="sv-SE"/>
          </a:p>
        </c:txPr>
        <c:crossAx val="48800128"/>
        <c:crosses val="autoZero"/>
        <c:auto val="1"/>
        <c:lblAlgn val="ctr"/>
        <c:lblOffset val="100"/>
        <c:noMultiLvlLbl val="0"/>
      </c:catAx>
      <c:valAx>
        <c:axId val="48800128"/>
        <c:scaling>
          <c:orientation val="minMax"/>
          <c:max val="1"/>
        </c:scaling>
        <c:delete val="0"/>
        <c:axPos val="l"/>
        <c:majorGridlines/>
        <c:title>
          <c:tx>
            <c:rich>
              <a:bodyPr rot="-5400000" vert="horz"/>
              <a:lstStyle/>
              <a:p>
                <a:pPr>
                  <a:defRPr/>
                </a:pPr>
                <a:r>
                  <a:rPr lang="sv-SE" dirty="0" err="1" smtClean="0"/>
                  <a:t>Share</a:t>
                </a:r>
                <a:r>
                  <a:rPr lang="sv-SE" dirty="0" smtClean="0"/>
                  <a:t> </a:t>
                </a:r>
                <a:r>
                  <a:rPr lang="sv-SE" dirty="0" err="1" smtClean="0"/>
                  <a:t>indirect</a:t>
                </a:r>
                <a:r>
                  <a:rPr lang="sv-SE" dirty="0" smtClean="0"/>
                  <a:t> </a:t>
                </a:r>
                <a:r>
                  <a:rPr lang="sv-SE" dirty="0" err="1" smtClean="0"/>
                  <a:t>costs</a:t>
                </a:r>
                <a:endParaRPr lang="sv-SE" dirty="0"/>
              </a:p>
            </c:rich>
          </c:tx>
          <c:layout>
            <c:manualLayout>
              <c:xMode val="edge"/>
              <c:yMode val="edge"/>
              <c:x val="2.1604938271604899E-2"/>
              <c:y val="0.42283266566695299"/>
            </c:manualLayout>
          </c:layout>
          <c:overlay val="0"/>
        </c:title>
        <c:numFmt formatCode="0%" sourceLinked="0"/>
        <c:majorTickMark val="out"/>
        <c:minorTickMark val="none"/>
        <c:tickLblPos val="nextTo"/>
        <c:txPr>
          <a:bodyPr/>
          <a:lstStyle/>
          <a:p>
            <a:pPr>
              <a:defRPr sz="1200"/>
            </a:pPr>
            <a:endParaRPr lang="sv-SE"/>
          </a:p>
        </c:txPr>
        <c:crossAx val="4879014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sv-SE" dirty="0" smtClean="0"/>
              <a:t>proportion - </a:t>
            </a:r>
            <a:r>
              <a:rPr lang="sv-SE" dirty="0" err="1" smtClean="0"/>
              <a:t>indirect</a:t>
            </a:r>
            <a:r>
              <a:rPr lang="sv-SE" dirty="0" smtClean="0"/>
              <a:t> </a:t>
            </a:r>
            <a:r>
              <a:rPr lang="sv-SE" dirty="0" err="1" smtClean="0"/>
              <a:t>costs</a:t>
            </a:r>
            <a:r>
              <a:rPr lang="sv-SE" baseline="0" dirty="0" smtClean="0"/>
              <a:t> </a:t>
            </a:r>
            <a:r>
              <a:rPr lang="sv-SE" baseline="0" dirty="0"/>
              <a:t>(&gt;100 mnkr </a:t>
            </a:r>
            <a:r>
              <a:rPr lang="sv-SE" baseline="0" dirty="0" smtClean="0"/>
              <a:t>research)</a:t>
            </a:r>
            <a:endParaRPr lang="sv-SE" dirty="0"/>
          </a:p>
        </c:rich>
      </c:tx>
      <c:overlay val="0"/>
    </c:title>
    <c:autoTitleDeleted val="0"/>
    <c:plotArea>
      <c:layout/>
      <c:scatterChart>
        <c:scatterStyle val="lineMarker"/>
        <c:varyColors val="0"/>
        <c:ser>
          <c:idx val="0"/>
          <c:order val="0"/>
          <c:tx>
            <c:strRef>
              <c:f>beräkningsblad!$BV$42</c:f>
              <c:strCache>
                <c:ptCount val="1"/>
                <c:pt idx="0">
                  <c:v>2 forskning</c:v>
                </c:pt>
              </c:strCache>
            </c:strRef>
          </c:tx>
          <c:spPr>
            <a:ln w="47625">
              <a:noFill/>
            </a:ln>
          </c:spPr>
          <c:trendline>
            <c:trendlineType val="linear"/>
            <c:dispRSqr val="0"/>
            <c:dispEq val="0"/>
          </c:trendline>
          <c:xVal>
            <c:numRef>
              <c:f>beräkningsblad!$BW$30:$CT$30</c:f>
              <c:numCache>
                <c:formatCode>_-* #\ ##0\ _k_r_-;\-* #\ ##0\ _k_r_-;_-* "-"??\ _k_r_-;_-@_-</c:formatCode>
                <c:ptCount val="24"/>
                <c:pt idx="0">
                  <c:v>168444</c:v>
                </c:pt>
                <c:pt idx="1">
                  <c:v>2147989</c:v>
                </c:pt>
                <c:pt idx="2">
                  <c:v>3194539</c:v>
                </c:pt>
                <c:pt idx="4">
                  <c:v>115430</c:v>
                </c:pt>
                <c:pt idx="5">
                  <c:v>110230</c:v>
                </c:pt>
                <c:pt idx="6">
                  <c:v>205451</c:v>
                </c:pt>
                <c:pt idx="7">
                  <c:v>320534</c:v>
                </c:pt>
                <c:pt idx="8">
                  <c:v>4294424</c:v>
                </c:pt>
                <c:pt idx="9">
                  <c:v>2398591</c:v>
                </c:pt>
                <c:pt idx="10">
                  <c:v>1789494</c:v>
                </c:pt>
                <c:pt idx="11">
                  <c:v>395327</c:v>
                </c:pt>
                <c:pt idx="12">
                  <c:v>782258</c:v>
                </c:pt>
                <c:pt idx="13">
                  <c:v>4208251</c:v>
                </c:pt>
                <c:pt idx="15">
                  <c:v>226729</c:v>
                </c:pt>
                <c:pt idx="16">
                  <c:v>178499</c:v>
                </c:pt>
                <c:pt idx="17">
                  <c:v>377834</c:v>
                </c:pt>
                <c:pt idx="18">
                  <c:v>267150</c:v>
                </c:pt>
                <c:pt idx="19">
                  <c:v>2370215</c:v>
                </c:pt>
                <c:pt idx="20">
                  <c:v>2404456</c:v>
                </c:pt>
                <c:pt idx="21">
                  <c:v>2145522</c:v>
                </c:pt>
                <c:pt idx="22">
                  <c:v>3586621</c:v>
                </c:pt>
                <c:pt idx="23">
                  <c:v>334556</c:v>
                </c:pt>
              </c:numCache>
            </c:numRef>
          </c:xVal>
          <c:yVal>
            <c:numRef>
              <c:f>beräkningsblad!$BW$42:$CT$42</c:f>
              <c:numCache>
                <c:formatCode>0.0%</c:formatCode>
                <c:ptCount val="24"/>
                <c:pt idx="0">
                  <c:v>0.26700000000000002</c:v>
                </c:pt>
                <c:pt idx="1">
                  <c:v>0.18099999999999999</c:v>
                </c:pt>
                <c:pt idx="2">
                  <c:v>0.20599999999999999</c:v>
                </c:pt>
                <c:pt idx="4">
                  <c:v>0.154</c:v>
                </c:pt>
                <c:pt idx="5">
                  <c:v>0.27900000000000003</c:v>
                </c:pt>
                <c:pt idx="6">
                  <c:v>0.30099999999999999</c:v>
                </c:pt>
                <c:pt idx="7">
                  <c:v>0.29399999999999998</c:v>
                </c:pt>
                <c:pt idx="8">
                  <c:v>0.152</c:v>
                </c:pt>
                <c:pt idx="9">
                  <c:v>0.24399999999999999</c:v>
                </c:pt>
                <c:pt idx="10">
                  <c:v>0.245</c:v>
                </c:pt>
                <c:pt idx="11">
                  <c:v>0.249</c:v>
                </c:pt>
                <c:pt idx="12">
                  <c:v>0.19800000000000001</c:v>
                </c:pt>
                <c:pt idx="13">
                  <c:v>0.191</c:v>
                </c:pt>
                <c:pt idx="15">
                  <c:v>0.22600000000000001</c:v>
                </c:pt>
                <c:pt idx="16">
                  <c:v>0.27300000000000002</c:v>
                </c:pt>
                <c:pt idx="17">
                  <c:v>0.255</c:v>
                </c:pt>
                <c:pt idx="18">
                  <c:v>0.29199999999999998</c:v>
                </c:pt>
                <c:pt idx="19">
                  <c:v>0.21</c:v>
                </c:pt>
                <c:pt idx="20">
                  <c:v>0.255</c:v>
                </c:pt>
                <c:pt idx="21">
                  <c:v>0.14799999999999999</c:v>
                </c:pt>
                <c:pt idx="22">
                  <c:v>0.19</c:v>
                </c:pt>
                <c:pt idx="23">
                  <c:v>0.26400000000000001</c:v>
                </c:pt>
              </c:numCache>
            </c:numRef>
          </c:yVal>
          <c:smooth val="0"/>
        </c:ser>
        <c:dLbls>
          <c:showLegendKey val="0"/>
          <c:showVal val="0"/>
          <c:showCatName val="0"/>
          <c:showSerName val="0"/>
          <c:showPercent val="0"/>
          <c:showBubbleSize val="0"/>
        </c:dLbls>
        <c:axId val="48517888"/>
        <c:axId val="48519808"/>
      </c:scatterChart>
      <c:valAx>
        <c:axId val="48517888"/>
        <c:scaling>
          <c:orientation val="minMax"/>
        </c:scaling>
        <c:delete val="0"/>
        <c:axPos val="b"/>
        <c:majorGridlines/>
        <c:minorGridlines/>
        <c:title>
          <c:tx>
            <c:rich>
              <a:bodyPr/>
              <a:lstStyle/>
              <a:p>
                <a:pPr>
                  <a:defRPr/>
                </a:pPr>
                <a:r>
                  <a:rPr lang="sv-SE" dirty="0" smtClean="0"/>
                  <a:t>research </a:t>
                </a:r>
                <a:r>
                  <a:rPr lang="sv-SE" dirty="0"/>
                  <a:t>tkr</a:t>
                </a:r>
              </a:p>
            </c:rich>
          </c:tx>
          <c:overlay val="0"/>
        </c:title>
        <c:numFmt formatCode="_-* #\ ##0\ _k_r_-;\-* #\ ##0\ _k_r_-;_-* &quot;-&quot;??\ _k_r_-;_-@_-" sourceLinked="1"/>
        <c:majorTickMark val="out"/>
        <c:minorTickMark val="none"/>
        <c:tickLblPos val="nextTo"/>
        <c:crossAx val="48519808"/>
        <c:crosses val="autoZero"/>
        <c:crossBetween val="midCat"/>
      </c:valAx>
      <c:valAx>
        <c:axId val="48519808"/>
        <c:scaling>
          <c:orientation val="minMax"/>
        </c:scaling>
        <c:delete val="0"/>
        <c:axPos val="l"/>
        <c:majorGridlines/>
        <c:minorGridlines/>
        <c:title>
          <c:tx>
            <c:rich>
              <a:bodyPr/>
              <a:lstStyle/>
              <a:p>
                <a:pPr>
                  <a:defRPr/>
                </a:pPr>
                <a:r>
                  <a:rPr lang="sv-SE" dirty="0" err="1" smtClean="0"/>
                  <a:t>Share</a:t>
                </a:r>
                <a:r>
                  <a:rPr lang="sv-SE" dirty="0" smtClean="0"/>
                  <a:t> </a:t>
                </a:r>
                <a:r>
                  <a:rPr lang="sv-SE" dirty="0" err="1" smtClean="0"/>
                  <a:t>indirect</a:t>
                </a:r>
                <a:r>
                  <a:rPr lang="sv-SE" dirty="0" smtClean="0"/>
                  <a:t> </a:t>
                </a:r>
                <a:r>
                  <a:rPr lang="sv-SE" dirty="0" err="1" smtClean="0"/>
                  <a:t>costs</a:t>
                </a:r>
                <a:endParaRPr lang="sv-SE" dirty="0"/>
              </a:p>
            </c:rich>
          </c:tx>
          <c:overlay val="0"/>
        </c:title>
        <c:numFmt formatCode="0.0%" sourceLinked="1"/>
        <c:majorTickMark val="out"/>
        <c:minorTickMark val="none"/>
        <c:tickLblPos val="nextTo"/>
        <c:crossAx val="48517888"/>
        <c:crosses val="autoZero"/>
        <c:crossBetween val="midCat"/>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cdr:x>
      <cdr:y>0</cdr:y>
    </cdr:from>
    <cdr:to>
      <cdr:x>0.22</cdr:x>
      <cdr:y>0.13029</cdr:y>
    </cdr:to>
    <cdr:sp macro="" textlink="">
      <cdr:nvSpPr>
        <cdr:cNvPr id="2" name="textruta 1"/>
        <cdr:cNvSpPr txBox="1"/>
      </cdr:nvSpPr>
      <cdr:spPr>
        <a:xfrm xmlns:a="http://schemas.openxmlformats.org/drawingml/2006/main">
          <a:off x="0" y="0"/>
          <a:ext cx="1810512" cy="57665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2000" b="1" dirty="0" smtClean="0"/>
            <a:t> SEK 31,7 billion</a:t>
          </a:r>
          <a:endParaRPr lang="en-GB" sz="2000" b="1" dirty="0"/>
        </a:p>
      </cdr:txBody>
    </cdr:sp>
  </cdr:relSizeAnchor>
  <cdr:relSizeAnchor xmlns:cdr="http://schemas.openxmlformats.org/drawingml/2006/chartDrawing">
    <cdr:from>
      <cdr:x>0.04419</cdr:x>
      <cdr:y>0.11873</cdr:y>
    </cdr:from>
    <cdr:to>
      <cdr:x>0.14018</cdr:x>
      <cdr:y>0.19574</cdr:y>
    </cdr:to>
    <cdr:sp macro="" textlink="">
      <cdr:nvSpPr>
        <cdr:cNvPr id="3" name="textruta 2"/>
        <cdr:cNvSpPr txBox="1"/>
      </cdr:nvSpPr>
      <cdr:spPr>
        <a:xfrm xmlns:a="http://schemas.openxmlformats.org/drawingml/2006/main">
          <a:off x="363689" y="537359"/>
          <a:ext cx="789911" cy="3485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sz="1400" b="1" dirty="0" smtClean="0"/>
            <a:t>2010</a:t>
          </a:r>
          <a:endParaRPr lang="sv-SE" sz="14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0.22</cdr:x>
      <cdr:y>0.13029</cdr:y>
    </cdr:to>
    <cdr:sp macro="" textlink="">
      <cdr:nvSpPr>
        <cdr:cNvPr id="2" name="textruta 1"/>
        <cdr:cNvSpPr txBox="1"/>
      </cdr:nvSpPr>
      <cdr:spPr>
        <a:xfrm xmlns:a="http://schemas.openxmlformats.org/drawingml/2006/main">
          <a:off x="0" y="0"/>
          <a:ext cx="1810512" cy="57665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2000" b="1" dirty="0" smtClean="0"/>
            <a:t>SEK 31,7 billion</a:t>
          </a:r>
          <a:endParaRPr lang="en-GB" sz="20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F65017A-6550-3B42-ACF3-D9A9190F17AD}" type="datetimeFigureOut">
              <a:rPr lang="sv-SE" smtClean="0"/>
              <a:t>2013-09-23</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16B07B-9B79-444A-A68B-04F32669379E}" type="slidenum">
              <a:rPr lang="sv-SE" smtClean="0"/>
              <a:t>‹#›</a:t>
            </a:fld>
            <a:endParaRPr lang="sv-SE"/>
          </a:p>
        </p:txBody>
      </p:sp>
    </p:spTree>
    <p:extLst>
      <p:ext uri="{BB962C8B-B14F-4D97-AF65-F5344CB8AC3E}">
        <p14:creationId xmlns:p14="http://schemas.microsoft.com/office/powerpoint/2010/main" val="14286686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F4A740-3557-4D48-8820-D8509AC1E2BE}" type="datetimeFigureOut">
              <a:rPr lang="sv-SE" smtClean="0"/>
              <a:t>2013-09-23</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821056-1093-6845-9FDD-73D9113F4FC3}" type="slidenum">
              <a:rPr lang="sv-SE" smtClean="0"/>
              <a:t>‹#›</a:t>
            </a:fld>
            <a:endParaRPr lang="sv-SE"/>
          </a:p>
        </p:txBody>
      </p:sp>
    </p:spTree>
    <p:extLst>
      <p:ext uri="{BB962C8B-B14F-4D97-AF65-F5344CB8AC3E}">
        <p14:creationId xmlns:p14="http://schemas.microsoft.com/office/powerpoint/2010/main" val="215576475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8" Type="http://schemas.openxmlformats.org/officeDocument/2006/relationships/hyperlink" Target="http://sv.wikipedia.org/wiki/Patient" TargetMode="External"/><Relationship Id="rId3" Type="http://schemas.openxmlformats.org/officeDocument/2006/relationships/hyperlink" Target="http://sv.wikipedia.org/wiki/Offentlig_sektor" TargetMode="External"/><Relationship Id="rId7" Type="http://schemas.openxmlformats.org/officeDocument/2006/relationships/hyperlink" Target="http://sv.wikipedia.org/wiki/Brukare" TargetMode="Externa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http://sv.wikipedia.org/wiki/M%C3%A5lstyrning" TargetMode="External"/><Relationship Id="rId5" Type="http://schemas.openxmlformats.org/officeDocument/2006/relationships/hyperlink" Target="http://sv.wikipedia.org/wiki/Decentralisering" TargetMode="External"/><Relationship Id="rId4" Type="http://schemas.openxmlformats.org/officeDocument/2006/relationships/hyperlink" Target="http://sv.wikipedia.org/wiki/Marknadsanpassning" TargetMode="External"/><Relationship Id="rId9" Type="http://schemas.openxmlformats.org/officeDocument/2006/relationships/hyperlink" Target="http://sv.wikipedia.org/wiki/Kunder"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Sveriges universitets-</a:t>
            </a:r>
            <a:r>
              <a:rPr lang="sv-SE" baseline="0" dirty="0" smtClean="0"/>
              <a:t> och högskoleförbund är en arena för samverkan mellan </a:t>
            </a:r>
            <a:r>
              <a:rPr lang="sv-SE" baseline="0" smtClean="0"/>
              <a:t>Sveriges 37 </a:t>
            </a:r>
            <a:r>
              <a:rPr lang="sv-SE" baseline="0" dirty="0" smtClean="0"/>
              <a:t>lärosäten för högre utbildning och forskning.</a:t>
            </a:r>
          </a:p>
          <a:p>
            <a:endParaRPr lang="sv-SE" baseline="0" dirty="0" smtClean="0"/>
          </a:p>
          <a:p>
            <a:r>
              <a:rPr lang="sv-SE" baseline="0" dirty="0" smtClean="0"/>
              <a:t>Denna presentation beskriver översiktligt och vill ge förståelse för vad fullkostnadsredovisning (självkostnadsredovisning) är och varför den är viktig för de svenska lärosätena.</a:t>
            </a:r>
          </a:p>
          <a:p>
            <a:endParaRPr lang="sv-SE" baseline="0" dirty="0" smtClean="0"/>
          </a:p>
          <a:p>
            <a:r>
              <a:rPr lang="sv-SE" baseline="0" dirty="0" smtClean="0"/>
              <a:t>Bilderna är på engelska men läsanvisningarna på svenska.</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a:t>
            </a:fld>
            <a:endParaRPr lang="sv-SE"/>
          </a:p>
        </p:txBody>
      </p:sp>
    </p:spTree>
    <p:extLst>
      <p:ext uri="{BB962C8B-B14F-4D97-AF65-F5344CB8AC3E}">
        <p14:creationId xmlns:p14="http://schemas.microsoft.com/office/powerpoint/2010/main" val="1872983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baseline="0" dirty="0" smtClean="0"/>
              <a:t>Finansiärerna ifrågasätter sällan de direkta forskningskostnaderna men är tveksamma till att finansiera hela indirekta kostnaden. </a:t>
            </a:r>
            <a:endParaRPr lang="sv-SE" dirty="0" smtClean="0"/>
          </a:p>
          <a:p>
            <a:endParaRPr lang="sv-SE" dirty="0" smtClean="0"/>
          </a:p>
          <a:p>
            <a:r>
              <a:rPr lang="sv-SE" dirty="0" smtClean="0"/>
              <a:t>I regleringsbrevet</a:t>
            </a:r>
            <a:r>
              <a:rPr lang="sv-SE" baseline="0" dirty="0" smtClean="0"/>
              <a:t> föreskriver regeringen att de statliga forskningsfinansiärerna ska finansiera direkta och indirekta kostnader i samma proportion. Även övriga finansiärer uppmanas följa principen.</a:t>
            </a:r>
          </a:p>
          <a:p>
            <a:endParaRPr lang="sv-SE" baseline="0" dirty="0" smtClean="0"/>
          </a:p>
        </p:txBody>
      </p:sp>
      <p:sp>
        <p:nvSpPr>
          <p:cNvPr id="4" name="Platshållare för bildnummer 3"/>
          <p:cNvSpPr>
            <a:spLocks noGrp="1"/>
          </p:cNvSpPr>
          <p:nvPr>
            <p:ph type="sldNum" sz="quarter" idx="10"/>
          </p:nvPr>
        </p:nvSpPr>
        <p:spPr/>
        <p:txBody>
          <a:bodyPr/>
          <a:lstStyle/>
          <a:p>
            <a:fld id="{87821056-1093-6845-9FDD-73D9113F4FC3}" type="slidenum">
              <a:rPr lang="sv-SE" smtClean="0"/>
              <a:t>10</a:t>
            </a:fld>
            <a:endParaRPr lang="sv-SE"/>
          </a:p>
        </p:txBody>
      </p:sp>
    </p:spTree>
    <p:extLst>
      <p:ext uri="{BB962C8B-B14F-4D97-AF65-F5344CB8AC3E}">
        <p14:creationId xmlns:p14="http://schemas.microsoft.com/office/powerpoint/2010/main" val="2480380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SUHF-modellen är en modell för fullkostnadsredovisning</a:t>
            </a:r>
            <a:r>
              <a:rPr lang="sv-SE" baseline="0" dirty="0" smtClean="0"/>
              <a:t> (självkostnadsredovisning) där både den direkta och indirekta kostnaden ska visas ända ut på lägsta nivån – kostnadsbärare. Modellen är sedan 2011 införd på alla svenska lärosäten.</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11</a:t>
            </a:fld>
            <a:endParaRPr lang="sv-SE"/>
          </a:p>
        </p:txBody>
      </p:sp>
    </p:spTree>
    <p:extLst>
      <p:ext uri="{BB962C8B-B14F-4D97-AF65-F5344CB8AC3E}">
        <p14:creationId xmlns:p14="http://schemas.microsoft.com/office/powerpoint/2010/main" val="2578161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Med kärnverksamhet menas här kostnadsbäraren,</a:t>
            </a:r>
            <a:r>
              <a:rPr lang="sv-SE" baseline="0" dirty="0" smtClean="0"/>
              <a:t> den lägsta nivån på vilken kostnader redovisas ( t ex forskningsprojekt). </a:t>
            </a:r>
            <a:r>
              <a:rPr lang="sv-SE" dirty="0" smtClean="0"/>
              <a:t>I kärnverksamheten</a:t>
            </a:r>
            <a:r>
              <a:rPr lang="sv-SE" baseline="0" dirty="0" smtClean="0"/>
              <a:t> finns de direkta kostnaderna och de indirekta finns i stödverksamheten. För kostnadsbäraren utgörs de totala kostnaderna av såväl de direkta egna kostnaderna som de indirekta gemensamma kostnaderna.</a:t>
            </a:r>
          </a:p>
          <a:p>
            <a:endParaRPr lang="sv-SE" baseline="0" dirty="0" smtClean="0"/>
          </a:p>
          <a:p>
            <a:r>
              <a:rPr lang="sv-SE" dirty="0" smtClean="0"/>
              <a:t>Vad som här kallas fakultet kan också kallas område. På en högskola och vissa mindre universitet är fakultetsnivån</a:t>
            </a:r>
            <a:r>
              <a:rPr lang="sv-SE" baseline="0" dirty="0" smtClean="0"/>
              <a:t> ofta begränsad eller saknas helt.</a:t>
            </a:r>
          </a:p>
          <a:p>
            <a:r>
              <a:rPr lang="sv-SE" baseline="0" dirty="0" smtClean="0"/>
              <a:t>Graden av centralisering och decentralisering skiljer sig åt mellan lärosätena. Därför är det viktigt att tänka på att om man vill jämföra med andra lärosäten är det den sammanlagda indirekta kostnaden som ska jämföras.</a:t>
            </a:r>
          </a:p>
          <a:p>
            <a:r>
              <a:rPr lang="sv-SE" baseline="0" dirty="0" smtClean="0"/>
              <a:t>I de indirekta kostnaderna för olika funktioner ingår lokalkostnaderna för dessa verksamheter.</a:t>
            </a:r>
            <a:endParaRPr lang="sv-SE" dirty="0" smtClean="0"/>
          </a:p>
          <a:p>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12</a:t>
            </a:fld>
            <a:endParaRPr lang="sv-SE"/>
          </a:p>
        </p:txBody>
      </p:sp>
    </p:spTree>
    <p:extLst>
      <p:ext uri="{BB962C8B-B14F-4D97-AF65-F5344CB8AC3E}">
        <p14:creationId xmlns:p14="http://schemas.microsoft.com/office/powerpoint/2010/main" val="1405270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På lärosätet beräknas de indirekta kostnaderna för stödverksamheterna och fördelas på ett rättvisande sätt mellan utbildning</a:t>
            </a:r>
            <a:r>
              <a:rPr lang="sv-SE" baseline="0" dirty="0" smtClean="0"/>
              <a:t> och forskning. Syftet är att utbildning och forskning ska bära sina andelar av de interna kostnaderna.</a:t>
            </a:r>
          </a:p>
          <a:p>
            <a:endParaRPr lang="sv-SE" baseline="0" dirty="0" smtClean="0"/>
          </a:p>
          <a:p>
            <a:r>
              <a:rPr lang="sv-SE" baseline="0" dirty="0" smtClean="0"/>
              <a:t>De interna kostnaderna fördelas nedåt i organisationen efter en </a:t>
            </a:r>
            <a:r>
              <a:rPr lang="sv-SE" baseline="0" dirty="0" err="1" smtClean="0"/>
              <a:t>fördelningsbas</a:t>
            </a:r>
            <a:r>
              <a:rPr lang="sv-SE" baseline="0" dirty="0" smtClean="0"/>
              <a:t> som man har bedömt rättvisande och relevant. Fördelningen längst ner till kostnadsbäraren ska dock alltid ske efter den </a:t>
            </a:r>
            <a:r>
              <a:rPr lang="sv-SE" baseline="0" dirty="0" err="1" smtClean="0"/>
              <a:t>fördelningsbas</a:t>
            </a:r>
            <a:r>
              <a:rPr lang="sv-SE" baseline="0" dirty="0" smtClean="0"/>
              <a:t> hela lärosätet valt, antingen efter direkta lönekostnader eller efter direkta lönekostnader plus direkta driftskostnader.</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13</a:t>
            </a:fld>
            <a:endParaRPr lang="sv-SE"/>
          </a:p>
        </p:txBody>
      </p:sp>
    </p:spTree>
    <p:extLst>
      <p:ext uri="{BB962C8B-B14F-4D97-AF65-F5344CB8AC3E}">
        <p14:creationId xmlns:p14="http://schemas.microsoft.com/office/powerpoint/2010/main" val="4196944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Påläggen beräknas</a:t>
            </a:r>
            <a:r>
              <a:rPr lang="sv-SE" baseline="0" dirty="0" smtClean="0"/>
              <a:t> på antingen direkt lön eller på direkt löne- och driftskostnader. Eftersom den senare är en vidare bas blir påläggsprocenten lägre. </a:t>
            </a:r>
          </a:p>
          <a:p>
            <a:r>
              <a:rPr lang="sv-SE" baseline="0" dirty="0" smtClean="0"/>
              <a:t>Lön anses vanligen vara den främsta kostnadsdrivaren som de indirekta kostnaderna förklaras av. Angivna procentintervall är där de flesta lärosäten ligger.</a:t>
            </a:r>
          </a:p>
          <a:p>
            <a:endParaRPr lang="sv-SE" baseline="0" dirty="0" smtClean="0"/>
          </a:p>
          <a:p>
            <a:r>
              <a:rPr lang="sv-SE" baseline="0" dirty="0" smtClean="0"/>
              <a:t>Direkt lön är vanligaste fördelningsbasen men de största lärosätena (med läkarutbildning) och några till använder även direkta driftskostnader som bas.</a:t>
            </a:r>
          </a:p>
        </p:txBody>
      </p:sp>
      <p:sp>
        <p:nvSpPr>
          <p:cNvPr id="4" name="Platshållare för bildnummer 3"/>
          <p:cNvSpPr>
            <a:spLocks noGrp="1"/>
          </p:cNvSpPr>
          <p:nvPr>
            <p:ph type="sldNum" sz="quarter" idx="10"/>
          </p:nvPr>
        </p:nvSpPr>
        <p:spPr/>
        <p:txBody>
          <a:bodyPr/>
          <a:lstStyle/>
          <a:p>
            <a:fld id="{87821056-1093-6845-9FDD-73D9113F4FC3}" type="slidenum">
              <a:rPr lang="sv-SE" smtClean="0"/>
              <a:t>14</a:t>
            </a:fld>
            <a:endParaRPr lang="sv-SE"/>
          </a:p>
        </p:txBody>
      </p:sp>
    </p:spTree>
    <p:extLst>
      <p:ext uri="{BB962C8B-B14F-4D97-AF65-F5344CB8AC3E}">
        <p14:creationId xmlns:p14="http://schemas.microsoft.com/office/powerpoint/2010/main" val="91634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 projektkalkylen räknar man således  ihop</a:t>
            </a:r>
            <a:r>
              <a:rPr lang="sv-SE" baseline="0" dirty="0" smtClean="0"/>
              <a:t> sina direkta kostnader och lägger till ett pålägg för indirekta kostnader. På flera lärosäten använder man samma påläggssats medan andra låter denna variera beroende på fakultet och/eller institution.</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15</a:t>
            </a:fld>
            <a:endParaRPr lang="sv-SE"/>
          </a:p>
        </p:txBody>
      </p:sp>
    </p:spTree>
    <p:extLst>
      <p:ext uri="{BB962C8B-B14F-4D97-AF65-F5344CB8AC3E}">
        <p14:creationId xmlns:p14="http://schemas.microsoft.com/office/powerpoint/2010/main" val="120086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Det är så det bör vara och allt fler finansierar</a:t>
            </a:r>
            <a:r>
              <a:rPr lang="sv-SE" baseline="0" dirty="0" smtClean="0"/>
              <a:t> hela den totala kostnaden.</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16</a:t>
            </a:fld>
            <a:endParaRPr lang="sv-SE"/>
          </a:p>
        </p:txBody>
      </p:sp>
    </p:spTree>
    <p:extLst>
      <p:ext uri="{BB962C8B-B14F-4D97-AF65-F5344CB8AC3E}">
        <p14:creationId xmlns:p14="http://schemas.microsoft.com/office/powerpoint/2010/main" val="5602280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Ett projekt som inte finansierar hela sin totala kostnad</a:t>
            </a:r>
            <a:r>
              <a:rPr lang="sv-SE" baseline="0" dirty="0" smtClean="0"/>
              <a:t> kommer att visa underskott. Om institutionen inte kan täcka underskottet på annat sätt får man tacka nej till projektet.</a:t>
            </a:r>
          </a:p>
          <a:p>
            <a:r>
              <a:rPr lang="sv-SE" baseline="0" dirty="0" smtClean="0"/>
              <a:t>Om en finansiär inte vill bidra till hela kostnaden får man ta ställning till om man kan täcka det som skulle bli underskott på annat sätt.</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17</a:t>
            </a:fld>
            <a:endParaRPr lang="sv-SE"/>
          </a:p>
        </p:txBody>
      </p:sp>
    </p:spTree>
    <p:extLst>
      <p:ext uri="{BB962C8B-B14F-4D97-AF65-F5344CB8AC3E}">
        <p14:creationId xmlns:p14="http://schemas.microsoft.com/office/powerpoint/2010/main" val="6545594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Samfinansiering är en form av underfinansiering men det kan förekomma att lärosätet/institutionen gärna bidrar själv därför att projektet ligger väl i linje med vad man vill satsa</a:t>
            </a:r>
            <a:r>
              <a:rPr lang="sv-SE" baseline="0" dirty="0" smtClean="0"/>
              <a:t> på.</a:t>
            </a:r>
          </a:p>
          <a:p>
            <a:endParaRPr lang="sv-SE" baseline="0" dirty="0" smtClean="0"/>
          </a:p>
          <a:p>
            <a:r>
              <a:rPr lang="sv-SE" baseline="0" dirty="0" smtClean="0"/>
              <a:t>Vissa lärosäten avsätter centralt särskilda anslagsmedel för samfinansiering medan det i andra fall får lösas på institutionsnivån. Men även då är det i grunden huvudsakligen anslagsmedel som används för samfinansiering.</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18</a:t>
            </a:fld>
            <a:endParaRPr lang="sv-SE"/>
          </a:p>
        </p:txBody>
      </p:sp>
    </p:spTree>
    <p:extLst>
      <p:ext uri="{BB962C8B-B14F-4D97-AF65-F5344CB8AC3E}">
        <p14:creationId xmlns:p14="http://schemas.microsoft.com/office/powerpoint/2010/main" val="3500563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Vid samfinansiering</a:t>
            </a:r>
            <a:r>
              <a:rPr lang="sv-SE" baseline="0" dirty="0" smtClean="0"/>
              <a:t> betalar den externe finansiären inte hela den totala kostnaden. Det som saknas får finansieras på annat sätt.</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19</a:t>
            </a:fld>
            <a:endParaRPr lang="sv-SE"/>
          </a:p>
        </p:txBody>
      </p:sp>
    </p:spTree>
    <p:extLst>
      <p:ext uri="{BB962C8B-B14F-4D97-AF65-F5344CB8AC3E}">
        <p14:creationId xmlns:p14="http://schemas.microsoft.com/office/powerpoint/2010/main" val="262588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Det är alltid någon som får betala notan.</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2</a:t>
            </a:fld>
            <a:endParaRPr lang="sv-SE"/>
          </a:p>
        </p:txBody>
      </p:sp>
    </p:spTree>
    <p:extLst>
      <p:ext uri="{BB962C8B-B14F-4D97-AF65-F5344CB8AC3E}">
        <p14:creationId xmlns:p14="http://schemas.microsoft.com/office/powerpoint/2010/main" val="76492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Det innebär </a:t>
            </a:r>
            <a:r>
              <a:rPr lang="sv-SE" dirty="0" err="1" smtClean="0"/>
              <a:t>bl</a:t>
            </a:r>
            <a:r>
              <a:rPr lang="sv-SE" dirty="0" smtClean="0"/>
              <a:t> a att ansökningsformulär</a:t>
            </a:r>
            <a:r>
              <a:rPr lang="sv-SE" baseline="0" dirty="0" smtClean="0"/>
              <a:t> bygger på fullkostnadsredovisning</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20</a:t>
            </a:fld>
            <a:endParaRPr lang="sv-SE"/>
          </a:p>
        </p:txBody>
      </p:sp>
    </p:spTree>
    <p:extLst>
      <p:ext uri="{BB962C8B-B14F-4D97-AF65-F5344CB8AC3E}">
        <p14:creationId xmlns:p14="http://schemas.microsoft.com/office/powerpoint/2010/main" val="34026603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Så här ser det ut</a:t>
            </a:r>
            <a:r>
              <a:rPr lang="sv-SE" baseline="0" dirty="0" smtClean="0"/>
              <a:t> vid de svenska lärosätena. A</a:t>
            </a:r>
            <a:r>
              <a:rPr lang="sv-SE" dirty="0" smtClean="0"/>
              <a:t>ndel </a:t>
            </a:r>
            <a:r>
              <a:rPr lang="sv-SE" dirty="0"/>
              <a:t>indirekta kostnader </a:t>
            </a:r>
            <a:r>
              <a:rPr lang="sv-SE" dirty="0" smtClean="0"/>
              <a:t>av totala </a:t>
            </a:r>
            <a:r>
              <a:rPr lang="sv-SE" dirty="0"/>
              <a:t>verksamhetskostnader avseende forskning. Varje lärosäte presenteras som en stapel</a:t>
            </a:r>
            <a:r>
              <a:rPr lang="sv-SE" dirty="0" smtClean="0"/>
              <a:t>.</a:t>
            </a:r>
          </a:p>
          <a:p>
            <a:endParaRPr lang="sv-SE" dirty="0"/>
          </a:p>
          <a:p>
            <a:endParaRPr lang="sv-SE" dirty="0"/>
          </a:p>
        </p:txBody>
      </p:sp>
      <p:sp>
        <p:nvSpPr>
          <p:cNvPr id="4" name="Platshållare för bildnummer 3"/>
          <p:cNvSpPr>
            <a:spLocks noGrp="1"/>
          </p:cNvSpPr>
          <p:nvPr>
            <p:ph type="sldNum" sz="quarter" idx="10"/>
          </p:nvPr>
        </p:nvSpPr>
        <p:spPr/>
        <p:txBody>
          <a:bodyPr/>
          <a:lstStyle/>
          <a:p>
            <a:fld id="{E818B36A-E682-48A3-A1BD-ABB467B5B4E3}" type="slidenum">
              <a:rPr lang="sv-SE" smtClean="0"/>
              <a:t>21</a:t>
            </a:fld>
            <a:endParaRPr lang="sv-SE"/>
          </a:p>
        </p:txBody>
      </p:sp>
    </p:spTree>
    <p:extLst>
      <p:ext uri="{BB962C8B-B14F-4D97-AF65-F5344CB8AC3E}">
        <p14:creationId xmlns:p14="http://schemas.microsoft.com/office/powerpoint/2010/main" val="2205496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För utbildning ser vi att de indirekta kostnaderna</a:t>
            </a:r>
            <a:r>
              <a:rPr lang="sv-SE" baseline="0" dirty="0" smtClean="0"/>
              <a:t> är högre.</a:t>
            </a:r>
            <a:endParaRPr lang="sv-SE" dirty="0"/>
          </a:p>
          <a:p>
            <a:endParaRPr lang="sv-SE" dirty="0"/>
          </a:p>
        </p:txBody>
      </p:sp>
      <p:sp>
        <p:nvSpPr>
          <p:cNvPr id="4" name="Platshållare för bildnummer 3"/>
          <p:cNvSpPr>
            <a:spLocks noGrp="1"/>
          </p:cNvSpPr>
          <p:nvPr>
            <p:ph type="sldNum" sz="quarter" idx="10"/>
          </p:nvPr>
        </p:nvSpPr>
        <p:spPr/>
        <p:txBody>
          <a:bodyPr/>
          <a:lstStyle/>
          <a:p>
            <a:fld id="{E818B36A-E682-48A3-A1BD-ABB467B5B4E3}" type="slidenum">
              <a:rPr lang="sv-SE" smtClean="0"/>
              <a:t>22</a:t>
            </a:fld>
            <a:endParaRPr lang="sv-SE"/>
          </a:p>
        </p:txBody>
      </p:sp>
    </p:spTree>
    <p:extLst>
      <p:ext uri="{BB962C8B-B14F-4D97-AF65-F5344CB8AC3E}">
        <p14:creationId xmlns:p14="http://schemas.microsoft.com/office/powerpoint/2010/main" val="2856676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tittar närmare på indirekta</a:t>
            </a:r>
            <a:r>
              <a:rPr lang="sv-SE" baseline="0" dirty="0" smtClean="0"/>
              <a:t> kostnader för forskning. </a:t>
            </a:r>
            <a:r>
              <a:rPr lang="sv-SE" dirty="0" smtClean="0"/>
              <a:t>Lärosäten med läkarutbildning kan tillgodoräkna sig ALF-medel när volymen beräknas men har knappast några indirekta kostnader</a:t>
            </a:r>
            <a:r>
              <a:rPr lang="sv-SE" baseline="0" dirty="0" smtClean="0"/>
              <a:t> för denna del, motsvarar ca 2 % enligt Ann Kristin Mattsson. Linjen ska egentligen tippas upp en del på högra sidan.</a:t>
            </a:r>
          </a:p>
          <a:p>
            <a:r>
              <a:rPr lang="sv-SE" baseline="0" dirty="0" smtClean="0"/>
              <a:t>Linjen visar genomsnittet men styrkan på sambandet är inte så högt att vi självklart kan förutsäga hur stor andel utifrån en viss kostnadsomslutning för forskning.</a:t>
            </a:r>
          </a:p>
          <a:p>
            <a:r>
              <a:rPr lang="sv-SE" baseline="0" dirty="0" smtClean="0"/>
              <a:t>Att det är skillnad mellan större och mindre förefaller ju självklart, det måste finnas vissa stordriftsfördelar. Men, kanske är skillnaden inte så stor som vi skulle kunna tro.</a:t>
            </a:r>
          </a:p>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A2005DDF-A24A-704A-B2B7-7FB5E001E728}" type="slidenum">
              <a:rPr lang="sv-SE" smtClean="0"/>
              <a:t>23</a:t>
            </a:fld>
            <a:endParaRPr lang="sv-SE"/>
          </a:p>
        </p:txBody>
      </p:sp>
    </p:spTree>
    <p:extLst>
      <p:ext uri="{BB962C8B-B14F-4D97-AF65-F5344CB8AC3E}">
        <p14:creationId xmlns:p14="http://schemas.microsoft.com/office/powerpoint/2010/main" val="42442164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Slutligen ska vi påminna</a:t>
            </a:r>
            <a:r>
              <a:rPr lang="sv-SE" baseline="0" dirty="0" smtClean="0"/>
              <a:t> om att fullkostnadsredovisning är en etablerad redovisningsprincip som har sina fördelar men som är särskilt viktig för universitet och högskolor som vill visa de verkliga totala kostnaderna för en verksamhet. Så gäller i Sverige och så gäller internationellt. Där vi förövrigt kan säga att nivån på de indirekta kostnaderna i Sverige är jämförbar med nivån i andra utvecklade länder.</a:t>
            </a:r>
          </a:p>
          <a:p>
            <a:endParaRPr lang="sv-SE" baseline="0" dirty="0" smtClean="0"/>
          </a:p>
          <a:p>
            <a:pPr marL="228600" indent="-228600">
              <a:buFont typeface="+mj-lt"/>
              <a:buAutoNum type="arabicPeriod"/>
            </a:pPr>
            <a:r>
              <a:rPr lang="sv-SE" baseline="0" dirty="0" smtClean="0"/>
              <a:t>Mer verksamhetsinriktad redovisning,</a:t>
            </a:r>
          </a:p>
          <a:p>
            <a:pPr marL="228600" indent="-228600">
              <a:buFont typeface="+mj-lt"/>
              <a:buAutoNum type="arabicPeriod"/>
            </a:pPr>
            <a:r>
              <a:rPr lang="sv-SE" baseline="0" dirty="0" smtClean="0"/>
              <a:t>som möjliggör effektivare intern resursfördelning,</a:t>
            </a:r>
          </a:p>
          <a:p>
            <a:pPr marL="228600" indent="-228600">
              <a:buFont typeface="+mj-lt"/>
              <a:buAutoNum type="arabicPeriod"/>
            </a:pPr>
            <a:r>
              <a:rPr lang="sv-SE" baseline="0" dirty="0" smtClean="0"/>
              <a:t>så att det finns bättre underlag för strategiska beslut.</a:t>
            </a:r>
          </a:p>
          <a:p>
            <a:pPr marL="228600" indent="-228600">
              <a:buFont typeface="+mj-lt"/>
              <a:buAutoNum type="arabicPeriod"/>
            </a:pPr>
            <a:r>
              <a:rPr lang="sv-SE" baseline="0" dirty="0" smtClean="0"/>
              <a:t>Möjligheter att göra jämförelser.</a:t>
            </a:r>
          </a:p>
          <a:p>
            <a:pPr marL="228600" indent="-228600">
              <a:buFont typeface="+mj-lt"/>
              <a:buAutoNum type="arabicPeriod"/>
            </a:pPr>
            <a:r>
              <a:rPr lang="sv-SE" baseline="0" dirty="0" smtClean="0"/>
              <a:t>Även underlag för förhandlingar och prissättning.</a:t>
            </a:r>
          </a:p>
          <a:p>
            <a:pPr marL="228600" indent="-228600">
              <a:buFont typeface="+mj-lt"/>
              <a:buAutoNum type="arabicPeriod"/>
            </a:pPr>
            <a:r>
              <a:rPr lang="sv-SE" baseline="0" dirty="0" smtClean="0"/>
              <a:t>Bra underlag ger ökad förståelse och förtroende.</a:t>
            </a:r>
          </a:p>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24</a:t>
            </a:fld>
            <a:endParaRPr lang="sv-SE"/>
          </a:p>
        </p:txBody>
      </p:sp>
    </p:spTree>
    <p:extLst>
      <p:ext uri="{BB962C8B-B14F-4D97-AF65-F5344CB8AC3E}">
        <p14:creationId xmlns:p14="http://schemas.microsoft.com/office/powerpoint/2010/main" val="2241271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Några slutsatser ur en</a:t>
            </a:r>
            <a:r>
              <a:rPr lang="sv-SE" baseline="0" dirty="0" smtClean="0"/>
              <a:t> rapport från EUA ger en internationell dimension.</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25</a:t>
            </a:fld>
            <a:endParaRPr lang="sv-SE"/>
          </a:p>
        </p:txBody>
      </p:sp>
    </p:spTree>
    <p:extLst>
      <p:ext uri="{BB962C8B-B14F-4D97-AF65-F5344CB8AC3E}">
        <p14:creationId xmlns:p14="http://schemas.microsoft.com/office/powerpoint/2010/main" val="2271084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Underfinansiering är ett generellt internationellt problem och fullkostnadsredovisning ett viktigt verktyg för att visa de totala kostnaderna.</a:t>
            </a:r>
            <a:r>
              <a:rPr lang="sv-SE" baseline="0" dirty="0" smtClean="0"/>
              <a:t> Underfinansiering under lång tid riskerar leda till eftersatt infrastruktur mm.</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26</a:t>
            </a:fld>
            <a:endParaRPr lang="sv-SE"/>
          </a:p>
        </p:txBody>
      </p:sp>
    </p:spTree>
    <p:extLst>
      <p:ext uri="{BB962C8B-B14F-4D97-AF65-F5344CB8AC3E}">
        <p14:creationId xmlns:p14="http://schemas.microsoft.com/office/powerpoint/2010/main" val="2678611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a:r>
              <a:rPr lang="sv-SE" b="1" dirty="0" smtClean="0"/>
              <a:t>New Public Management</a:t>
            </a:r>
            <a:r>
              <a:rPr lang="sv-SE" dirty="0" smtClean="0"/>
              <a:t> (NPM) avser den samling av styrnings- och ledningsmetoder som gradvis introducerats inom </a:t>
            </a:r>
            <a:r>
              <a:rPr lang="sv-SE" dirty="0" smtClean="0">
                <a:hlinkClick r:id="rId3" tooltip="Offentlig sektor"/>
              </a:rPr>
              <a:t>offentlig sektor</a:t>
            </a:r>
            <a:r>
              <a:rPr lang="sv-SE" dirty="0" smtClean="0"/>
              <a:t> sedan 1980-talet. NPM är en bred term för flera olika managementidéer där många filosofier lånas från den privata sektorn. NPM kom både som ett krav på ökad effektivitet på </a:t>
            </a:r>
            <a:r>
              <a:rPr lang="sv-SE" dirty="0" smtClean="0">
                <a:hlinkClick r:id="rId3" tooltip="Offentlig sektor"/>
              </a:rPr>
              <a:t>offentlig sektor</a:t>
            </a:r>
            <a:r>
              <a:rPr lang="sv-SE" dirty="0" smtClean="0"/>
              <a:t> genom </a:t>
            </a:r>
            <a:r>
              <a:rPr lang="sv-SE" dirty="0" smtClean="0">
                <a:hlinkClick r:id="rId4" tooltip="Marknadsanpassning"/>
              </a:rPr>
              <a:t>marknadsanpassning</a:t>
            </a:r>
            <a:r>
              <a:rPr lang="sv-SE" dirty="0" smtClean="0"/>
              <a:t> av verksamheterna.</a:t>
            </a:r>
          </a:p>
          <a:p>
            <a:pPr rtl="0"/>
            <a:r>
              <a:rPr lang="sv-SE" dirty="0" smtClean="0"/>
              <a:t>Appliceringen av NPM ledde till att flera modifierade marknadslösningar applicerades inom offentlig sektor. Exempelvis </a:t>
            </a:r>
            <a:r>
              <a:rPr lang="sv-SE" dirty="0" smtClean="0">
                <a:hlinkClick r:id="rId5" tooltip="Decentralisering"/>
              </a:rPr>
              <a:t>decentralisering</a:t>
            </a:r>
            <a:r>
              <a:rPr lang="sv-SE" dirty="0" smtClean="0"/>
              <a:t> av beslutanderätt, interndebiteringssystem, </a:t>
            </a:r>
            <a:r>
              <a:rPr lang="sv-SE" dirty="0" smtClean="0">
                <a:hlinkClick r:id="rId6" tooltip="Målstyrning"/>
              </a:rPr>
              <a:t>målstyrning</a:t>
            </a:r>
            <a:r>
              <a:rPr lang="sv-SE" dirty="0" smtClean="0"/>
              <a:t>, ansvarsutkrävande och upphandling. </a:t>
            </a:r>
            <a:r>
              <a:rPr lang="sv-SE" dirty="0" smtClean="0">
                <a:hlinkClick r:id="rId7" tooltip="Brukare"/>
              </a:rPr>
              <a:t>Brukare</a:t>
            </a:r>
            <a:r>
              <a:rPr lang="sv-SE" dirty="0" smtClean="0"/>
              <a:t> och </a:t>
            </a:r>
            <a:r>
              <a:rPr lang="sv-SE" dirty="0" smtClean="0">
                <a:hlinkClick r:id="rId8" tooltip="Patient"/>
              </a:rPr>
              <a:t>patienter</a:t>
            </a:r>
            <a:r>
              <a:rPr lang="sv-SE" dirty="0" smtClean="0"/>
              <a:t> inom systemen och medborgare i möte med offentliga institutioner beskrivs som </a:t>
            </a:r>
            <a:r>
              <a:rPr lang="sv-SE" dirty="0" smtClean="0">
                <a:hlinkClick r:id="rId9" tooltip="Kunder"/>
              </a:rPr>
              <a:t>kunder</a:t>
            </a:r>
            <a:r>
              <a:rPr lang="sv-SE" dirty="0" smtClean="0"/>
              <a:t> som konsumerar tjänster.</a:t>
            </a:r>
          </a:p>
          <a:p>
            <a:endParaRPr lang="sv-SE" dirty="0" smtClean="0"/>
          </a:p>
          <a:p>
            <a:r>
              <a:rPr lang="sv-SE" dirty="0" smtClean="0"/>
              <a:t>Tidredovisning utlöser</a:t>
            </a:r>
            <a:r>
              <a:rPr lang="sv-SE" baseline="0" dirty="0" smtClean="0"/>
              <a:t> oro hos forskare/lärare.</a:t>
            </a:r>
          </a:p>
          <a:p>
            <a:r>
              <a:rPr lang="sv-SE" baseline="0" dirty="0" smtClean="0"/>
              <a:t>Ledningens uppslutning är som vid annat viktigt förändringsarbete avgörande.</a:t>
            </a:r>
          </a:p>
          <a:p>
            <a:r>
              <a:rPr lang="sv-SE" baseline="0" dirty="0" smtClean="0"/>
              <a:t>I vissa länder begränsar regelsystemet friheten för lärosätena.</a:t>
            </a:r>
          </a:p>
          <a:p>
            <a:r>
              <a:rPr lang="sv-SE" baseline="0" dirty="0" smtClean="0"/>
              <a:t>Relationen till forskningsfinansiärerna är inte alltid de bästa.</a:t>
            </a:r>
          </a:p>
          <a:p>
            <a:r>
              <a:rPr lang="sv-SE" dirty="0" smtClean="0"/>
              <a:t>I många fall är införandet av fullkostnadsredovisning</a:t>
            </a:r>
            <a:r>
              <a:rPr lang="sv-SE" baseline="0" dirty="0" smtClean="0"/>
              <a:t> ett krävande arbete och kan behöva stöd.</a:t>
            </a:r>
            <a:endParaRPr lang="sv-SE" dirty="0"/>
          </a:p>
        </p:txBody>
      </p:sp>
      <p:sp>
        <p:nvSpPr>
          <p:cNvPr id="4" name="Platshållare för bildnummer 3"/>
          <p:cNvSpPr>
            <a:spLocks noGrp="1"/>
          </p:cNvSpPr>
          <p:nvPr>
            <p:ph type="sldNum" sz="quarter" idx="10"/>
          </p:nvPr>
        </p:nvSpPr>
        <p:spPr/>
        <p:txBody>
          <a:bodyPr/>
          <a:lstStyle/>
          <a:p>
            <a:fld id="{A2AB1928-9646-444E-B6C9-020BB68AA5AB}" type="slidenum">
              <a:rPr lang="sv-SE" smtClean="0"/>
              <a:t>27</a:t>
            </a:fld>
            <a:endParaRPr lang="sv-SE"/>
          </a:p>
        </p:txBody>
      </p:sp>
    </p:spTree>
    <p:extLst>
      <p:ext uri="{BB962C8B-B14F-4D97-AF65-F5344CB8AC3E}">
        <p14:creationId xmlns:p14="http://schemas.microsoft.com/office/powerpoint/2010/main" val="11462504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8600" indent="-228600">
              <a:buFont typeface="+mj-lt"/>
              <a:buAutoNum type="arabicPeriod"/>
            </a:pPr>
            <a:r>
              <a:rPr lang="sv-SE" dirty="0" smtClean="0"/>
              <a:t>Nationell samling med lärosäten, staten och finansiärerna tillsammans är en fördel.</a:t>
            </a:r>
          </a:p>
          <a:p>
            <a:pPr marL="228600" indent="-228600">
              <a:buFont typeface="+mj-lt"/>
              <a:buAutoNum type="arabicPeriod"/>
            </a:pPr>
            <a:r>
              <a:rPr lang="sv-SE" dirty="0" smtClean="0"/>
              <a:t>Systemet måste ge</a:t>
            </a:r>
            <a:r>
              <a:rPr lang="sv-SE" baseline="0" dirty="0" smtClean="0"/>
              <a:t> tillräcklig autonomi till lärosäten och finansiärer.</a:t>
            </a:r>
          </a:p>
          <a:p>
            <a:pPr marL="228600" indent="-228600">
              <a:buFont typeface="+mj-lt"/>
              <a:buAutoNum type="arabicPeriod"/>
            </a:pPr>
            <a:r>
              <a:rPr lang="sv-SE" baseline="0" dirty="0" smtClean="0"/>
              <a:t>Det kan behövas stöd för införandearbetet.</a:t>
            </a:r>
          </a:p>
          <a:p>
            <a:pPr marL="228600" indent="-228600">
              <a:buFont typeface="+mj-lt"/>
              <a:buAutoNum type="arabicPeriod"/>
            </a:pPr>
            <a:r>
              <a:rPr lang="sv-SE" baseline="0" dirty="0" smtClean="0"/>
              <a:t>En fördel om finansiärerna tillämpar fullkostnadsredovisning för ansökningarna.</a:t>
            </a:r>
          </a:p>
          <a:p>
            <a:pPr marL="228600" indent="-228600">
              <a:buFont typeface="+mj-lt"/>
              <a:buAutoNum type="arabicPeriod"/>
            </a:pPr>
            <a:r>
              <a:rPr lang="sv-SE" baseline="0" dirty="0" smtClean="0"/>
              <a:t>Det behövs kunskap om nyttan av och i fullkostnadsredovisning.</a:t>
            </a:r>
          </a:p>
          <a:p>
            <a:pPr marL="228600" indent="-228600">
              <a:buFont typeface="+mj-lt"/>
              <a:buAutoNum type="arabicPeriod"/>
            </a:pPr>
            <a:r>
              <a:rPr lang="sv-SE" dirty="0" smtClean="0"/>
              <a:t>Ledningen måste vara engagerad och stå bakom i både handling och ord.</a:t>
            </a:r>
          </a:p>
          <a:p>
            <a:pPr marL="228600" indent="-228600">
              <a:buFont typeface="+mj-lt"/>
              <a:buAutoNum type="arabicPeriod"/>
            </a:pPr>
            <a:r>
              <a:rPr lang="sv-SE" dirty="0" smtClean="0"/>
              <a:t>Administratörerna behöver kunna kommunicera</a:t>
            </a:r>
            <a:r>
              <a:rPr lang="sv-SE" baseline="0" dirty="0" smtClean="0"/>
              <a:t> väl med lärare/forskare.</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28</a:t>
            </a:fld>
            <a:endParaRPr lang="sv-SE"/>
          </a:p>
        </p:txBody>
      </p:sp>
    </p:spTree>
    <p:extLst>
      <p:ext uri="{BB962C8B-B14F-4D97-AF65-F5344CB8AC3E}">
        <p14:creationId xmlns:p14="http://schemas.microsoft.com/office/powerpoint/2010/main" val="1184426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Fullkostnadsredovisning syftar till att visa den totala kostnaden, både direkt och indirekt kostnad,</a:t>
            </a:r>
            <a:r>
              <a:rPr lang="sv-SE" baseline="0" dirty="0" smtClean="0"/>
              <a:t> för den ”producerande” verksamheten, en kostnadsbärare, projekt etc. </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3</a:t>
            </a:fld>
            <a:endParaRPr lang="sv-SE"/>
          </a:p>
        </p:txBody>
      </p:sp>
    </p:spTree>
    <p:extLst>
      <p:ext uri="{BB962C8B-B14F-4D97-AF65-F5344CB8AC3E}">
        <p14:creationId xmlns:p14="http://schemas.microsoft.com/office/powerpoint/2010/main" val="2147993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Direkta kostnader är de som du direkt påförs. Indirekta kostnader</a:t>
            </a:r>
            <a:r>
              <a:rPr lang="sv-SE" baseline="0" dirty="0" smtClean="0"/>
              <a:t> behöver inte bara vara gemensamma kostnader utan kan även avse samutnyttjande av viss utrustning, visst förbrukningsmaterial som inte enkelt kan särskiljas etc.</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4</a:t>
            </a:fld>
            <a:endParaRPr lang="sv-SE"/>
          </a:p>
        </p:txBody>
      </p:sp>
    </p:spTree>
    <p:extLst>
      <p:ext uri="{BB962C8B-B14F-4D97-AF65-F5344CB8AC3E}">
        <p14:creationId xmlns:p14="http://schemas.microsoft.com/office/powerpoint/2010/main" val="75547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kan också uttrycka det så här: Direkta kostnader är de du mer direkt påförs.</a:t>
            </a:r>
            <a:r>
              <a:rPr lang="sv-SE" baseline="0" dirty="0" smtClean="0"/>
              <a:t> Indirekta kostnader är kostnader som du delar med andra och som behövs för att du ska kunna bedriva din verksamhet. </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5</a:t>
            </a:fld>
            <a:endParaRPr lang="sv-SE"/>
          </a:p>
        </p:txBody>
      </p:sp>
    </p:spTree>
    <p:extLst>
      <p:ext uri="{BB962C8B-B14F-4D97-AF65-F5344CB8AC3E}">
        <p14:creationId xmlns:p14="http://schemas.microsoft.com/office/powerpoint/2010/main" val="1607519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Fullkostnadsredovisning (självkostnads-)</a:t>
            </a:r>
            <a:r>
              <a:rPr lang="sv-SE" baseline="0" dirty="0" smtClean="0"/>
              <a:t> är en etablerad redovisningsprincip för rättvisande redovisning i allmänhet. Här är några av fördelarna:</a:t>
            </a:r>
          </a:p>
          <a:p>
            <a:pPr marL="228600" indent="-228600">
              <a:buFont typeface="+mj-lt"/>
              <a:buAutoNum type="arabicPeriod"/>
            </a:pPr>
            <a:r>
              <a:rPr lang="sv-SE" baseline="0" dirty="0" smtClean="0"/>
              <a:t>Mer verksamhetsinriktad redovisning,</a:t>
            </a:r>
          </a:p>
          <a:p>
            <a:pPr marL="228600" indent="-228600">
              <a:buFont typeface="+mj-lt"/>
              <a:buAutoNum type="arabicPeriod"/>
            </a:pPr>
            <a:r>
              <a:rPr lang="sv-SE" baseline="0" dirty="0" smtClean="0"/>
              <a:t>som möjliggör effektiv intern resursfördelning,</a:t>
            </a:r>
          </a:p>
          <a:p>
            <a:pPr marL="228600" indent="-228600">
              <a:buFont typeface="+mj-lt"/>
              <a:buAutoNum type="arabicPeriod"/>
            </a:pPr>
            <a:r>
              <a:rPr lang="sv-SE" baseline="0" dirty="0" smtClean="0"/>
              <a:t>så att det finns bättre underlag för strategiska beslut.</a:t>
            </a:r>
          </a:p>
          <a:p>
            <a:pPr marL="228600" indent="-228600">
              <a:buFont typeface="+mj-lt"/>
              <a:buAutoNum type="arabicPeriod"/>
            </a:pPr>
            <a:r>
              <a:rPr lang="sv-SE" baseline="0" dirty="0" smtClean="0"/>
              <a:t>Möjligheter att göra jämförelser.</a:t>
            </a:r>
          </a:p>
          <a:p>
            <a:pPr marL="228600" indent="-228600">
              <a:buFont typeface="+mj-lt"/>
              <a:buAutoNum type="arabicPeriod"/>
            </a:pPr>
            <a:r>
              <a:rPr lang="sv-SE" baseline="0" dirty="0" smtClean="0"/>
              <a:t>Även underlag för förhandlingar och prissättning.</a:t>
            </a:r>
          </a:p>
          <a:p>
            <a:pPr marL="228600" indent="-228600">
              <a:buFont typeface="+mj-lt"/>
              <a:buAutoNum type="arabicPeriod"/>
            </a:pPr>
            <a:r>
              <a:rPr lang="sv-SE" baseline="0" dirty="0" smtClean="0"/>
              <a:t>Bra underlag ger ökad förståelse och förtroende.</a:t>
            </a:r>
          </a:p>
          <a:p>
            <a:pPr marL="228600" indent="-228600">
              <a:buFont typeface="+mj-lt"/>
              <a:buAutoNum type="arabicPeriod"/>
            </a:pPr>
            <a:endParaRPr lang="sv-SE" baseline="0" dirty="0" smtClean="0"/>
          </a:p>
          <a:p>
            <a:pPr marL="228600" indent="-228600">
              <a:buFont typeface="+mj-lt"/>
              <a:buAutoNum type="arabicPeriod"/>
            </a:pP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6</a:t>
            </a:fld>
            <a:endParaRPr lang="sv-SE"/>
          </a:p>
        </p:txBody>
      </p:sp>
    </p:spTree>
    <p:extLst>
      <p:ext uri="{BB962C8B-B14F-4D97-AF65-F5344CB8AC3E}">
        <p14:creationId xmlns:p14="http://schemas.microsoft.com/office/powerpoint/2010/main" val="900494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dirty="0" smtClean="0"/>
              <a:t>Med självkostnadsredovisning får vi information om den totala kostnaden och kan visa externa finansiärer vad det faktiskt kostar. Även i övrigt är det bra att känna till vilka aktiviteter som täcker även de indirekta kostnaderna, gungor och karuseller. </a:t>
            </a:r>
          </a:p>
          <a:p>
            <a:pPr marL="0" marR="0" indent="0" algn="l" defTabSz="457200" rtl="0" eaLnBrk="1" fontAlgn="auto" latinLnBrk="0" hangingPunct="1">
              <a:lnSpc>
                <a:spcPct val="100000"/>
              </a:lnSpc>
              <a:spcBef>
                <a:spcPts val="0"/>
              </a:spcBef>
              <a:spcAft>
                <a:spcPts val="0"/>
              </a:spcAft>
              <a:buClrTx/>
              <a:buSzTx/>
              <a:buFontTx/>
              <a:buNone/>
              <a:tabLst/>
              <a:defRPr/>
            </a:pPr>
            <a:r>
              <a:rPr lang="sv-SE" baseline="0" dirty="0" smtClean="0"/>
              <a:t>Det är viktigt att man längst ut i verksamheten känner till den totala kostnaden så att man själv har korrekt information och inte ger externa intressenter felaktig information om den verkliga kostnaden.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7</a:t>
            </a:fld>
            <a:endParaRPr lang="sv-SE"/>
          </a:p>
        </p:txBody>
      </p:sp>
    </p:spTree>
    <p:extLst>
      <p:ext uri="{BB962C8B-B14F-4D97-AF65-F5344CB8AC3E}">
        <p14:creationId xmlns:p14="http://schemas.microsoft.com/office/powerpoint/2010/main" val="141590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Här ses forskningsfinansieringen</a:t>
            </a:r>
            <a:r>
              <a:rPr lang="sv-SE" baseline="0" dirty="0" smtClean="0"/>
              <a:t> i stora drag för de svenska lärosätena. Direkta forskningsanslag kallas ofta ”fakultetsmedel” och är den del av forskningen universitet och högskolor själva kan styra över, den fria forskningen. Övriga medel är vanligen styrda till viss inriktning, visst projekt etc.</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8</a:t>
            </a:fld>
            <a:endParaRPr lang="sv-SE"/>
          </a:p>
        </p:txBody>
      </p:sp>
    </p:spTree>
    <p:extLst>
      <p:ext uri="{BB962C8B-B14F-4D97-AF65-F5344CB8AC3E}">
        <p14:creationId xmlns:p14="http://schemas.microsoft.com/office/powerpoint/2010/main" val="1604950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 huvudsak är det statsanslag som</a:t>
            </a:r>
            <a:r>
              <a:rPr lang="sv-SE" baseline="0" dirty="0" smtClean="0"/>
              <a:t> kan användas mer fritt. </a:t>
            </a:r>
            <a:r>
              <a:rPr lang="sv-SE" dirty="0" smtClean="0"/>
              <a:t>Om en finansiär inte vill bidra</a:t>
            </a:r>
            <a:r>
              <a:rPr lang="sv-SE" baseline="0" dirty="0" smtClean="0"/>
              <a:t> till hela totala kostnaden är det svårt att täcka resten med medel från andra finansiärer som endast bidrar till ”sitt” projekt och som kanske inte heller vill finansiera hela kostnaden. Kvar finns då i huvudsak statsanslagen som den källa där kompenserande finansiering får hämtas. Utrymmet för ”fri forskning” minskar.</a:t>
            </a:r>
            <a:endParaRPr lang="sv-SE" dirty="0"/>
          </a:p>
        </p:txBody>
      </p:sp>
      <p:sp>
        <p:nvSpPr>
          <p:cNvPr id="4" name="Platshållare för bildnummer 3"/>
          <p:cNvSpPr>
            <a:spLocks noGrp="1"/>
          </p:cNvSpPr>
          <p:nvPr>
            <p:ph type="sldNum" sz="quarter" idx="10"/>
          </p:nvPr>
        </p:nvSpPr>
        <p:spPr/>
        <p:txBody>
          <a:bodyPr/>
          <a:lstStyle/>
          <a:p>
            <a:fld id="{87821056-1093-6845-9FDD-73D9113F4FC3}" type="slidenum">
              <a:rPr lang="sv-SE" smtClean="0"/>
              <a:t>9</a:t>
            </a:fld>
            <a:endParaRPr lang="sv-SE"/>
          </a:p>
        </p:txBody>
      </p:sp>
    </p:spTree>
    <p:extLst>
      <p:ext uri="{BB962C8B-B14F-4D97-AF65-F5344CB8AC3E}">
        <p14:creationId xmlns:p14="http://schemas.microsoft.com/office/powerpoint/2010/main" val="2111550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49378547-36B5-E94A-91B7-8F8F7EDB1197}" type="datetime1">
              <a:rPr lang="sv-SE" smtClean="0"/>
              <a:t>2013-09-23</a:t>
            </a:fld>
            <a:endParaRPr lang="sv-SE"/>
          </a:p>
        </p:txBody>
      </p:sp>
      <p:sp>
        <p:nvSpPr>
          <p:cNvPr id="5" name="Platshållare för sidfot 4"/>
          <p:cNvSpPr>
            <a:spLocks noGrp="1"/>
          </p:cNvSpPr>
          <p:nvPr>
            <p:ph type="ftr" sz="quarter" idx="11"/>
          </p:nvPr>
        </p:nvSpPr>
        <p:spPr/>
        <p:txBody>
          <a:bodyPr/>
          <a:lstStyle/>
          <a:p>
            <a:r>
              <a:rPr lang="sv-SE" smtClean="0"/>
              <a:t>Olle Häggbom</a:t>
            </a:r>
            <a:endParaRPr lang="sv-SE"/>
          </a:p>
        </p:txBody>
      </p:sp>
      <p:sp>
        <p:nvSpPr>
          <p:cNvPr id="6" name="Platshållare för bildnummer 5"/>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343069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A5D1F79-9F9B-3248-84C4-1F0E6333AD4F}" type="datetime1">
              <a:rPr lang="sv-SE" smtClean="0"/>
              <a:t>2013-09-23</a:t>
            </a:fld>
            <a:endParaRPr lang="sv-SE"/>
          </a:p>
        </p:txBody>
      </p:sp>
      <p:sp>
        <p:nvSpPr>
          <p:cNvPr id="5" name="Platshållare för sidfot 4"/>
          <p:cNvSpPr>
            <a:spLocks noGrp="1"/>
          </p:cNvSpPr>
          <p:nvPr>
            <p:ph type="ftr" sz="quarter" idx="11"/>
          </p:nvPr>
        </p:nvSpPr>
        <p:spPr/>
        <p:txBody>
          <a:bodyPr/>
          <a:lstStyle/>
          <a:p>
            <a:r>
              <a:rPr lang="sv-SE" smtClean="0"/>
              <a:t>Olle Häggbom</a:t>
            </a:r>
            <a:endParaRPr lang="sv-SE"/>
          </a:p>
        </p:txBody>
      </p:sp>
      <p:sp>
        <p:nvSpPr>
          <p:cNvPr id="6" name="Platshållare för bildnummer 5"/>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1641848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E9FB7EC-CF00-AB4C-9357-A44535DE2B9B}" type="datetime1">
              <a:rPr lang="sv-SE" smtClean="0"/>
              <a:t>2013-09-23</a:t>
            </a:fld>
            <a:endParaRPr lang="sv-SE"/>
          </a:p>
        </p:txBody>
      </p:sp>
      <p:sp>
        <p:nvSpPr>
          <p:cNvPr id="5" name="Platshållare för sidfot 4"/>
          <p:cNvSpPr>
            <a:spLocks noGrp="1"/>
          </p:cNvSpPr>
          <p:nvPr>
            <p:ph type="ftr" sz="quarter" idx="11"/>
          </p:nvPr>
        </p:nvSpPr>
        <p:spPr/>
        <p:txBody>
          <a:bodyPr/>
          <a:lstStyle/>
          <a:p>
            <a:r>
              <a:rPr lang="sv-SE" smtClean="0"/>
              <a:t>Olle Häggbom</a:t>
            </a:r>
            <a:endParaRPr lang="sv-SE"/>
          </a:p>
        </p:txBody>
      </p:sp>
      <p:sp>
        <p:nvSpPr>
          <p:cNvPr id="6" name="Platshållare för bildnummer 5"/>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1337436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42851EDD-D885-E844-81D9-D3B3C6DC8FB7}" type="datetime1">
              <a:rPr lang="sv-SE" smtClean="0"/>
              <a:t>2013-09-23</a:t>
            </a:fld>
            <a:endParaRPr lang="sv-SE"/>
          </a:p>
        </p:txBody>
      </p:sp>
      <p:sp>
        <p:nvSpPr>
          <p:cNvPr id="5" name="Platshållare för sidfot 4"/>
          <p:cNvSpPr>
            <a:spLocks noGrp="1"/>
          </p:cNvSpPr>
          <p:nvPr>
            <p:ph type="ftr" sz="quarter" idx="11"/>
          </p:nvPr>
        </p:nvSpPr>
        <p:spPr/>
        <p:txBody>
          <a:bodyPr/>
          <a:lstStyle/>
          <a:p>
            <a:r>
              <a:rPr lang="sv-SE" smtClean="0"/>
              <a:t>Olle Häggbom</a:t>
            </a:r>
            <a:endParaRPr lang="sv-SE"/>
          </a:p>
        </p:txBody>
      </p:sp>
      <p:sp>
        <p:nvSpPr>
          <p:cNvPr id="6" name="Platshållare för bildnummer 5"/>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3036149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210CA28-597E-C741-9C62-ED25E4D4FCA6}" type="datetime1">
              <a:rPr lang="sv-SE" smtClean="0"/>
              <a:t>2013-09-23</a:t>
            </a:fld>
            <a:endParaRPr lang="sv-SE"/>
          </a:p>
        </p:txBody>
      </p:sp>
      <p:sp>
        <p:nvSpPr>
          <p:cNvPr id="5" name="Platshållare för sidfot 4"/>
          <p:cNvSpPr>
            <a:spLocks noGrp="1"/>
          </p:cNvSpPr>
          <p:nvPr>
            <p:ph type="ftr" sz="quarter" idx="11"/>
          </p:nvPr>
        </p:nvSpPr>
        <p:spPr/>
        <p:txBody>
          <a:bodyPr/>
          <a:lstStyle/>
          <a:p>
            <a:r>
              <a:rPr lang="sv-SE" smtClean="0"/>
              <a:t>Olle Häggbom</a:t>
            </a:r>
            <a:endParaRPr lang="sv-SE"/>
          </a:p>
        </p:txBody>
      </p:sp>
      <p:sp>
        <p:nvSpPr>
          <p:cNvPr id="6" name="Platshållare för bildnummer 5"/>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344052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4FB0C52-9740-3F47-ACE4-FA14A8489E5B}" type="datetime1">
              <a:rPr lang="sv-SE" smtClean="0"/>
              <a:t>2013-09-23</a:t>
            </a:fld>
            <a:endParaRPr lang="sv-SE"/>
          </a:p>
        </p:txBody>
      </p:sp>
      <p:sp>
        <p:nvSpPr>
          <p:cNvPr id="6" name="Platshållare för sidfot 5"/>
          <p:cNvSpPr>
            <a:spLocks noGrp="1"/>
          </p:cNvSpPr>
          <p:nvPr>
            <p:ph type="ftr" sz="quarter" idx="11"/>
          </p:nvPr>
        </p:nvSpPr>
        <p:spPr/>
        <p:txBody>
          <a:bodyPr/>
          <a:lstStyle/>
          <a:p>
            <a:r>
              <a:rPr lang="sv-SE" smtClean="0"/>
              <a:t>Olle Häggbom</a:t>
            </a:r>
            <a:endParaRPr lang="sv-SE"/>
          </a:p>
        </p:txBody>
      </p:sp>
      <p:sp>
        <p:nvSpPr>
          <p:cNvPr id="7" name="Platshållare för bildnummer 6"/>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2637742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5755963-7992-AC4A-BA16-2BBF11EA84B0}" type="datetime1">
              <a:rPr lang="sv-SE" smtClean="0"/>
              <a:t>2013-09-23</a:t>
            </a:fld>
            <a:endParaRPr lang="sv-SE"/>
          </a:p>
        </p:txBody>
      </p:sp>
      <p:sp>
        <p:nvSpPr>
          <p:cNvPr id="8" name="Platshållare för sidfot 7"/>
          <p:cNvSpPr>
            <a:spLocks noGrp="1"/>
          </p:cNvSpPr>
          <p:nvPr>
            <p:ph type="ftr" sz="quarter" idx="11"/>
          </p:nvPr>
        </p:nvSpPr>
        <p:spPr/>
        <p:txBody>
          <a:bodyPr/>
          <a:lstStyle/>
          <a:p>
            <a:r>
              <a:rPr lang="sv-SE" smtClean="0"/>
              <a:t>Olle Häggbom</a:t>
            </a:r>
            <a:endParaRPr lang="sv-SE"/>
          </a:p>
        </p:txBody>
      </p:sp>
      <p:sp>
        <p:nvSpPr>
          <p:cNvPr id="9" name="Platshållare för bildnummer 8"/>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2805340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9205C815-24EA-9B48-B813-88FE899950B6}" type="datetime1">
              <a:rPr lang="sv-SE" smtClean="0"/>
              <a:t>2013-09-23</a:t>
            </a:fld>
            <a:endParaRPr lang="sv-SE"/>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415610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97DD201-199D-9C45-B0D8-A5DD2C4E9A44}" type="datetime1">
              <a:rPr lang="sv-SE" smtClean="0"/>
              <a:t>2013-09-23</a:t>
            </a:fld>
            <a:endParaRPr lang="sv-SE"/>
          </a:p>
        </p:txBody>
      </p:sp>
      <p:sp>
        <p:nvSpPr>
          <p:cNvPr id="3" name="Platshållare för sidfot 2"/>
          <p:cNvSpPr>
            <a:spLocks noGrp="1"/>
          </p:cNvSpPr>
          <p:nvPr>
            <p:ph type="ftr" sz="quarter" idx="11"/>
          </p:nvPr>
        </p:nvSpPr>
        <p:spPr/>
        <p:txBody>
          <a:bodyPr/>
          <a:lstStyle/>
          <a:p>
            <a:r>
              <a:rPr lang="sv-SE" smtClean="0"/>
              <a:t>Olle Häggbom</a:t>
            </a:r>
            <a:endParaRPr lang="sv-SE"/>
          </a:p>
        </p:txBody>
      </p:sp>
      <p:sp>
        <p:nvSpPr>
          <p:cNvPr id="4" name="Platshållare för bildnummer 3"/>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2111645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C7FC9D2-1C6B-5B4A-8E14-40D62B71E797}" type="datetime1">
              <a:rPr lang="sv-SE" smtClean="0"/>
              <a:t>2013-09-23</a:t>
            </a:fld>
            <a:endParaRPr lang="sv-SE"/>
          </a:p>
        </p:txBody>
      </p:sp>
      <p:sp>
        <p:nvSpPr>
          <p:cNvPr id="6" name="Platshållare för sidfot 5"/>
          <p:cNvSpPr>
            <a:spLocks noGrp="1"/>
          </p:cNvSpPr>
          <p:nvPr>
            <p:ph type="ftr" sz="quarter" idx="11"/>
          </p:nvPr>
        </p:nvSpPr>
        <p:spPr/>
        <p:txBody>
          <a:bodyPr/>
          <a:lstStyle/>
          <a:p>
            <a:r>
              <a:rPr lang="sv-SE" smtClean="0"/>
              <a:t>Olle Häggbom</a:t>
            </a:r>
            <a:endParaRPr lang="sv-SE"/>
          </a:p>
        </p:txBody>
      </p:sp>
      <p:sp>
        <p:nvSpPr>
          <p:cNvPr id="7" name="Platshållare för bildnummer 6"/>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963354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842AA2E2-2F22-1E4E-9096-15AA75C0C988}" type="datetime1">
              <a:rPr lang="sv-SE" smtClean="0"/>
              <a:t>2013-09-23</a:t>
            </a:fld>
            <a:endParaRPr lang="sv-SE"/>
          </a:p>
        </p:txBody>
      </p:sp>
      <p:sp>
        <p:nvSpPr>
          <p:cNvPr id="6" name="Platshållare för sidfot 5"/>
          <p:cNvSpPr>
            <a:spLocks noGrp="1"/>
          </p:cNvSpPr>
          <p:nvPr>
            <p:ph type="ftr" sz="quarter" idx="11"/>
          </p:nvPr>
        </p:nvSpPr>
        <p:spPr/>
        <p:txBody>
          <a:bodyPr/>
          <a:lstStyle/>
          <a:p>
            <a:r>
              <a:rPr lang="sv-SE" smtClean="0"/>
              <a:t>Olle Häggbom</a:t>
            </a:r>
            <a:endParaRPr lang="sv-SE"/>
          </a:p>
        </p:txBody>
      </p:sp>
      <p:sp>
        <p:nvSpPr>
          <p:cNvPr id="7" name="Platshållare för bildnummer 6"/>
          <p:cNvSpPr>
            <a:spLocks noGrp="1"/>
          </p:cNvSpPr>
          <p:nvPr>
            <p:ph type="sldNum" sz="quarter" idx="12"/>
          </p:nvPr>
        </p:nvSpPr>
        <p:spPr/>
        <p:txBody>
          <a:bodyPr/>
          <a:lstStyle/>
          <a:p>
            <a:fld id="{D4863827-A37F-C449-8AAA-DD7182073FA2}" type="slidenum">
              <a:rPr lang="sv-SE" smtClean="0"/>
              <a:t>‹#›</a:t>
            </a:fld>
            <a:endParaRPr lang="sv-SE"/>
          </a:p>
        </p:txBody>
      </p:sp>
    </p:spTree>
    <p:extLst>
      <p:ext uri="{BB962C8B-B14F-4D97-AF65-F5344CB8AC3E}">
        <p14:creationId xmlns:p14="http://schemas.microsoft.com/office/powerpoint/2010/main" val="137518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ED8F9-87B0-214A-AEC4-B63738D45569}" type="datetime1">
              <a:rPr lang="sv-SE" smtClean="0"/>
              <a:t>2013-09-23</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Olle Häggbom</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63827-A37F-C449-8AAA-DD7182073FA2}" type="slidenum">
              <a:rPr lang="sv-SE" smtClean="0"/>
              <a:t>‹#›</a:t>
            </a:fld>
            <a:endParaRPr lang="sv-SE"/>
          </a:p>
        </p:txBody>
      </p:sp>
      <p:pic>
        <p:nvPicPr>
          <p:cNvPr id="7" name="Picture 2" descr="SUHF_logo_u_txt_pms307"/>
          <p:cNvPicPr>
            <a:picLocks noChangeAspect="1" noChangeArrowheads="1"/>
          </p:cNvPicPr>
          <p:nvPr userDrawn="1"/>
        </p:nvPicPr>
        <p:blipFill>
          <a:blip r:embed="rId13" cstate="print"/>
          <a:srcRect/>
          <a:stretch>
            <a:fillRect/>
          </a:stretch>
        </p:blipFill>
        <p:spPr bwMode="auto">
          <a:xfrm>
            <a:off x="457200" y="6126163"/>
            <a:ext cx="1979712" cy="652697"/>
          </a:xfrm>
          <a:prstGeom prst="rect">
            <a:avLst/>
          </a:prstGeom>
          <a:noFill/>
          <a:ln w="12700">
            <a:noFill/>
            <a:miter lim="800000"/>
            <a:headEnd/>
            <a:tailEnd/>
          </a:ln>
        </p:spPr>
      </p:pic>
    </p:spTree>
    <p:extLst>
      <p:ext uri="{BB962C8B-B14F-4D97-AF65-F5344CB8AC3E}">
        <p14:creationId xmlns:p14="http://schemas.microsoft.com/office/powerpoint/2010/main" val="2945670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8001000" cy="1470025"/>
          </a:xfrm>
        </p:spPr>
        <p:txBody>
          <a:bodyPr>
            <a:normAutofit fontScale="90000"/>
          </a:bodyPr>
          <a:lstStyle/>
          <a:p>
            <a:r>
              <a:rPr lang="sv-SE" sz="3600" dirty="0" smtClean="0"/>
              <a:t>The SUHF-</a:t>
            </a:r>
            <a:r>
              <a:rPr lang="sv-SE" sz="3600" dirty="0" err="1" smtClean="0"/>
              <a:t>model</a:t>
            </a:r>
            <a:r>
              <a:rPr lang="sv-SE" sz="3600" dirty="0" smtClean="0"/>
              <a:t> – a full </a:t>
            </a:r>
            <a:r>
              <a:rPr lang="sv-SE" sz="3600" dirty="0" err="1" smtClean="0"/>
              <a:t>costing</a:t>
            </a:r>
            <a:r>
              <a:rPr lang="sv-SE" sz="3600" dirty="0" smtClean="0"/>
              <a:t>  </a:t>
            </a:r>
            <a:r>
              <a:rPr lang="sv-SE" sz="3600" dirty="0" err="1" smtClean="0"/>
              <a:t>method</a:t>
            </a:r>
            <a:r>
              <a:rPr lang="sv-SE" sz="3600" dirty="0" smtClean="0"/>
              <a:t/>
            </a:r>
            <a:br>
              <a:rPr lang="sv-SE" sz="3600" dirty="0" smtClean="0"/>
            </a:br>
            <a:r>
              <a:rPr lang="sv-SE" sz="3600" dirty="0" smtClean="0"/>
              <a:t>(The Association </a:t>
            </a:r>
            <a:r>
              <a:rPr lang="sv-SE" sz="3600" dirty="0" err="1" smtClean="0"/>
              <a:t>of</a:t>
            </a:r>
            <a:r>
              <a:rPr lang="sv-SE" sz="3600" dirty="0" smtClean="0"/>
              <a:t> Swedish </a:t>
            </a:r>
            <a:r>
              <a:rPr lang="sv-SE" sz="3600" dirty="0" err="1" smtClean="0"/>
              <a:t>Higher</a:t>
            </a:r>
            <a:r>
              <a:rPr lang="sv-SE" sz="3600" dirty="0" smtClean="0"/>
              <a:t> </a:t>
            </a:r>
            <a:r>
              <a:rPr lang="sv-SE" sz="3600" dirty="0" err="1"/>
              <a:t>E</a:t>
            </a:r>
            <a:r>
              <a:rPr lang="sv-SE" sz="3600" dirty="0" err="1" smtClean="0"/>
              <a:t>ducation</a:t>
            </a:r>
            <a:r>
              <a:rPr lang="sv-SE" sz="3600" dirty="0" smtClean="0"/>
              <a:t>)</a:t>
            </a:r>
            <a:endParaRPr lang="sv-SE" sz="3600" dirty="0"/>
          </a:p>
        </p:txBody>
      </p:sp>
      <p:sp>
        <p:nvSpPr>
          <p:cNvPr id="3" name="Underrubrik 2"/>
          <p:cNvSpPr>
            <a:spLocks noGrp="1"/>
          </p:cNvSpPr>
          <p:nvPr>
            <p:ph type="subTitle" idx="1"/>
          </p:nvPr>
        </p:nvSpPr>
        <p:spPr/>
        <p:txBody>
          <a:bodyPr/>
          <a:lstStyle/>
          <a:p>
            <a:r>
              <a:rPr lang="sv-SE" dirty="0" err="1" smtClean="0"/>
              <a:t>What</a:t>
            </a:r>
            <a:r>
              <a:rPr lang="sv-SE" dirty="0" smtClean="0"/>
              <a:t> is full </a:t>
            </a:r>
            <a:r>
              <a:rPr lang="sv-SE" dirty="0" err="1" smtClean="0"/>
              <a:t>costing</a:t>
            </a:r>
            <a:r>
              <a:rPr lang="sv-SE" dirty="0" smtClean="0"/>
              <a:t> and </a:t>
            </a:r>
            <a:r>
              <a:rPr lang="sv-SE" dirty="0" err="1" smtClean="0"/>
              <a:t>why</a:t>
            </a:r>
            <a:r>
              <a:rPr lang="sv-SE" dirty="0" smtClean="0"/>
              <a:t> is it </a:t>
            </a:r>
            <a:r>
              <a:rPr lang="sv-SE" dirty="0" err="1" smtClean="0"/>
              <a:t>important</a:t>
            </a:r>
            <a:r>
              <a:rPr lang="sv-SE" dirty="0" smtClean="0"/>
              <a:t>?</a:t>
            </a:r>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a:t>
            </a:fld>
            <a:endParaRPr lang="sv-SE"/>
          </a:p>
        </p:txBody>
      </p:sp>
    </p:spTree>
    <p:extLst>
      <p:ext uri="{BB962C8B-B14F-4D97-AF65-F5344CB8AC3E}">
        <p14:creationId xmlns:p14="http://schemas.microsoft.com/office/powerpoint/2010/main" val="1693336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Swedish </a:t>
            </a:r>
            <a:r>
              <a:rPr lang="sv-SE" dirty="0" err="1" smtClean="0"/>
              <a:t>government</a:t>
            </a:r>
            <a:r>
              <a:rPr lang="sv-SE" dirty="0" smtClean="0"/>
              <a:t/>
            </a:r>
            <a:br>
              <a:rPr lang="sv-SE" dirty="0" smtClean="0"/>
            </a:br>
            <a:r>
              <a:rPr lang="sv-SE" dirty="0" err="1" smtClean="0"/>
              <a:t>guidelines</a:t>
            </a:r>
            <a:endParaRPr lang="sv-SE" dirty="0"/>
          </a:p>
        </p:txBody>
      </p:sp>
      <p:sp>
        <p:nvSpPr>
          <p:cNvPr id="3" name="Platshållare för innehåll 2"/>
          <p:cNvSpPr>
            <a:spLocks noGrp="1"/>
          </p:cNvSpPr>
          <p:nvPr>
            <p:ph idx="1"/>
          </p:nvPr>
        </p:nvSpPr>
        <p:spPr/>
        <p:txBody>
          <a:bodyPr/>
          <a:lstStyle/>
          <a:p>
            <a:pPr marL="0" indent="0">
              <a:buNone/>
            </a:pPr>
            <a:endParaRPr lang="sv-SE" b="1" dirty="0" smtClean="0"/>
          </a:p>
          <a:p>
            <a:pPr marL="0" indent="0">
              <a:buNone/>
            </a:pPr>
            <a:r>
              <a:rPr lang="sv-SE" b="1" dirty="0" err="1" smtClean="0"/>
              <a:t>Finance</a:t>
            </a:r>
            <a:r>
              <a:rPr lang="sv-SE" b="1" dirty="0" smtClean="0"/>
              <a:t> </a:t>
            </a:r>
            <a:r>
              <a:rPr lang="sv-SE" b="1" dirty="0" err="1" smtClean="0"/>
              <a:t>indirect</a:t>
            </a:r>
            <a:r>
              <a:rPr lang="sv-SE" b="1" dirty="0" smtClean="0"/>
              <a:t> </a:t>
            </a:r>
            <a:r>
              <a:rPr lang="sv-SE" b="1" dirty="0" err="1" smtClean="0"/>
              <a:t>costs</a:t>
            </a:r>
            <a:r>
              <a:rPr lang="sv-SE" b="1" dirty="0" smtClean="0"/>
              <a:t> in the same proportion as for </a:t>
            </a:r>
            <a:r>
              <a:rPr lang="sv-SE" b="1" dirty="0" err="1" smtClean="0"/>
              <a:t>direct</a:t>
            </a:r>
            <a:r>
              <a:rPr lang="sv-SE" b="1" dirty="0" smtClean="0"/>
              <a:t> </a:t>
            </a:r>
            <a:r>
              <a:rPr lang="sv-SE" b="1" dirty="0" err="1" smtClean="0"/>
              <a:t>costs</a:t>
            </a:r>
            <a:r>
              <a:rPr lang="sv-SE" b="1" dirty="0" smtClean="0"/>
              <a:t>!</a:t>
            </a:r>
          </a:p>
          <a:p>
            <a:pPr marL="0" indent="0">
              <a:buNone/>
            </a:pPr>
            <a:endParaRPr lang="sv-SE" dirty="0" smtClean="0"/>
          </a:p>
          <a:p>
            <a:pPr marL="0" indent="0">
              <a:buNone/>
            </a:pPr>
            <a:r>
              <a:rPr lang="sv-SE" dirty="0" smtClean="0"/>
              <a:t>i.e. proportional </a:t>
            </a:r>
            <a:r>
              <a:rPr lang="sv-SE" dirty="0" err="1" smtClean="0"/>
              <a:t>financing</a:t>
            </a:r>
            <a:r>
              <a:rPr lang="sv-SE" dirty="0" smtClean="0"/>
              <a:t> </a:t>
            </a:r>
            <a:r>
              <a:rPr lang="sv-SE" dirty="0" err="1" smtClean="0"/>
              <a:t>of</a:t>
            </a:r>
            <a:r>
              <a:rPr lang="sv-SE" dirty="0" smtClean="0"/>
              <a:t> total </a:t>
            </a:r>
            <a:r>
              <a:rPr lang="sv-SE" dirty="0" err="1" smtClean="0"/>
              <a:t>costs</a:t>
            </a:r>
            <a:r>
              <a:rPr lang="sv-SE" dirty="0" smtClean="0"/>
              <a:t> in </a:t>
            </a:r>
            <a:r>
              <a:rPr lang="sv-SE" dirty="0" err="1" smtClean="0"/>
              <a:t>accordance</a:t>
            </a:r>
            <a:r>
              <a:rPr lang="sv-SE" dirty="0" smtClean="0"/>
              <a:t> </a:t>
            </a:r>
            <a:r>
              <a:rPr lang="sv-SE" dirty="0" err="1" smtClean="0"/>
              <a:t>with</a:t>
            </a:r>
            <a:r>
              <a:rPr lang="sv-SE" dirty="0" smtClean="0"/>
              <a:t> the SUHF-</a:t>
            </a:r>
            <a:r>
              <a:rPr lang="sv-SE" dirty="0" err="1" smtClean="0"/>
              <a:t>model</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10</a:t>
            </a:fld>
            <a:endParaRPr lang="sv-SE"/>
          </a:p>
        </p:txBody>
      </p:sp>
    </p:spTree>
    <p:extLst>
      <p:ext uri="{BB962C8B-B14F-4D97-AF65-F5344CB8AC3E}">
        <p14:creationId xmlns:p14="http://schemas.microsoft.com/office/powerpoint/2010/main" val="1316253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SUHF-</a:t>
            </a:r>
            <a:r>
              <a:rPr lang="sv-SE" dirty="0" err="1" smtClean="0"/>
              <a:t>model</a:t>
            </a:r>
            <a:endParaRPr lang="sv-SE" dirty="0"/>
          </a:p>
        </p:txBody>
      </p:sp>
      <p:sp>
        <p:nvSpPr>
          <p:cNvPr id="3" name="Platshållare för innehåll 2"/>
          <p:cNvSpPr>
            <a:spLocks noGrp="1"/>
          </p:cNvSpPr>
          <p:nvPr>
            <p:ph idx="1"/>
          </p:nvPr>
        </p:nvSpPr>
        <p:spPr/>
        <p:txBody>
          <a:bodyPr/>
          <a:lstStyle/>
          <a:p>
            <a:pPr marL="0" indent="0">
              <a:buNone/>
            </a:pPr>
            <a:r>
              <a:rPr lang="sv-SE" dirty="0" smtClean="0"/>
              <a:t>An </a:t>
            </a:r>
            <a:r>
              <a:rPr lang="sv-SE" dirty="0" err="1" smtClean="0"/>
              <a:t>accounting</a:t>
            </a:r>
            <a:r>
              <a:rPr lang="sv-SE" dirty="0" smtClean="0"/>
              <a:t> </a:t>
            </a:r>
            <a:r>
              <a:rPr lang="sv-SE" dirty="0" err="1" smtClean="0"/>
              <a:t>model</a:t>
            </a:r>
            <a:r>
              <a:rPr lang="sv-SE" dirty="0" smtClean="0"/>
              <a:t> for </a:t>
            </a:r>
            <a:r>
              <a:rPr lang="sv-SE" dirty="0" err="1" smtClean="0"/>
              <a:t>indirect</a:t>
            </a:r>
            <a:r>
              <a:rPr lang="sv-SE" dirty="0" smtClean="0"/>
              <a:t> </a:t>
            </a:r>
            <a:r>
              <a:rPr lang="sv-SE" dirty="0" err="1" smtClean="0"/>
              <a:t>costs</a:t>
            </a:r>
            <a:r>
              <a:rPr lang="sv-SE" dirty="0" smtClean="0"/>
              <a:t> </a:t>
            </a:r>
            <a:r>
              <a:rPr lang="sv-SE" dirty="0" err="1" smtClean="0"/>
              <a:t>which</a:t>
            </a:r>
            <a:r>
              <a:rPr lang="sv-SE" dirty="0" smtClean="0"/>
              <a:t> shows the full </a:t>
            </a:r>
            <a:r>
              <a:rPr lang="sv-SE" dirty="0" err="1" smtClean="0"/>
              <a:t>cost</a:t>
            </a:r>
            <a:r>
              <a:rPr lang="sv-SE" dirty="0" smtClean="0"/>
              <a:t> </a:t>
            </a:r>
            <a:r>
              <a:rPr lang="sv-SE" dirty="0" err="1" smtClean="0"/>
              <a:t>of</a:t>
            </a:r>
            <a:r>
              <a:rPr lang="sv-SE" dirty="0" smtClean="0"/>
              <a:t> </a:t>
            </a:r>
            <a:r>
              <a:rPr lang="sv-SE" dirty="0" err="1" smtClean="0"/>
              <a:t>education</a:t>
            </a:r>
            <a:r>
              <a:rPr lang="sv-SE" dirty="0" smtClean="0"/>
              <a:t> and </a:t>
            </a:r>
            <a:r>
              <a:rPr lang="sv-SE" dirty="0" err="1" smtClean="0"/>
              <a:t>of</a:t>
            </a:r>
            <a:r>
              <a:rPr lang="sv-SE" dirty="0" smtClean="0"/>
              <a:t> research at </a:t>
            </a:r>
            <a:r>
              <a:rPr lang="sv-SE" dirty="0" err="1"/>
              <a:t>H</a:t>
            </a:r>
            <a:r>
              <a:rPr lang="sv-SE" dirty="0" err="1" smtClean="0"/>
              <a:t>igher</a:t>
            </a:r>
            <a:r>
              <a:rPr lang="sv-SE" dirty="0" smtClean="0"/>
              <a:t> </a:t>
            </a:r>
            <a:r>
              <a:rPr lang="sv-SE" dirty="0" err="1"/>
              <a:t>E</a:t>
            </a:r>
            <a:r>
              <a:rPr lang="sv-SE" dirty="0" err="1" smtClean="0"/>
              <a:t>ducation</a:t>
            </a:r>
            <a:r>
              <a:rPr lang="sv-SE" dirty="0" smtClean="0"/>
              <a:t> institutions in Sweden.</a:t>
            </a:r>
          </a:p>
          <a:p>
            <a:pPr marL="0" indent="0">
              <a:buNone/>
            </a:pPr>
            <a:endParaRPr lang="sv-SE" dirty="0"/>
          </a:p>
          <a:p>
            <a:pPr marL="0" indent="0">
              <a:buNone/>
            </a:pPr>
            <a:r>
              <a:rPr lang="sv-SE" dirty="0" smtClean="0"/>
              <a:t>The SUHF-</a:t>
            </a:r>
            <a:r>
              <a:rPr lang="sv-SE" dirty="0" err="1" smtClean="0"/>
              <a:t>model</a:t>
            </a:r>
            <a:r>
              <a:rPr lang="sv-SE" dirty="0" smtClean="0"/>
              <a:t> is </a:t>
            </a:r>
            <a:r>
              <a:rPr lang="sv-SE" dirty="0" err="1" smtClean="0"/>
              <a:t>implemented</a:t>
            </a:r>
            <a:r>
              <a:rPr lang="sv-SE" dirty="0" smtClean="0"/>
              <a:t> at all </a:t>
            </a:r>
            <a:r>
              <a:rPr lang="sv-SE" dirty="0" err="1" smtClean="0"/>
              <a:t>swedish</a:t>
            </a:r>
            <a:r>
              <a:rPr lang="sv-SE" dirty="0" smtClean="0"/>
              <a:t> HE-institutions.</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11</a:t>
            </a:fld>
            <a:endParaRPr lang="sv-SE"/>
          </a:p>
        </p:txBody>
      </p:sp>
    </p:spTree>
    <p:extLst>
      <p:ext uri="{BB962C8B-B14F-4D97-AF65-F5344CB8AC3E}">
        <p14:creationId xmlns:p14="http://schemas.microsoft.com/office/powerpoint/2010/main" val="2840074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a:prstGeom prst="rect">
            <a:avLst/>
          </a:prstGeom>
        </p:spPr>
        <p:txBody>
          <a:bodyPr/>
          <a:lstStyle/>
          <a:p>
            <a:pPr marL="0" indent="0">
              <a:buNone/>
            </a:pPr>
            <a:r>
              <a:rPr lang="sv-SE" dirty="0" smtClean="0"/>
              <a:t>      </a:t>
            </a:r>
            <a:r>
              <a:rPr lang="sv-SE" dirty="0" err="1" smtClean="0"/>
              <a:t>core</a:t>
            </a:r>
            <a:r>
              <a:rPr lang="sv-SE" dirty="0" smtClean="0"/>
              <a:t> operations			support </a:t>
            </a:r>
            <a:r>
              <a:rPr lang="sv-SE" dirty="0" err="1" smtClean="0"/>
              <a:t>activities</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12</a:t>
            </a:fld>
            <a:endParaRPr lang="sv-SE"/>
          </a:p>
        </p:txBody>
      </p:sp>
      <p:sp>
        <p:nvSpPr>
          <p:cNvPr id="7" name="textruta 6"/>
          <p:cNvSpPr txBox="1"/>
          <p:nvPr/>
        </p:nvSpPr>
        <p:spPr>
          <a:xfrm>
            <a:off x="1035365" y="2129152"/>
            <a:ext cx="1725609" cy="2031325"/>
          </a:xfrm>
          <a:prstGeom prst="rect">
            <a:avLst/>
          </a:prstGeom>
          <a:solidFill>
            <a:schemeClr val="accent6">
              <a:lumMod val="50000"/>
            </a:schemeClr>
          </a:solidFill>
        </p:spPr>
        <p:txBody>
          <a:bodyPr wrap="square" rtlCol="0">
            <a:spAutoFit/>
          </a:bodyPr>
          <a:lstStyle/>
          <a:p>
            <a:r>
              <a:rPr lang="sv-SE" dirty="0" err="1" smtClean="0"/>
              <a:t>Direct</a:t>
            </a:r>
            <a:r>
              <a:rPr lang="sv-SE" dirty="0" smtClean="0"/>
              <a:t> </a:t>
            </a:r>
            <a:r>
              <a:rPr lang="sv-SE" dirty="0" err="1" smtClean="0"/>
              <a:t>costs</a:t>
            </a:r>
            <a:endParaRPr lang="sv-SE" dirty="0" smtClean="0"/>
          </a:p>
          <a:p>
            <a:endParaRPr lang="sv-SE" dirty="0"/>
          </a:p>
          <a:p>
            <a:r>
              <a:rPr lang="sv-SE" dirty="0" smtClean="0"/>
              <a:t>Staff</a:t>
            </a:r>
          </a:p>
          <a:p>
            <a:r>
              <a:rPr lang="sv-SE" dirty="0" smtClean="0"/>
              <a:t>Operations</a:t>
            </a:r>
          </a:p>
          <a:p>
            <a:r>
              <a:rPr lang="sv-SE" dirty="0" err="1" smtClean="0"/>
              <a:t>Premises</a:t>
            </a:r>
            <a:endParaRPr lang="sv-SE" dirty="0" smtClean="0"/>
          </a:p>
          <a:p>
            <a:r>
              <a:rPr lang="sv-SE" dirty="0" err="1" smtClean="0"/>
              <a:t>Depreciations</a:t>
            </a:r>
            <a:endParaRPr lang="sv-SE" dirty="0" smtClean="0"/>
          </a:p>
          <a:p>
            <a:endParaRPr lang="sv-SE" dirty="0"/>
          </a:p>
        </p:txBody>
      </p:sp>
      <p:sp>
        <p:nvSpPr>
          <p:cNvPr id="8" name="textruta 7"/>
          <p:cNvSpPr txBox="1"/>
          <p:nvPr/>
        </p:nvSpPr>
        <p:spPr>
          <a:xfrm>
            <a:off x="4679850" y="2129152"/>
            <a:ext cx="1969984" cy="1477328"/>
          </a:xfrm>
          <a:prstGeom prst="rect">
            <a:avLst/>
          </a:prstGeom>
          <a:solidFill>
            <a:srgbClr val="FFFF00"/>
          </a:solidFill>
        </p:spPr>
        <p:txBody>
          <a:bodyPr wrap="square" rtlCol="0">
            <a:spAutoFit/>
          </a:bodyPr>
          <a:lstStyle/>
          <a:p>
            <a:r>
              <a:rPr lang="sv-SE" dirty="0" err="1" smtClean="0"/>
              <a:t>Indirect</a:t>
            </a:r>
            <a:r>
              <a:rPr lang="sv-SE" dirty="0" smtClean="0"/>
              <a:t> </a:t>
            </a:r>
            <a:r>
              <a:rPr lang="sv-SE" dirty="0" err="1" smtClean="0"/>
              <a:t>costs</a:t>
            </a:r>
            <a:endParaRPr lang="sv-SE" dirty="0" smtClean="0"/>
          </a:p>
          <a:p>
            <a:endParaRPr lang="sv-SE" dirty="0"/>
          </a:p>
          <a:p>
            <a:r>
              <a:rPr lang="sv-SE" dirty="0" smtClean="0"/>
              <a:t>University </a:t>
            </a:r>
            <a:r>
              <a:rPr lang="sv-SE" dirty="0" err="1" smtClean="0"/>
              <a:t>level</a:t>
            </a:r>
            <a:endParaRPr lang="sv-SE" dirty="0" smtClean="0"/>
          </a:p>
          <a:p>
            <a:r>
              <a:rPr lang="sv-SE" dirty="0" err="1" smtClean="0"/>
              <a:t>Faculty</a:t>
            </a:r>
            <a:r>
              <a:rPr lang="sv-SE" dirty="0" smtClean="0"/>
              <a:t> </a:t>
            </a:r>
            <a:r>
              <a:rPr lang="sv-SE" dirty="0" err="1" smtClean="0"/>
              <a:t>level</a:t>
            </a:r>
            <a:endParaRPr lang="sv-SE" dirty="0" smtClean="0"/>
          </a:p>
          <a:p>
            <a:r>
              <a:rPr lang="sv-SE" dirty="0" err="1" smtClean="0"/>
              <a:t>Department</a:t>
            </a:r>
            <a:r>
              <a:rPr lang="sv-SE" dirty="0" smtClean="0"/>
              <a:t> </a:t>
            </a:r>
            <a:r>
              <a:rPr lang="sv-SE" dirty="0" err="1" smtClean="0"/>
              <a:t>level</a:t>
            </a:r>
            <a:endParaRPr lang="sv-SE" dirty="0"/>
          </a:p>
        </p:txBody>
      </p:sp>
      <p:sp>
        <p:nvSpPr>
          <p:cNvPr id="9" name="textruta 8"/>
          <p:cNvSpPr txBox="1"/>
          <p:nvPr/>
        </p:nvSpPr>
        <p:spPr>
          <a:xfrm>
            <a:off x="1314740" y="4906632"/>
            <a:ext cx="5659997" cy="1477328"/>
          </a:xfrm>
          <a:prstGeom prst="rect">
            <a:avLst/>
          </a:prstGeom>
          <a:solidFill>
            <a:schemeClr val="accent5">
              <a:lumMod val="60000"/>
              <a:lumOff val="40000"/>
            </a:schemeClr>
          </a:solidFill>
        </p:spPr>
        <p:txBody>
          <a:bodyPr wrap="square" rtlCol="0">
            <a:spAutoFit/>
          </a:bodyPr>
          <a:lstStyle/>
          <a:p>
            <a:pPr algn="ctr"/>
            <a:endParaRPr lang="sv-SE" dirty="0" smtClean="0"/>
          </a:p>
          <a:p>
            <a:pPr algn="ctr"/>
            <a:r>
              <a:rPr lang="sv-SE" dirty="0" smtClean="0"/>
              <a:t>Total </a:t>
            </a:r>
            <a:r>
              <a:rPr lang="sv-SE" dirty="0" err="1" smtClean="0"/>
              <a:t>costs</a:t>
            </a:r>
            <a:r>
              <a:rPr lang="sv-SE" dirty="0" smtClean="0"/>
              <a:t>  (</a:t>
            </a:r>
            <a:r>
              <a:rPr lang="sv-SE" dirty="0" err="1" smtClean="0"/>
              <a:t>cost</a:t>
            </a:r>
            <a:r>
              <a:rPr lang="sv-SE" dirty="0" smtClean="0"/>
              <a:t> </a:t>
            </a:r>
            <a:r>
              <a:rPr lang="sv-SE" dirty="0" err="1" smtClean="0"/>
              <a:t>unit</a:t>
            </a:r>
            <a:r>
              <a:rPr lang="sv-SE" dirty="0" smtClean="0"/>
              <a:t>) =</a:t>
            </a:r>
            <a:r>
              <a:rPr lang="sv-SE" dirty="0"/>
              <a:t> </a:t>
            </a:r>
            <a:r>
              <a:rPr lang="sv-SE" dirty="0" err="1" smtClean="0"/>
              <a:t>Direct</a:t>
            </a:r>
            <a:r>
              <a:rPr lang="sv-SE" dirty="0" smtClean="0"/>
              <a:t> </a:t>
            </a:r>
            <a:r>
              <a:rPr lang="sv-SE" dirty="0" err="1" smtClean="0"/>
              <a:t>costs</a:t>
            </a:r>
            <a:r>
              <a:rPr lang="sv-SE" dirty="0" smtClean="0"/>
              <a:t> + </a:t>
            </a:r>
            <a:r>
              <a:rPr lang="sv-SE" dirty="0" err="1" smtClean="0"/>
              <a:t>Indirect</a:t>
            </a:r>
            <a:r>
              <a:rPr lang="sv-SE" dirty="0" smtClean="0"/>
              <a:t> </a:t>
            </a:r>
            <a:r>
              <a:rPr lang="sv-SE" dirty="0" err="1" smtClean="0"/>
              <a:t>cost</a:t>
            </a:r>
            <a:endParaRPr lang="sv-SE" dirty="0" smtClean="0"/>
          </a:p>
          <a:p>
            <a:pPr algn="ctr"/>
            <a:endParaRPr lang="sv-SE" dirty="0"/>
          </a:p>
          <a:p>
            <a:pPr algn="ctr"/>
            <a:endParaRPr lang="sv-SE" dirty="0" smtClean="0"/>
          </a:p>
          <a:p>
            <a:pPr algn="ctr"/>
            <a:endParaRPr lang="sv-SE" dirty="0"/>
          </a:p>
        </p:txBody>
      </p:sp>
      <p:sp>
        <p:nvSpPr>
          <p:cNvPr id="10" name="Plus 9"/>
          <p:cNvSpPr/>
          <p:nvPr/>
        </p:nvSpPr>
        <p:spPr>
          <a:xfrm>
            <a:off x="3326973" y="2980429"/>
            <a:ext cx="914400" cy="914400"/>
          </a:xfrm>
          <a:prstGeom prst="mathPlus">
            <a:avLst/>
          </a:prstGeom>
          <a:solidFill>
            <a:srgbClr val="8064A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1" name="Är lika med 10"/>
          <p:cNvSpPr/>
          <p:nvPr/>
        </p:nvSpPr>
        <p:spPr>
          <a:xfrm>
            <a:off x="3326973" y="4008614"/>
            <a:ext cx="914400" cy="914400"/>
          </a:xfrm>
          <a:prstGeom prst="mathEqual">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chemeClr val="tx1"/>
              </a:solidFill>
            </a:endParaRPr>
          </a:p>
        </p:txBody>
      </p:sp>
    </p:spTree>
    <p:extLst>
      <p:ext uri="{BB962C8B-B14F-4D97-AF65-F5344CB8AC3E}">
        <p14:creationId xmlns:p14="http://schemas.microsoft.com/office/powerpoint/2010/main" val="3341158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err="1" smtClean="0"/>
              <a:t>Indirect</a:t>
            </a:r>
            <a:r>
              <a:rPr lang="sv-SE" dirty="0" smtClean="0"/>
              <a:t> </a:t>
            </a:r>
            <a:r>
              <a:rPr lang="sv-SE" dirty="0" err="1" smtClean="0"/>
              <a:t>costs</a:t>
            </a:r>
            <a:r>
              <a:rPr lang="sv-SE" dirty="0" smtClean="0"/>
              <a:t/>
            </a:r>
            <a:br>
              <a:rPr lang="sv-SE" dirty="0" smtClean="0"/>
            </a:br>
            <a:r>
              <a:rPr lang="sv-SE" dirty="0" smtClean="0"/>
              <a:t>support </a:t>
            </a:r>
            <a:r>
              <a:rPr lang="sv-SE" dirty="0" err="1" smtClean="0"/>
              <a:t>activities</a:t>
            </a:r>
            <a:endParaRPr lang="sv-SE" dirty="0"/>
          </a:p>
        </p:txBody>
      </p:sp>
      <p:sp>
        <p:nvSpPr>
          <p:cNvPr id="6" name="Platshållare för text 5"/>
          <p:cNvSpPr>
            <a:spLocks noGrp="1"/>
          </p:cNvSpPr>
          <p:nvPr>
            <p:ph type="body" idx="1"/>
          </p:nvPr>
        </p:nvSpPr>
        <p:spPr/>
        <p:txBody>
          <a:bodyPr/>
          <a:lstStyle/>
          <a:p>
            <a:endParaRPr lang="sv-SE"/>
          </a:p>
        </p:txBody>
      </p:sp>
      <p:sp>
        <p:nvSpPr>
          <p:cNvPr id="3" name="Platshållare för innehåll 2"/>
          <p:cNvSpPr>
            <a:spLocks noGrp="1"/>
          </p:cNvSpPr>
          <p:nvPr>
            <p:ph sz="half" idx="2"/>
          </p:nvPr>
        </p:nvSpPr>
        <p:spPr/>
        <p:txBody>
          <a:bodyPr/>
          <a:lstStyle/>
          <a:p>
            <a:r>
              <a:rPr lang="sv-SE" dirty="0" smtClean="0"/>
              <a:t>Management*</a:t>
            </a:r>
          </a:p>
          <a:p>
            <a:r>
              <a:rPr lang="sv-SE" dirty="0" err="1" smtClean="0"/>
              <a:t>Education</a:t>
            </a:r>
            <a:r>
              <a:rPr lang="sv-SE" dirty="0" smtClean="0"/>
              <a:t>- or research support*</a:t>
            </a:r>
          </a:p>
          <a:p>
            <a:r>
              <a:rPr lang="sv-SE" dirty="0" err="1" smtClean="0"/>
              <a:t>Accounting</a:t>
            </a:r>
            <a:r>
              <a:rPr lang="sv-SE" dirty="0" smtClean="0"/>
              <a:t>- and HR*</a:t>
            </a:r>
          </a:p>
          <a:p>
            <a:r>
              <a:rPr lang="sv-SE" dirty="0" err="1" smtClean="0"/>
              <a:t>Infrastructure</a:t>
            </a:r>
            <a:r>
              <a:rPr lang="sv-SE" dirty="0" smtClean="0"/>
              <a:t> and service*</a:t>
            </a:r>
          </a:p>
          <a:p>
            <a:r>
              <a:rPr lang="sv-SE" dirty="0" err="1" smtClean="0"/>
              <a:t>Library</a:t>
            </a:r>
            <a:r>
              <a:rPr lang="sv-SE" dirty="0" smtClean="0"/>
              <a:t>*</a:t>
            </a:r>
          </a:p>
          <a:p>
            <a:r>
              <a:rPr lang="sv-SE" dirty="0" err="1" smtClean="0"/>
              <a:t>Others</a:t>
            </a:r>
            <a:r>
              <a:rPr lang="sv-SE" dirty="0" smtClean="0"/>
              <a:t>*</a:t>
            </a:r>
          </a:p>
          <a:p>
            <a:endParaRPr lang="sv-SE" dirty="0"/>
          </a:p>
          <a:p>
            <a:pPr marL="0" indent="0">
              <a:buNone/>
            </a:pPr>
            <a:r>
              <a:rPr lang="sv-SE" dirty="0" smtClean="0"/>
              <a:t>* </a:t>
            </a:r>
            <a:r>
              <a:rPr lang="sv-SE" dirty="0" err="1" smtClean="0"/>
              <a:t>incl</a:t>
            </a:r>
            <a:r>
              <a:rPr lang="sv-SE" dirty="0" smtClean="0"/>
              <a:t>. </a:t>
            </a:r>
            <a:r>
              <a:rPr lang="sv-SE" dirty="0" err="1" smtClean="0"/>
              <a:t>premises</a:t>
            </a:r>
            <a:endParaRPr lang="sv-SE" dirty="0" smtClean="0"/>
          </a:p>
          <a:p>
            <a:endParaRPr lang="sv-SE" dirty="0"/>
          </a:p>
        </p:txBody>
      </p:sp>
      <p:sp>
        <p:nvSpPr>
          <p:cNvPr id="7" name="Platshållare för text 6"/>
          <p:cNvSpPr>
            <a:spLocks noGrp="1"/>
          </p:cNvSpPr>
          <p:nvPr>
            <p:ph type="body" sz="quarter" idx="3"/>
          </p:nvPr>
        </p:nvSpPr>
        <p:spPr/>
        <p:txBody>
          <a:bodyPr/>
          <a:lstStyle/>
          <a:p>
            <a:endParaRPr lang="sv-SE"/>
          </a:p>
        </p:txBody>
      </p:sp>
      <p:sp>
        <p:nvSpPr>
          <p:cNvPr id="8" name="Platshållare för innehåll 7"/>
          <p:cNvSpPr>
            <a:spLocks noGrp="1"/>
          </p:cNvSpPr>
          <p:nvPr>
            <p:ph sz="quarter" idx="4"/>
          </p:nvPr>
        </p:nvSpPr>
        <p:spPr/>
        <p:txBody>
          <a:bodyPr/>
          <a:lstStyle/>
          <a:p>
            <a:pPr marL="0" indent="0">
              <a:buNone/>
            </a:pP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13</a:t>
            </a:fld>
            <a:endParaRPr lang="sv-SE"/>
          </a:p>
        </p:txBody>
      </p:sp>
      <p:sp>
        <p:nvSpPr>
          <p:cNvPr id="11" name="Höger klammerparentes 10"/>
          <p:cNvSpPr/>
          <p:nvPr/>
        </p:nvSpPr>
        <p:spPr>
          <a:xfrm>
            <a:off x="4831410" y="2383114"/>
            <a:ext cx="353518" cy="297234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12" name="textruta 11"/>
          <p:cNvSpPr txBox="1"/>
          <p:nvPr/>
        </p:nvSpPr>
        <p:spPr>
          <a:xfrm>
            <a:off x="5577725" y="3535388"/>
            <a:ext cx="2841236" cy="1200329"/>
          </a:xfrm>
          <a:prstGeom prst="rect">
            <a:avLst/>
          </a:prstGeom>
          <a:noFill/>
        </p:spPr>
        <p:txBody>
          <a:bodyPr wrap="square" rtlCol="0">
            <a:spAutoFit/>
          </a:bodyPr>
          <a:lstStyle/>
          <a:p>
            <a:r>
              <a:rPr lang="sv-SE" dirty="0" err="1" smtClean="0"/>
              <a:t>Indirect</a:t>
            </a:r>
            <a:r>
              <a:rPr lang="sv-SE" dirty="0" smtClean="0"/>
              <a:t> </a:t>
            </a:r>
            <a:r>
              <a:rPr lang="sv-SE" dirty="0" err="1" smtClean="0"/>
              <a:t>cost</a:t>
            </a:r>
            <a:r>
              <a:rPr lang="sv-SE" dirty="0" smtClean="0"/>
              <a:t> </a:t>
            </a:r>
            <a:r>
              <a:rPr lang="sv-SE" dirty="0" err="1" smtClean="0"/>
              <a:t>are</a:t>
            </a:r>
            <a:r>
              <a:rPr lang="sv-SE" dirty="0" smtClean="0"/>
              <a:t> </a:t>
            </a:r>
            <a:r>
              <a:rPr lang="sv-SE" dirty="0" err="1" smtClean="0"/>
              <a:t>carefully</a:t>
            </a:r>
            <a:r>
              <a:rPr lang="sv-SE" dirty="0" smtClean="0"/>
              <a:t> </a:t>
            </a:r>
            <a:r>
              <a:rPr lang="sv-SE" dirty="0" err="1" smtClean="0"/>
              <a:t>divided</a:t>
            </a:r>
            <a:r>
              <a:rPr lang="sv-SE" dirty="0" smtClean="0"/>
              <a:t> </a:t>
            </a:r>
            <a:r>
              <a:rPr lang="sv-SE" dirty="0" err="1" smtClean="0"/>
              <a:t>between</a:t>
            </a:r>
            <a:r>
              <a:rPr lang="sv-SE" dirty="0" smtClean="0"/>
              <a:t> and </a:t>
            </a:r>
            <a:r>
              <a:rPr lang="sv-SE" dirty="0" err="1" smtClean="0"/>
              <a:t>allocated</a:t>
            </a:r>
            <a:r>
              <a:rPr lang="sv-SE" dirty="0" smtClean="0"/>
              <a:t> </a:t>
            </a:r>
            <a:r>
              <a:rPr lang="sv-SE" dirty="0" err="1" smtClean="0"/>
              <a:t>to</a:t>
            </a:r>
            <a:r>
              <a:rPr lang="sv-SE" dirty="0" smtClean="0"/>
              <a:t> </a:t>
            </a:r>
            <a:r>
              <a:rPr lang="sv-SE" dirty="0" err="1" smtClean="0"/>
              <a:t>education</a:t>
            </a:r>
            <a:r>
              <a:rPr lang="sv-SE" dirty="0" smtClean="0"/>
              <a:t> or research</a:t>
            </a:r>
            <a:endParaRPr lang="sv-SE" dirty="0"/>
          </a:p>
        </p:txBody>
      </p:sp>
    </p:spTree>
    <p:extLst>
      <p:ext uri="{BB962C8B-B14F-4D97-AF65-F5344CB8AC3E}">
        <p14:creationId xmlns:p14="http://schemas.microsoft.com/office/powerpoint/2010/main" val="2267333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err="1" smtClean="0"/>
              <a:t>Indirect</a:t>
            </a:r>
            <a:r>
              <a:rPr lang="sv-SE" dirty="0" smtClean="0"/>
              <a:t> </a:t>
            </a:r>
            <a:r>
              <a:rPr lang="sv-SE" dirty="0" err="1" smtClean="0"/>
              <a:t>costs</a:t>
            </a:r>
            <a:r>
              <a:rPr lang="sv-SE" dirty="0" smtClean="0"/>
              <a:t> </a:t>
            </a:r>
            <a:r>
              <a:rPr lang="sv-SE" dirty="0" err="1" smtClean="0"/>
              <a:t>are</a:t>
            </a:r>
            <a:r>
              <a:rPr lang="sv-SE" dirty="0" smtClean="0"/>
              <a:t> </a:t>
            </a:r>
            <a:r>
              <a:rPr lang="sv-SE" dirty="0" err="1" smtClean="0"/>
              <a:t>allocated</a:t>
            </a:r>
            <a:r>
              <a:rPr lang="sv-SE" dirty="0" smtClean="0"/>
              <a:t> </a:t>
            </a:r>
            <a:r>
              <a:rPr lang="sv-SE" dirty="0" err="1" smtClean="0"/>
              <a:t>to</a:t>
            </a:r>
            <a:r>
              <a:rPr lang="sv-SE" dirty="0" smtClean="0"/>
              <a:t> research-</a:t>
            </a:r>
            <a:r>
              <a:rPr lang="sv-SE" dirty="0" err="1" smtClean="0"/>
              <a:t>projects</a:t>
            </a:r>
            <a:r>
              <a:rPr lang="sv-SE" dirty="0" smtClean="0"/>
              <a:t> and </a:t>
            </a:r>
            <a:r>
              <a:rPr lang="sv-SE" dirty="0" err="1" smtClean="0"/>
              <a:t>cost</a:t>
            </a:r>
            <a:r>
              <a:rPr lang="sv-SE" dirty="0" smtClean="0"/>
              <a:t> </a:t>
            </a:r>
            <a:r>
              <a:rPr lang="sv-SE" dirty="0" err="1" smtClean="0"/>
              <a:t>units</a:t>
            </a:r>
            <a:r>
              <a:rPr lang="sv-SE" dirty="0" smtClean="0"/>
              <a:t> as </a:t>
            </a:r>
            <a:r>
              <a:rPr lang="sv-SE" dirty="0" err="1" smtClean="0"/>
              <a:t>calculated</a:t>
            </a:r>
            <a:r>
              <a:rPr lang="sv-SE" dirty="0" smtClean="0"/>
              <a:t> </a:t>
            </a:r>
            <a:r>
              <a:rPr lang="sv-SE" dirty="0" err="1" smtClean="0"/>
              <a:t>markups</a:t>
            </a:r>
            <a:endParaRPr lang="sv-SE" dirty="0"/>
          </a:p>
        </p:txBody>
      </p:sp>
      <p:sp>
        <p:nvSpPr>
          <p:cNvPr id="3" name="Platshållare för text 2"/>
          <p:cNvSpPr>
            <a:spLocks noGrp="1"/>
          </p:cNvSpPr>
          <p:nvPr>
            <p:ph idx="1"/>
          </p:nvPr>
        </p:nvSpPr>
        <p:spPr/>
        <p:txBody>
          <a:bodyPr/>
          <a:lstStyle/>
          <a:p>
            <a:pPr marL="0" indent="0">
              <a:buNone/>
            </a:pPr>
            <a:endParaRPr lang="sv-SE" dirty="0"/>
          </a:p>
          <a:p>
            <a:pPr marL="0" indent="0">
              <a:buNone/>
            </a:pPr>
            <a:r>
              <a:rPr lang="sv-SE" dirty="0" smtClean="0"/>
              <a:t>On </a:t>
            </a:r>
            <a:r>
              <a:rPr lang="sv-SE" dirty="0" err="1" smtClean="0"/>
              <a:t>direct</a:t>
            </a:r>
            <a:r>
              <a:rPr lang="sv-SE" dirty="0" smtClean="0"/>
              <a:t> </a:t>
            </a:r>
            <a:r>
              <a:rPr lang="sv-SE" dirty="0" err="1" smtClean="0"/>
              <a:t>salaries</a:t>
            </a:r>
            <a:r>
              <a:rPr lang="sv-SE" dirty="0" smtClean="0"/>
              <a:t> </a:t>
            </a:r>
            <a:r>
              <a:rPr lang="sv-SE" dirty="0" err="1" smtClean="0"/>
              <a:t>costs</a:t>
            </a:r>
            <a:r>
              <a:rPr lang="sv-SE" dirty="0" smtClean="0"/>
              <a:t> (+40-50%)</a:t>
            </a:r>
          </a:p>
          <a:p>
            <a:pPr marL="457200" lvl="1" indent="0">
              <a:buNone/>
            </a:pPr>
            <a:r>
              <a:rPr lang="sv-SE" dirty="0" smtClean="0"/>
              <a:t>or</a:t>
            </a:r>
          </a:p>
          <a:p>
            <a:pPr marL="57150" indent="0">
              <a:buNone/>
            </a:pPr>
            <a:r>
              <a:rPr lang="sv-SE" dirty="0" smtClean="0"/>
              <a:t>On </a:t>
            </a:r>
            <a:r>
              <a:rPr lang="sv-SE" dirty="0" err="1" smtClean="0"/>
              <a:t>direct</a:t>
            </a:r>
            <a:r>
              <a:rPr lang="sv-SE" dirty="0" smtClean="0"/>
              <a:t> </a:t>
            </a:r>
            <a:r>
              <a:rPr lang="sv-SE" dirty="0" err="1" smtClean="0"/>
              <a:t>salaries</a:t>
            </a:r>
            <a:r>
              <a:rPr lang="sv-SE" dirty="0" smtClean="0"/>
              <a:t> and operating </a:t>
            </a:r>
            <a:r>
              <a:rPr lang="sv-SE" dirty="0" err="1" smtClean="0"/>
              <a:t>costs</a:t>
            </a:r>
            <a:r>
              <a:rPr lang="sv-SE" dirty="0" smtClean="0"/>
              <a:t> (+30-40%)</a:t>
            </a:r>
          </a:p>
          <a:p>
            <a:pPr marL="57150" indent="0">
              <a:buNone/>
            </a:pPr>
            <a:endParaRPr lang="sv-SE" dirty="0"/>
          </a:p>
          <a:p>
            <a:pPr marL="57150" indent="0">
              <a:buNone/>
            </a:pPr>
            <a:r>
              <a:rPr lang="sv-SE" dirty="0" smtClean="0"/>
              <a:t>(</a:t>
            </a:r>
            <a:r>
              <a:rPr lang="sv-SE" dirty="0" err="1" smtClean="0"/>
              <a:t>allocation</a:t>
            </a:r>
            <a:r>
              <a:rPr lang="sv-SE" dirty="0" smtClean="0"/>
              <a:t> </a:t>
            </a:r>
            <a:r>
              <a:rPr lang="sv-SE" dirty="0" err="1" smtClean="0"/>
              <a:t>bases</a:t>
            </a:r>
            <a:r>
              <a:rPr lang="sv-SE" dirty="0" smtClean="0"/>
              <a:t>, </a:t>
            </a:r>
            <a:r>
              <a:rPr lang="sv-SE" dirty="0" err="1" smtClean="0"/>
              <a:t>cost</a:t>
            </a:r>
            <a:r>
              <a:rPr lang="sv-SE" dirty="0" smtClean="0"/>
              <a:t> drivers)</a:t>
            </a:r>
            <a:endParaRPr lang="sv-SE" dirty="0"/>
          </a:p>
        </p:txBody>
      </p:sp>
      <p:sp>
        <p:nvSpPr>
          <p:cNvPr id="7" name="Platshållare för sidfot 6"/>
          <p:cNvSpPr>
            <a:spLocks noGrp="1"/>
          </p:cNvSpPr>
          <p:nvPr>
            <p:ph type="ftr" sz="quarter" idx="11"/>
          </p:nvPr>
        </p:nvSpPr>
        <p:spPr/>
        <p:txBody>
          <a:bodyPr/>
          <a:lstStyle/>
          <a:p>
            <a:r>
              <a:rPr lang="sv-SE" smtClean="0"/>
              <a:t>Olle Häggbom</a:t>
            </a:r>
            <a:endParaRPr lang="sv-SE"/>
          </a:p>
        </p:txBody>
      </p:sp>
      <p:sp>
        <p:nvSpPr>
          <p:cNvPr id="8" name="Platshållare för bildnummer 7"/>
          <p:cNvSpPr>
            <a:spLocks noGrp="1"/>
          </p:cNvSpPr>
          <p:nvPr>
            <p:ph type="sldNum" sz="quarter" idx="12"/>
          </p:nvPr>
        </p:nvSpPr>
        <p:spPr/>
        <p:txBody>
          <a:bodyPr/>
          <a:lstStyle/>
          <a:p>
            <a:fld id="{D4863827-A37F-C449-8AAA-DD7182073FA2}" type="slidenum">
              <a:rPr lang="sv-SE" smtClean="0"/>
              <a:t>14</a:t>
            </a:fld>
            <a:endParaRPr lang="sv-SE"/>
          </a:p>
        </p:txBody>
      </p:sp>
    </p:spTree>
    <p:extLst>
      <p:ext uri="{BB962C8B-B14F-4D97-AF65-F5344CB8AC3E}">
        <p14:creationId xmlns:p14="http://schemas.microsoft.com/office/powerpoint/2010/main" val="3504157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Project </a:t>
            </a:r>
            <a:r>
              <a:rPr lang="sv-SE" dirty="0" err="1" smtClean="0"/>
              <a:t>calculation</a:t>
            </a:r>
            <a:endParaRPr lang="sv-SE" dirty="0"/>
          </a:p>
        </p:txBody>
      </p:sp>
      <p:sp>
        <p:nvSpPr>
          <p:cNvPr id="3" name="Platshållare för innehåll 2"/>
          <p:cNvSpPr>
            <a:spLocks noGrp="1"/>
          </p:cNvSpPr>
          <p:nvPr>
            <p:ph idx="1"/>
          </p:nvPr>
        </p:nvSpPr>
        <p:spPr/>
        <p:txBody>
          <a:bodyPr/>
          <a:lstStyle/>
          <a:p>
            <a:pPr marL="0" indent="0">
              <a:buNone/>
            </a:pPr>
            <a:r>
              <a:rPr lang="sv-SE" dirty="0" smtClean="0"/>
              <a:t>  </a:t>
            </a:r>
            <a:r>
              <a:rPr lang="sv-SE" dirty="0" err="1" smtClean="0"/>
              <a:t>Salaries</a:t>
            </a:r>
            <a:endParaRPr lang="sv-SE" dirty="0" smtClean="0"/>
          </a:p>
          <a:p>
            <a:pPr marL="0" indent="0">
              <a:buNone/>
            </a:pPr>
            <a:r>
              <a:rPr lang="sv-SE" dirty="0" smtClean="0"/>
              <a:t>  Operation</a:t>
            </a:r>
          </a:p>
          <a:p>
            <a:pPr marL="0" indent="0">
              <a:buNone/>
            </a:pPr>
            <a:r>
              <a:rPr lang="sv-SE" dirty="0" smtClean="0"/>
              <a:t>  </a:t>
            </a:r>
            <a:r>
              <a:rPr lang="sv-SE" dirty="0" err="1" smtClean="0"/>
              <a:t>Premises</a:t>
            </a:r>
            <a:endParaRPr lang="sv-SE" dirty="0" smtClean="0"/>
          </a:p>
          <a:p>
            <a:pPr marL="0" indent="0">
              <a:buNone/>
            </a:pPr>
            <a:r>
              <a:rPr lang="sv-SE" u="sng" dirty="0" smtClean="0"/>
              <a:t>+</a:t>
            </a:r>
            <a:r>
              <a:rPr lang="sv-SE" u="sng" dirty="0" err="1" smtClean="0"/>
              <a:t>Depreciation</a:t>
            </a:r>
            <a:endParaRPr lang="sv-SE" u="sng" dirty="0" smtClean="0"/>
          </a:p>
          <a:p>
            <a:pPr marL="0" indent="0">
              <a:buNone/>
            </a:pPr>
            <a:r>
              <a:rPr lang="sv-SE" dirty="0" smtClean="0"/>
              <a:t>= </a:t>
            </a:r>
            <a:r>
              <a:rPr lang="sv-SE" b="1" dirty="0" err="1" smtClean="0"/>
              <a:t>direct</a:t>
            </a:r>
            <a:r>
              <a:rPr lang="sv-SE" b="1" dirty="0" smtClean="0"/>
              <a:t> </a:t>
            </a:r>
            <a:r>
              <a:rPr lang="sv-SE" b="1" dirty="0" err="1" smtClean="0"/>
              <a:t>costs</a:t>
            </a:r>
            <a:endParaRPr lang="sv-SE" b="1" dirty="0" smtClean="0"/>
          </a:p>
          <a:p>
            <a:pPr marL="0" indent="0">
              <a:buNone/>
            </a:pPr>
            <a:r>
              <a:rPr lang="sv-SE" u="sng" dirty="0" smtClean="0"/>
              <a:t>+ </a:t>
            </a:r>
            <a:r>
              <a:rPr lang="sv-SE" u="sng" dirty="0" err="1" smtClean="0"/>
              <a:t>indirect</a:t>
            </a:r>
            <a:r>
              <a:rPr lang="sv-SE" u="sng" dirty="0" smtClean="0"/>
              <a:t> </a:t>
            </a:r>
            <a:r>
              <a:rPr lang="sv-SE" u="sng" dirty="0" err="1" smtClean="0"/>
              <a:t>costs</a:t>
            </a:r>
            <a:r>
              <a:rPr lang="sv-SE" u="sng" dirty="0" smtClean="0"/>
              <a:t> rate % x </a:t>
            </a:r>
            <a:r>
              <a:rPr lang="sv-SE" u="sng" dirty="0" err="1" smtClean="0"/>
              <a:t>direct</a:t>
            </a:r>
            <a:r>
              <a:rPr lang="sv-SE" u="sng" dirty="0" smtClean="0"/>
              <a:t> </a:t>
            </a:r>
            <a:r>
              <a:rPr lang="sv-SE" u="sng" dirty="0" err="1" smtClean="0"/>
              <a:t>costs</a:t>
            </a:r>
            <a:r>
              <a:rPr lang="sv-SE" u="sng" dirty="0" smtClean="0"/>
              <a:t> </a:t>
            </a:r>
          </a:p>
          <a:p>
            <a:pPr marL="0" indent="0">
              <a:buNone/>
            </a:pPr>
            <a:r>
              <a:rPr lang="sv-SE" b="1" dirty="0" smtClean="0"/>
              <a:t>= total </a:t>
            </a:r>
            <a:r>
              <a:rPr lang="sv-SE" b="1" dirty="0" err="1" smtClean="0"/>
              <a:t>costs</a:t>
            </a:r>
            <a:endParaRPr lang="sv-SE" b="1" dirty="0" smtClean="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15</a:t>
            </a:fld>
            <a:endParaRPr lang="sv-SE"/>
          </a:p>
        </p:txBody>
      </p:sp>
    </p:spTree>
    <p:extLst>
      <p:ext uri="{BB962C8B-B14F-4D97-AF65-F5344CB8AC3E}">
        <p14:creationId xmlns:p14="http://schemas.microsoft.com/office/powerpoint/2010/main" val="29511002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err="1" smtClean="0"/>
              <a:t>Some</a:t>
            </a:r>
            <a:r>
              <a:rPr lang="sv-SE" dirty="0" smtClean="0"/>
              <a:t> funders </a:t>
            </a:r>
            <a:r>
              <a:rPr lang="sv-SE" dirty="0" err="1" smtClean="0"/>
              <a:t>finance</a:t>
            </a:r>
            <a:r>
              <a:rPr lang="sv-SE" dirty="0" smtClean="0"/>
              <a:t> the total </a:t>
            </a:r>
            <a:r>
              <a:rPr lang="sv-SE" dirty="0" err="1" smtClean="0"/>
              <a:t>cost</a:t>
            </a:r>
            <a:endParaRPr lang="sv-SE" dirty="0"/>
          </a:p>
        </p:txBody>
      </p:sp>
      <p:sp>
        <p:nvSpPr>
          <p:cNvPr id="3" name="Platshållare för innehåll 2"/>
          <p:cNvSpPr>
            <a:spLocks noGrp="1"/>
          </p:cNvSpPr>
          <p:nvPr>
            <p:ph idx="1"/>
          </p:nvPr>
        </p:nvSpPr>
        <p:spPr/>
        <p:txBody>
          <a:bodyPr/>
          <a:lstStyle/>
          <a:p>
            <a:pPr marL="0" indent="0" algn="ctr">
              <a:buNone/>
            </a:pP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16</a:t>
            </a:fld>
            <a:endParaRPr lang="sv-SE"/>
          </a:p>
        </p:txBody>
      </p:sp>
      <p:sp>
        <p:nvSpPr>
          <p:cNvPr id="6" name="Uttryckssymbol 5"/>
          <p:cNvSpPr/>
          <p:nvPr/>
        </p:nvSpPr>
        <p:spPr>
          <a:xfrm>
            <a:off x="4250547" y="3336992"/>
            <a:ext cx="822960" cy="822960"/>
          </a:xfrm>
          <a:prstGeom prst="smileyFace">
            <a:avLst/>
          </a:prstGeom>
          <a:ln/>
        </p:spPr>
        <p:style>
          <a:lnRef idx="1">
            <a:schemeClr val="accent1"/>
          </a:lnRef>
          <a:fillRef idx="3">
            <a:schemeClr val="accent1"/>
          </a:fillRef>
          <a:effectRef idx="2">
            <a:schemeClr val="accent1"/>
          </a:effectRef>
          <a:fontRef idx="minor">
            <a:schemeClr val="lt1"/>
          </a:fontRef>
        </p:style>
        <p:txBody>
          <a:bodyPr/>
          <a:lstStyle/>
          <a:p>
            <a:endParaRPr lang="sv-SE"/>
          </a:p>
        </p:txBody>
      </p:sp>
      <p:sp>
        <p:nvSpPr>
          <p:cNvPr id="7" name="Uttryckssymbol 6"/>
          <p:cNvSpPr/>
          <p:nvPr/>
        </p:nvSpPr>
        <p:spPr>
          <a:xfrm>
            <a:off x="2261315" y="1734830"/>
            <a:ext cx="4847888" cy="4151200"/>
          </a:xfrm>
          <a:prstGeom prst="smileyFace">
            <a:avLst>
              <a:gd name="adj" fmla="val 4653"/>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chemeClr val="tx1"/>
              </a:solidFill>
            </a:endParaRPr>
          </a:p>
        </p:txBody>
      </p:sp>
    </p:spTree>
    <p:extLst>
      <p:ext uri="{BB962C8B-B14F-4D97-AF65-F5344CB8AC3E}">
        <p14:creationId xmlns:p14="http://schemas.microsoft.com/office/powerpoint/2010/main" val="4009259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err="1" smtClean="0"/>
              <a:t>Some</a:t>
            </a:r>
            <a:r>
              <a:rPr lang="sv-SE" dirty="0" smtClean="0"/>
              <a:t> funders </a:t>
            </a:r>
            <a:r>
              <a:rPr lang="sv-SE" dirty="0" err="1" smtClean="0"/>
              <a:t>don´t</a:t>
            </a:r>
            <a:r>
              <a:rPr lang="sv-SE" dirty="0" smtClean="0"/>
              <a:t> cover the total </a:t>
            </a:r>
            <a:r>
              <a:rPr lang="sv-SE" dirty="0" err="1" smtClean="0"/>
              <a:t>cost</a:t>
            </a:r>
            <a:endParaRPr lang="sv-SE" dirty="0"/>
          </a:p>
        </p:txBody>
      </p:sp>
      <p:sp>
        <p:nvSpPr>
          <p:cNvPr id="6" name="Platshållare för text 5"/>
          <p:cNvSpPr>
            <a:spLocks noGrp="1"/>
          </p:cNvSpPr>
          <p:nvPr>
            <p:ph type="body" idx="1"/>
          </p:nvPr>
        </p:nvSpPr>
        <p:spPr/>
        <p:txBody>
          <a:bodyPr/>
          <a:lstStyle/>
          <a:p>
            <a:endParaRPr lang="sv-SE"/>
          </a:p>
        </p:txBody>
      </p:sp>
      <p:sp>
        <p:nvSpPr>
          <p:cNvPr id="3" name="Platshållare för innehåll 2"/>
          <p:cNvSpPr>
            <a:spLocks noGrp="1"/>
          </p:cNvSpPr>
          <p:nvPr>
            <p:ph sz="half" idx="2"/>
          </p:nvPr>
        </p:nvSpPr>
        <p:spPr/>
        <p:txBody>
          <a:bodyPr/>
          <a:lstStyle/>
          <a:p>
            <a:endParaRPr lang="sv-SE" dirty="0" smtClean="0"/>
          </a:p>
          <a:p>
            <a:r>
              <a:rPr lang="sv-SE" dirty="0" smtClean="0"/>
              <a:t>Sorry, </a:t>
            </a:r>
            <a:r>
              <a:rPr lang="sv-SE" dirty="0" err="1" smtClean="0"/>
              <a:t>we</a:t>
            </a:r>
            <a:r>
              <a:rPr lang="sv-SE" dirty="0" smtClean="0"/>
              <a:t> </a:t>
            </a:r>
            <a:r>
              <a:rPr lang="sv-SE" dirty="0" err="1" smtClean="0"/>
              <a:t>can´t</a:t>
            </a:r>
            <a:r>
              <a:rPr lang="sv-SE" dirty="0" smtClean="0"/>
              <a:t> accept the </a:t>
            </a:r>
            <a:r>
              <a:rPr lang="sv-SE" dirty="0" err="1" smtClean="0"/>
              <a:t>money</a:t>
            </a:r>
            <a:endParaRPr lang="sv-SE" dirty="0" smtClean="0"/>
          </a:p>
          <a:p>
            <a:endParaRPr lang="sv-SE" dirty="0"/>
          </a:p>
          <a:p>
            <a:pPr marL="0" indent="0">
              <a:buNone/>
            </a:pPr>
            <a:endParaRPr lang="sv-SE" dirty="0" smtClean="0"/>
          </a:p>
          <a:p>
            <a:endParaRPr lang="sv-SE" dirty="0"/>
          </a:p>
          <a:p>
            <a:endParaRPr lang="sv-SE" dirty="0"/>
          </a:p>
        </p:txBody>
      </p:sp>
      <p:sp>
        <p:nvSpPr>
          <p:cNvPr id="7" name="Platshållare för text 6"/>
          <p:cNvSpPr>
            <a:spLocks noGrp="1"/>
          </p:cNvSpPr>
          <p:nvPr>
            <p:ph type="body" sz="quarter" idx="3"/>
          </p:nvPr>
        </p:nvSpPr>
        <p:spPr/>
        <p:txBody>
          <a:bodyPr/>
          <a:lstStyle/>
          <a:p>
            <a:endParaRPr lang="sv-SE"/>
          </a:p>
        </p:txBody>
      </p:sp>
      <p:sp>
        <p:nvSpPr>
          <p:cNvPr id="8" name="Platshållare för innehåll 7"/>
          <p:cNvSpPr>
            <a:spLocks noGrp="1"/>
          </p:cNvSpPr>
          <p:nvPr>
            <p:ph sz="quarter" idx="4"/>
          </p:nvPr>
        </p:nvSpPr>
        <p:spPr/>
        <p:txBody>
          <a:bodyPr/>
          <a:lstStyle/>
          <a:p>
            <a:endParaRPr lang="sv-SE" dirty="0" smtClean="0"/>
          </a:p>
          <a:p>
            <a:r>
              <a:rPr lang="sv-SE" dirty="0" err="1" smtClean="0"/>
              <a:t>Yes</a:t>
            </a:r>
            <a:r>
              <a:rPr lang="sv-SE" dirty="0" smtClean="0"/>
              <a:t>, </a:t>
            </a:r>
            <a:r>
              <a:rPr lang="sv-SE" dirty="0" err="1" smtClean="0"/>
              <a:t>thank</a:t>
            </a:r>
            <a:r>
              <a:rPr lang="sv-SE" dirty="0" smtClean="0"/>
              <a:t> </a:t>
            </a:r>
            <a:r>
              <a:rPr lang="sv-SE" dirty="0" err="1" smtClean="0"/>
              <a:t>You</a:t>
            </a:r>
            <a:r>
              <a:rPr lang="sv-SE" dirty="0" smtClean="0"/>
              <a:t>, </a:t>
            </a:r>
            <a:r>
              <a:rPr lang="sv-SE" dirty="0" err="1" smtClean="0"/>
              <a:t>but</a:t>
            </a:r>
            <a:r>
              <a:rPr lang="sv-SE" dirty="0" smtClean="0"/>
              <a:t> </a:t>
            </a:r>
            <a:r>
              <a:rPr lang="sv-SE" dirty="0" err="1" smtClean="0"/>
              <a:t>then</a:t>
            </a:r>
            <a:r>
              <a:rPr lang="sv-SE" dirty="0" smtClean="0"/>
              <a:t> </a:t>
            </a:r>
            <a:r>
              <a:rPr lang="sv-SE" dirty="0" err="1" smtClean="0"/>
              <a:t>we</a:t>
            </a:r>
            <a:r>
              <a:rPr lang="sv-SE" dirty="0" smtClean="0"/>
              <a:t> </a:t>
            </a:r>
            <a:r>
              <a:rPr lang="sv-SE" dirty="0" err="1" smtClean="0"/>
              <a:t>have</a:t>
            </a:r>
            <a:r>
              <a:rPr lang="sv-SE" dirty="0" smtClean="0"/>
              <a:t> </a:t>
            </a:r>
            <a:r>
              <a:rPr lang="sv-SE" dirty="0" err="1" smtClean="0"/>
              <a:t>to</a:t>
            </a:r>
            <a:r>
              <a:rPr lang="sv-SE" dirty="0" smtClean="0"/>
              <a:t> </a:t>
            </a:r>
            <a:r>
              <a:rPr lang="sv-SE" dirty="0" err="1" smtClean="0"/>
              <a:t>share</a:t>
            </a:r>
            <a:r>
              <a:rPr lang="sv-SE" dirty="0" smtClean="0"/>
              <a:t> the </a:t>
            </a:r>
            <a:r>
              <a:rPr lang="sv-SE" dirty="0" err="1" smtClean="0"/>
              <a:t>costs</a:t>
            </a:r>
            <a:endParaRPr lang="sv-SE" dirty="0" smtClean="0"/>
          </a:p>
          <a:p>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17</a:t>
            </a:fld>
            <a:endParaRPr lang="sv-SE"/>
          </a:p>
        </p:txBody>
      </p:sp>
      <p:sp>
        <p:nvSpPr>
          <p:cNvPr id="9" name="Uttryckssymbol 8"/>
          <p:cNvSpPr/>
          <p:nvPr/>
        </p:nvSpPr>
        <p:spPr>
          <a:xfrm>
            <a:off x="1084192" y="3763961"/>
            <a:ext cx="2602062" cy="2362201"/>
          </a:xfrm>
          <a:prstGeom prst="smileyFace">
            <a:avLst>
              <a:gd name="adj" fmla="val -4653"/>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0" name="Uttryckssymbol 9"/>
          <p:cNvSpPr/>
          <p:nvPr/>
        </p:nvSpPr>
        <p:spPr>
          <a:xfrm>
            <a:off x="5668777" y="3763961"/>
            <a:ext cx="2431688" cy="2362201"/>
          </a:xfrm>
          <a:prstGeom prst="smileyFace">
            <a:avLst>
              <a:gd name="adj" fmla="val 428"/>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7121865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p:cNvSpPr>
            <a:spLocks noGrp="1"/>
          </p:cNvSpPr>
          <p:nvPr>
            <p:ph type="title"/>
          </p:nvPr>
        </p:nvSpPr>
        <p:spPr/>
        <p:txBody>
          <a:bodyPr/>
          <a:lstStyle/>
          <a:p>
            <a:r>
              <a:rPr lang="sv-SE" dirty="0" err="1" smtClean="0"/>
              <a:t>Cost</a:t>
            </a:r>
            <a:r>
              <a:rPr lang="sv-SE" dirty="0" smtClean="0"/>
              <a:t> </a:t>
            </a:r>
            <a:r>
              <a:rPr lang="sv-SE" dirty="0" err="1" smtClean="0"/>
              <a:t>sharing</a:t>
            </a:r>
            <a:r>
              <a:rPr lang="sv-SE" dirty="0" smtClean="0"/>
              <a:t> (co-</a:t>
            </a:r>
            <a:r>
              <a:rPr lang="sv-SE" dirty="0" err="1" smtClean="0"/>
              <a:t>funding</a:t>
            </a:r>
            <a:r>
              <a:rPr lang="sv-SE" dirty="0" smtClean="0"/>
              <a:t>)</a:t>
            </a:r>
            <a:endParaRPr lang="sv-SE" dirty="0"/>
          </a:p>
        </p:txBody>
      </p:sp>
      <p:sp>
        <p:nvSpPr>
          <p:cNvPr id="10" name="Platshållare för innehåll 9"/>
          <p:cNvSpPr>
            <a:spLocks noGrp="1"/>
          </p:cNvSpPr>
          <p:nvPr>
            <p:ph idx="1"/>
          </p:nvPr>
        </p:nvSpPr>
        <p:spPr/>
        <p:txBody>
          <a:bodyPr/>
          <a:lstStyle/>
          <a:p>
            <a:pPr marL="0" indent="0" algn="ctr">
              <a:buNone/>
            </a:pPr>
            <a:r>
              <a:rPr lang="sv-SE" dirty="0" err="1" smtClean="0"/>
              <a:t>Cost</a:t>
            </a:r>
            <a:r>
              <a:rPr lang="sv-SE" dirty="0" smtClean="0"/>
              <a:t> </a:t>
            </a:r>
            <a:r>
              <a:rPr lang="sv-SE" dirty="0" err="1" smtClean="0"/>
              <a:t>sharing</a:t>
            </a:r>
            <a:r>
              <a:rPr lang="sv-SE" dirty="0" smtClean="0"/>
              <a:t> = </a:t>
            </a:r>
            <a:r>
              <a:rPr lang="sv-SE" dirty="0" err="1" smtClean="0"/>
              <a:t>Underfinancing</a:t>
            </a:r>
            <a:endParaRPr lang="sv-SE" dirty="0" smtClean="0"/>
          </a:p>
          <a:p>
            <a:pPr marL="0" indent="0" algn="ctr">
              <a:buNone/>
            </a:pPr>
            <a:endParaRPr lang="sv-SE" dirty="0"/>
          </a:p>
          <a:p>
            <a:r>
              <a:rPr lang="sv-SE" dirty="0" smtClean="0"/>
              <a:t>Is </a:t>
            </a:r>
            <a:r>
              <a:rPr lang="sv-SE" dirty="0" err="1" smtClean="0"/>
              <a:t>mostly</a:t>
            </a:r>
            <a:r>
              <a:rPr lang="sv-SE" dirty="0" smtClean="0"/>
              <a:t> </a:t>
            </a:r>
            <a:r>
              <a:rPr lang="sv-SE" dirty="0" err="1" smtClean="0"/>
              <a:t>financed</a:t>
            </a:r>
            <a:r>
              <a:rPr lang="sv-SE" dirty="0" smtClean="0"/>
              <a:t> by </a:t>
            </a:r>
            <a:r>
              <a:rPr lang="sv-SE" dirty="0" err="1" smtClean="0"/>
              <a:t>government</a:t>
            </a:r>
            <a:r>
              <a:rPr lang="sv-SE" dirty="0" smtClean="0"/>
              <a:t> </a:t>
            </a:r>
            <a:r>
              <a:rPr lang="sv-SE" dirty="0" err="1" smtClean="0"/>
              <a:t>funding</a:t>
            </a:r>
            <a:r>
              <a:rPr lang="sv-SE" dirty="0" smtClean="0"/>
              <a:t> = less </a:t>
            </a:r>
            <a:r>
              <a:rPr lang="sv-SE" dirty="0" err="1" smtClean="0"/>
              <a:t>room</a:t>
            </a:r>
            <a:r>
              <a:rPr lang="sv-SE" dirty="0" smtClean="0"/>
              <a:t> for </a:t>
            </a:r>
            <a:r>
              <a:rPr lang="sv-SE" dirty="0" err="1" smtClean="0"/>
              <a:t>free</a:t>
            </a:r>
            <a:r>
              <a:rPr lang="sv-SE" dirty="0" smtClean="0"/>
              <a:t> research.</a:t>
            </a:r>
          </a:p>
          <a:p>
            <a:pPr marL="0" indent="0">
              <a:buNone/>
            </a:pPr>
            <a:endParaRPr lang="sv-SE" dirty="0"/>
          </a:p>
          <a:p>
            <a:pPr marL="0" indent="0">
              <a:buNone/>
            </a:pPr>
            <a:endParaRPr lang="sv-SE" dirty="0"/>
          </a:p>
        </p:txBody>
      </p:sp>
      <p:sp>
        <p:nvSpPr>
          <p:cNvPr id="7" name="Platshållare för sidfot 6"/>
          <p:cNvSpPr>
            <a:spLocks noGrp="1"/>
          </p:cNvSpPr>
          <p:nvPr>
            <p:ph type="ftr" sz="quarter" idx="11"/>
          </p:nvPr>
        </p:nvSpPr>
        <p:spPr/>
        <p:txBody>
          <a:bodyPr/>
          <a:lstStyle/>
          <a:p>
            <a:r>
              <a:rPr lang="sv-SE" smtClean="0"/>
              <a:t>Olle Häggbom</a:t>
            </a:r>
            <a:endParaRPr lang="sv-SE"/>
          </a:p>
        </p:txBody>
      </p:sp>
      <p:sp>
        <p:nvSpPr>
          <p:cNvPr id="8" name="Platshållare för bildnummer 7"/>
          <p:cNvSpPr>
            <a:spLocks noGrp="1"/>
          </p:cNvSpPr>
          <p:nvPr>
            <p:ph type="sldNum" sz="quarter" idx="12"/>
          </p:nvPr>
        </p:nvSpPr>
        <p:spPr/>
        <p:txBody>
          <a:bodyPr/>
          <a:lstStyle/>
          <a:p>
            <a:fld id="{D4863827-A37F-C449-8AAA-DD7182073FA2}" type="slidenum">
              <a:rPr lang="sv-SE" smtClean="0"/>
              <a:t>18</a:t>
            </a:fld>
            <a:endParaRPr lang="sv-SE"/>
          </a:p>
        </p:txBody>
      </p:sp>
    </p:spTree>
    <p:extLst>
      <p:ext uri="{BB962C8B-B14F-4D97-AF65-F5344CB8AC3E}">
        <p14:creationId xmlns:p14="http://schemas.microsoft.com/office/powerpoint/2010/main" val="1533704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a:xfrm>
            <a:off x="315614" y="1600200"/>
            <a:ext cx="8229600" cy="4525963"/>
          </a:xfrm>
          <a:prstGeom prst="rect">
            <a:avLst/>
          </a:prstGeom>
        </p:spPr>
        <p:txBody>
          <a:bodyPr/>
          <a:lstStyle/>
          <a:p>
            <a:pPr marL="0" indent="0">
              <a:buNone/>
            </a:pPr>
            <a:r>
              <a:rPr lang="sv-SE" dirty="0" smtClean="0"/>
              <a:t>      </a:t>
            </a:r>
            <a:r>
              <a:rPr lang="sv-SE" dirty="0" err="1" smtClean="0"/>
              <a:t>core</a:t>
            </a:r>
            <a:r>
              <a:rPr lang="sv-SE" dirty="0" smtClean="0"/>
              <a:t> operations			support </a:t>
            </a:r>
            <a:r>
              <a:rPr lang="sv-SE" dirty="0" err="1" smtClean="0"/>
              <a:t>activities</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19</a:t>
            </a:fld>
            <a:endParaRPr lang="sv-SE"/>
          </a:p>
        </p:txBody>
      </p:sp>
      <p:sp>
        <p:nvSpPr>
          <p:cNvPr id="7" name="textruta 6"/>
          <p:cNvSpPr txBox="1"/>
          <p:nvPr/>
        </p:nvSpPr>
        <p:spPr>
          <a:xfrm>
            <a:off x="1035365" y="2129152"/>
            <a:ext cx="1725609" cy="2031325"/>
          </a:xfrm>
          <a:prstGeom prst="rect">
            <a:avLst/>
          </a:prstGeom>
          <a:solidFill>
            <a:schemeClr val="accent6">
              <a:lumMod val="50000"/>
            </a:schemeClr>
          </a:solidFill>
        </p:spPr>
        <p:txBody>
          <a:bodyPr wrap="square" rtlCol="0">
            <a:spAutoFit/>
          </a:bodyPr>
          <a:lstStyle/>
          <a:p>
            <a:r>
              <a:rPr lang="sv-SE" dirty="0" err="1" smtClean="0"/>
              <a:t>Direct</a:t>
            </a:r>
            <a:r>
              <a:rPr lang="sv-SE" dirty="0" smtClean="0"/>
              <a:t> </a:t>
            </a:r>
            <a:r>
              <a:rPr lang="sv-SE" dirty="0" err="1" smtClean="0"/>
              <a:t>costs</a:t>
            </a:r>
            <a:endParaRPr lang="sv-SE" dirty="0" smtClean="0"/>
          </a:p>
          <a:p>
            <a:endParaRPr lang="sv-SE" dirty="0"/>
          </a:p>
          <a:p>
            <a:r>
              <a:rPr lang="sv-SE" dirty="0" smtClean="0"/>
              <a:t>Staff</a:t>
            </a:r>
          </a:p>
          <a:p>
            <a:r>
              <a:rPr lang="sv-SE" dirty="0" smtClean="0"/>
              <a:t>Operations</a:t>
            </a:r>
          </a:p>
          <a:p>
            <a:r>
              <a:rPr lang="sv-SE" dirty="0" err="1" smtClean="0"/>
              <a:t>Premises</a:t>
            </a:r>
            <a:endParaRPr lang="sv-SE" dirty="0" smtClean="0"/>
          </a:p>
          <a:p>
            <a:r>
              <a:rPr lang="sv-SE" dirty="0" err="1" smtClean="0"/>
              <a:t>Depreciations</a:t>
            </a:r>
            <a:endParaRPr lang="sv-SE" dirty="0" smtClean="0"/>
          </a:p>
          <a:p>
            <a:endParaRPr lang="sv-SE" dirty="0"/>
          </a:p>
        </p:txBody>
      </p:sp>
      <p:sp>
        <p:nvSpPr>
          <p:cNvPr id="8" name="textruta 7"/>
          <p:cNvSpPr txBox="1"/>
          <p:nvPr/>
        </p:nvSpPr>
        <p:spPr>
          <a:xfrm>
            <a:off x="4679850" y="2129152"/>
            <a:ext cx="1969984" cy="1477328"/>
          </a:xfrm>
          <a:prstGeom prst="rect">
            <a:avLst/>
          </a:prstGeom>
          <a:solidFill>
            <a:srgbClr val="FFFF00"/>
          </a:solidFill>
        </p:spPr>
        <p:txBody>
          <a:bodyPr wrap="square" rtlCol="0">
            <a:spAutoFit/>
          </a:bodyPr>
          <a:lstStyle/>
          <a:p>
            <a:r>
              <a:rPr lang="sv-SE" dirty="0" err="1" smtClean="0"/>
              <a:t>Indirect</a:t>
            </a:r>
            <a:r>
              <a:rPr lang="sv-SE" dirty="0" smtClean="0"/>
              <a:t> </a:t>
            </a:r>
            <a:r>
              <a:rPr lang="sv-SE" dirty="0" err="1" smtClean="0"/>
              <a:t>costs</a:t>
            </a:r>
            <a:endParaRPr lang="sv-SE" dirty="0" smtClean="0"/>
          </a:p>
          <a:p>
            <a:endParaRPr lang="sv-SE" dirty="0"/>
          </a:p>
          <a:p>
            <a:r>
              <a:rPr lang="sv-SE" dirty="0" smtClean="0"/>
              <a:t>University </a:t>
            </a:r>
            <a:r>
              <a:rPr lang="sv-SE" dirty="0" err="1" smtClean="0"/>
              <a:t>level</a:t>
            </a:r>
            <a:endParaRPr lang="sv-SE" dirty="0" smtClean="0"/>
          </a:p>
          <a:p>
            <a:r>
              <a:rPr lang="sv-SE" dirty="0" err="1" smtClean="0"/>
              <a:t>Faculty</a:t>
            </a:r>
            <a:r>
              <a:rPr lang="sv-SE" dirty="0" smtClean="0"/>
              <a:t> </a:t>
            </a:r>
            <a:r>
              <a:rPr lang="sv-SE" dirty="0" err="1" smtClean="0"/>
              <a:t>level</a:t>
            </a:r>
            <a:endParaRPr lang="sv-SE" dirty="0" smtClean="0"/>
          </a:p>
          <a:p>
            <a:r>
              <a:rPr lang="sv-SE" dirty="0" err="1" smtClean="0"/>
              <a:t>Department</a:t>
            </a:r>
            <a:r>
              <a:rPr lang="sv-SE" dirty="0" smtClean="0"/>
              <a:t> </a:t>
            </a:r>
            <a:r>
              <a:rPr lang="sv-SE" dirty="0" err="1" smtClean="0"/>
              <a:t>level</a:t>
            </a:r>
            <a:endParaRPr lang="sv-SE" dirty="0"/>
          </a:p>
        </p:txBody>
      </p:sp>
      <p:sp>
        <p:nvSpPr>
          <p:cNvPr id="9" name="textruta 8"/>
          <p:cNvSpPr txBox="1"/>
          <p:nvPr/>
        </p:nvSpPr>
        <p:spPr>
          <a:xfrm>
            <a:off x="1314740" y="4906632"/>
            <a:ext cx="5659997" cy="1477328"/>
          </a:xfrm>
          <a:prstGeom prst="rect">
            <a:avLst/>
          </a:prstGeom>
          <a:solidFill>
            <a:schemeClr val="accent5">
              <a:lumMod val="60000"/>
              <a:lumOff val="40000"/>
            </a:schemeClr>
          </a:solidFill>
        </p:spPr>
        <p:txBody>
          <a:bodyPr wrap="square" rtlCol="0">
            <a:spAutoFit/>
          </a:bodyPr>
          <a:lstStyle/>
          <a:p>
            <a:pPr algn="ctr"/>
            <a:endParaRPr lang="sv-SE" dirty="0" smtClean="0"/>
          </a:p>
          <a:p>
            <a:pPr algn="ctr"/>
            <a:r>
              <a:rPr lang="sv-SE" dirty="0" smtClean="0"/>
              <a:t>Total </a:t>
            </a:r>
            <a:r>
              <a:rPr lang="sv-SE" dirty="0" err="1" smtClean="0"/>
              <a:t>costs</a:t>
            </a:r>
            <a:r>
              <a:rPr lang="sv-SE" dirty="0" smtClean="0"/>
              <a:t>  (</a:t>
            </a:r>
            <a:r>
              <a:rPr lang="sv-SE" dirty="0" err="1" smtClean="0"/>
              <a:t>cost</a:t>
            </a:r>
            <a:r>
              <a:rPr lang="sv-SE" dirty="0" smtClean="0"/>
              <a:t> </a:t>
            </a:r>
            <a:r>
              <a:rPr lang="sv-SE" dirty="0" err="1" smtClean="0"/>
              <a:t>unit</a:t>
            </a:r>
            <a:r>
              <a:rPr lang="sv-SE" dirty="0" smtClean="0"/>
              <a:t>) =</a:t>
            </a:r>
            <a:r>
              <a:rPr lang="sv-SE" dirty="0"/>
              <a:t> </a:t>
            </a:r>
            <a:r>
              <a:rPr lang="sv-SE" dirty="0" err="1" smtClean="0"/>
              <a:t>Direct</a:t>
            </a:r>
            <a:r>
              <a:rPr lang="sv-SE" dirty="0" smtClean="0"/>
              <a:t> </a:t>
            </a:r>
            <a:r>
              <a:rPr lang="sv-SE" dirty="0" err="1" smtClean="0"/>
              <a:t>costs</a:t>
            </a:r>
            <a:r>
              <a:rPr lang="sv-SE" dirty="0" smtClean="0"/>
              <a:t> + </a:t>
            </a:r>
            <a:r>
              <a:rPr lang="sv-SE" dirty="0" err="1" smtClean="0"/>
              <a:t>Indirect</a:t>
            </a:r>
            <a:r>
              <a:rPr lang="sv-SE" dirty="0" smtClean="0"/>
              <a:t> </a:t>
            </a:r>
            <a:r>
              <a:rPr lang="sv-SE" dirty="0" err="1" smtClean="0"/>
              <a:t>cost</a:t>
            </a:r>
            <a:endParaRPr lang="sv-SE" dirty="0" smtClean="0"/>
          </a:p>
          <a:p>
            <a:pPr algn="ctr"/>
            <a:endParaRPr lang="sv-SE" dirty="0"/>
          </a:p>
          <a:p>
            <a:pPr algn="ctr"/>
            <a:endParaRPr lang="sv-SE" dirty="0" smtClean="0"/>
          </a:p>
          <a:p>
            <a:pPr algn="ctr"/>
            <a:endParaRPr lang="sv-SE" dirty="0"/>
          </a:p>
        </p:txBody>
      </p:sp>
      <p:sp>
        <p:nvSpPr>
          <p:cNvPr id="10" name="Plus 9"/>
          <p:cNvSpPr/>
          <p:nvPr/>
        </p:nvSpPr>
        <p:spPr>
          <a:xfrm>
            <a:off x="3326973" y="2980429"/>
            <a:ext cx="914400" cy="914400"/>
          </a:xfrm>
          <a:prstGeom prst="mathPlus">
            <a:avLst/>
          </a:prstGeom>
          <a:solidFill>
            <a:srgbClr val="8064A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1" name="Är lika med 10"/>
          <p:cNvSpPr/>
          <p:nvPr/>
        </p:nvSpPr>
        <p:spPr>
          <a:xfrm>
            <a:off x="3326973" y="4008614"/>
            <a:ext cx="914400" cy="914400"/>
          </a:xfrm>
          <a:prstGeom prst="mathEqual">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chemeClr val="tx1"/>
              </a:solidFill>
            </a:endParaRPr>
          </a:p>
        </p:txBody>
      </p:sp>
      <p:sp>
        <p:nvSpPr>
          <p:cNvPr id="13" name="textruta 12"/>
          <p:cNvSpPr txBox="1"/>
          <p:nvPr/>
        </p:nvSpPr>
        <p:spPr>
          <a:xfrm>
            <a:off x="1314740" y="5991690"/>
            <a:ext cx="5659997" cy="369332"/>
          </a:xfrm>
          <a:prstGeom prst="rect">
            <a:avLst/>
          </a:prstGeom>
          <a:solidFill>
            <a:srgbClr val="3366FF"/>
          </a:solidFill>
        </p:spPr>
        <p:txBody>
          <a:bodyPr wrap="square" rtlCol="0">
            <a:spAutoFit/>
          </a:bodyPr>
          <a:lstStyle/>
          <a:p>
            <a:endParaRPr lang="sv-SE" dirty="0"/>
          </a:p>
        </p:txBody>
      </p:sp>
      <p:sp>
        <p:nvSpPr>
          <p:cNvPr id="16" name="textruta 15"/>
          <p:cNvSpPr txBox="1"/>
          <p:nvPr/>
        </p:nvSpPr>
        <p:spPr>
          <a:xfrm>
            <a:off x="7164727" y="5039094"/>
            <a:ext cx="1380487" cy="646331"/>
          </a:xfrm>
          <a:prstGeom prst="rect">
            <a:avLst/>
          </a:prstGeom>
          <a:noFill/>
        </p:spPr>
        <p:txBody>
          <a:bodyPr wrap="square" rtlCol="0">
            <a:spAutoFit/>
          </a:bodyPr>
          <a:lstStyle/>
          <a:p>
            <a:r>
              <a:rPr lang="sv-SE" dirty="0" err="1" smtClean="0"/>
              <a:t>External</a:t>
            </a:r>
            <a:endParaRPr lang="sv-SE" dirty="0" smtClean="0"/>
          </a:p>
          <a:p>
            <a:r>
              <a:rPr lang="sv-SE" dirty="0" err="1" smtClean="0"/>
              <a:t>funding</a:t>
            </a:r>
            <a:endParaRPr lang="sv-SE" dirty="0"/>
          </a:p>
        </p:txBody>
      </p:sp>
      <p:sp>
        <p:nvSpPr>
          <p:cNvPr id="17" name="textruta 16"/>
          <p:cNvSpPr txBox="1"/>
          <p:nvPr/>
        </p:nvSpPr>
        <p:spPr>
          <a:xfrm>
            <a:off x="7164726" y="5987018"/>
            <a:ext cx="1228633" cy="369332"/>
          </a:xfrm>
          <a:prstGeom prst="rect">
            <a:avLst/>
          </a:prstGeom>
          <a:noFill/>
        </p:spPr>
        <p:txBody>
          <a:bodyPr wrap="square" rtlCol="0">
            <a:spAutoFit/>
          </a:bodyPr>
          <a:lstStyle/>
          <a:p>
            <a:r>
              <a:rPr lang="sv-SE" dirty="0" smtClean="0"/>
              <a:t>Co-</a:t>
            </a:r>
            <a:r>
              <a:rPr lang="sv-SE" dirty="0" err="1" smtClean="0"/>
              <a:t>funding</a:t>
            </a:r>
            <a:endParaRPr lang="sv-SE" dirty="0"/>
          </a:p>
        </p:txBody>
      </p:sp>
    </p:spTree>
    <p:extLst>
      <p:ext uri="{BB962C8B-B14F-4D97-AF65-F5344CB8AC3E}">
        <p14:creationId xmlns:p14="http://schemas.microsoft.com/office/powerpoint/2010/main" val="230535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pPr marL="0" indent="0">
              <a:buNone/>
            </a:pPr>
            <a:endParaRPr lang="sv-SE" sz="3600" dirty="0" smtClean="0"/>
          </a:p>
          <a:p>
            <a:pPr marL="0" indent="0">
              <a:buNone/>
            </a:pPr>
            <a:endParaRPr lang="sv-SE" sz="3600" dirty="0"/>
          </a:p>
          <a:p>
            <a:pPr marL="0" indent="0">
              <a:buNone/>
            </a:pPr>
            <a:r>
              <a:rPr lang="sv-SE" sz="3600" dirty="0" err="1" smtClean="0"/>
              <a:t>There</a:t>
            </a:r>
            <a:r>
              <a:rPr lang="sv-SE" sz="3600" dirty="0" smtClean="0"/>
              <a:t> </a:t>
            </a:r>
            <a:r>
              <a:rPr lang="sv-SE" sz="3600" dirty="0" err="1" smtClean="0"/>
              <a:t>are</a:t>
            </a:r>
            <a:r>
              <a:rPr lang="sv-SE" sz="3600" dirty="0" smtClean="0"/>
              <a:t> no </a:t>
            </a:r>
            <a:r>
              <a:rPr lang="sv-SE" sz="3600" dirty="0" err="1" smtClean="0"/>
              <a:t>free</a:t>
            </a:r>
            <a:r>
              <a:rPr lang="sv-SE" sz="3600" dirty="0" smtClean="0"/>
              <a:t> </a:t>
            </a:r>
            <a:r>
              <a:rPr lang="sv-SE" sz="3600" dirty="0" err="1" smtClean="0"/>
              <a:t>lunches</a:t>
            </a:r>
            <a:r>
              <a:rPr lang="sv-SE" sz="3600" dirty="0" smtClean="0"/>
              <a:t> </a:t>
            </a:r>
            <a:r>
              <a:rPr lang="sv-SE" sz="3600" dirty="0"/>
              <a:t>– </a:t>
            </a:r>
            <a:r>
              <a:rPr lang="sv-SE" sz="3600" dirty="0" err="1" smtClean="0"/>
              <a:t>somebody</a:t>
            </a:r>
            <a:r>
              <a:rPr lang="sv-SE" sz="3600" dirty="0" smtClean="0"/>
              <a:t> </a:t>
            </a:r>
            <a:r>
              <a:rPr lang="sv-SE" sz="3600" dirty="0" err="1" smtClean="0"/>
              <a:t>always</a:t>
            </a:r>
            <a:r>
              <a:rPr lang="sv-SE" sz="3600" dirty="0" smtClean="0"/>
              <a:t> has </a:t>
            </a:r>
            <a:r>
              <a:rPr lang="sv-SE" sz="3600" dirty="0" err="1" smtClean="0"/>
              <a:t>to</a:t>
            </a:r>
            <a:r>
              <a:rPr lang="sv-SE" sz="3600" dirty="0" smtClean="0"/>
              <a:t> </a:t>
            </a:r>
            <a:r>
              <a:rPr lang="sv-SE" sz="3600" dirty="0" err="1" smtClean="0"/>
              <a:t>pay</a:t>
            </a:r>
            <a:r>
              <a:rPr lang="sv-SE" sz="3600" dirty="0" smtClean="0"/>
              <a:t> the bill…</a:t>
            </a:r>
          </a:p>
          <a:p>
            <a:pPr marL="0" indent="0">
              <a:buNone/>
            </a:pPr>
            <a:endParaRPr lang="sv-SE" sz="3600" dirty="0" smtClean="0">
              <a:solidFill>
                <a:srgbClr val="7F7F7F"/>
              </a:solidFill>
            </a:endParaRPr>
          </a:p>
          <a:p>
            <a:pPr marL="0" indent="0">
              <a:buNone/>
            </a:pPr>
            <a:r>
              <a:rPr lang="sv-SE" sz="3600" dirty="0" smtClean="0">
                <a:solidFill>
                  <a:srgbClr val="7F7F7F"/>
                </a:solidFill>
              </a:rPr>
              <a:t>(…in a </a:t>
            </a:r>
            <a:r>
              <a:rPr lang="sv-SE" sz="3600" dirty="0" err="1" smtClean="0">
                <a:solidFill>
                  <a:srgbClr val="7F7F7F"/>
                </a:solidFill>
              </a:rPr>
              <a:t>visible</a:t>
            </a:r>
            <a:r>
              <a:rPr lang="sv-SE" sz="3600" dirty="0" smtClean="0">
                <a:solidFill>
                  <a:srgbClr val="7F7F7F"/>
                </a:solidFill>
              </a:rPr>
              <a:t> or </a:t>
            </a:r>
            <a:r>
              <a:rPr lang="sv-SE" sz="3600" dirty="0" err="1" smtClean="0">
                <a:solidFill>
                  <a:srgbClr val="7F7F7F"/>
                </a:solidFill>
              </a:rPr>
              <a:t>invisible</a:t>
            </a:r>
            <a:r>
              <a:rPr lang="sv-SE" sz="3600" dirty="0" smtClean="0">
                <a:solidFill>
                  <a:srgbClr val="7F7F7F"/>
                </a:solidFill>
              </a:rPr>
              <a:t> </a:t>
            </a:r>
            <a:r>
              <a:rPr lang="sv-SE" sz="3600" dirty="0" err="1" smtClean="0">
                <a:solidFill>
                  <a:srgbClr val="7F7F7F"/>
                </a:solidFill>
              </a:rPr>
              <a:t>way</a:t>
            </a:r>
            <a:r>
              <a:rPr lang="sv-SE" sz="3600" dirty="0" smtClean="0">
                <a:solidFill>
                  <a:srgbClr val="7F7F7F"/>
                </a:solidFill>
              </a:rPr>
              <a:t>)</a:t>
            </a:r>
          </a:p>
          <a:p>
            <a:pPr marL="0" indent="0">
              <a:buNone/>
            </a:pP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2</a:t>
            </a:fld>
            <a:endParaRPr lang="sv-SE"/>
          </a:p>
        </p:txBody>
      </p:sp>
    </p:spTree>
    <p:extLst>
      <p:ext uri="{BB962C8B-B14F-4D97-AF65-F5344CB8AC3E}">
        <p14:creationId xmlns:p14="http://schemas.microsoft.com/office/powerpoint/2010/main" val="947582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endParaRPr lang="sv-SE"/>
          </a:p>
        </p:txBody>
      </p:sp>
      <p:sp>
        <p:nvSpPr>
          <p:cNvPr id="8" name="Platshållare för innehåll 7"/>
          <p:cNvSpPr>
            <a:spLocks noGrp="1"/>
          </p:cNvSpPr>
          <p:nvPr>
            <p:ph idx="1"/>
          </p:nvPr>
        </p:nvSpPr>
        <p:spPr/>
        <p:txBody>
          <a:bodyPr/>
          <a:lstStyle/>
          <a:p>
            <a:pPr marL="0" indent="0">
              <a:buNone/>
            </a:pPr>
            <a:r>
              <a:rPr lang="sv-SE" sz="4400" dirty="0" smtClean="0"/>
              <a:t>The </a:t>
            </a:r>
            <a:r>
              <a:rPr lang="sv-SE" sz="4400" dirty="0" err="1" smtClean="0"/>
              <a:t>important</a:t>
            </a:r>
            <a:r>
              <a:rPr lang="sv-SE" sz="4400" dirty="0" smtClean="0"/>
              <a:t> </a:t>
            </a:r>
            <a:r>
              <a:rPr lang="sv-SE" sz="4400" dirty="0" err="1" smtClean="0"/>
              <a:t>thing</a:t>
            </a:r>
            <a:r>
              <a:rPr lang="sv-SE" sz="4400" dirty="0" smtClean="0"/>
              <a:t> is </a:t>
            </a:r>
          </a:p>
          <a:p>
            <a:pPr marL="0" indent="0">
              <a:buNone/>
            </a:pPr>
            <a:r>
              <a:rPr lang="sv-SE" dirty="0" err="1" smtClean="0"/>
              <a:t>that</a:t>
            </a:r>
            <a:r>
              <a:rPr lang="sv-SE" dirty="0" smtClean="0"/>
              <a:t> the funders </a:t>
            </a:r>
            <a:r>
              <a:rPr lang="sv-SE" dirty="0" err="1" smtClean="0"/>
              <a:t>agreed</a:t>
            </a:r>
            <a:r>
              <a:rPr lang="sv-SE" dirty="0" smtClean="0"/>
              <a:t> on the </a:t>
            </a:r>
            <a:r>
              <a:rPr lang="sv-SE" dirty="0" err="1" smtClean="0"/>
              <a:t>principles</a:t>
            </a:r>
            <a:r>
              <a:rPr lang="sv-SE" dirty="0" smtClean="0"/>
              <a:t> </a:t>
            </a:r>
            <a:r>
              <a:rPr lang="sv-SE" dirty="0" err="1" smtClean="0"/>
              <a:t>of</a:t>
            </a:r>
            <a:r>
              <a:rPr lang="sv-SE" dirty="0" smtClean="0"/>
              <a:t> full </a:t>
            </a:r>
            <a:r>
              <a:rPr lang="sv-SE" dirty="0" err="1" smtClean="0"/>
              <a:t>costing</a:t>
            </a:r>
            <a:r>
              <a:rPr lang="sv-SE" dirty="0" smtClean="0"/>
              <a:t> (</a:t>
            </a:r>
            <a:r>
              <a:rPr lang="sv-SE" dirty="0" err="1" smtClean="0"/>
              <a:t>that</a:t>
            </a:r>
            <a:r>
              <a:rPr lang="sv-SE" dirty="0" smtClean="0"/>
              <a:t> all </a:t>
            </a:r>
            <a:r>
              <a:rPr lang="sv-SE" dirty="0" err="1" smtClean="0"/>
              <a:t>direct</a:t>
            </a:r>
            <a:r>
              <a:rPr lang="sv-SE" dirty="0" smtClean="0"/>
              <a:t> and </a:t>
            </a:r>
            <a:r>
              <a:rPr lang="sv-SE" dirty="0" err="1" smtClean="0"/>
              <a:t>indirect</a:t>
            </a:r>
            <a:r>
              <a:rPr lang="sv-SE" dirty="0" smtClean="0"/>
              <a:t> </a:t>
            </a:r>
            <a:r>
              <a:rPr lang="sv-SE" dirty="0" err="1" smtClean="0"/>
              <a:t>costs</a:t>
            </a:r>
            <a:r>
              <a:rPr lang="sv-SE" dirty="0" smtClean="0"/>
              <a:t> </a:t>
            </a:r>
            <a:r>
              <a:rPr lang="sv-SE" dirty="0" err="1" smtClean="0"/>
              <a:t>are</a:t>
            </a:r>
            <a:r>
              <a:rPr lang="sv-SE" dirty="0" smtClean="0"/>
              <a:t> </a:t>
            </a:r>
            <a:r>
              <a:rPr lang="sv-SE" dirty="0" err="1" smtClean="0"/>
              <a:t>included</a:t>
            </a:r>
            <a:r>
              <a:rPr lang="sv-SE" dirty="0" smtClean="0"/>
              <a:t>).</a:t>
            </a:r>
          </a:p>
          <a:p>
            <a:pPr marL="0" indent="0">
              <a:buNone/>
            </a:pPr>
            <a:r>
              <a:rPr lang="sv-SE" sz="4400" dirty="0" smtClean="0"/>
              <a:t>It is </a:t>
            </a:r>
            <a:r>
              <a:rPr lang="sv-SE" sz="4400" dirty="0" err="1" smtClean="0"/>
              <a:t>another</a:t>
            </a:r>
            <a:r>
              <a:rPr lang="sv-SE" sz="4400" dirty="0" smtClean="0"/>
              <a:t> </a:t>
            </a:r>
            <a:r>
              <a:rPr lang="sv-SE" sz="4400" dirty="0" err="1" smtClean="0"/>
              <a:t>thing</a:t>
            </a:r>
            <a:r>
              <a:rPr lang="sv-SE" sz="4400" dirty="0" smtClean="0"/>
              <a:t> </a:t>
            </a:r>
          </a:p>
          <a:p>
            <a:pPr marL="0" indent="0">
              <a:buNone/>
            </a:pPr>
            <a:r>
              <a:rPr lang="sv-SE" dirty="0" err="1" smtClean="0"/>
              <a:t>to</a:t>
            </a:r>
            <a:r>
              <a:rPr lang="sv-SE" dirty="0" smtClean="0"/>
              <a:t> </a:t>
            </a:r>
            <a:r>
              <a:rPr lang="sv-SE" dirty="0" err="1" smtClean="0"/>
              <a:t>what</a:t>
            </a:r>
            <a:r>
              <a:rPr lang="sv-SE" dirty="0" smtClean="0"/>
              <a:t> </a:t>
            </a:r>
            <a:r>
              <a:rPr lang="sv-SE" dirty="0" err="1" smtClean="0"/>
              <a:t>extent</a:t>
            </a:r>
            <a:r>
              <a:rPr lang="sv-SE" dirty="0" smtClean="0"/>
              <a:t> </a:t>
            </a:r>
            <a:r>
              <a:rPr lang="sv-SE" dirty="0" err="1" smtClean="0"/>
              <a:t>these</a:t>
            </a:r>
            <a:r>
              <a:rPr lang="sv-SE" dirty="0" smtClean="0"/>
              <a:t> full </a:t>
            </a:r>
            <a:r>
              <a:rPr lang="sv-SE" dirty="0" err="1" smtClean="0"/>
              <a:t>costs</a:t>
            </a:r>
            <a:r>
              <a:rPr lang="sv-SE" dirty="0" smtClean="0"/>
              <a:t> </a:t>
            </a:r>
            <a:r>
              <a:rPr lang="sv-SE" dirty="0" err="1" smtClean="0"/>
              <a:t>are</a:t>
            </a:r>
            <a:r>
              <a:rPr lang="sv-SE" dirty="0" smtClean="0"/>
              <a:t> </a:t>
            </a:r>
            <a:r>
              <a:rPr lang="sv-SE" dirty="0" err="1" smtClean="0"/>
              <a:t>financed</a:t>
            </a:r>
            <a:r>
              <a:rPr lang="sv-SE" dirty="0" smtClean="0"/>
              <a:t>.</a:t>
            </a:r>
            <a:endParaRPr lang="sv-SE" dirty="0"/>
          </a:p>
        </p:txBody>
      </p:sp>
      <p:sp>
        <p:nvSpPr>
          <p:cNvPr id="5" name="Platshållare för sidfot 4"/>
          <p:cNvSpPr>
            <a:spLocks noGrp="1"/>
          </p:cNvSpPr>
          <p:nvPr>
            <p:ph type="ftr" sz="quarter" idx="11"/>
          </p:nvPr>
        </p:nvSpPr>
        <p:spPr/>
        <p:txBody>
          <a:bodyPr/>
          <a:lstStyle/>
          <a:p>
            <a:r>
              <a:rPr lang="sv-SE" smtClean="0"/>
              <a:t>Olle Häggbom</a:t>
            </a:r>
            <a:endParaRPr lang="sv-SE"/>
          </a:p>
        </p:txBody>
      </p:sp>
      <p:sp>
        <p:nvSpPr>
          <p:cNvPr id="6" name="Platshållare för bildnummer 5"/>
          <p:cNvSpPr>
            <a:spLocks noGrp="1"/>
          </p:cNvSpPr>
          <p:nvPr>
            <p:ph type="sldNum" sz="quarter" idx="12"/>
          </p:nvPr>
        </p:nvSpPr>
        <p:spPr/>
        <p:txBody>
          <a:bodyPr/>
          <a:lstStyle/>
          <a:p>
            <a:fld id="{D4863827-A37F-C449-8AAA-DD7182073FA2}" type="slidenum">
              <a:rPr lang="sv-SE" smtClean="0"/>
              <a:t>20</a:t>
            </a:fld>
            <a:endParaRPr lang="sv-SE"/>
          </a:p>
        </p:txBody>
      </p:sp>
    </p:spTree>
    <p:extLst>
      <p:ext uri="{BB962C8B-B14F-4D97-AF65-F5344CB8AC3E}">
        <p14:creationId xmlns:p14="http://schemas.microsoft.com/office/powerpoint/2010/main" val="3341413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proportion - </a:t>
            </a:r>
            <a:r>
              <a:rPr lang="sv-SE" dirty="0" err="1" smtClean="0"/>
              <a:t>indirect</a:t>
            </a:r>
            <a:r>
              <a:rPr lang="sv-SE" dirty="0" smtClean="0"/>
              <a:t> </a:t>
            </a:r>
            <a:r>
              <a:rPr lang="sv-SE" dirty="0" err="1" smtClean="0"/>
              <a:t>costs</a:t>
            </a:r>
            <a:endParaRPr lang="sv-SE" dirty="0"/>
          </a:p>
        </p:txBody>
      </p:sp>
      <p:sp>
        <p:nvSpPr>
          <p:cNvPr id="5" name="Platshållare för bildnummer 4"/>
          <p:cNvSpPr>
            <a:spLocks noGrp="1"/>
          </p:cNvSpPr>
          <p:nvPr>
            <p:ph type="sldNum" sz="quarter" idx="12"/>
          </p:nvPr>
        </p:nvSpPr>
        <p:spPr/>
        <p:txBody>
          <a:bodyPr/>
          <a:lstStyle/>
          <a:p>
            <a:fld id="{9597EB39-9867-4D19-AC49-F3C3B5CC1072}" type="slidenum">
              <a:rPr lang="sv-SE" smtClean="0"/>
              <a:t>21</a:t>
            </a:fld>
            <a:endParaRPr lang="sv-SE"/>
          </a:p>
        </p:txBody>
      </p:sp>
      <p:sp>
        <p:nvSpPr>
          <p:cNvPr id="6" name="Platshållare för datum 5"/>
          <p:cNvSpPr>
            <a:spLocks noGrp="1"/>
          </p:cNvSpPr>
          <p:nvPr>
            <p:ph type="dt" sz="half" idx="10"/>
          </p:nvPr>
        </p:nvSpPr>
        <p:spPr>
          <a:xfrm>
            <a:off x="457200" y="6356350"/>
            <a:ext cx="4546848" cy="365125"/>
          </a:xfrm>
        </p:spPr>
        <p:txBody>
          <a:bodyPr/>
          <a:lstStyle/>
          <a:p>
            <a:r>
              <a:rPr lang="sv-SE" smtClean="0"/>
              <a:t>SUHF-statistiken 2012/Ann-Kristin Mattsson/2012-10-04</a:t>
            </a:r>
            <a:endParaRPr lang="sv-SE" dirty="0"/>
          </a:p>
        </p:txBody>
      </p:sp>
      <p:graphicFrame>
        <p:nvGraphicFramePr>
          <p:cNvPr id="7" name="Platshållare för innehåll 6"/>
          <p:cNvGraphicFramePr>
            <a:graphicFrameLocks noGrp="1"/>
          </p:cNvGraphicFramePr>
          <p:nvPr>
            <p:ph idx="1"/>
            <p:extLst>
              <p:ext uri="{D42A27DB-BD31-4B8C-83A1-F6EECF244321}">
                <p14:modId xmlns:p14="http://schemas.microsoft.com/office/powerpoint/2010/main" val="72646137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1850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proportion - </a:t>
            </a:r>
            <a:r>
              <a:rPr lang="sv-SE" dirty="0" err="1" smtClean="0"/>
              <a:t>indirect</a:t>
            </a:r>
            <a:r>
              <a:rPr lang="sv-SE" dirty="0" smtClean="0"/>
              <a:t> </a:t>
            </a:r>
            <a:r>
              <a:rPr lang="sv-SE" dirty="0" err="1" smtClean="0"/>
              <a:t>costs</a:t>
            </a:r>
            <a:endParaRPr lang="sv-SE" dirty="0"/>
          </a:p>
        </p:txBody>
      </p:sp>
      <p:sp>
        <p:nvSpPr>
          <p:cNvPr id="5" name="Platshållare för bildnummer 4"/>
          <p:cNvSpPr>
            <a:spLocks noGrp="1"/>
          </p:cNvSpPr>
          <p:nvPr>
            <p:ph type="sldNum" sz="quarter" idx="12"/>
          </p:nvPr>
        </p:nvSpPr>
        <p:spPr/>
        <p:txBody>
          <a:bodyPr/>
          <a:lstStyle/>
          <a:p>
            <a:fld id="{9597EB39-9867-4D19-AC49-F3C3B5CC1072}" type="slidenum">
              <a:rPr lang="sv-SE" smtClean="0"/>
              <a:t>22</a:t>
            </a:fld>
            <a:endParaRPr lang="sv-SE"/>
          </a:p>
        </p:txBody>
      </p:sp>
      <p:sp>
        <p:nvSpPr>
          <p:cNvPr id="6" name="Platshållare för datum 5"/>
          <p:cNvSpPr>
            <a:spLocks noGrp="1"/>
          </p:cNvSpPr>
          <p:nvPr>
            <p:ph type="dt" sz="half" idx="10"/>
          </p:nvPr>
        </p:nvSpPr>
        <p:spPr>
          <a:xfrm>
            <a:off x="457200" y="6356350"/>
            <a:ext cx="3682752" cy="365125"/>
          </a:xfrm>
        </p:spPr>
        <p:txBody>
          <a:bodyPr/>
          <a:lstStyle/>
          <a:p>
            <a:r>
              <a:rPr lang="sv-SE" smtClean="0"/>
              <a:t>SUHF-statistiken 2012/Ann-Kristin Mattsson/2012-10-04</a:t>
            </a:r>
            <a:endParaRPr lang="sv-SE" dirty="0"/>
          </a:p>
        </p:txBody>
      </p:sp>
      <p:graphicFrame>
        <p:nvGraphicFramePr>
          <p:cNvPr id="7" name="Platshållare för innehåll 6"/>
          <p:cNvGraphicFramePr>
            <a:graphicFrameLocks noGrp="1"/>
          </p:cNvGraphicFramePr>
          <p:nvPr>
            <p:ph idx="1"/>
            <p:extLst>
              <p:ext uri="{D42A27DB-BD31-4B8C-83A1-F6EECF244321}">
                <p14:modId xmlns:p14="http://schemas.microsoft.com/office/powerpoint/2010/main" val="109724776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0449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smtClean="0"/>
              <a:t>2013-05-14</a:t>
            </a:r>
            <a:endParaRPr lang="sv-SE"/>
          </a:p>
        </p:txBody>
      </p:sp>
      <p:sp>
        <p:nvSpPr>
          <p:cNvPr id="3" name="Platshållare för sidfot 2"/>
          <p:cNvSpPr>
            <a:spLocks noGrp="1"/>
          </p:cNvSpPr>
          <p:nvPr>
            <p:ph type="ftr" sz="quarter" idx="11"/>
          </p:nvPr>
        </p:nvSpPr>
        <p:spPr/>
        <p:txBody>
          <a:bodyPr/>
          <a:lstStyle/>
          <a:p>
            <a:r>
              <a:rPr lang="sv-SE" smtClean="0"/>
              <a:t>Olle Häggbom</a:t>
            </a:r>
            <a:endParaRPr lang="sv-SE"/>
          </a:p>
        </p:txBody>
      </p:sp>
      <p:sp>
        <p:nvSpPr>
          <p:cNvPr id="4" name="Platshållare för bildnummer 3"/>
          <p:cNvSpPr>
            <a:spLocks noGrp="1"/>
          </p:cNvSpPr>
          <p:nvPr>
            <p:ph type="sldNum" sz="quarter" idx="12"/>
          </p:nvPr>
        </p:nvSpPr>
        <p:spPr/>
        <p:txBody>
          <a:bodyPr/>
          <a:lstStyle/>
          <a:p>
            <a:fld id="{DA407A41-058E-4C4E-95DB-A6BBCEE0CC7D}" type="slidenum">
              <a:rPr lang="sv-SE" smtClean="0"/>
              <a:t>23</a:t>
            </a:fld>
            <a:endParaRPr lang="sv-SE"/>
          </a:p>
        </p:txBody>
      </p:sp>
      <p:graphicFrame>
        <p:nvGraphicFramePr>
          <p:cNvPr id="7" name="Diagram 6"/>
          <p:cNvGraphicFramePr>
            <a:graphicFrameLocks noGrp="1"/>
          </p:cNvGraphicFramePr>
          <p:nvPr>
            <p:extLst>
              <p:ext uri="{D42A27DB-BD31-4B8C-83A1-F6EECF244321}">
                <p14:modId xmlns:p14="http://schemas.microsoft.com/office/powerpoint/2010/main" val="3920040979"/>
              </p:ext>
            </p:extLst>
          </p:nvPr>
        </p:nvGraphicFramePr>
        <p:xfrm>
          <a:off x="-31750" y="620346"/>
          <a:ext cx="9207500" cy="56173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6872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err="1" smtClean="0"/>
              <a:t>Benefits</a:t>
            </a:r>
            <a:r>
              <a:rPr lang="sv-SE" dirty="0" smtClean="0"/>
              <a:t> </a:t>
            </a:r>
            <a:r>
              <a:rPr lang="sv-SE" dirty="0" err="1" smtClean="0"/>
              <a:t>of</a:t>
            </a:r>
            <a:r>
              <a:rPr lang="sv-SE" dirty="0" smtClean="0"/>
              <a:t> full </a:t>
            </a:r>
            <a:r>
              <a:rPr lang="sv-SE" dirty="0" err="1" smtClean="0"/>
              <a:t>costing</a:t>
            </a:r>
            <a:endParaRPr lang="sv-SE" dirty="0"/>
          </a:p>
        </p:txBody>
      </p:sp>
      <p:sp>
        <p:nvSpPr>
          <p:cNvPr id="3" name="Platshållare för innehåll 2"/>
          <p:cNvSpPr>
            <a:spLocks noGrp="1"/>
          </p:cNvSpPr>
          <p:nvPr>
            <p:ph idx="1"/>
          </p:nvPr>
        </p:nvSpPr>
        <p:spPr/>
        <p:txBody>
          <a:bodyPr>
            <a:normAutofit/>
          </a:bodyPr>
          <a:lstStyle/>
          <a:p>
            <a:pPr marL="514350" indent="-514350">
              <a:buFont typeface="+mj-lt"/>
              <a:buAutoNum type="arabicPeriod"/>
            </a:pPr>
            <a:r>
              <a:rPr lang="sv-SE" dirty="0" err="1" smtClean="0"/>
              <a:t>More</a:t>
            </a:r>
            <a:r>
              <a:rPr lang="sv-SE" dirty="0" smtClean="0"/>
              <a:t> </a:t>
            </a:r>
            <a:r>
              <a:rPr lang="sv-SE" dirty="0" err="1" smtClean="0"/>
              <a:t>activity</a:t>
            </a:r>
            <a:r>
              <a:rPr lang="sv-SE" dirty="0" smtClean="0"/>
              <a:t> </a:t>
            </a:r>
            <a:r>
              <a:rPr lang="sv-SE" dirty="0" err="1" smtClean="0"/>
              <a:t>based</a:t>
            </a:r>
            <a:r>
              <a:rPr lang="sv-SE" dirty="0" smtClean="0"/>
              <a:t> </a:t>
            </a:r>
            <a:r>
              <a:rPr lang="sv-SE" dirty="0" err="1" smtClean="0"/>
              <a:t>accounting</a:t>
            </a:r>
            <a:endParaRPr lang="sv-SE" dirty="0" smtClean="0"/>
          </a:p>
          <a:p>
            <a:pPr marL="514350" indent="-514350">
              <a:buFont typeface="+mj-lt"/>
              <a:buAutoNum type="arabicPeriod"/>
            </a:pPr>
            <a:r>
              <a:rPr lang="sv-SE" dirty="0" err="1"/>
              <a:t>E</a:t>
            </a:r>
            <a:r>
              <a:rPr lang="sv-SE" dirty="0" err="1" smtClean="0"/>
              <a:t>fficient</a:t>
            </a:r>
            <a:r>
              <a:rPr lang="sv-SE" dirty="0" smtClean="0"/>
              <a:t> </a:t>
            </a:r>
            <a:r>
              <a:rPr lang="sv-SE" dirty="0" err="1" smtClean="0"/>
              <a:t>allocation</a:t>
            </a:r>
            <a:r>
              <a:rPr lang="sv-SE" dirty="0" smtClean="0"/>
              <a:t> </a:t>
            </a:r>
            <a:r>
              <a:rPr lang="sv-SE" dirty="0" err="1" smtClean="0"/>
              <a:t>of</a:t>
            </a:r>
            <a:r>
              <a:rPr lang="sv-SE" dirty="0" smtClean="0"/>
              <a:t> </a:t>
            </a:r>
            <a:r>
              <a:rPr lang="sv-SE" dirty="0" err="1" smtClean="0"/>
              <a:t>internal</a:t>
            </a:r>
            <a:r>
              <a:rPr lang="sv-SE" dirty="0" smtClean="0"/>
              <a:t> </a:t>
            </a:r>
            <a:r>
              <a:rPr lang="sv-SE" dirty="0" err="1" smtClean="0"/>
              <a:t>resources</a:t>
            </a:r>
            <a:endParaRPr lang="sv-SE" dirty="0" smtClean="0"/>
          </a:p>
          <a:p>
            <a:pPr marL="514350" indent="-514350">
              <a:buFont typeface="+mj-lt"/>
              <a:buAutoNum type="arabicPeriod"/>
            </a:pPr>
            <a:r>
              <a:rPr lang="sv-SE" dirty="0"/>
              <a:t>S</a:t>
            </a:r>
            <a:r>
              <a:rPr lang="sv-SE" dirty="0" smtClean="0"/>
              <a:t>upports </a:t>
            </a:r>
            <a:r>
              <a:rPr lang="sv-SE" dirty="0" err="1"/>
              <a:t>s</a:t>
            </a:r>
            <a:r>
              <a:rPr lang="sv-SE" dirty="0" err="1" smtClean="0"/>
              <a:t>trategical</a:t>
            </a:r>
            <a:r>
              <a:rPr lang="sv-SE" dirty="0" smtClean="0"/>
              <a:t> management </a:t>
            </a:r>
            <a:r>
              <a:rPr lang="sv-SE" dirty="0" err="1" smtClean="0"/>
              <a:t>decisions</a:t>
            </a:r>
            <a:r>
              <a:rPr lang="sv-SE" dirty="0" smtClean="0"/>
              <a:t> </a:t>
            </a:r>
          </a:p>
          <a:p>
            <a:pPr marL="514350" indent="-514350">
              <a:buFont typeface="+mj-lt"/>
              <a:buAutoNum type="arabicPeriod"/>
            </a:pPr>
            <a:r>
              <a:rPr lang="sv-SE" dirty="0" smtClean="0"/>
              <a:t>Benchmarking </a:t>
            </a:r>
            <a:r>
              <a:rPr lang="sv-SE" dirty="0" err="1" smtClean="0"/>
              <a:t>possibilities</a:t>
            </a:r>
            <a:endParaRPr lang="sv-SE" dirty="0" smtClean="0"/>
          </a:p>
          <a:p>
            <a:pPr marL="514350" indent="-514350">
              <a:buFont typeface="+mj-lt"/>
              <a:buAutoNum type="arabicPeriod"/>
            </a:pPr>
            <a:r>
              <a:rPr lang="sv-SE" dirty="0" smtClean="0"/>
              <a:t>A </a:t>
            </a:r>
            <a:r>
              <a:rPr lang="sv-SE" dirty="0" err="1" smtClean="0"/>
              <a:t>better</a:t>
            </a:r>
            <a:r>
              <a:rPr lang="sv-SE" dirty="0" smtClean="0"/>
              <a:t> </a:t>
            </a:r>
            <a:r>
              <a:rPr lang="sv-SE" dirty="0" err="1" smtClean="0"/>
              <a:t>base</a:t>
            </a:r>
            <a:r>
              <a:rPr lang="sv-SE" dirty="0" smtClean="0"/>
              <a:t> for </a:t>
            </a:r>
            <a:r>
              <a:rPr lang="sv-SE" dirty="0" err="1" smtClean="0"/>
              <a:t>negotiations</a:t>
            </a:r>
            <a:r>
              <a:rPr lang="sv-SE" dirty="0" smtClean="0"/>
              <a:t> and </a:t>
            </a:r>
            <a:r>
              <a:rPr lang="sv-SE" dirty="0" err="1" smtClean="0"/>
              <a:t>pricing</a:t>
            </a:r>
            <a:r>
              <a:rPr lang="sv-SE" dirty="0" smtClean="0"/>
              <a:t> </a:t>
            </a:r>
            <a:r>
              <a:rPr lang="sv-SE" dirty="0" err="1" smtClean="0"/>
              <a:t>decisions</a:t>
            </a:r>
            <a:endParaRPr lang="sv-SE" dirty="0" smtClean="0"/>
          </a:p>
          <a:p>
            <a:pPr marL="514350" indent="-514350">
              <a:buFont typeface="+mj-lt"/>
              <a:buAutoNum type="arabicPeriod"/>
            </a:pPr>
            <a:r>
              <a:rPr lang="sv-SE" dirty="0" err="1" smtClean="0"/>
              <a:t>Transparency</a:t>
            </a:r>
            <a:r>
              <a:rPr lang="sv-SE" dirty="0" smtClean="0"/>
              <a:t> -</a:t>
            </a:r>
            <a:r>
              <a:rPr lang="sv-SE" dirty="0" err="1" smtClean="0"/>
              <a:t>better</a:t>
            </a:r>
            <a:r>
              <a:rPr lang="sv-SE" dirty="0" smtClean="0"/>
              <a:t> </a:t>
            </a:r>
            <a:r>
              <a:rPr lang="sv-SE" dirty="0" err="1" smtClean="0"/>
              <a:t>understanding</a:t>
            </a:r>
            <a:r>
              <a:rPr lang="sv-SE" dirty="0" smtClean="0"/>
              <a:t> and trust</a:t>
            </a:r>
          </a:p>
          <a:p>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24</a:t>
            </a:fld>
            <a:endParaRPr lang="sv-SE"/>
          </a:p>
        </p:txBody>
      </p:sp>
    </p:spTree>
    <p:extLst>
      <p:ext uri="{BB962C8B-B14F-4D97-AF65-F5344CB8AC3E}">
        <p14:creationId xmlns:p14="http://schemas.microsoft.com/office/powerpoint/2010/main" val="16318053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pPr marL="0" indent="0">
              <a:buNone/>
            </a:pPr>
            <a:r>
              <a:rPr lang="sv-SE" dirty="0" err="1" smtClean="0"/>
              <a:t>Financially</a:t>
            </a:r>
            <a:r>
              <a:rPr lang="sv-SE" dirty="0" smtClean="0"/>
              <a:t> </a:t>
            </a:r>
            <a:r>
              <a:rPr lang="sv-SE" dirty="0" err="1" smtClean="0"/>
              <a:t>Sustainable</a:t>
            </a:r>
            <a:r>
              <a:rPr lang="sv-SE" dirty="0" smtClean="0"/>
              <a:t> </a:t>
            </a:r>
            <a:r>
              <a:rPr lang="sv-SE" dirty="0" err="1" smtClean="0"/>
              <a:t>Universities</a:t>
            </a:r>
            <a:r>
              <a:rPr lang="sv-SE" dirty="0" smtClean="0"/>
              <a:t> – </a:t>
            </a:r>
            <a:r>
              <a:rPr lang="sv-SE" dirty="0" err="1" smtClean="0"/>
              <a:t>Towards</a:t>
            </a:r>
            <a:r>
              <a:rPr lang="sv-SE" dirty="0" smtClean="0"/>
              <a:t> full </a:t>
            </a:r>
            <a:r>
              <a:rPr lang="sv-SE" dirty="0" err="1" smtClean="0"/>
              <a:t>costing</a:t>
            </a:r>
            <a:r>
              <a:rPr lang="sv-SE" dirty="0" smtClean="0"/>
              <a:t> in </a:t>
            </a:r>
            <a:r>
              <a:rPr lang="sv-SE" dirty="0" err="1" smtClean="0"/>
              <a:t>European</a:t>
            </a:r>
            <a:r>
              <a:rPr lang="sv-SE" dirty="0" smtClean="0"/>
              <a:t> </a:t>
            </a:r>
            <a:r>
              <a:rPr lang="sv-SE" dirty="0" err="1" smtClean="0"/>
              <a:t>universities</a:t>
            </a:r>
            <a:endParaRPr lang="sv-SE" dirty="0" smtClean="0"/>
          </a:p>
          <a:p>
            <a:pPr marL="0" indent="0">
              <a:buNone/>
            </a:pPr>
            <a:endParaRPr lang="sv-SE" dirty="0"/>
          </a:p>
          <a:p>
            <a:pPr marL="0" indent="0">
              <a:buNone/>
            </a:pPr>
            <a:endParaRPr lang="sv-SE" dirty="0" smtClean="0"/>
          </a:p>
          <a:p>
            <a:pPr marL="0" indent="0">
              <a:buNone/>
            </a:pPr>
            <a:endParaRPr lang="sv-SE" dirty="0"/>
          </a:p>
          <a:p>
            <a:pPr marL="0" indent="0">
              <a:buNone/>
            </a:pPr>
            <a:endParaRPr lang="sv-SE" dirty="0" smtClean="0"/>
          </a:p>
          <a:p>
            <a:pPr marL="0" indent="0" algn="ctr">
              <a:buNone/>
            </a:pPr>
            <a:r>
              <a:rPr lang="sv-SE" dirty="0" smtClean="0"/>
              <a:t>14 </a:t>
            </a:r>
            <a:r>
              <a:rPr lang="sv-SE" dirty="0" err="1" smtClean="0"/>
              <a:t>european</a:t>
            </a:r>
            <a:r>
              <a:rPr lang="sv-SE" dirty="0" smtClean="0"/>
              <a:t> </a:t>
            </a:r>
            <a:r>
              <a:rPr lang="sv-SE" dirty="0" err="1" smtClean="0"/>
              <a:t>countries</a:t>
            </a:r>
            <a:endParaRPr lang="sv-SE" dirty="0" smtClean="0"/>
          </a:p>
          <a:p>
            <a:pPr marL="0" indent="0">
              <a:buNone/>
            </a:pPr>
            <a:endParaRPr lang="sv-SE" dirty="0" smtClean="0"/>
          </a:p>
          <a:p>
            <a:pPr marL="0" indent="0" algn="ctr">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p:txBody>
      </p:sp>
      <p:pic>
        <p:nvPicPr>
          <p:cNvPr id="1026" name="Picture 2" descr="C:\Users\ohm\Pictures\eu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2920999"/>
            <a:ext cx="4669114" cy="16601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841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EUA </a:t>
            </a:r>
            <a:endParaRPr lang="sv-SE" dirty="0"/>
          </a:p>
        </p:txBody>
      </p:sp>
      <p:sp>
        <p:nvSpPr>
          <p:cNvPr id="3" name="Platshållare för innehåll 2"/>
          <p:cNvSpPr>
            <a:spLocks noGrp="1"/>
          </p:cNvSpPr>
          <p:nvPr>
            <p:ph idx="1"/>
          </p:nvPr>
        </p:nvSpPr>
        <p:spPr/>
        <p:txBody>
          <a:bodyPr/>
          <a:lstStyle/>
          <a:p>
            <a:r>
              <a:rPr lang="sv-SE" dirty="0" err="1" smtClean="0"/>
              <a:t>Underfinancing</a:t>
            </a:r>
            <a:r>
              <a:rPr lang="sv-SE" dirty="0" smtClean="0"/>
              <a:t> is a general problem</a:t>
            </a:r>
          </a:p>
          <a:p>
            <a:pPr marL="0" indent="0">
              <a:buNone/>
            </a:pPr>
            <a:endParaRPr lang="sv-SE" dirty="0"/>
          </a:p>
          <a:p>
            <a:r>
              <a:rPr lang="sv-SE" dirty="0" smtClean="0"/>
              <a:t>Full </a:t>
            </a:r>
            <a:r>
              <a:rPr lang="sv-SE" dirty="0" err="1" smtClean="0"/>
              <a:t>costing</a:t>
            </a:r>
            <a:r>
              <a:rPr lang="sv-SE" dirty="0" smtClean="0"/>
              <a:t> is </a:t>
            </a:r>
            <a:r>
              <a:rPr lang="sv-SE" dirty="0" err="1" smtClean="0"/>
              <a:t>important</a:t>
            </a:r>
            <a:r>
              <a:rPr lang="sv-SE" dirty="0" smtClean="0"/>
              <a:t> </a:t>
            </a:r>
            <a:r>
              <a:rPr lang="sv-SE" dirty="0" err="1" smtClean="0"/>
              <a:t>to</a:t>
            </a:r>
            <a:r>
              <a:rPr lang="sv-SE" dirty="0" smtClean="0"/>
              <a:t> show the total </a:t>
            </a:r>
            <a:r>
              <a:rPr lang="sv-SE" dirty="0" err="1" smtClean="0"/>
              <a:t>costs</a:t>
            </a:r>
            <a:endParaRPr lang="sv-SE" dirty="0" smtClean="0"/>
          </a:p>
          <a:p>
            <a:r>
              <a:rPr lang="sv-SE" dirty="0" smtClean="0"/>
              <a:t>Most </a:t>
            </a:r>
            <a:r>
              <a:rPr lang="sv-SE" dirty="0" err="1" smtClean="0"/>
              <a:t>developed</a:t>
            </a:r>
            <a:r>
              <a:rPr lang="sv-SE" dirty="0" smtClean="0"/>
              <a:t>: </a:t>
            </a:r>
            <a:r>
              <a:rPr lang="sv-SE" dirty="0" err="1" smtClean="0"/>
              <a:t>Great</a:t>
            </a:r>
            <a:r>
              <a:rPr lang="sv-SE" dirty="0" smtClean="0"/>
              <a:t> </a:t>
            </a:r>
            <a:r>
              <a:rPr lang="sv-SE" dirty="0" err="1"/>
              <a:t>B</a:t>
            </a:r>
            <a:r>
              <a:rPr lang="sv-SE" dirty="0" err="1" smtClean="0"/>
              <a:t>ritan</a:t>
            </a:r>
            <a:r>
              <a:rPr lang="sv-SE" dirty="0" smtClean="0"/>
              <a:t>, </a:t>
            </a:r>
            <a:r>
              <a:rPr lang="sv-SE" dirty="0" err="1" smtClean="0"/>
              <a:t>Ireland</a:t>
            </a:r>
            <a:r>
              <a:rPr lang="sv-SE" dirty="0" smtClean="0"/>
              <a:t>, Finland, Sweden, </a:t>
            </a:r>
            <a:r>
              <a:rPr lang="sv-SE" dirty="0" err="1" smtClean="0"/>
              <a:t>Netherlands</a:t>
            </a:r>
            <a:r>
              <a:rPr lang="sv-SE" dirty="0" smtClean="0"/>
              <a:t>, USA, Australia, </a:t>
            </a:r>
            <a:r>
              <a:rPr lang="sv-SE" dirty="0"/>
              <a:t>C</a:t>
            </a:r>
            <a:r>
              <a:rPr lang="sv-SE" dirty="0" smtClean="0"/>
              <a:t>anada.</a:t>
            </a:r>
          </a:p>
          <a:p>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26</a:t>
            </a:fld>
            <a:endParaRPr lang="sv-SE"/>
          </a:p>
        </p:txBody>
      </p:sp>
    </p:spTree>
    <p:extLst>
      <p:ext uri="{BB962C8B-B14F-4D97-AF65-F5344CB8AC3E}">
        <p14:creationId xmlns:p14="http://schemas.microsoft.com/office/powerpoint/2010/main" val="11196564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EUA</a:t>
            </a:r>
            <a:br>
              <a:rPr lang="sv-SE" dirty="0" smtClean="0"/>
            </a:br>
            <a:r>
              <a:rPr lang="sv-SE" dirty="0" err="1" smtClean="0"/>
              <a:t>Obstacles</a:t>
            </a:r>
            <a:r>
              <a:rPr lang="sv-SE" dirty="0" smtClean="0"/>
              <a:t> </a:t>
            </a:r>
            <a:r>
              <a:rPr lang="sv-SE" dirty="0" err="1" smtClean="0"/>
              <a:t>to</a:t>
            </a:r>
            <a:r>
              <a:rPr lang="sv-SE" dirty="0" smtClean="0"/>
              <a:t> full </a:t>
            </a:r>
            <a:r>
              <a:rPr lang="sv-SE" dirty="0" err="1" smtClean="0"/>
              <a:t>costing</a:t>
            </a:r>
            <a:endParaRPr lang="sv-SE" dirty="0"/>
          </a:p>
        </p:txBody>
      </p:sp>
      <p:sp>
        <p:nvSpPr>
          <p:cNvPr id="3" name="Platshållare för innehåll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r>
              <a:rPr lang="sv-SE" dirty="0" err="1" smtClean="0"/>
              <a:t>Internal</a:t>
            </a:r>
            <a:endParaRPr lang="sv-SE" dirty="0" smtClean="0"/>
          </a:p>
          <a:p>
            <a:pPr lvl="1"/>
            <a:r>
              <a:rPr lang="sv-SE" dirty="0" err="1" smtClean="0"/>
              <a:t>Resistance</a:t>
            </a:r>
            <a:r>
              <a:rPr lang="sv-SE" dirty="0" smtClean="0"/>
              <a:t> </a:t>
            </a:r>
            <a:r>
              <a:rPr lang="sv-SE" dirty="0" err="1" smtClean="0"/>
              <a:t>against</a:t>
            </a:r>
            <a:r>
              <a:rPr lang="sv-SE" dirty="0" smtClean="0"/>
              <a:t> </a:t>
            </a:r>
            <a:r>
              <a:rPr lang="sv-SE" dirty="0" err="1" smtClean="0"/>
              <a:t>change</a:t>
            </a:r>
            <a:r>
              <a:rPr lang="sv-SE" dirty="0" smtClean="0"/>
              <a:t>, New Public Management (NPM)</a:t>
            </a:r>
          </a:p>
          <a:p>
            <a:pPr lvl="1"/>
            <a:r>
              <a:rPr lang="sv-SE" dirty="0" err="1" smtClean="0"/>
              <a:t>Concerns</a:t>
            </a:r>
            <a:r>
              <a:rPr lang="sv-SE" dirty="0" smtClean="0"/>
              <a:t> over </a:t>
            </a:r>
            <a:r>
              <a:rPr lang="sv-SE" dirty="0" err="1" smtClean="0"/>
              <a:t>time-accounting</a:t>
            </a:r>
            <a:endParaRPr lang="sv-SE" dirty="0" smtClean="0"/>
          </a:p>
          <a:p>
            <a:pPr lvl="1"/>
            <a:r>
              <a:rPr lang="sv-SE" dirty="0" smtClean="0"/>
              <a:t>Lack </a:t>
            </a:r>
            <a:r>
              <a:rPr lang="sv-SE" dirty="0" err="1" smtClean="0"/>
              <a:t>of</a:t>
            </a:r>
            <a:r>
              <a:rPr lang="sv-SE" dirty="0" smtClean="0"/>
              <a:t> support from the management</a:t>
            </a:r>
          </a:p>
          <a:p>
            <a:r>
              <a:rPr lang="sv-SE" dirty="0" err="1" smtClean="0"/>
              <a:t>External</a:t>
            </a:r>
            <a:endParaRPr lang="sv-SE" dirty="0" smtClean="0"/>
          </a:p>
          <a:p>
            <a:pPr lvl="1"/>
            <a:r>
              <a:rPr lang="sv-SE" dirty="0" smtClean="0"/>
              <a:t>To less </a:t>
            </a:r>
            <a:r>
              <a:rPr lang="sv-SE" dirty="0" err="1" smtClean="0"/>
              <a:t>autonomy</a:t>
            </a:r>
            <a:endParaRPr lang="sv-SE" dirty="0" smtClean="0"/>
          </a:p>
          <a:p>
            <a:pPr lvl="1"/>
            <a:r>
              <a:rPr lang="sv-SE" dirty="0" smtClean="0"/>
              <a:t>Lack </a:t>
            </a:r>
            <a:r>
              <a:rPr lang="sv-SE" dirty="0" err="1" smtClean="0"/>
              <a:t>of</a:t>
            </a:r>
            <a:r>
              <a:rPr lang="sv-SE" dirty="0" smtClean="0"/>
              <a:t> trust from funders</a:t>
            </a:r>
          </a:p>
          <a:p>
            <a:pPr lvl="1"/>
            <a:r>
              <a:rPr lang="sv-SE" dirty="0" smtClean="0"/>
              <a:t>No </a:t>
            </a:r>
            <a:r>
              <a:rPr lang="sv-SE" dirty="0" err="1" smtClean="0"/>
              <a:t>financial</a:t>
            </a:r>
            <a:r>
              <a:rPr lang="sv-SE" dirty="0" smtClean="0"/>
              <a:t> support for </a:t>
            </a:r>
            <a:r>
              <a:rPr lang="sv-SE" dirty="0" err="1" smtClean="0"/>
              <a:t>implementing</a:t>
            </a:r>
            <a:r>
              <a:rPr lang="sv-SE" dirty="0" smtClean="0"/>
              <a:t> full </a:t>
            </a:r>
            <a:r>
              <a:rPr lang="sv-SE" dirty="0" err="1" smtClean="0"/>
              <a:t>costing</a:t>
            </a:r>
            <a:endParaRPr lang="sv-SE" dirty="0" smtClean="0"/>
          </a:p>
          <a:p>
            <a:pPr lvl="1"/>
            <a:endParaRPr lang="sv-SE" dirty="0"/>
          </a:p>
        </p:txBody>
      </p:sp>
    </p:spTree>
    <p:extLst>
      <p:ext uri="{BB962C8B-B14F-4D97-AF65-F5344CB8AC3E}">
        <p14:creationId xmlns:p14="http://schemas.microsoft.com/office/powerpoint/2010/main" val="9555655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EUA</a:t>
            </a:r>
            <a:br>
              <a:rPr lang="sv-SE" dirty="0" smtClean="0"/>
            </a:br>
            <a:r>
              <a:rPr lang="sv-SE" dirty="0" err="1" smtClean="0"/>
              <a:t>Success</a:t>
            </a:r>
            <a:r>
              <a:rPr lang="sv-SE" dirty="0" smtClean="0"/>
              <a:t> </a:t>
            </a:r>
            <a:r>
              <a:rPr lang="sv-SE" dirty="0" err="1" smtClean="0"/>
              <a:t>factors</a:t>
            </a:r>
            <a:r>
              <a:rPr lang="sv-SE" dirty="0" smtClean="0"/>
              <a:t> </a:t>
            </a:r>
            <a:endParaRPr lang="sv-SE" dirty="0"/>
          </a:p>
        </p:txBody>
      </p:sp>
      <p:sp>
        <p:nvSpPr>
          <p:cNvPr id="3" name="Platshållare för innehåll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514350" indent="-514350">
              <a:buFont typeface="+mj-lt"/>
              <a:buAutoNum type="arabicPeriod"/>
            </a:pPr>
            <a:r>
              <a:rPr lang="sv-SE" dirty="0" err="1" smtClean="0"/>
              <a:t>Coordinated</a:t>
            </a:r>
            <a:r>
              <a:rPr lang="sv-SE" dirty="0" smtClean="0"/>
              <a:t> approach</a:t>
            </a:r>
          </a:p>
          <a:p>
            <a:pPr marL="514350" indent="-514350">
              <a:buFont typeface="+mj-lt"/>
              <a:buAutoNum type="arabicPeriod"/>
            </a:pPr>
            <a:r>
              <a:rPr lang="sv-SE" dirty="0" err="1" smtClean="0"/>
              <a:t>Enough</a:t>
            </a:r>
            <a:r>
              <a:rPr lang="sv-SE" dirty="0" smtClean="0"/>
              <a:t> </a:t>
            </a:r>
            <a:r>
              <a:rPr lang="sv-SE" dirty="0" err="1" smtClean="0"/>
              <a:t>autonomy</a:t>
            </a:r>
            <a:endParaRPr lang="sv-SE" dirty="0" smtClean="0"/>
          </a:p>
          <a:p>
            <a:pPr marL="514350" indent="-514350">
              <a:buFont typeface="+mj-lt"/>
              <a:buAutoNum type="arabicPeriod"/>
            </a:pPr>
            <a:r>
              <a:rPr lang="sv-SE" dirty="0" err="1" smtClean="0"/>
              <a:t>Financial</a:t>
            </a:r>
            <a:r>
              <a:rPr lang="sv-SE" dirty="0" smtClean="0"/>
              <a:t> support for </a:t>
            </a:r>
            <a:r>
              <a:rPr lang="sv-SE" dirty="0" err="1" smtClean="0"/>
              <a:t>development</a:t>
            </a:r>
            <a:r>
              <a:rPr lang="sv-SE" dirty="0" smtClean="0"/>
              <a:t> and implementation</a:t>
            </a:r>
          </a:p>
          <a:p>
            <a:pPr marL="514350" indent="-514350">
              <a:buFont typeface="+mj-lt"/>
              <a:buAutoNum type="arabicPeriod"/>
            </a:pPr>
            <a:r>
              <a:rPr lang="sv-SE" dirty="0" smtClean="0"/>
              <a:t>Funders </a:t>
            </a:r>
            <a:r>
              <a:rPr lang="sv-SE" dirty="0" err="1" smtClean="0"/>
              <a:t>have</a:t>
            </a:r>
            <a:r>
              <a:rPr lang="sv-SE" dirty="0" smtClean="0"/>
              <a:t> </a:t>
            </a:r>
            <a:r>
              <a:rPr lang="sv-SE" dirty="0" err="1" smtClean="0"/>
              <a:t>rules</a:t>
            </a:r>
            <a:r>
              <a:rPr lang="sv-SE" dirty="0" smtClean="0"/>
              <a:t> </a:t>
            </a:r>
            <a:r>
              <a:rPr lang="sv-SE" dirty="0" err="1" smtClean="0"/>
              <a:t>that</a:t>
            </a:r>
            <a:r>
              <a:rPr lang="sv-SE" dirty="0" smtClean="0"/>
              <a:t> support full </a:t>
            </a:r>
            <a:r>
              <a:rPr lang="sv-SE" dirty="0" err="1" smtClean="0"/>
              <a:t>cost</a:t>
            </a:r>
            <a:r>
              <a:rPr lang="sv-SE" dirty="0" smtClean="0"/>
              <a:t> </a:t>
            </a:r>
            <a:r>
              <a:rPr lang="sv-SE" dirty="0" err="1" smtClean="0"/>
              <a:t>accouting</a:t>
            </a:r>
            <a:endParaRPr lang="sv-SE" dirty="0" smtClean="0"/>
          </a:p>
          <a:p>
            <a:pPr marL="514350" indent="-514350">
              <a:buFont typeface="+mj-lt"/>
              <a:buAutoNum type="arabicPeriod"/>
            </a:pPr>
            <a:r>
              <a:rPr lang="sv-SE" dirty="0" err="1" smtClean="0"/>
              <a:t>Education</a:t>
            </a:r>
            <a:r>
              <a:rPr lang="sv-SE" dirty="0" smtClean="0"/>
              <a:t> and </a:t>
            </a:r>
            <a:r>
              <a:rPr lang="sv-SE" dirty="0" err="1" smtClean="0"/>
              <a:t>staff</a:t>
            </a:r>
            <a:r>
              <a:rPr lang="sv-SE" dirty="0" smtClean="0"/>
              <a:t> </a:t>
            </a:r>
            <a:r>
              <a:rPr lang="sv-SE" dirty="0" err="1" smtClean="0"/>
              <a:t>training</a:t>
            </a:r>
            <a:endParaRPr lang="sv-SE" dirty="0" smtClean="0"/>
          </a:p>
          <a:p>
            <a:pPr marL="514350" indent="-514350">
              <a:buFont typeface="+mj-lt"/>
              <a:buAutoNum type="arabicPeriod"/>
            </a:pPr>
            <a:r>
              <a:rPr lang="sv-SE" dirty="0" smtClean="0"/>
              <a:t>Management </a:t>
            </a:r>
            <a:r>
              <a:rPr lang="sv-SE" dirty="0" err="1" smtClean="0"/>
              <a:t>committment</a:t>
            </a:r>
            <a:r>
              <a:rPr lang="sv-SE" dirty="0" smtClean="0"/>
              <a:t> and </a:t>
            </a:r>
            <a:r>
              <a:rPr lang="sv-SE" dirty="0" err="1" smtClean="0"/>
              <a:t>effective</a:t>
            </a:r>
            <a:r>
              <a:rPr lang="sv-SE" dirty="0" smtClean="0"/>
              <a:t> </a:t>
            </a:r>
            <a:r>
              <a:rPr lang="sv-SE" dirty="0" err="1"/>
              <a:t>internal</a:t>
            </a:r>
            <a:r>
              <a:rPr lang="sv-SE" dirty="0"/>
              <a:t> </a:t>
            </a:r>
            <a:r>
              <a:rPr lang="sv-SE" dirty="0" smtClean="0"/>
              <a:t>and </a:t>
            </a:r>
            <a:r>
              <a:rPr lang="sv-SE" dirty="0" err="1" smtClean="0"/>
              <a:t>external</a:t>
            </a:r>
            <a:r>
              <a:rPr lang="sv-SE" dirty="0" smtClean="0"/>
              <a:t> </a:t>
            </a:r>
            <a:r>
              <a:rPr lang="sv-SE" dirty="0" err="1" smtClean="0"/>
              <a:t>communication</a:t>
            </a:r>
            <a:endParaRPr lang="sv-SE" dirty="0"/>
          </a:p>
          <a:p>
            <a:pPr marL="514350" indent="-514350">
              <a:buFont typeface="+mj-lt"/>
              <a:buAutoNum type="arabicPeriod"/>
            </a:pPr>
            <a:r>
              <a:rPr lang="sv-SE" dirty="0" smtClean="0"/>
              <a:t>Administrative </a:t>
            </a:r>
            <a:r>
              <a:rPr lang="sv-SE" dirty="0" err="1" smtClean="0"/>
              <a:t>staff</a:t>
            </a:r>
            <a:r>
              <a:rPr lang="sv-SE" dirty="0" smtClean="0"/>
              <a:t> </a:t>
            </a:r>
            <a:r>
              <a:rPr lang="sv-SE" dirty="0" err="1" smtClean="0"/>
              <a:t>communicate</a:t>
            </a:r>
            <a:r>
              <a:rPr lang="sv-SE" dirty="0" smtClean="0"/>
              <a:t> </a:t>
            </a:r>
            <a:r>
              <a:rPr lang="sv-SE" dirty="0" err="1" smtClean="0"/>
              <a:t>effectively</a:t>
            </a:r>
            <a:r>
              <a:rPr lang="sv-SE" dirty="0" smtClean="0"/>
              <a:t> </a:t>
            </a:r>
            <a:r>
              <a:rPr lang="sv-SE" dirty="0" err="1" smtClean="0"/>
              <a:t>with</a:t>
            </a:r>
            <a:r>
              <a:rPr lang="sv-SE" dirty="0" smtClean="0"/>
              <a:t> </a:t>
            </a:r>
            <a:r>
              <a:rPr lang="sv-SE" dirty="0" err="1" smtClean="0"/>
              <a:t>academic</a:t>
            </a:r>
            <a:r>
              <a:rPr lang="sv-SE" dirty="0" smtClean="0"/>
              <a:t> </a:t>
            </a:r>
            <a:r>
              <a:rPr lang="sv-SE" dirty="0" err="1" smtClean="0"/>
              <a:t>staff</a:t>
            </a:r>
            <a:endParaRPr lang="sv-SE" dirty="0"/>
          </a:p>
        </p:txBody>
      </p:sp>
    </p:spTree>
    <p:extLst>
      <p:ext uri="{BB962C8B-B14F-4D97-AF65-F5344CB8AC3E}">
        <p14:creationId xmlns:p14="http://schemas.microsoft.com/office/powerpoint/2010/main" val="32966075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err="1" smtClean="0"/>
              <a:t>With</a:t>
            </a:r>
            <a:r>
              <a:rPr lang="sv-SE" dirty="0" smtClean="0"/>
              <a:t> full </a:t>
            </a:r>
            <a:r>
              <a:rPr lang="sv-SE" dirty="0" err="1" smtClean="0"/>
              <a:t>costing</a:t>
            </a:r>
            <a:r>
              <a:rPr lang="sv-SE" dirty="0" smtClean="0"/>
              <a:t> </a:t>
            </a:r>
            <a:r>
              <a:rPr lang="sv-SE" dirty="0" err="1" smtClean="0"/>
              <a:t>we</a:t>
            </a:r>
            <a:r>
              <a:rPr lang="sv-SE" dirty="0" smtClean="0"/>
              <a:t> </a:t>
            </a:r>
            <a:r>
              <a:rPr lang="sv-SE" dirty="0" err="1" smtClean="0"/>
              <a:t>will</a:t>
            </a:r>
            <a:r>
              <a:rPr lang="sv-SE" dirty="0" smtClean="0"/>
              <a:t> all be happy</a:t>
            </a:r>
            <a:endParaRPr lang="sv-SE" dirty="0"/>
          </a:p>
        </p:txBody>
      </p:sp>
      <p:sp>
        <p:nvSpPr>
          <p:cNvPr id="3" name="Platshållare för innehåll 2"/>
          <p:cNvSpPr>
            <a:spLocks noGrp="1"/>
          </p:cNvSpPr>
          <p:nvPr>
            <p:ph idx="1"/>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29</a:t>
            </a:fld>
            <a:endParaRPr lang="sv-SE"/>
          </a:p>
        </p:txBody>
      </p:sp>
      <p:sp>
        <p:nvSpPr>
          <p:cNvPr id="6" name="Uttryckssymbol 5"/>
          <p:cNvSpPr/>
          <p:nvPr/>
        </p:nvSpPr>
        <p:spPr>
          <a:xfrm>
            <a:off x="2497666" y="2370667"/>
            <a:ext cx="3781778" cy="3273778"/>
          </a:xfrm>
          <a:prstGeom prst="smileyFac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712850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What</a:t>
            </a:r>
            <a:r>
              <a:rPr lang="sv-SE" dirty="0" smtClean="0"/>
              <a:t> is full </a:t>
            </a:r>
            <a:r>
              <a:rPr lang="sv-SE" dirty="0" err="1" smtClean="0"/>
              <a:t>costing</a:t>
            </a:r>
            <a:r>
              <a:rPr lang="sv-SE" dirty="0" smtClean="0"/>
              <a:t>?</a:t>
            </a:r>
            <a:endParaRPr lang="sv-SE" dirty="0"/>
          </a:p>
        </p:txBody>
      </p:sp>
      <p:sp>
        <p:nvSpPr>
          <p:cNvPr id="3" name="Platshållare för innehåll 2"/>
          <p:cNvSpPr>
            <a:spLocks noGrp="1"/>
          </p:cNvSpPr>
          <p:nvPr>
            <p:ph idx="1"/>
          </p:nvPr>
        </p:nvSpPr>
        <p:spPr/>
        <p:txBody>
          <a:bodyPr/>
          <a:lstStyle/>
          <a:p>
            <a:pPr marL="0" indent="0">
              <a:buNone/>
            </a:pPr>
            <a:endParaRPr lang="sv-SE" dirty="0" smtClean="0"/>
          </a:p>
          <a:p>
            <a:pPr marL="0" indent="0">
              <a:buNone/>
            </a:pPr>
            <a:endParaRPr lang="sv-SE" dirty="0"/>
          </a:p>
          <a:p>
            <a:pPr marL="0" indent="0">
              <a:buNone/>
            </a:pPr>
            <a:r>
              <a:rPr lang="sv-SE" dirty="0" smtClean="0"/>
              <a:t>For an </a:t>
            </a:r>
            <a:r>
              <a:rPr lang="sv-SE" dirty="0" err="1" smtClean="0"/>
              <a:t>activity</a:t>
            </a:r>
            <a:r>
              <a:rPr lang="sv-SE" dirty="0" smtClean="0"/>
              <a:t> (</a:t>
            </a:r>
            <a:r>
              <a:rPr lang="sv-SE" dirty="0" err="1" smtClean="0"/>
              <a:t>project</a:t>
            </a:r>
            <a:r>
              <a:rPr lang="sv-SE" dirty="0" smtClean="0"/>
              <a:t>, </a:t>
            </a:r>
            <a:r>
              <a:rPr lang="sv-SE" dirty="0" err="1" smtClean="0"/>
              <a:t>cost</a:t>
            </a:r>
            <a:r>
              <a:rPr lang="sv-SE" dirty="0" smtClean="0"/>
              <a:t> </a:t>
            </a:r>
            <a:r>
              <a:rPr lang="sv-SE" dirty="0" err="1" smtClean="0"/>
              <a:t>unit</a:t>
            </a:r>
            <a:r>
              <a:rPr lang="sv-SE" dirty="0" smtClean="0"/>
              <a:t>) the full </a:t>
            </a:r>
            <a:r>
              <a:rPr lang="sv-SE" dirty="0" err="1" smtClean="0"/>
              <a:t>cost</a:t>
            </a:r>
            <a:r>
              <a:rPr lang="sv-SE" dirty="0" smtClean="0"/>
              <a:t> –</a:t>
            </a:r>
            <a:r>
              <a:rPr lang="sv-SE" dirty="0" err="1" smtClean="0"/>
              <a:t>both</a:t>
            </a:r>
            <a:r>
              <a:rPr lang="sv-SE" dirty="0" smtClean="0"/>
              <a:t> </a:t>
            </a:r>
            <a:r>
              <a:rPr lang="sv-SE" dirty="0" err="1" smtClean="0"/>
              <a:t>direct</a:t>
            </a:r>
            <a:r>
              <a:rPr lang="sv-SE" dirty="0" smtClean="0"/>
              <a:t> and </a:t>
            </a:r>
            <a:r>
              <a:rPr lang="sv-SE" dirty="0" err="1" smtClean="0"/>
              <a:t>indirect</a:t>
            </a:r>
            <a:r>
              <a:rPr lang="sv-SE" dirty="0" smtClean="0"/>
              <a:t> </a:t>
            </a:r>
            <a:r>
              <a:rPr lang="sv-SE" dirty="0" err="1" smtClean="0"/>
              <a:t>costs</a:t>
            </a:r>
            <a:r>
              <a:rPr lang="sv-SE" dirty="0"/>
              <a:t> </a:t>
            </a:r>
            <a:r>
              <a:rPr lang="sv-SE" dirty="0" smtClean="0"/>
              <a:t>– </a:t>
            </a:r>
            <a:r>
              <a:rPr lang="sv-SE" dirty="0" err="1" smtClean="0"/>
              <a:t>should</a:t>
            </a:r>
            <a:r>
              <a:rPr lang="sv-SE" dirty="0" smtClean="0"/>
              <a:t> be </a:t>
            </a:r>
            <a:r>
              <a:rPr lang="sv-SE" dirty="0" err="1" smtClean="0"/>
              <a:t>shown</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3</a:t>
            </a:fld>
            <a:endParaRPr lang="sv-SE"/>
          </a:p>
        </p:txBody>
      </p:sp>
    </p:spTree>
    <p:extLst>
      <p:ext uri="{BB962C8B-B14F-4D97-AF65-F5344CB8AC3E}">
        <p14:creationId xmlns:p14="http://schemas.microsoft.com/office/powerpoint/2010/main" val="1415881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err="1" smtClean="0"/>
              <a:t>Direct</a:t>
            </a:r>
            <a:r>
              <a:rPr lang="sv-SE" b="1" dirty="0" smtClean="0"/>
              <a:t> </a:t>
            </a:r>
            <a:r>
              <a:rPr lang="sv-SE" b="1" dirty="0" err="1" smtClean="0"/>
              <a:t>cost</a:t>
            </a:r>
            <a:r>
              <a:rPr lang="sv-SE" b="1" dirty="0" smtClean="0"/>
              <a:t>:</a:t>
            </a:r>
          </a:p>
          <a:p>
            <a:pPr marL="0" indent="0">
              <a:buNone/>
            </a:pPr>
            <a:r>
              <a:rPr lang="sv-SE" dirty="0" err="1" smtClean="0"/>
              <a:t>directy</a:t>
            </a:r>
            <a:r>
              <a:rPr lang="sv-SE" dirty="0" smtClean="0"/>
              <a:t> </a:t>
            </a:r>
            <a:r>
              <a:rPr lang="sv-SE" dirty="0" err="1" smtClean="0"/>
              <a:t>related</a:t>
            </a:r>
            <a:r>
              <a:rPr lang="sv-SE" dirty="0" smtClean="0"/>
              <a:t> </a:t>
            </a:r>
            <a:r>
              <a:rPr lang="sv-SE" dirty="0" err="1" smtClean="0"/>
              <a:t>to</a:t>
            </a:r>
            <a:r>
              <a:rPr lang="sv-SE" dirty="0" smtClean="0"/>
              <a:t> the </a:t>
            </a:r>
            <a:r>
              <a:rPr lang="sv-SE" dirty="0" err="1" smtClean="0"/>
              <a:t>cost</a:t>
            </a:r>
            <a:r>
              <a:rPr lang="sv-SE" dirty="0" smtClean="0"/>
              <a:t> </a:t>
            </a:r>
            <a:r>
              <a:rPr lang="sv-SE" dirty="0" err="1" smtClean="0"/>
              <a:t>unit</a:t>
            </a:r>
            <a:endParaRPr lang="sv-SE" dirty="0" smtClean="0"/>
          </a:p>
          <a:p>
            <a:endParaRPr lang="sv-SE" dirty="0" smtClean="0"/>
          </a:p>
          <a:p>
            <a:r>
              <a:rPr lang="sv-SE" b="1" dirty="0" err="1" smtClean="0"/>
              <a:t>Indirect</a:t>
            </a:r>
            <a:r>
              <a:rPr lang="sv-SE" b="1" dirty="0" smtClean="0"/>
              <a:t> </a:t>
            </a:r>
            <a:r>
              <a:rPr lang="sv-SE" b="1" dirty="0" err="1" smtClean="0"/>
              <a:t>cost</a:t>
            </a:r>
            <a:r>
              <a:rPr lang="sv-SE" b="1" dirty="0" smtClean="0"/>
              <a:t>:</a:t>
            </a:r>
          </a:p>
          <a:p>
            <a:pPr marL="0" indent="0">
              <a:buNone/>
            </a:pPr>
            <a:r>
              <a:rPr lang="sv-SE" dirty="0"/>
              <a:t>c</a:t>
            </a:r>
            <a:r>
              <a:rPr lang="sv-SE" dirty="0" smtClean="0"/>
              <a:t>ommon for </a:t>
            </a:r>
            <a:r>
              <a:rPr lang="sv-SE" dirty="0" err="1" smtClean="0"/>
              <a:t>several</a:t>
            </a:r>
            <a:r>
              <a:rPr lang="sv-SE" dirty="0" smtClean="0"/>
              <a:t> or all </a:t>
            </a:r>
            <a:r>
              <a:rPr lang="sv-SE" dirty="0" err="1" smtClean="0"/>
              <a:t>cost</a:t>
            </a:r>
            <a:r>
              <a:rPr lang="sv-SE" dirty="0" smtClean="0"/>
              <a:t> </a:t>
            </a:r>
            <a:r>
              <a:rPr lang="sv-SE" dirty="0" err="1" smtClean="0"/>
              <a:t>units</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4</a:t>
            </a:fld>
            <a:endParaRPr lang="sv-SE"/>
          </a:p>
        </p:txBody>
      </p:sp>
    </p:spTree>
    <p:extLst>
      <p:ext uri="{BB962C8B-B14F-4D97-AF65-F5344CB8AC3E}">
        <p14:creationId xmlns:p14="http://schemas.microsoft.com/office/powerpoint/2010/main" val="827150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err="1" smtClean="0"/>
              <a:t>Direct</a:t>
            </a:r>
            <a:r>
              <a:rPr lang="sv-SE" b="1" dirty="0" smtClean="0"/>
              <a:t> </a:t>
            </a:r>
            <a:r>
              <a:rPr lang="sv-SE" b="1" dirty="0" err="1" smtClean="0"/>
              <a:t>cost</a:t>
            </a:r>
            <a:r>
              <a:rPr lang="sv-SE" b="1" dirty="0" smtClean="0"/>
              <a:t>:  </a:t>
            </a:r>
            <a:r>
              <a:rPr lang="sv-SE" b="1" dirty="0" smtClean="0">
                <a:solidFill>
                  <a:srgbClr val="7F7F7F"/>
                </a:solidFill>
              </a:rPr>
              <a:t>”</a:t>
            </a:r>
            <a:r>
              <a:rPr lang="sv-SE" b="1" dirty="0" err="1" smtClean="0">
                <a:solidFill>
                  <a:schemeClr val="tx1">
                    <a:lumMod val="50000"/>
                    <a:lumOff val="50000"/>
                  </a:schemeClr>
                </a:solidFill>
              </a:rPr>
              <a:t>You</a:t>
            </a:r>
            <a:r>
              <a:rPr lang="sv-SE" b="1" dirty="0" smtClean="0">
                <a:solidFill>
                  <a:schemeClr val="tx1">
                    <a:lumMod val="50000"/>
                    <a:lumOff val="50000"/>
                  </a:schemeClr>
                </a:solidFill>
              </a:rPr>
              <a:t> Get </a:t>
            </a:r>
            <a:r>
              <a:rPr lang="sv-SE" b="1" dirty="0" err="1" smtClean="0">
                <a:solidFill>
                  <a:schemeClr val="tx1">
                    <a:lumMod val="50000"/>
                    <a:lumOff val="50000"/>
                  </a:schemeClr>
                </a:solidFill>
              </a:rPr>
              <a:t>What</a:t>
            </a:r>
            <a:r>
              <a:rPr lang="sv-SE" b="1" dirty="0" smtClean="0">
                <a:solidFill>
                  <a:schemeClr val="tx1">
                    <a:lumMod val="50000"/>
                    <a:lumOff val="50000"/>
                  </a:schemeClr>
                </a:solidFill>
              </a:rPr>
              <a:t> </a:t>
            </a:r>
            <a:r>
              <a:rPr lang="sv-SE" b="1" dirty="0" err="1" smtClean="0">
                <a:solidFill>
                  <a:schemeClr val="tx1">
                    <a:lumMod val="50000"/>
                    <a:lumOff val="50000"/>
                  </a:schemeClr>
                </a:solidFill>
              </a:rPr>
              <a:t>You</a:t>
            </a:r>
            <a:r>
              <a:rPr lang="sv-SE" b="1" dirty="0" smtClean="0">
                <a:solidFill>
                  <a:schemeClr val="tx1">
                    <a:lumMod val="50000"/>
                    <a:lumOff val="50000"/>
                  </a:schemeClr>
                </a:solidFill>
              </a:rPr>
              <a:t> </a:t>
            </a:r>
            <a:r>
              <a:rPr lang="sv-SE" b="1" dirty="0" err="1" smtClean="0">
                <a:solidFill>
                  <a:schemeClr val="tx1">
                    <a:lumMod val="50000"/>
                    <a:lumOff val="50000"/>
                  </a:schemeClr>
                </a:solidFill>
              </a:rPr>
              <a:t>Pay</a:t>
            </a:r>
            <a:r>
              <a:rPr lang="sv-SE" b="1" dirty="0" smtClean="0">
                <a:solidFill>
                  <a:schemeClr val="tx1">
                    <a:lumMod val="50000"/>
                    <a:lumOff val="50000"/>
                  </a:schemeClr>
                </a:solidFill>
              </a:rPr>
              <a:t> For”</a:t>
            </a:r>
            <a:endParaRPr lang="sv-SE" b="1" dirty="0" smtClean="0"/>
          </a:p>
          <a:p>
            <a:pPr marL="0" indent="0">
              <a:buNone/>
            </a:pPr>
            <a:r>
              <a:rPr lang="sv-SE" dirty="0" err="1" smtClean="0"/>
              <a:t>directy</a:t>
            </a:r>
            <a:r>
              <a:rPr lang="sv-SE" dirty="0" smtClean="0"/>
              <a:t> </a:t>
            </a:r>
            <a:r>
              <a:rPr lang="sv-SE" dirty="0" err="1" smtClean="0"/>
              <a:t>related</a:t>
            </a:r>
            <a:r>
              <a:rPr lang="sv-SE" dirty="0" smtClean="0"/>
              <a:t> </a:t>
            </a:r>
            <a:r>
              <a:rPr lang="sv-SE" dirty="0" err="1" smtClean="0"/>
              <a:t>to</a:t>
            </a:r>
            <a:r>
              <a:rPr lang="sv-SE" dirty="0" smtClean="0"/>
              <a:t> the </a:t>
            </a:r>
            <a:r>
              <a:rPr lang="sv-SE" dirty="0" err="1" smtClean="0"/>
              <a:t>cost</a:t>
            </a:r>
            <a:r>
              <a:rPr lang="sv-SE" dirty="0" smtClean="0"/>
              <a:t> </a:t>
            </a:r>
            <a:r>
              <a:rPr lang="sv-SE" dirty="0" err="1" smtClean="0"/>
              <a:t>unit</a:t>
            </a:r>
            <a:endParaRPr lang="sv-SE" dirty="0" smtClean="0"/>
          </a:p>
          <a:p>
            <a:endParaRPr lang="sv-SE" dirty="0" smtClean="0"/>
          </a:p>
          <a:p>
            <a:r>
              <a:rPr lang="sv-SE" b="1" dirty="0" err="1" smtClean="0"/>
              <a:t>Indirect</a:t>
            </a:r>
            <a:r>
              <a:rPr lang="sv-SE" b="1" dirty="0" smtClean="0"/>
              <a:t> </a:t>
            </a:r>
            <a:r>
              <a:rPr lang="sv-SE" b="1" dirty="0" err="1" smtClean="0"/>
              <a:t>cost</a:t>
            </a:r>
            <a:r>
              <a:rPr lang="sv-SE" b="1" dirty="0" smtClean="0"/>
              <a:t>: </a:t>
            </a:r>
            <a:r>
              <a:rPr lang="sv-SE" b="1" dirty="0" smtClean="0">
                <a:solidFill>
                  <a:srgbClr val="7F7F7F"/>
                </a:solidFill>
              </a:rPr>
              <a:t>”Real </a:t>
            </a:r>
            <a:r>
              <a:rPr lang="sv-SE" b="1" dirty="0" err="1" smtClean="0">
                <a:solidFill>
                  <a:srgbClr val="7F7F7F"/>
                </a:solidFill>
              </a:rPr>
              <a:t>Costs</a:t>
            </a:r>
            <a:r>
              <a:rPr lang="sv-SE" b="1" dirty="0" smtClean="0">
                <a:solidFill>
                  <a:srgbClr val="7F7F7F"/>
                </a:solidFill>
              </a:rPr>
              <a:t> </a:t>
            </a:r>
            <a:r>
              <a:rPr lang="sv-SE" b="1" dirty="0" err="1" smtClean="0">
                <a:solidFill>
                  <a:srgbClr val="7F7F7F"/>
                </a:solidFill>
              </a:rPr>
              <a:t>of</a:t>
            </a:r>
            <a:r>
              <a:rPr lang="sv-SE" b="1" dirty="0" smtClean="0">
                <a:solidFill>
                  <a:srgbClr val="7F7F7F"/>
                </a:solidFill>
              </a:rPr>
              <a:t> </a:t>
            </a:r>
            <a:r>
              <a:rPr lang="sv-SE" b="1" dirty="0" err="1" smtClean="0">
                <a:solidFill>
                  <a:srgbClr val="7F7F7F"/>
                </a:solidFill>
              </a:rPr>
              <a:t>Doing</a:t>
            </a:r>
            <a:r>
              <a:rPr lang="sv-SE" b="1" dirty="0" smtClean="0">
                <a:solidFill>
                  <a:srgbClr val="7F7F7F"/>
                </a:solidFill>
              </a:rPr>
              <a:t> Business”</a:t>
            </a:r>
            <a:endParaRPr lang="sv-SE" b="1" dirty="0" smtClean="0"/>
          </a:p>
          <a:p>
            <a:pPr marL="0" indent="0">
              <a:buNone/>
            </a:pPr>
            <a:r>
              <a:rPr lang="sv-SE" dirty="0" smtClean="0"/>
              <a:t>joint for </a:t>
            </a:r>
            <a:r>
              <a:rPr lang="sv-SE" dirty="0" err="1" smtClean="0"/>
              <a:t>several</a:t>
            </a:r>
            <a:r>
              <a:rPr lang="sv-SE" dirty="0" smtClean="0"/>
              <a:t> or all </a:t>
            </a:r>
            <a:r>
              <a:rPr lang="sv-SE" dirty="0" err="1" smtClean="0"/>
              <a:t>cost</a:t>
            </a:r>
            <a:r>
              <a:rPr lang="sv-SE" dirty="0" smtClean="0"/>
              <a:t> </a:t>
            </a:r>
            <a:r>
              <a:rPr lang="sv-SE" dirty="0" err="1" smtClean="0"/>
              <a:t>units</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5</a:t>
            </a:fld>
            <a:endParaRPr lang="sv-SE"/>
          </a:p>
        </p:txBody>
      </p:sp>
    </p:spTree>
    <p:extLst>
      <p:ext uri="{BB962C8B-B14F-4D97-AF65-F5344CB8AC3E}">
        <p14:creationId xmlns:p14="http://schemas.microsoft.com/office/powerpoint/2010/main" val="4015930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err="1" smtClean="0"/>
              <a:t>Benefits</a:t>
            </a:r>
            <a:r>
              <a:rPr lang="sv-SE" dirty="0" smtClean="0"/>
              <a:t> </a:t>
            </a:r>
            <a:r>
              <a:rPr lang="sv-SE" dirty="0" err="1" smtClean="0"/>
              <a:t>of</a:t>
            </a:r>
            <a:r>
              <a:rPr lang="sv-SE" dirty="0" smtClean="0"/>
              <a:t> full </a:t>
            </a:r>
            <a:r>
              <a:rPr lang="sv-SE" dirty="0" err="1" smtClean="0"/>
              <a:t>costing</a:t>
            </a:r>
            <a:endParaRPr lang="sv-SE" dirty="0"/>
          </a:p>
        </p:txBody>
      </p:sp>
      <p:sp>
        <p:nvSpPr>
          <p:cNvPr id="3" name="Platshållare för innehåll 2"/>
          <p:cNvSpPr>
            <a:spLocks noGrp="1"/>
          </p:cNvSpPr>
          <p:nvPr>
            <p:ph idx="1"/>
          </p:nvPr>
        </p:nvSpPr>
        <p:spPr/>
        <p:txBody>
          <a:bodyPr>
            <a:normAutofit/>
          </a:bodyPr>
          <a:lstStyle/>
          <a:p>
            <a:pPr marL="514350" indent="-514350">
              <a:buFont typeface="+mj-lt"/>
              <a:buAutoNum type="arabicPeriod"/>
            </a:pPr>
            <a:r>
              <a:rPr lang="sv-SE" dirty="0" err="1" smtClean="0"/>
              <a:t>More</a:t>
            </a:r>
            <a:r>
              <a:rPr lang="sv-SE" dirty="0" smtClean="0"/>
              <a:t> </a:t>
            </a:r>
            <a:r>
              <a:rPr lang="sv-SE" dirty="0" err="1" smtClean="0"/>
              <a:t>activity</a:t>
            </a:r>
            <a:r>
              <a:rPr lang="sv-SE" dirty="0" smtClean="0"/>
              <a:t> </a:t>
            </a:r>
            <a:r>
              <a:rPr lang="sv-SE" dirty="0" err="1" smtClean="0"/>
              <a:t>based</a:t>
            </a:r>
            <a:r>
              <a:rPr lang="sv-SE" dirty="0" smtClean="0"/>
              <a:t> </a:t>
            </a:r>
            <a:r>
              <a:rPr lang="sv-SE" dirty="0" err="1" smtClean="0"/>
              <a:t>accounting</a:t>
            </a:r>
            <a:endParaRPr lang="sv-SE" dirty="0" smtClean="0"/>
          </a:p>
          <a:p>
            <a:pPr marL="514350" indent="-514350">
              <a:buFont typeface="+mj-lt"/>
              <a:buAutoNum type="arabicPeriod"/>
            </a:pPr>
            <a:r>
              <a:rPr lang="sv-SE" dirty="0" err="1"/>
              <a:t>E</a:t>
            </a:r>
            <a:r>
              <a:rPr lang="sv-SE" dirty="0" err="1" smtClean="0"/>
              <a:t>fficient</a:t>
            </a:r>
            <a:r>
              <a:rPr lang="sv-SE" dirty="0" smtClean="0"/>
              <a:t> </a:t>
            </a:r>
            <a:r>
              <a:rPr lang="sv-SE" dirty="0" err="1" smtClean="0"/>
              <a:t>allocation</a:t>
            </a:r>
            <a:r>
              <a:rPr lang="sv-SE" dirty="0" smtClean="0"/>
              <a:t> </a:t>
            </a:r>
            <a:r>
              <a:rPr lang="sv-SE" dirty="0" err="1" smtClean="0"/>
              <a:t>of</a:t>
            </a:r>
            <a:r>
              <a:rPr lang="sv-SE" dirty="0" smtClean="0"/>
              <a:t> </a:t>
            </a:r>
            <a:r>
              <a:rPr lang="sv-SE" dirty="0" err="1" smtClean="0"/>
              <a:t>internal</a:t>
            </a:r>
            <a:r>
              <a:rPr lang="sv-SE" dirty="0" smtClean="0"/>
              <a:t> </a:t>
            </a:r>
            <a:r>
              <a:rPr lang="sv-SE" dirty="0" err="1" smtClean="0"/>
              <a:t>resources</a:t>
            </a:r>
            <a:endParaRPr lang="sv-SE" dirty="0" smtClean="0"/>
          </a:p>
          <a:p>
            <a:pPr marL="514350" indent="-514350">
              <a:buFont typeface="+mj-lt"/>
              <a:buAutoNum type="arabicPeriod"/>
            </a:pPr>
            <a:r>
              <a:rPr lang="sv-SE" dirty="0"/>
              <a:t>S</a:t>
            </a:r>
            <a:r>
              <a:rPr lang="sv-SE" dirty="0" smtClean="0"/>
              <a:t>upports </a:t>
            </a:r>
            <a:r>
              <a:rPr lang="sv-SE" dirty="0" err="1"/>
              <a:t>s</a:t>
            </a:r>
            <a:r>
              <a:rPr lang="sv-SE" dirty="0" err="1" smtClean="0"/>
              <a:t>trategical</a:t>
            </a:r>
            <a:r>
              <a:rPr lang="sv-SE" dirty="0" smtClean="0"/>
              <a:t> management </a:t>
            </a:r>
            <a:r>
              <a:rPr lang="sv-SE" dirty="0" err="1" smtClean="0"/>
              <a:t>decisions</a:t>
            </a:r>
            <a:r>
              <a:rPr lang="sv-SE" dirty="0" smtClean="0"/>
              <a:t> </a:t>
            </a:r>
          </a:p>
          <a:p>
            <a:pPr marL="514350" indent="-514350">
              <a:buFont typeface="+mj-lt"/>
              <a:buAutoNum type="arabicPeriod"/>
            </a:pPr>
            <a:r>
              <a:rPr lang="sv-SE" dirty="0" smtClean="0"/>
              <a:t>Benchmarking </a:t>
            </a:r>
            <a:r>
              <a:rPr lang="sv-SE" dirty="0" err="1" smtClean="0"/>
              <a:t>possibilities</a:t>
            </a:r>
            <a:endParaRPr lang="sv-SE" dirty="0" smtClean="0"/>
          </a:p>
          <a:p>
            <a:pPr marL="514350" indent="-514350">
              <a:buFont typeface="+mj-lt"/>
              <a:buAutoNum type="arabicPeriod"/>
            </a:pPr>
            <a:r>
              <a:rPr lang="sv-SE" dirty="0" smtClean="0"/>
              <a:t>A </a:t>
            </a:r>
            <a:r>
              <a:rPr lang="sv-SE" dirty="0" err="1" smtClean="0"/>
              <a:t>better</a:t>
            </a:r>
            <a:r>
              <a:rPr lang="sv-SE" dirty="0" smtClean="0"/>
              <a:t> </a:t>
            </a:r>
            <a:r>
              <a:rPr lang="sv-SE" dirty="0" err="1" smtClean="0"/>
              <a:t>base</a:t>
            </a:r>
            <a:r>
              <a:rPr lang="sv-SE" dirty="0" smtClean="0"/>
              <a:t> for </a:t>
            </a:r>
            <a:r>
              <a:rPr lang="sv-SE" dirty="0" err="1" smtClean="0"/>
              <a:t>negotiations</a:t>
            </a:r>
            <a:r>
              <a:rPr lang="sv-SE" dirty="0" smtClean="0"/>
              <a:t> and </a:t>
            </a:r>
            <a:r>
              <a:rPr lang="sv-SE" dirty="0" err="1" smtClean="0"/>
              <a:t>pricing</a:t>
            </a:r>
            <a:r>
              <a:rPr lang="sv-SE" dirty="0" smtClean="0"/>
              <a:t> </a:t>
            </a:r>
            <a:r>
              <a:rPr lang="sv-SE" dirty="0" err="1" smtClean="0"/>
              <a:t>decisions</a:t>
            </a:r>
            <a:endParaRPr lang="sv-SE" dirty="0" smtClean="0"/>
          </a:p>
          <a:p>
            <a:pPr marL="514350" indent="-514350">
              <a:buFont typeface="+mj-lt"/>
              <a:buAutoNum type="arabicPeriod"/>
            </a:pPr>
            <a:r>
              <a:rPr lang="sv-SE" dirty="0" err="1" smtClean="0"/>
              <a:t>Transparency</a:t>
            </a:r>
            <a:r>
              <a:rPr lang="sv-SE" dirty="0" smtClean="0"/>
              <a:t> -</a:t>
            </a:r>
            <a:r>
              <a:rPr lang="sv-SE" dirty="0" err="1" smtClean="0"/>
              <a:t>better</a:t>
            </a:r>
            <a:r>
              <a:rPr lang="sv-SE" dirty="0" smtClean="0"/>
              <a:t> </a:t>
            </a:r>
            <a:r>
              <a:rPr lang="sv-SE" dirty="0" err="1" smtClean="0"/>
              <a:t>understanding</a:t>
            </a:r>
            <a:r>
              <a:rPr lang="sv-SE" dirty="0" smtClean="0"/>
              <a:t> and trust</a:t>
            </a:r>
          </a:p>
          <a:p>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6</a:t>
            </a:fld>
            <a:endParaRPr lang="sv-SE"/>
          </a:p>
        </p:txBody>
      </p:sp>
    </p:spTree>
    <p:extLst>
      <p:ext uri="{BB962C8B-B14F-4D97-AF65-F5344CB8AC3E}">
        <p14:creationId xmlns:p14="http://schemas.microsoft.com/office/powerpoint/2010/main" val="1245770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708346"/>
            <a:ext cx="8229600" cy="1143000"/>
          </a:xfrm>
        </p:spPr>
        <p:txBody>
          <a:bodyPr>
            <a:normAutofit fontScale="90000"/>
          </a:bodyPr>
          <a:lstStyle/>
          <a:p>
            <a:r>
              <a:rPr lang="sv-SE" dirty="0" err="1" smtClean="0"/>
              <a:t>It´s</a:t>
            </a:r>
            <a:r>
              <a:rPr lang="sv-SE" dirty="0" smtClean="0"/>
              <a:t> </a:t>
            </a:r>
            <a:r>
              <a:rPr lang="sv-SE" dirty="0" err="1" smtClean="0"/>
              <a:t>also</a:t>
            </a:r>
            <a:r>
              <a:rPr lang="sv-SE" dirty="0" smtClean="0"/>
              <a:t> </a:t>
            </a:r>
            <a:r>
              <a:rPr lang="sv-SE" dirty="0" err="1" smtClean="0"/>
              <a:t>important</a:t>
            </a:r>
            <a:r>
              <a:rPr lang="sv-SE" dirty="0" smtClean="0"/>
              <a:t> </a:t>
            </a:r>
            <a:r>
              <a:rPr lang="sv-SE" dirty="0" err="1" smtClean="0"/>
              <a:t>with</a:t>
            </a:r>
            <a:r>
              <a:rPr lang="sv-SE" dirty="0" smtClean="0"/>
              <a:t> full </a:t>
            </a:r>
            <a:r>
              <a:rPr lang="sv-SE" dirty="0" err="1" smtClean="0"/>
              <a:t>costing</a:t>
            </a:r>
            <a:r>
              <a:rPr lang="sv-SE" dirty="0" smtClean="0"/>
              <a:t> at the </a:t>
            </a:r>
            <a:r>
              <a:rPr lang="sv-SE" dirty="0" err="1" smtClean="0"/>
              <a:t>universities</a:t>
            </a:r>
            <a:r>
              <a:rPr lang="sv-SE" dirty="0" smtClean="0"/>
              <a:t>, </a:t>
            </a:r>
            <a:r>
              <a:rPr lang="sv-SE" dirty="0" err="1" smtClean="0"/>
              <a:t>because</a:t>
            </a:r>
            <a:r>
              <a:rPr lang="sv-SE" dirty="0" smtClean="0"/>
              <a:t>…</a:t>
            </a:r>
            <a:endParaRPr lang="sv-SE" dirty="0"/>
          </a:p>
        </p:txBody>
      </p:sp>
      <p:sp>
        <p:nvSpPr>
          <p:cNvPr id="3" name="Platshållare för innehåll 2"/>
          <p:cNvSpPr>
            <a:spLocks noGrp="1"/>
          </p:cNvSpPr>
          <p:nvPr>
            <p:ph idx="1"/>
          </p:nvPr>
        </p:nvSpPr>
        <p:spPr/>
        <p:txBody>
          <a:bodyPr/>
          <a:lstStyle/>
          <a:p>
            <a:pPr marL="0" indent="0">
              <a:buNone/>
            </a:pPr>
            <a:endParaRPr lang="sv-SE" dirty="0" smtClean="0"/>
          </a:p>
          <a:p>
            <a:pPr marL="0" indent="0">
              <a:buNone/>
            </a:pPr>
            <a:endParaRPr lang="sv-SE" dirty="0" smtClean="0"/>
          </a:p>
          <a:p>
            <a:pPr marL="0" indent="0">
              <a:buNone/>
            </a:pPr>
            <a:r>
              <a:rPr lang="sv-SE" dirty="0" smtClean="0"/>
              <a:t>…it givs </a:t>
            </a:r>
            <a:r>
              <a:rPr lang="sv-SE" dirty="0" err="1" smtClean="0"/>
              <a:t>us</a:t>
            </a:r>
            <a:r>
              <a:rPr lang="sv-SE" dirty="0" smtClean="0"/>
              <a:t> information </a:t>
            </a:r>
            <a:r>
              <a:rPr lang="sv-SE" dirty="0" err="1" smtClean="0"/>
              <a:t>about</a:t>
            </a:r>
            <a:r>
              <a:rPr lang="sv-SE" dirty="0" smtClean="0"/>
              <a:t> the total </a:t>
            </a:r>
            <a:r>
              <a:rPr lang="sv-SE" dirty="0" err="1" smtClean="0"/>
              <a:t>cost</a:t>
            </a:r>
            <a:r>
              <a:rPr lang="sv-SE" dirty="0" smtClean="0"/>
              <a:t> for an </a:t>
            </a:r>
            <a:r>
              <a:rPr lang="sv-SE" dirty="0" err="1" smtClean="0"/>
              <a:t>activity</a:t>
            </a:r>
            <a:r>
              <a:rPr lang="sv-SE" dirty="0" smtClean="0"/>
              <a:t> and </a:t>
            </a:r>
            <a:r>
              <a:rPr lang="sv-SE" dirty="0" err="1" smtClean="0"/>
              <a:t>what</a:t>
            </a:r>
            <a:r>
              <a:rPr lang="sv-SE" dirty="0" smtClean="0"/>
              <a:t> </a:t>
            </a:r>
            <a:r>
              <a:rPr lang="sv-SE" dirty="0" err="1" smtClean="0"/>
              <a:t>we</a:t>
            </a:r>
            <a:r>
              <a:rPr lang="sv-SE" dirty="0" smtClean="0"/>
              <a:t> </a:t>
            </a:r>
            <a:r>
              <a:rPr lang="sv-SE" dirty="0" err="1" smtClean="0"/>
              <a:t>have</a:t>
            </a:r>
            <a:r>
              <a:rPr lang="sv-SE" dirty="0" smtClean="0"/>
              <a:t> </a:t>
            </a:r>
            <a:r>
              <a:rPr lang="sv-SE" dirty="0" err="1" smtClean="0"/>
              <a:t>to</a:t>
            </a:r>
            <a:r>
              <a:rPr lang="sv-SE" dirty="0" smtClean="0"/>
              <a:t> </a:t>
            </a:r>
            <a:r>
              <a:rPr lang="sv-SE" dirty="0" err="1" smtClean="0"/>
              <a:t>finance</a:t>
            </a:r>
            <a:r>
              <a:rPr lang="sv-SE" dirty="0" smtClean="0"/>
              <a:t> in </a:t>
            </a:r>
            <a:r>
              <a:rPr lang="sv-SE" dirty="0" err="1" smtClean="0"/>
              <a:t>one</a:t>
            </a:r>
            <a:r>
              <a:rPr lang="sv-SE" dirty="0" smtClean="0"/>
              <a:t> or </a:t>
            </a:r>
            <a:r>
              <a:rPr lang="sv-SE" dirty="0" err="1" smtClean="0"/>
              <a:t>another</a:t>
            </a:r>
            <a:r>
              <a:rPr lang="sv-SE" dirty="0" smtClean="0"/>
              <a:t> </a:t>
            </a:r>
            <a:r>
              <a:rPr lang="sv-SE" dirty="0" err="1" smtClean="0"/>
              <a:t>way</a:t>
            </a:r>
            <a:r>
              <a:rPr lang="sv-SE" dirty="0" smtClean="0"/>
              <a:t>.</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7</a:t>
            </a:fld>
            <a:endParaRPr lang="sv-SE"/>
          </a:p>
        </p:txBody>
      </p:sp>
    </p:spTree>
    <p:extLst>
      <p:ext uri="{BB962C8B-B14F-4D97-AF65-F5344CB8AC3E}">
        <p14:creationId xmlns:p14="http://schemas.microsoft.com/office/powerpoint/2010/main" val="855346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Research </a:t>
            </a:r>
            <a:r>
              <a:rPr lang="sv-SE" dirty="0" err="1" smtClean="0"/>
              <a:t>funding</a:t>
            </a:r>
            <a:r>
              <a:rPr lang="sv-SE" dirty="0" smtClean="0"/>
              <a:t>?</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8</a:t>
            </a:fld>
            <a:endParaRPr lang="sv-SE"/>
          </a:p>
        </p:txBody>
      </p:sp>
      <p:graphicFrame>
        <p:nvGraphicFramePr>
          <p:cNvPr id="6" name="Platshållare för innehåll 17"/>
          <p:cNvGraphicFramePr>
            <a:graphicFrameLocks noGrp="1"/>
          </p:cNvGraphicFramePr>
          <p:nvPr>
            <p:ph idx="1"/>
            <p:extLst>
              <p:ext uri="{D42A27DB-BD31-4B8C-83A1-F6EECF244321}">
                <p14:modId xmlns:p14="http://schemas.microsoft.com/office/powerpoint/2010/main" val="119733190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6024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err="1" smtClean="0"/>
              <a:t>Who</a:t>
            </a:r>
            <a:r>
              <a:rPr lang="sv-SE" dirty="0" smtClean="0"/>
              <a:t> </a:t>
            </a:r>
            <a:r>
              <a:rPr lang="sv-SE" dirty="0" err="1" smtClean="0"/>
              <a:t>pays</a:t>
            </a:r>
            <a:r>
              <a:rPr lang="sv-SE" dirty="0" smtClean="0"/>
              <a:t> the rest </a:t>
            </a:r>
            <a:r>
              <a:rPr lang="sv-SE" dirty="0" err="1" smtClean="0"/>
              <a:t>of</a:t>
            </a:r>
            <a:r>
              <a:rPr lang="sv-SE" dirty="0" smtClean="0"/>
              <a:t> the bill?</a:t>
            </a:r>
            <a:endParaRPr lang="sv-SE" dirty="0"/>
          </a:p>
        </p:txBody>
      </p:sp>
      <p:sp>
        <p:nvSpPr>
          <p:cNvPr id="4" name="Platshållare för sidfot 3"/>
          <p:cNvSpPr>
            <a:spLocks noGrp="1"/>
          </p:cNvSpPr>
          <p:nvPr>
            <p:ph type="ftr" sz="quarter" idx="11"/>
          </p:nvPr>
        </p:nvSpPr>
        <p:spPr/>
        <p:txBody>
          <a:bodyPr/>
          <a:lstStyle/>
          <a:p>
            <a:r>
              <a:rPr lang="sv-SE" smtClean="0"/>
              <a:t>Olle Häggbom</a:t>
            </a:r>
            <a:endParaRPr lang="sv-SE"/>
          </a:p>
        </p:txBody>
      </p:sp>
      <p:sp>
        <p:nvSpPr>
          <p:cNvPr id="5" name="Platshållare för bildnummer 4"/>
          <p:cNvSpPr>
            <a:spLocks noGrp="1"/>
          </p:cNvSpPr>
          <p:nvPr>
            <p:ph type="sldNum" sz="quarter" idx="12"/>
          </p:nvPr>
        </p:nvSpPr>
        <p:spPr/>
        <p:txBody>
          <a:bodyPr/>
          <a:lstStyle/>
          <a:p>
            <a:fld id="{D4863827-A37F-C449-8AAA-DD7182073FA2}" type="slidenum">
              <a:rPr lang="sv-SE" smtClean="0"/>
              <a:t>9</a:t>
            </a:fld>
            <a:endParaRPr lang="sv-SE"/>
          </a:p>
        </p:txBody>
      </p:sp>
      <p:graphicFrame>
        <p:nvGraphicFramePr>
          <p:cNvPr id="6" name="Platshållare för innehåll 17"/>
          <p:cNvGraphicFramePr>
            <a:graphicFrameLocks noGrp="1"/>
          </p:cNvGraphicFramePr>
          <p:nvPr>
            <p:ph idx="1"/>
            <p:extLst>
              <p:ext uri="{D42A27DB-BD31-4B8C-83A1-F6EECF244321}">
                <p14:modId xmlns:p14="http://schemas.microsoft.com/office/powerpoint/2010/main" val="785220856"/>
              </p:ext>
            </p:extLst>
          </p:nvPr>
        </p:nvGraphicFramePr>
        <p:xfrm>
          <a:off x="216838" y="2973994"/>
          <a:ext cx="8469962" cy="315216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ruta 2"/>
          <p:cNvSpPr txBox="1"/>
          <p:nvPr/>
        </p:nvSpPr>
        <p:spPr>
          <a:xfrm>
            <a:off x="467477" y="2184026"/>
            <a:ext cx="7999190" cy="400110"/>
          </a:xfrm>
          <a:prstGeom prst="rect">
            <a:avLst/>
          </a:prstGeom>
          <a:noFill/>
        </p:spPr>
        <p:txBody>
          <a:bodyPr wrap="square" rtlCol="0">
            <a:spAutoFit/>
          </a:bodyPr>
          <a:lstStyle/>
          <a:p>
            <a:pPr algn="ctr"/>
            <a:r>
              <a:rPr lang="sv-SE" sz="2000" b="1" dirty="0" err="1"/>
              <a:t>W</a:t>
            </a:r>
            <a:r>
              <a:rPr lang="sv-SE" sz="2000" b="1" dirty="0" err="1" smtClean="0"/>
              <a:t>hat</a:t>
            </a:r>
            <a:r>
              <a:rPr lang="sv-SE" sz="2000" b="1" dirty="0" smtClean="0"/>
              <a:t> </a:t>
            </a:r>
            <a:r>
              <a:rPr lang="sv-SE" sz="2000" b="1" dirty="0" err="1" smtClean="0"/>
              <a:t>others</a:t>
            </a:r>
            <a:r>
              <a:rPr lang="sv-SE" sz="2000" b="1" dirty="0" smtClean="0"/>
              <a:t> </a:t>
            </a:r>
            <a:r>
              <a:rPr lang="sv-SE" sz="2000" b="1" dirty="0" err="1" smtClean="0"/>
              <a:t>doesn´t</a:t>
            </a:r>
            <a:r>
              <a:rPr lang="sv-SE" sz="2000" b="1" dirty="0" smtClean="0"/>
              <a:t> </a:t>
            </a:r>
            <a:r>
              <a:rPr lang="sv-SE" sz="2000" b="1" dirty="0" err="1" smtClean="0"/>
              <a:t>pay</a:t>
            </a:r>
            <a:r>
              <a:rPr lang="sv-SE" sz="2000" b="1" dirty="0" smtClean="0"/>
              <a:t> is </a:t>
            </a:r>
            <a:r>
              <a:rPr lang="sv-SE" sz="2000" b="1" dirty="0" err="1" smtClean="0"/>
              <a:t>mainly</a:t>
            </a:r>
            <a:r>
              <a:rPr lang="sv-SE" sz="2000" b="1" dirty="0" smtClean="0"/>
              <a:t> </a:t>
            </a:r>
            <a:r>
              <a:rPr lang="sv-SE" sz="2000" b="1" dirty="0" err="1" smtClean="0"/>
              <a:t>covered</a:t>
            </a:r>
            <a:r>
              <a:rPr lang="sv-SE" sz="2000" b="1" dirty="0" smtClean="0"/>
              <a:t> by </a:t>
            </a:r>
            <a:r>
              <a:rPr lang="sv-SE" sz="2000" b="1" dirty="0" err="1"/>
              <a:t>government</a:t>
            </a:r>
            <a:r>
              <a:rPr lang="sv-SE" sz="2000" b="1" dirty="0"/>
              <a:t> </a:t>
            </a:r>
            <a:r>
              <a:rPr lang="sv-SE" sz="2000" b="1" dirty="0" err="1"/>
              <a:t>funding</a:t>
            </a:r>
            <a:r>
              <a:rPr lang="sv-SE" sz="2000" b="1" dirty="0"/>
              <a:t> </a:t>
            </a:r>
            <a:r>
              <a:rPr lang="sv-SE" sz="2000" b="1" dirty="0" smtClean="0"/>
              <a:t> </a:t>
            </a:r>
          </a:p>
        </p:txBody>
      </p:sp>
    </p:spTree>
    <p:extLst>
      <p:ext uri="{BB962C8B-B14F-4D97-AF65-F5344CB8AC3E}">
        <p14:creationId xmlns:p14="http://schemas.microsoft.com/office/powerpoint/2010/main" val="2349367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59101</TotalTime>
  <Words>2312</Words>
  <Application>Microsoft Office PowerPoint</Application>
  <PresentationFormat>Bildspel på skärmen (4:3)</PresentationFormat>
  <Paragraphs>327</Paragraphs>
  <Slides>29</Slides>
  <Notes>28</Notes>
  <HiddenSlides>0</HiddenSlides>
  <MMClips>0</MMClips>
  <ScaleCrop>false</ScaleCrop>
  <HeadingPairs>
    <vt:vector size="4" baseType="variant">
      <vt:variant>
        <vt:lpstr>Tema</vt:lpstr>
      </vt:variant>
      <vt:variant>
        <vt:i4>1</vt:i4>
      </vt:variant>
      <vt:variant>
        <vt:lpstr>Bildrubriker</vt:lpstr>
      </vt:variant>
      <vt:variant>
        <vt:i4>29</vt:i4>
      </vt:variant>
    </vt:vector>
  </HeadingPairs>
  <TitlesOfParts>
    <vt:vector size="30" baseType="lpstr">
      <vt:lpstr>Office-tema</vt:lpstr>
      <vt:lpstr>The SUHF-model – a full costing  method (The Association of Swedish Higher Education)</vt:lpstr>
      <vt:lpstr>PowerPoint-presentation</vt:lpstr>
      <vt:lpstr>What is full costing?</vt:lpstr>
      <vt:lpstr>PowerPoint-presentation</vt:lpstr>
      <vt:lpstr>PowerPoint-presentation</vt:lpstr>
      <vt:lpstr>Benefits of full costing</vt:lpstr>
      <vt:lpstr>It´s also important with full costing at the universities, because…</vt:lpstr>
      <vt:lpstr>Research funding?</vt:lpstr>
      <vt:lpstr>Who pays the rest of the bill?</vt:lpstr>
      <vt:lpstr>Swedish government guidelines</vt:lpstr>
      <vt:lpstr>SUHF-model</vt:lpstr>
      <vt:lpstr>PowerPoint-presentation</vt:lpstr>
      <vt:lpstr>Indirect costs support activities</vt:lpstr>
      <vt:lpstr>Indirect costs are allocated to research-projects and cost units as calculated markups</vt:lpstr>
      <vt:lpstr>Project calculation</vt:lpstr>
      <vt:lpstr>Some funders finance the total cost</vt:lpstr>
      <vt:lpstr>Some funders don´t cover the total cost</vt:lpstr>
      <vt:lpstr>Cost sharing (co-funding)</vt:lpstr>
      <vt:lpstr>PowerPoint-presentation</vt:lpstr>
      <vt:lpstr>PowerPoint-presentation</vt:lpstr>
      <vt:lpstr>proportion - indirect costs</vt:lpstr>
      <vt:lpstr>proportion - indirect costs</vt:lpstr>
      <vt:lpstr>PowerPoint-presentation</vt:lpstr>
      <vt:lpstr>Benefits of full costing</vt:lpstr>
      <vt:lpstr>PowerPoint-presentation</vt:lpstr>
      <vt:lpstr>EUA </vt:lpstr>
      <vt:lpstr>EUA Obstacles to full costing</vt:lpstr>
      <vt:lpstr>EUA Success factors </vt:lpstr>
      <vt:lpstr>With full costing we will all be happy</vt:lpstr>
    </vt:vector>
  </TitlesOfParts>
  <Company>Örebro universitet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Olle Häggbom</dc:creator>
  <cp:lastModifiedBy>laalb</cp:lastModifiedBy>
  <cp:revision>95</cp:revision>
  <cp:lastPrinted>2013-08-14T17:58:40Z</cp:lastPrinted>
  <dcterms:created xsi:type="dcterms:W3CDTF">2013-05-29T13:10:09Z</dcterms:created>
  <dcterms:modified xsi:type="dcterms:W3CDTF">2013-09-23T08:56:59Z</dcterms:modified>
</cp:coreProperties>
</file>