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262" r:id="rId3"/>
    <p:sldId id="261" r:id="rId4"/>
    <p:sldId id="264" r:id="rId5"/>
    <p:sldId id="263" r:id="rId6"/>
    <p:sldId id="269" r:id="rId7"/>
    <p:sldId id="270" r:id="rId8"/>
    <p:sldId id="272" r:id="rId9"/>
    <p:sldId id="279" r:id="rId10"/>
    <p:sldId id="275" r:id="rId11"/>
    <p:sldId id="278" r:id="rId12"/>
    <p:sldId id="274" r:id="rId13"/>
    <p:sldId id="268" r:id="rId14"/>
    <p:sldId id="276" r:id="rId15"/>
    <p:sldId id="265" r:id="rId16"/>
    <p:sldId id="282" r:id="rId17"/>
    <p:sldId id="287" r:id="rId18"/>
    <p:sldId id="285" r:id="rId19"/>
    <p:sldId id="288" r:id="rId20"/>
    <p:sldId id="289" r:id="rId21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355" y="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wfpcluster01.uw.lu.se\irev-akm$\Documents\dokument\SUHF%202011\EUA\underlag%20EUA\EUA%202%20delvis%20p&#229;%20svensk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wfpcluster01.uw.lu.se\irev-akm$\Documents\dokument\SUHF%20enk&#228;t%202012\Pivot%202012%20alla%20uppdaterad%2012083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wfpcluster01.uw.lu.se\irev-akm$\Documents\dokument\SUHF%20enk&#228;t%202012\Pivot%202012%20alla%20uppdaterad%2012083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wfpcluster01.uw.lu.se\irev-akm$\Documents\dokument\SUHF%20enk&#228;t%202012\Pivot%202012%20alla%20uppdaterad%20120830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wfpcluster01.uw.lu.se\irev-akm$\Documents\dokument\SUHF%20enk&#228;t%202012\Slutlig%20version\Pivot%202012%20alla%20uppdaterad%2012083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wfpcluster01.uw.lu.se\irev-akm$\Documents\dokument\SUHF%20enk&#228;t%202012\Slutlig%20version\Pivot%202012%20alla%20uppdaterad%20120830%20+%20eng%20text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uwfpcluster01.uw.lu.se\irev-akm$\Documents\dokument\SUHF%20enk&#228;t%202012\Pivot%202012%20alla%20uppdaterad%2012083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uwfpcluster01.uw.lu.se\irev-akm$\Documents\dokument\SUHF%20enk&#228;t%202012\Soc%20avg%20alla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Alla lärosäten 2011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Blad1!$A$57</c:f>
              <c:strCache>
                <c:ptCount val="1"/>
                <c:pt idx="0">
                  <c:v>Anslag</c:v>
                </c:pt>
              </c:strCache>
            </c:strRef>
          </c:tx>
          <c:invertIfNegative val="0"/>
          <c:cat>
            <c:strRef>
              <c:f>Blad1!$B$56:$C$56</c:f>
              <c:strCache>
                <c:ptCount val="2"/>
                <c:pt idx="0">
                  <c:v>utbildning</c:v>
                </c:pt>
                <c:pt idx="1">
                  <c:v>forskning</c:v>
                </c:pt>
              </c:strCache>
            </c:strRef>
          </c:cat>
          <c:val>
            <c:numRef>
              <c:f>Blad1!$B$57:$C$57</c:f>
              <c:numCache>
                <c:formatCode>#,##0,</c:formatCode>
                <c:ptCount val="2"/>
                <c:pt idx="0">
                  <c:v>22519568</c:v>
                </c:pt>
                <c:pt idx="1">
                  <c:v>15234160</c:v>
                </c:pt>
              </c:numCache>
            </c:numRef>
          </c:val>
        </c:ser>
        <c:ser>
          <c:idx val="1"/>
          <c:order val="1"/>
          <c:tx>
            <c:strRef>
              <c:f>Blad1!$A$58</c:f>
              <c:strCache>
                <c:ptCount val="1"/>
                <c:pt idx="0">
                  <c:v>Extern finansiering</c:v>
                </c:pt>
              </c:strCache>
            </c:strRef>
          </c:tx>
          <c:invertIfNegative val="0"/>
          <c:cat>
            <c:strRef>
              <c:f>Blad1!$B$56:$C$56</c:f>
              <c:strCache>
                <c:ptCount val="2"/>
                <c:pt idx="0">
                  <c:v>utbildning</c:v>
                </c:pt>
                <c:pt idx="1">
                  <c:v>forskning</c:v>
                </c:pt>
              </c:strCache>
            </c:strRef>
          </c:cat>
          <c:val>
            <c:numRef>
              <c:f>Blad1!$B$58:$C$58</c:f>
              <c:numCache>
                <c:formatCode>#,##0,</c:formatCode>
                <c:ptCount val="2"/>
                <c:pt idx="0">
                  <c:v>3339010</c:v>
                </c:pt>
                <c:pt idx="1">
                  <c:v>17909129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585216"/>
        <c:axId val="185094912"/>
      </c:barChart>
      <c:catAx>
        <c:axId val="184585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v-SE"/>
          </a:p>
        </c:txPr>
        <c:crossAx val="185094912"/>
        <c:crosses val="autoZero"/>
        <c:auto val="1"/>
        <c:lblAlgn val="ctr"/>
        <c:lblOffset val="100"/>
        <c:noMultiLvlLbl val="0"/>
      </c:catAx>
      <c:valAx>
        <c:axId val="185094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mnkr</a:t>
                </a:r>
              </a:p>
            </c:rich>
          </c:tx>
          <c:layout/>
          <c:overlay val="0"/>
        </c:title>
        <c:numFmt formatCode="#,##0," sourceLinked="1"/>
        <c:majorTickMark val="out"/>
        <c:minorTickMark val="none"/>
        <c:tickLblPos val="nextTo"/>
        <c:crossAx val="184585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/>
              <a:t>forskning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'andel fo'!$F$52</c:f>
              <c:strCache>
                <c:ptCount val="1"/>
                <c:pt idx="0">
                  <c:v>indirekta kostnader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'andel fo'!$E$53:$E$55</c:f>
              <c:strCache>
                <c:ptCount val="3"/>
                <c:pt idx="0">
                  <c:v>alla</c:v>
                </c:pt>
                <c:pt idx="1">
                  <c:v>10 största</c:v>
                </c:pt>
                <c:pt idx="2">
                  <c:v>övriga</c:v>
                </c:pt>
              </c:strCache>
            </c:strRef>
          </c:cat>
          <c:val>
            <c:numRef>
              <c:f>'andel fo'!$F$53:$F$55</c:f>
              <c:numCache>
                <c:formatCode>0%</c:formatCode>
                <c:ptCount val="3"/>
                <c:pt idx="0">
                  <c:v>0.20470424687180042</c:v>
                </c:pt>
                <c:pt idx="1">
                  <c:v>0.1973506134077902</c:v>
                </c:pt>
                <c:pt idx="2">
                  <c:v>0.25436149966048599</c:v>
                </c:pt>
              </c:numCache>
            </c:numRef>
          </c:val>
        </c:ser>
        <c:ser>
          <c:idx val="1"/>
          <c:order val="1"/>
          <c:tx>
            <c:strRef>
              <c:f>'andel fo'!$G$52</c:f>
              <c:strCache>
                <c:ptCount val="1"/>
                <c:pt idx="0">
                  <c:v>direkta kostnader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'andel fo'!$E$53:$E$55</c:f>
              <c:strCache>
                <c:ptCount val="3"/>
                <c:pt idx="0">
                  <c:v>alla</c:v>
                </c:pt>
                <c:pt idx="1">
                  <c:v>10 största</c:v>
                </c:pt>
                <c:pt idx="2">
                  <c:v>övriga</c:v>
                </c:pt>
              </c:strCache>
            </c:strRef>
          </c:cat>
          <c:val>
            <c:numRef>
              <c:f>'andel fo'!$G$53:$G$55</c:f>
              <c:numCache>
                <c:formatCode>0%</c:formatCode>
                <c:ptCount val="3"/>
                <c:pt idx="0">
                  <c:v>0.79529575312819956</c:v>
                </c:pt>
                <c:pt idx="1">
                  <c:v>0.80264938659220975</c:v>
                </c:pt>
                <c:pt idx="2">
                  <c:v>0.74563850033951407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90980480"/>
        <c:axId val="190982016"/>
      </c:barChart>
      <c:catAx>
        <c:axId val="1909804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sv-SE"/>
          </a:p>
        </c:txPr>
        <c:crossAx val="190982016"/>
        <c:crosses val="autoZero"/>
        <c:auto val="1"/>
        <c:lblAlgn val="ctr"/>
        <c:lblOffset val="100"/>
        <c:noMultiLvlLbl val="0"/>
      </c:catAx>
      <c:valAx>
        <c:axId val="190982016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crossAx val="19098048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/>
              <a:t>forskning</a:t>
            </a:r>
            <a:r>
              <a:rPr lang="sv-SE" baseline="0"/>
              <a:t> 2012</a:t>
            </a:r>
            <a:endParaRPr lang="sv-SE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avstämning!$B$181:$B$216</c:f>
              <c:numCache>
                <c:formatCode>#,##0,</c:formatCode>
                <c:ptCount val="36"/>
                <c:pt idx="0">
                  <c:v>168444</c:v>
                </c:pt>
                <c:pt idx="1">
                  <c:v>2147989</c:v>
                </c:pt>
                <c:pt idx="2">
                  <c:v>9065</c:v>
                </c:pt>
                <c:pt idx="3">
                  <c:v>31614</c:v>
                </c:pt>
                <c:pt idx="4">
                  <c:v>3194539</c:v>
                </c:pt>
                <c:pt idx="5">
                  <c:v>147420</c:v>
                </c:pt>
                <c:pt idx="6">
                  <c:v>97548</c:v>
                </c:pt>
                <c:pt idx="7">
                  <c:v>38558</c:v>
                </c:pt>
                <c:pt idx="8">
                  <c:v>115430</c:v>
                </c:pt>
                <c:pt idx="9">
                  <c:v>146849</c:v>
                </c:pt>
                <c:pt idx="10">
                  <c:v>110230</c:v>
                </c:pt>
                <c:pt idx="11">
                  <c:v>205451</c:v>
                </c:pt>
                <c:pt idx="12">
                  <c:v>49026</c:v>
                </c:pt>
                <c:pt idx="13">
                  <c:v>85814</c:v>
                </c:pt>
                <c:pt idx="14">
                  <c:v>87757</c:v>
                </c:pt>
                <c:pt idx="15">
                  <c:v>320534</c:v>
                </c:pt>
                <c:pt idx="16">
                  <c:v>13600</c:v>
                </c:pt>
                <c:pt idx="17">
                  <c:v>4294424</c:v>
                </c:pt>
                <c:pt idx="18">
                  <c:v>10590</c:v>
                </c:pt>
                <c:pt idx="19">
                  <c:v>10720</c:v>
                </c:pt>
                <c:pt idx="20">
                  <c:v>2398591</c:v>
                </c:pt>
                <c:pt idx="21">
                  <c:v>1789494</c:v>
                </c:pt>
                <c:pt idx="22">
                  <c:v>395327</c:v>
                </c:pt>
                <c:pt idx="23">
                  <c:v>782258</c:v>
                </c:pt>
                <c:pt idx="24">
                  <c:v>4208251</c:v>
                </c:pt>
                <c:pt idx="25">
                  <c:v>226729</c:v>
                </c:pt>
                <c:pt idx="26">
                  <c:v>178499</c:v>
                </c:pt>
                <c:pt idx="27">
                  <c:v>377834</c:v>
                </c:pt>
                <c:pt idx="28">
                  <c:v>5636</c:v>
                </c:pt>
                <c:pt idx="29">
                  <c:v>9802</c:v>
                </c:pt>
                <c:pt idx="30">
                  <c:v>267150</c:v>
                </c:pt>
                <c:pt idx="31">
                  <c:v>2370215</c:v>
                </c:pt>
                <c:pt idx="32">
                  <c:v>2404456</c:v>
                </c:pt>
                <c:pt idx="33">
                  <c:v>2145522</c:v>
                </c:pt>
                <c:pt idx="34">
                  <c:v>3586621</c:v>
                </c:pt>
                <c:pt idx="35">
                  <c:v>334555.99999999977</c:v>
                </c:pt>
              </c:numCache>
            </c:numRef>
          </c:xVal>
          <c:yVal>
            <c:numRef>
              <c:f>avstämning!$C$181:$C$216</c:f>
              <c:numCache>
                <c:formatCode>0.00%</c:formatCode>
                <c:ptCount val="36"/>
                <c:pt idx="0">
                  <c:v>0.26735888485193893</c:v>
                </c:pt>
                <c:pt idx="1">
                  <c:v>0.18105843999484528</c:v>
                </c:pt>
                <c:pt idx="2">
                  <c:v>0.33447324875896306</c:v>
                </c:pt>
                <c:pt idx="3">
                  <c:v>0.42778515847409376</c:v>
                </c:pt>
                <c:pt idx="4">
                  <c:v>0.20564344338885829</c:v>
                </c:pt>
                <c:pt idx="5">
                  <c:v>0.27648215981549312</c:v>
                </c:pt>
                <c:pt idx="6">
                  <c:v>0.20822569401730431</c:v>
                </c:pt>
                <c:pt idx="7">
                  <c:v>0.35264609538876501</c:v>
                </c:pt>
                <c:pt idx="8">
                  <c:v>0.15385948193710475</c:v>
                </c:pt>
                <c:pt idx="9">
                  <c:v>0.18223753918514943</c:v>
                </c:pt>
                <c:pt idx="10">
                  <c:v>0.27920711240134266</c:v>
                </c:pt>
                <c:pt idx="11">
                  <c:v>0.30085032440825304</c:v>
                </c:pt>
                <c:pt idx="12">
                  <c:v>0.58522008730061603</c:v>
                </c:pt>
                <c:pt idx="13">
                  <c:v>0.19537532337380845</c:v>
                </c:pt>
                <c:pt idx="14">
                  <c:v>0.2979249518556924</c:v>
                </c:pt>
                <c:pt idx="15">
                  <c:v>0.29359755907329643</c:v>
                </c:pt>
                <c:pt idx="16">
                  <c:v>0.30926470588235294</c:v>
                </c:pt>
                <c:pt idx="17">
                  <c:v>0.1516168299613678</c:v>
                </c:pt>
                <c:pt idx="18">
                  <c:v>0.68932955618508029</c:v>
                </c:pt>
                <c:pt idx="19">
                  <c:v>0.35027985074626866</c:v>
                </c:pt>
                <c:pt idx="20">
                  <c:v>0.24389619155579254</c:v>
                </c:pt>
                <c:pt idx="21">
                  <c:v>0.2447680741036293</c:v>
                </c:pt>
                <c:pt idx="22">
                  <c:v>0.24898132573793336</c:v>
                </c:pt>
                <c:pt idx="23">
                  <c:v>0.19809193386325227</c:v>
                </c:pt>
                <c:pt idx="24">
                  <c:v>0.19079921801242369</c:v>
                </c:pt>
                <c:pt idx="25">
                  <c:v>0.22599226389213556</c:v>
                </c:pt>
                <c:pt idx="26">
                  <c:v>0.27277463739292657</c:v>
                </c:pt>
                <c:pt idx="27">
                  <c:v>0.25454564703017729</c:v>
                </c:pt>
                <c:pt idx="28">
                  <c:v>0.28164298029396989</c:v>
                </c:pt>
                <c:pt idx="29">
                  <c:v>0.34692397998645952</c:v>
                </c:pt>
                <c:pt idx="30">
                  <c:v>0.29151413063821824</c:v>
                </c:pt>
                <c:pt idx="31">
                  <c:v>0.20974092138536277</c:v>
                </c:pt>
                <c:pt idx="32">
                  <c:v>0.2553259837499155</c:v>
                </c:pt>
                <c:pt idx="33">
                  <c:v>0.14814483375141341</c:v>
                </c:pt>
                <c:pt idx="34">
                  <c:v>0.18976182986716467</c:v>
                </c:pt>
                <c:pt idx="35">
                  <c:v>0.26407021604753783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821248"/>
        <c:axId val="184823168"/>
      </c:scatterChart>
      <c:valAx>
        <c:axId val="184821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v-SE" dirty="0" smtClean="0"/>
                  <a:t>Verksamhetskostnader</a:t>
                </a:r>
                <a:r>
                  <a:rPr lang="sv-SE" baseline="0" dirty="0" smtClean="0"/>
                  <a:t> mnkr - forskning</a:t>
                </a:r>
                <a:endParaRPr lang="sv-SE" dirty="0"/>
              </a:p>
            </c:rich>
          </c:tx>
          <c:overlay val="0"/>
        </c:title>
        <c:numFmt formatCode="#,##0,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184823168"/>
        <c:crosses val="autoZero"/>
        <c:crossBetween val="midCat"/>
      </c:valAx>
      <c:valAx>
        <c:axId val="184823168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SE" dirty="0" smtClean="0"/>
                  <a:t>Andel indirekta kostnader</a:t>
                </a:r>
                <a:endParaRPr lang="sv-SE" dirty="0"/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1848212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 dirty="0" smtClean="0"/>
              <a:t>utbildning 2012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avstämning!$B$91:$B$126</c:f>
              <c:numCache>
                <c:formatCode>#,##0,</c:formatCode>
                <c:ptCount val="36"/>
                <c:pt idx="0">
                  <c:v>316931</c:v>
                </c:pt>
                <c:pt idx="1">
                  <c:v>890588</c:v>
                </c:pt>
                <c:pt idx="2">
                  <c:v>59623</c:v>
                </c:pt>
                <c:pt idx="3">
                  <c:v>86254</c:v>
                </c:pt>
                <c:pt idx="4">
                  <c:v>2078248</c:v>
                </c:pt>
                <c:pt idx="5">
                  <c:v>450266</c:v>
                </c:pt>
                <c:pt idx="6">
                  <c:v>473783</c:v>
                </c:pt>
                <c:pt idx="7">
                  <c:v>164822</c:v>
                </c:pt>
                <c:pt idx="8">
                  <c:v>376851</c:v>
                </c:pt>
                <c:pt idx="9">
                  <c:v>187715</c:v>
                </c:pt>
                <c:pt idx="10">
                  <c:v>433679</c:v>
                </c:pt>
                <c:pt idx="11">
                  <c:v>557221</c:v>
                </c:pt>
                <c:pt idx="12">
                  <c:v>392918</c:v>
                </c:pt>
                <c:pt idx="13">
                  <c:v>330230</c:v>
                </c:pt>
                <c:pt idx="14">
                  <c:v>358401</c:v>
                </c:pt>
                <c:pt idx="15">
                  <c:v>670658</c:v>
                </c:pt>
                <c:pt idx="16">
                  <c:v>146963</c:v>
                </c:pt>
                <c:pt idx="17">
                  <c:v>923539</c:v>
                </c:pt>
                <c:pt idx="18">
                  <c:v>58394</c:v>
                </c:pt>
                <c:pt idx="19">
                  <c:v>162277</c:v>
                </c:pt>
                <c:pt idx="20">
                  <c:v>1205903</c:v>
                </c:pt>
                <c:pt idx="21">
                  <c:v>1391036</c:v>
                </c:pt>
                <c:pt idx="22">
                  <c:v>1106000</c:v>
                </c:pt>
                <c:pt idx="23">
                  <c:v>624283</c:v>
                </c:pt>
                <c:pt idx="24">
                  <c:v>2349570</c:v>
                </c:pt>
                <c:pt idx="25">
                  <c:v>979453</c:v>
                </c:pt>
                <c:pt idx="26">
                  <c:v>609203</c:v>
                </c:pt>
                <c:pt idx="27">
                  <c:v>543058</c:v>
                </c:pt>
                <c:pt idx="28">
                  <c:v>20178</c:v>
                </c:pt>
                <c:pt idx="29">
                  <c:v>125634</c:v>
                </c:pt>
                <c:pt idx="30">
                  <c:v>408675</c:v>
                </c:pt>
                <c:pt idx="31">
                  <c:v>653748</c:v>
                </c:pt>
                <c:pt idx="32">
                  <c:v>1826687</c:v>
                </c:pt>
                <c:pt idx="33">
                  <c:v>1564193</c:v>
                </c:pt>
                <c:pt idx="34">
                  <c:v>1604671</c:v>
                </c:pt>
                <c:pt idx="35">
                  <c:v>669058.0000000021</c:v>
                </c:pt>
              </c:numCache>
            </c:numRef>
          </c:xVal>
          <c:yVal>
            <c:numRef>
              <c:f>avstämning!$C$91:$C$126</c:f>
              <c:numCache>
                <c:formatCode>0.00%</c:formatCode>
                <c:ptCount val="36"/>
                <c:pt idx="0">
                  <c:v>0.4112630193953889</c:v>
                </c:pt>
                <c:pt idx="1">
                  <c:v>0.31356556692788695</c:v>
                </c:pt>
                <c:pt idx="2">
                  <c:v>0.4576908240108683</c:v>
                </c:pt>
                <c:pt idx="3">
                  <c:v>0.51570941637489276</c:v>
                </c:pt>
                <c:pt idx="4">
                  <c:v>0.33310028447038081</c:v>
                </c:pt>
                <c:pt idx="5">
                  <c:v>0.34366796515837306</c:v>
                </c:pt>
                <c:pt idx="6">
                  <c:v>0.28609933239478835</c:v>
                </c:pt>
                <c:pt idx="7">
                  <c:v>0.29094317811942577</c:v>
                </c:pt>
                <c:pt idx="8">
                  <c:v>0.43484029497069132</c:v>
                </c:pt>
                <c:pt idx="9">
                  <c:v>0.29705541191806689</c:v>
                </c:pt>
                <c:pt idx="10">
                  <c:v>0.38522732251273406</c:v>
                </c:pt>
                <c:pt idx="11">
                  <c:v>0.45836391665066462</c:v>
                </c:pt>
                <c:pt idx="12">
                  <c:v>0.30973383759461259</c:v>
                </c:pt>
                <c:pt idx="13">
                  <c:v>0.36075024679768647</c:v>
                </c:pt>
                <c:pt idx="14">
                  <c:v>0.46464714105150379</c:v>
                </c:pt>
                <c:pt idx="15">
                  <c:v>0.32544903661776942</c:v>
                </c:pt>
                <c:pt idx="16">
                  <c:v>0.38118437974183977</c:v>
                </c:pt>
                <c:pt idx="17">
                  <c:v>0.22601358999033322</c:v>
                </c:pt>
                <c:pt idx="18">
                  <c:v>0.17125047093879509</c:v>
                </c:pt>
                <c:pt idx="19">
                  <c:v>0.41505573802818635</c:v>
                </c:pt>
                <c:pt idx="20">
                  <c:v>0.44431268269504254</c:v>
                </c:pt>
                <c:pt idx="21">
                  <c:v>0.39296107361707389</c:v>
                </c:pt>
                <c:pt idx="22">
                  <c:v>0.37958944226943941</c:v>
                </c:pt>
                <c:pt idx="23">
                  <c:v>0.28020785445062574</c:v>
                </c:pt>
                <c:pt idx="24">
                  <c:v>0.32103916886919737</c:v>
                </c:pt>
                <c:pt idx="25">
                  <c:v>0.46134424010136271</c:v>
                </c:pt>
                <c:pt idx="26">
                  <c:v>0.33422685049154388</c:v>
                </c:pt>
                <c:pt idx="27">
                  <c:v>0.37293762544700565</c:v>
                </c:pt>
                <c:pt idx="28">
                  <c:v>0.30544237548319947</c:v>
                </c:pt>
                <c:pt idx="29">
                  <c:v>0.2543162778314888</c:v>
                </c:pt>
                <c:pt idx="30">
                  <c:v>0.30943659387043493</c:v>
                </c:pt>
                <c:pt idx="31">
                  <c:v>0.3002958416890571</c:v>
                </c:pt>
                <c:pt idx="32">
                  <c:v>0.30892563439871601</c:v>
                </c:pt>
                <c:pt idx="33">
                  <c:v>0.29977502776191939</c:v>
                </c:pt>
                <c:pt idx="34">
                  <c:v>0.32574779066861681</c:v>
                </c:pt>
                <c:pt idx="35">
                  <c:v>0.34718924350355168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841728"/>
        <c:axId val="184843648"/>
      </c:scatterChart>
      <c:valAx>
        <c:axId val="184841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v-SE" dirty="0" smtClean="0"/>
                  <a:t>Verksamhetskostnader mnkr - utbildning</a:t>
                </a:r>
                <a:endParaRPr lang="sv-SE" dirty="0"/>
              </a:p>
            </c:rich>
          </c:tx>
          <c:overlay val="0"/>
        </c:title>
        <c:numFmt formatCode="#,##0,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184843648"/>
        <c:crosses val="autoZero"/>
        <c:crossBetween val="midCat"/>
      </c:valAx>
      <c:valAx>
        <c:axId val="184843648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SE" dirty="0" smtClean="0"/>
                  <a:t>Andel indirekta kostnader</a:t>
                </a:r>
                <a:endParaRPr lang="sv-SE" dirty="0"/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1848417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'v-gren'!$A$22</c:f>
              <c:strCache>
                <c:ptCount val="1"/>
                <c:pt idx="0">
                  <c:v>utbildning</c:v>
                </c:pt>
              </c:strCache>
            </c:strRef>
          </c:tx>
          <c:invertIfNegative val="0"/>
          <c:cat>
            <c:strRef>
              <c:f>'v-gren'!$B$21:$C$21</c:f>
              <c:strCache>
                <c:ptCount val="2"/>
                <c:pt idx="0">
                  <c:v>totala verksamhetskostnader</c:v>
                </c:pt>
                <c:pt idx="1">
                  <c:v>indirekta kostnader</c:v>
                </c:pt>
              </c:strCache>
            </c:strRef>
          </c:cat>
          <c:val>
            <c:numRef>
              <c:f>'v-gren'!$B$22:$C$22</c:f>
              <c:numCache>
                <c:formatCode>#,##0,</c:formatCode>
                <c:ptCount val="2"/>
                <c:pt idx="0">
                  <c:v>24800711.000000004</c:v>
                </c:pt>
                <c:pt idx="1">
                  <c:v>8560317.831924459</c:v>
                </c:pt>
              </c:numCache>
            </c:numRef>
          </c:val>
        </c:ser>
        <c:ser>
          <c:idx val="1"/>
          <c:order val="1"/>
          <c:tx>
            <c:strRef>
              <c:f>'v-gren'!$A$23</c:f>
              <c:strCache>
                <c:ptCount val="1"/>
                <c:pt idx="0">
                  <c:v>forskning</c:v>
                </c:pt>
              </c:strCache>
            </c:strRef>
          </c:tx>
          <c:invertIfNegative val="0"/>
          <c:cat>
            <c:strRef>
              <c:f>'v-gren'!$B$21:$C$21</c:f>
              <c:strCache>
                <c:ptCount val="2"/>
                <c:pt idx="0">
                  <c:v>totala verksamhetskostnader</c:v>
                </c:pt>
                <c:pt idx="1">
                  <c:v>indirekta kostnader</c:v>
                </c:pt>
              </c:strCache>
            </c:strRef>
          </c:cat>
          <c:val>
            <c:numRef>
              <c:f>'v-gren'!$B$23:$C$23</c:f>
              <c:numCache>
                <c:formatCode>#,##0,</c:formatCode>
                <c:ptCount val="2"/>
                <c:pt idx="0">
                  <c:v>32766543</c:v>
                </c:pt>
                <c:pt idx="1">
                  <c:v>6707450.5074074632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1458304"/>
        <c:axId val="191496960"/>
      </c:barChart>
      <c:catAx>
        <c:axId val="191458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v-SE"/>
          </a:p>
        </c:txPr>
        <c:crossAx val="191496960"/>
        <c:crosses val="autoZero"/>
        <c:auto val="1"/>
        <c:lblAlgn val="ctr"/>
        <c:lblOffset val="100"/>
        <c:noMultiLvlLbl val="0"/>
      </c:catAx>
      <c:valAx>
        <c:axId val="1914969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SE" dirty="0" smtClean="0"/>
                  <a:t>mnkr</a:t>
                </a:r>
                <a:endParaRPr lang="sv-SE" dirty="0"/>
              </a:p>
            </c:rich>
          </c:tx>
          <c:overlay val="0"/>
        </c:title>
        <c:numFmt formatCode="#,##0," sourceLinked="1"/>
        <c:majorTickMark val="out"/>
        <c:minorTickMark val="none"/>
        <c:tickLblPos val="nextTo"/>
        <c:crossAx val="1914583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'nivåer per grupp'!$A$34</c:f>
              <c:strCache>
                <c:ptCount val="1"/>
                <c:pt idx="0">
                  <c:v>högskolegemensamma</c:v>
                </c:pt>
              </c:strCache>
            </c:strRef>
          </c:tx>
          <c:invertIfNegative val="0"/>
          <c:cat>
            <c:multiLvlStrRef>
              <c:f>'nivåer per grupp'!$B$32:$G$33</c:f>
              <c:multiLvlStrCache>
                <c:ptCount val="3"/>
                <c:lvl>
                  <c:pt idx="0">
                    <c:v>forskning</c:v>
                  </c:pt>
                  <c:pt idx="1">
                    <c:v>forskning</c:v>
                  </c:pt>
                  <c:pt idx="2">
                    <c:v>forskning</c:v>
                  </c:pt>
                </c:lvl>
                <c:lvl>
                  <c:pt idx="0">
                    <c:v>tre nivåer</c:v>
                  </c:pt>
                  <c:pt idx="1">
                    <c:v>två nivåer</c:v>
                  </c:pt>
                  <c:pt idx="2">
                    <c:v>totalt</c:v>
                  </c:pt>
                </c:lvl>
              </c:multiLvlStrCache>
            </c:multiLvlStrRef>
          </c:cat>
          <c:val>
            <c:numRef>
              <c:f>'nivåer per grupp'!$B$34:$D$34</c:f>
              <c:numCache>
                <c:formatCode>0%</c:formatCode>
                <c:ptCount val="3"/>
                <c:pt idx="0">
                  <c:v>0.48970568882696486</c:v>
                </c:pt>
                <c:pt idx="1">
                  <c:v>0.61968773527883647</c:v>
                </c:pt>
                <c:pt idx="2">
                  <c:v>0.51342459759537418</c:v>
                </c:pt>
              </c:numCache>
            </c:numRef>
          </c:val>
        </c:ser>
        <c:ser>
          <c:idx val="1"/>
          <c:order val="1"/>
          <c:tx>
            <c:strRef>
              <c:f>'nivåer per grupp'!$A$35</c:f>
              <c:strCache>
                <c:ptCount val="1"/>
                <c:pt idx="0">
                  <c:v>fakultetsgemensamma</c:v>
                </c:pt>
              </c:strCache>
            </c:strRef>
          </c:tx>
          <c:invertIfNegative val="0"/>
          <c:cat>
            <c:multiLvlStrRef>
              <c:f>'nivåer per grupp'!$B$32:$G$33</c:f>
              <c:multiLvlStrCache>
                <c:ptCount val="3"/>
                <c:lvl>
                  <c:pt idx="0">
                    <c:v>forskning</c:v>
                  </c:pt>
                  <c:pt idx="1">
                    <c:v>forskning</c:v>
                  </c:pt>
                  <c:pt idx="2">
                    <c:v>forskning</c:v>
                  </c:pt>
                </c:lvl>
                <c:lvl>
                  <c:pt idx="0">
                    <c:v>tre nivåer</c:v>
                  </c:pt>
                  <c:pt idx="1">
                    <c:v>två nivåer</c:v>
                  </c:pt>
                  <c:pt idx="2">
                    <c:v>totalt</c:v>
                  </c:pt>
                </c:lvl>
              </c:multiLvlStrCache>
            </c:multiLvlStrRef>
          </c:cat>
          <c:val>
            <c:numRef>
              <c:f>'nivåer per grupp'!$B$35:$D$35</c:f>
              <c:numCache>
                <c:formatCode>General</c:formatCode>
                <c:ptCount val="3"/>
                <c:pt idx="0" formatCode="0%">
                  <c:v>0.14699594968789476</c:v>
                </c:pt>
                <c:pt idx="2" formatCode="0%">
                  <c:v>0.12017237200815872</c:v>
                </c:pt>
              </c:numCache>
            </c:numRef>
          </c:val>
        </c:ser>
        <c:ser>
          <c:idx val="2"/>
          <c:order val="2"/>
          <c:tx>
            <c:strRef>
              <c:f>'nivåer per grupp'!$A$36</c:f>
              <c:strCache>
                <c:ptCount val="1"/>
                <c:pt idx="0">
                  <c:v>institutionsgemensamma</c:v>
                </c:pt>
              </c:strCache>
            </c:strRef>
          </c:tx>
          <c:invertIfNegative val="0"/>
          <c:cat>
            <c:multiLvlStrRef>
              <c:f>'nivåer per grupp'!$B$32:$G$33</c:f>
              <c:multiLvlStrCache>
                <c:ptCount val="3"/>
                <c:lvl>
                  <c:pt idx="0">
                    <c:v>forskning</c:v>
                  </c:pt>
                  <c:pt idx="1">
                    <c:v>forskning</c:v>
                  </c:pt>
                  <c:pt idx="2">
                    <c:v>forskning</c:v>
                  </c:pt>
                </c:lvl>
                <c:lvl>
                  <c:pt idx="0">
                    <c:v>tre nivåer</c:v>
                  </c:pt>
                  <c:pt idx="1">
                    <c:v>två nivåer</c:v>
                  </c:pt>
                  <c:pt idx="2">
                    <c:v>totalt</c:v>
                  </c:pt>
                </c:lvl>
              </c:multiLvlStrCache>
            </c:multiLvlStrRef>
          </c:cat>
          <c:val>
            <c:numRef>
              <c:f>'nivåer per grupp'!$B$36:$D$36</c:f>
              <c:numCache>
                <c:formatCode>0%</c:formatCode>
                <c:ptCount val="3"/>
                <c:pt idx="0">
                  <c:v>0.36329836148514033</c:v>
                </c:pt>
                <c:pt idx="1">
                  <c:v>0.38031226472116358</c:v>
                </c:pt>
                <c:pt idx="2">
                  <c:v>0.36640303039646721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1556992"/>
        <c:axId val="191566976"/>
      </c:barChart>
      <c:catAx>
        <c:axId val="191556992"/>
        <c:scaling>
          <c:orientation val="minMax"/>
        </c:scaling>
        <c:delete val="0"/>
        <c:axPos val="b"/>
        <c:majorTickMark val="out"/>
        <c:minorTickMark val="none"/>
        <c:tickLblPos val="nextTo"/>
        <c:crossAx val="191566976"/>
        <c:crosses val="autoZero"/>
        <c:auto val="1"/>
        <c:lblAlgn val="ctr"/>
        <c:lblOffset val="100"/>
        <c:noMultiLvlLbl val="0"/>
      </c:catAx>
      <c:valAx>
        <c:axId val="1915669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9155699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funktioner!$F$38</c:f>
              <c:strCache>
                <c:ptCount val="1"/>
                <c:pt idx="0">
                  <c:v>forskning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sv-S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funktioner!$E$39:$E$44</c:f>
              <c:strCache>
                <c:ptCount val="6"/>
                <c:pt idx="0">
                  <c:v>ledning</c:v>
                </c:pt>
                <c:pt idx="1">
                  <c:v>utbildnings- resp forskningsadmin</c:v>
                </c:pt>
                <c:pt idx="2">
                  <c:v>ekonomi- och personaladmin</c:v>
                </c:pt>
                <c:pt idx="3">
                  <c:v>infrastruktur och service</c:v>
                </c:pt>
                <c:pt idx="4">
                  <c:v>bibliotek</c:v>
                </c:pt>
                <c:pt idx="5">
                  <c:v>nivåspecifikt</c:v>
                </c:pt>
              </c:strCache>
            </c:strRef>
          </c:cat>
          <c:val>
            <c:numRef>
              <c:f>funktioner!$F$39:$F$44</c:f>
              <c:numCache>
                <c:formatCode>0%</c:formatCode>
                <c:ptCount val="6"/>
                <c:pt idx="0">
                  <c:v>0.14255619530307456</c:v>
                </c:pt>
                <c:pt idx="1">
                  <c:v>0.15752523420230136</c:v>
                </c:pt>
                <c:pt idx="2">
                  <c:v>0.21358188314840115</c:v>
                </c:pt>
                <c:pt idx="3">
                  <c:v>0.31916603382549386</c:v>
                </c:pt>
                <c:pt idx="4">
                  <c:v>0.12947356259532361</c:v>
                </c:pt>
                <c:pt idx="5">
                  <c:v>3.7697090925405276E-2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sv-SE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lokal</a:t>
            </a:r>
            <a:r>
              <a:rPr lang="en-US" dirty="0"/>
              <a:t> </a:t>
            </a:r>
            <a:r>
              <a:rPr lang="en-US" dirty="0" err="1"/>
              <a:t>avgift</a:t>
            </a:r>
            <a:r>
              <a:rPr lang="en-US" dirty="0"/>
              <a:t> 2012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Blad1!$B$103</c:f>
              <c:strCache>
                <c:ptCount val="1"/>
                <c:pt idx="0">
                  <c:v>lokal avgift</c:v>
                </c:pt>
              </c:strCache>
            </c:strRef>
          </c:tx>
          <c:invertIfNegative val="0"/>
          <c:cat>
            <c:strRef>
              <c:f>Blad1!$A$104:$A$116</c:f>
              <c:strCache>
                <c:ptCount val="13"/>
                <c:pt idx="0">
                  <c:v>GIH</c:v>
                </c:pt>
                <c:pt idx="1">
                  <c:v>KTH</c:v>
                </c:pt>
                <c:pt idx="2">
                  <c:v>LiU</c:v>
                </c:pt>
                <c:pt idx="3">
                  <c:v>LU</c:v>
                </c:pt>
                <c:pt idx="4">
                  <c:v>ÖU</c:v>
                </c:pt>
                <c:pt idx="5">
                  <c:v>SU</c:v>
                </c:pt>
                <c:pt idx="6">
                  <c:v>GU</c:v>
                </c:pt>
                <c:pt idx="7">
                  <c:v>MiU</c:v>
                </c:pt>
                <c:pt idx="8">
                  <c:v>HKr</c:v>
                </c:pt>
                <c:pt idx="9">
                  <c:v>SLU</c:v>
                </c:pt>
                <c:pt idx="10">
                  <c:v>MaH</c:v>
                </c:pt>
                <c:pt idx="11">
                  <c:v>UmU</c:v>
                </c:pt>
                <c:pt idx="12">
                  <c:v>SH</c:v>
                </c:pt>
              </c:strCache>
            </c:strRef>
          </c:cat>
          <c:val>
            <c:numRef>
              <c:f>Blad1!$B$104:$B$116</c:f>
              <c:numCache>
                <c:formatCode>0.000</c:formatCode>
                <c:ptCount val="13"/>
                <c:pt idx="0">
                  <c:v>3.5079999999999991</c:v>
                </c:pt>
                <c:pt idx="1">
                  <c:v>2.3350000000000009</c:v>
                </c:pt>
                <c:pt idx="2">
                  <c:v>1.7479999999999976</c:v>
                </c:pt>
                <c:pt idx="3">
                  <c:v>1.3079999999999963</c:v>
                </c:pt>
                <c:pt idx="4">
                  <c:v>1.0479999999999983</c:v>
                </c:pt>
                <c:pt idx="5">
                  <c:v>0.63499999999999801</c:v>
                </c:pt>
                <c:pt idx="6">
                  <c:v>0.62699999999999712</c:v>
                </c:pt>
                <c:pt idx="7">
                  <c:v>0.42999999999999616</c:v>
                </c:pt>
                <c:pt idx="8">
                  <c:v>0.3</c:v>
                </c:pt>
                <c:pt idx="9">
                  <c:v>0.27799999999999514</c:v>
                </c:pt>
                <c:pt idx="10">
                  <c:v>0.21299999999999919</c:v>
                </c:pt>
                <c:pt idx="11">
                  <c:v>5.9999999999995168E-2</c:v>
                </c:pt>
                <c:pt idx="12">
                  <c:v>4.9999999999954525E-3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653760"/>
        <c:axId val="191655296"/>
      </c:barChart>
      <c:catAx>
        <c:axId val="191653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191655296"/>
        <c:crosses val="autoZero"/>
        <c:auto val="1"/>
        <c:lblAlgn val="ctr"/>
        <c:lblOffset val="100"/>
        <c:noMultiLvlLbl val="0"/>
      </c:catAx>
      <c:valAx>
        <c:axId val="191655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procent</a:t>
                </a: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191653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</cdr:x>
      <cdr:y>0.38816</cdr:y>
    </cdr:from>
    <cdr:to>
      <cdr:x>0.37486</cdr:x>
      <cdr:y>0.59019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2098576" y="1756792"/>
          <a:ext cx="98640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600" dirty="0" smtClean="0"/>
            <a:t>57 %</a:t>
          </a:r>
          <a:endParaRPr lang="sv-SE" sz="1600" dirty="0"/>
        </a:p>
      </cdr:txBody>
    </cdr:sp>
  </cdr:relSizeAnchor>
  <cdr:relSizeAnchor xmlns:cdr="http://schemas.openxmlformats.org/drawingml/2006/chartDrawing">
    <cdr:from>
      <cdr:x>0.255</cdr:x>
      <cdr:y>0.73818</cdr:y>
    </cdr:from>
    <cdr:to>
      <cdr:x>0.40986</cdr:x>
      <cdr:y>0.94021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098576" y="3340968"/>
          <a:ext cx="127444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600" dirty="0" smtClean="0"/>
            <a:t>43 %</a:t>
          </a:r>
          <a:endParaRPr lang="sv-SE" sz="1600" dirty="0"/>
        </a:p>
      </cdr:txBody>
    </cdr:sp>
  </cdr:relSizeAnchor>
  <cdr:relSizeAnchor xmlns:cdr="http://schemas.openxmlformats.org/drawingml/2006/chartDrawing">
    <cdr:from>
      <cdr:x>0.63125</cdr:x>
      <cdr:y>0.79797</cdr:y>
    </cdr:from>
    <cdr:to>
      <cdr:x>0.74236</cdr:x>
      <cdr:y>1</cdr:y>
    </cdr:to>
    <cdr:sp macro="" textlink="">
      <cdr:nvSpPr>
        <cdr:cNvPr id="4" name="textruta 3"/>
        <cdr:cNvSpPr txBox="1"/>
      </cdr:nvSpPr>
      <cdr:spPr>
        <a:xfrm xmlns:a="http://schemas.openxmlformats.org/drawingml/2006/main">
          <a:off x="5194920" y="38450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600" dirty="0" smtClean="0"/>
            <a:t>56 %</a:t>
          </a:r>
          <a:endParaRPr lang="sv-SE" sz="1600" dirty="0"/>
        </a:p>
      </cdr:txBody>
    </cdr:sp>
  </cdr:relSizeAnchor>
  <cdr:relSizeAnchor xmlns:cdr="http://schemas.openxmlformats.org/drawingml/2006/chartDrawing">
    <cdr:from>
      <cdr:x>0.63125</cdr:x>
      <cdr:y>0.70636</cdr:y>
    </cdr:from>
    <cdr:to>
      <cdr:x>0.77736</cdr:x>
      <cdr:y>0.95612</cdr:y>
    </cdr:to>
    <cdr:sp macro="" textlink="">
      <cdr:nvSpPr>
        <cdr:cNvPr id="5" name="textruta 4"/>
        <cdr:cNvSpPr txBox="1"/>
      </cdr:nvSpPr>
      <cdr:spPr>
        <a:xfrm xmlns:a="http://schemas.openxmlformats.org/drawingml/2006/main">
          <a:off x="5194920" y="3196952"/>
          <a:ext cx="1202432" cy="1130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600" dirty="0" smtClean="0"/>
            <a:t>44 %</a:t>
          </a:r>
          <a:endParaRPr lang="sv-SE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0.535</cdr:x>
      <cdr:y>0.48362</cdr:y>
    </cdr:from>
    <cdr:to>
      <cdr:x>0.63125</cdr:x>
      <cdr:y>0.59499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4402832" y="2188840"/>
          <a:ext cx="79208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400" dirty="0" smtClean="0"/>
            <a:t>(16%)</a:t>
          </a:r>
          <a:endParaRPr lang="sv-SE" sz="1400" dirty="0"/>
        </a:p>
      </cdr:txBody>
    </cdr:sp>
  </cdr:relSizeAnchor>
  <cdr:relSizeAnchor xmlns:cdr="http://schemas.openxmlformats.org/drawingml/2006/chartDrawing">
    <cdr:from>
      <cdr:x>0.47375</cdr:x>
      <cdr:y>0.79797</cdr:y>
    </cdr:from>
    <cdr:to>
      <cdr:x>0.58486</cdr:x>
      <cdr:y>1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3898776" y="37010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400" dirty="0" smtClean="0"/>
            <a:t>(22%)</a:t>
          </a:r>
          <a:endParaRPr lang="sv-SE" sz="1400" dirty="0"/>
        </a:p>
      </cdr:txBody>
    </cdr:sp>
  </cdr:relSizeAnchor>
  <cdr:relSizeAnchor xmlns:cdr="http://schemas.openxmlformats.org/drawingml/2006/chartDrawing">
    <cdr:from>
      <cdr:x>0.08876</cdr:x>
      <cdr:y>0.75409</cdr:y>
    </cdr:from>
    <cdr:to>
      <cdr:x>0.17362</cdr:x>
      <cdr:y>0.95612</cdr:y>
    </cdr:to>
    <cdr:sp macro="" textlink="">
      <cdr:nvSpPr>
        <cdr:cNvPr id="4" name="textruta 3"/>
        <cdr:cNvSpPr txBox="1"/>
      </cdr:nvSpPr>
      <cdr:spPr>
        <a:xfrm xmlns:a="http://schemas.openxmlformats.org/drawingml/2006/main">
          <a:off x="730424" y="3412976"/>
          <a:ext cx="69837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400" dirty="0" smtClean="0"/>
            <a:t>(32%)</a:t>
          </a:r>
          <a:endParaRPr lang="sv-SE" sz="1400" dirty="0"/>
        </a:p>
      </cdr:txBody>
    </cdr:sp>
  </cdr:relSizeAnchor>
  <cdr:relSizeAnchor xmlns:cdr="http://schemas.openxmlformats.org/drawingml/2006/chartDrawing">
    <cdr:from>
      <cdr:x>0.12376</cdr:x>
      <cdr:y>0.19724</cdr:y>
    </cdr:from>
    <cdr:to>
      <cdr:x>0.22875</cdr:x>
      <cdr:y>0.34043</cdr:y>
    </cdr:to>
    <cdr:sp macro="" textlink="">
      <cdr:nvSpPr>
        <cdr:cNvPr id="5" name="textruta 4"/>
        <cdr:cNvSpPr txBox="1"/>
      </cdr:nvSpPr>
      <cdr:spPr>
        <a:xfrm xmlns:a="http://schemas.openxmlformats.org/drawingml/2006/main">
          <a:off x="1018456" y="892696"/>
          <a:ext cx="864096" cy="648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400" dirty="0" smtClean="0"/>
            <a:t>(13%)</a:t>
          </a:r>
          <a:endParaRPr lang="sv-SE" sz="1400" dirty="0"/>
        </a:p>
      </cdr:txBody>
    </cdr:sp>
  </cdr:relSizeAnchor>
  <cdr:relSizeAnchor xmlns:cdr="http://schemas.openxmlformats.org/drawingml/2006/chartDrawing">
    <cdr:from>
      <cdr:x>0.28125</cdr:x>
      <cdr:y>0.10178</cdr:y>
    </cdr:from>
    <cdr:to>
      <cdr:x>0.40986</cdr:x>
      <cdr:y>0.31972</cdr:y>
    </cdr:to>
    <cdr:sp macro="" textlink="">
      <cdr:nvSpPr>
        <cdr:cNvPr id="6" name="textruta 5"/>
        <cdr:cNvSpPr txBox="1"/>
      </cdr:nvSpPr>
      <cdr:spPr>
        <a:xfrm xmlns:a="http://schemas.openxmlformats.org/drawingml/2006/main">
          <a:off x="2314600" y="460648"/>
          <a:ext cx="1058416" cy="986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400" dirty="0" smtClean="0"/>
            <a:t>(3%)</a:t>
          </a:r>
          <a:endParaRPr lang="sv-SE" sz="1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6976A-741D-4931-A5C4-F65DFC7A2B8D}" type="datetimeFigureOut">
              <a:rPr lang="sv-SE" smtClean="0"/>
              <a:t>2013-01-17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6C688-12C8-495E-AB03-FAFB6CE9CE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6238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7A7C0-C96E-4210-9225-8171730061F0}" type="datetimeFigureOut">
              <a:rPr lang="sv-SE" smtClean="0"/>
              <a:pPr/>
              <a:t>2013-01-17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6E163-94DB-4BD5-A038-51AD98916E4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744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visar hur andelen indirekta kostnader (budgeterade) i förhållande till </a:t>
            </a:r>
            <a:r>
              <a:rPr lang="sv-SE" dirty="0" smtClean="0"/>
              <a:t>totala verksamhetskostnader </a:t>
            </a:r>
            <a:r>
              <a:rPr lang="sv-SE" dirty="0"/>
              <a:t>(utfall föregående år) har förändrats </a:t>
            </a:r>
            <a:r>
              <a:rPr lang="sv-SE" dirty="0" smtClean="0"/>
              <a:t>2011 </a:t>
            </a:r>
            <a:r>
              <a:rPr lang="sv-SE" dirty="0"/>
              <a:t>– </a:t>
            </a:r>
            <a:r>
              <a:rPr lang="sv-SE" dirty="0" smtClean="0"/>
              <a:t>2012. Redovisas förändringen </a:t>
            </a:r>
            <a:r>
              <a:rPr lang="sv-SE" dirty="0"/>
              <a:t>i hela %-tal märks </a:t>
            </a:r>
            <a:r>
              <a:rPr lang="sv-SE" dirty="0" smtClean="0"/>
              <a:t>den inte. I</a:t>
            </a:r>
            <a:r>
              <a:rPr lang="sv-SE" dirty="0"/>
              <a:t> </a:t>
            </a:r>
            <a:r>
              <a:rPr lang="sv-SE" dirty="0" smtClean="0"/>
              <a:t>reella </a:t>
            </a:r>
            <a:r>
              <a:rPr lang="sv-SE" dirty="0"/>
              <a:t>tal har såväl indirekta kostnader som verksamhetskostnader ökat. </a:t>
            </a:r>
            <a:endParaRPr lang="sv-SE" dirty="0" smtClean="0"/>
          </a:p>
          <a:p>
            <a:endParaRPr lang="sv-SE" dirty="0"/>
          </a:p>
          <a:p>
            <a:r>
              <a:rPr lang="sv-SE" dirty="0"/>
              <a:t>Förklaring till lärosätesförkortningarna finns på bild 29 och anteckningssidan till bild 11.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36A-E682-48A3-A1BD-ABB467B5B4E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9310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10 största lärosäten = Karolinska </a:t>
            </a:r>
            <a:r>
              <a:rPr lang="sv-SE" dirty="0" smtClean="0"/>
              <a:t>Institutet (KI), </a:t>
            </a:r>
            <a:r>
              <a:rPr lang="sv-SE" dirty="0"/>
              <a:t>Lunds </a:t>
            </a:r>
            <a:r>
              <a:rPr lang="sv-SE" dirty="0" smtClean="0"/>
              <a:t>universitet (LU), </a:t>
            </a:r>
            <a:r>
              <a:rPr lang="sv-SE" dirty="0"/>
              <a:t>Uppsala </a:t>
            </a:r>
            <a:r>
              <a:rPr lang="sv-SE" dirty="0" smtClean="0"/>
              <a:t>universitet (UU),</a:t>
            </a:r>
            <a:r>
              <a:rPr lang="sv-SE" dirty="0"/>
              <a:t> </a:t>
            </a:r>
            <a:r>
              <a:rPr lang="sv-SE" dirty="0" smtClean="0"/>
              <a:t>Göteborgs universitet (GU), </a:t>
            </a:r>
            <a:r>
              <a:rPr lang="sv-SE" dirty="0"/>
              <a:t>Kungliga Tekniska </a:t>
            </a:r>
            <a:r>
              <a:rPr lang="sv-SE" dirty="0" smtClean="0"/>
              <a:t>Högskolan (KTH), </a:t>
            </a:r>
            <a:r>
              <a:rPr lang="sv-SE" dirty="0"/>
              <a:t>Chalmers tekniska </a:t>
            </a:r>
            <a:r>
              <a:rPr lang="sv-SE" dirty="0" smtClean="0"/>
              <a:t>högskola (CTH),</a:t>
            </a:r>
            <a:r>
              <a:rPr lang="sv-SE" dirty="0"/>
              <a:t> </a:t>
            </a:r>
            <a:r>
              <a:rPr lang="sv-SE" dirty="0" smtClean="0"/>
              <a:t>Stockholms universitet (SU), </a:t>
            </a:r>
            <a:r>
              <a:rPr lang="sv-SE" dirty="0"/>
              <a:t>SLU, Umeå universitet </a:t>
            </a:r>
            <a:r>
              <a:rPr lang="sv-SE" dirty="0" smtClean="0"/>
              <a:t>(</a:t>
            </a:r>
            <a:r>
              <a:rPr lang="sv-SE" dirty="0" err="1" smtClean="0"/>
              <a:t>UmU</a:t>
            </a:r>
            <a:r>
              <a:rPr lang="sv-SE" dirty="0" smtClean="0"/>
              <a:t>) och </a:t>
            </a:r>
            <a:r>
              <a:rPr lang="sv-SE" dirty="0"/>
              <a:t>Linköpings </a:t>
            </a:r>
            <a:r>
              <a:rPr lang="sv-SE" dirty="0" smtClean="0"/>
              <a:t>universitet (</a:t>
            </a:r>
            <a:r>
              <a:rPr lang="sv-SE" dirty="0" err="1" smtClean="0"/>
              <a:t>LiU</a:t>
            </a:r>
            <a:r>
              <a:rPr lang="sv-SE" dirty="0" smtClean="0"/>
              <a:t>).</a:t>
            </a:r>
          </a:p>
          <a:p>
            <a:endParaRPr lang="sv-SE" dirty="0"/>
          </a:p>
          <a:p>
            <a:r>
              <a:rPr lang="sv-SE" dirty="0"/>
              <a:t>Övriga = Luleå tekniska </a:t>
            </a:r>
            <a:r>
              <a:rPr lang="sv-SE" dirty="0" smtClean="0"/>
              <a:t>universitet (LTU), Linnéuniversitetet (LNU), </a:t>
            </a:r>
            <a:r>
              <a:rPr lang="sv-SE" dirty="0"/>
              <a:t>Örebro </a:t>
            </a:r>
            <a:r>
              <a:rPr lang="sv-SE" dirty="0" smtClean="0"/>
              <a:t>universitet (ÖU), Karlstads universitet (</a:t>
            </a:r>
            <a:r>
              <a:rPr lang="sv-SE" dirty="0" err="1" smtClean="0"/>
              <a:t>KaU</a:t>
            </a:r>
            <a:r>
              <a:rPr lang="sv-SE" dirty="0" smtClean="0"/>
              <a:t>), Mittuniversitetet (</a:t>
            </a:r>
            <a:r>
              <a:rPr lang="sv-SE" dirty="0" err="1" smtClean="0"/>
              <a:t>MiU</a:t>
            </a:r>
            <a:r>
              <a:rPr lang="sv-SE" dirty="0" smtClean="0"/>
              <a:t>), </a:t>
            </a:r>
            <a:r>
              <a:rPr lang="sv-SE" dirty="0"/>
              <a:t>Handelshögskolan i </a:t>
            </a:r>
            <a:r>
              <a:rPr lang="sv-SE" dirty="0" smtClean="0"/>
              <a:t>Stockholm (HHS), </a:t>
            </a:r>
            <a:r>
              <a:rPr lang="sv-SE" dirty="0"/>
              <a:t>Mälardalens </a:t>
            </a:r>
            <a:r>
              <a:rPr lang="sv-SE" dirty="0" smtClean="0"/>
              <a:t>högskola (</a:t>
            </a:r>
            <a:r>
              <a:rPr lang="sv-SE" dirty="0" err="1" smtClean="0"/>
              <a:t>MdH</a:t>
            </a:r>
            <a:r>
              <a:rPr lang="sv-SE" dirty="0" smtClean="0"/>
              <a:t>),</a:t>
            </a:r>
            <a:r>
              <a:rPr lang="sv-SE" dirty="0"/>
              <a:t> </a:t>
            </a:r>
            <a:r>
              <a:rPr lang="sv-SE" dirty="0" smtClean="0"/>
              <a:t>Högskolan </a:t>
            </a:r>
            <a:r>
              <a:rPr lang="sv-SE" dirty="0"/>
              <a:t>i </a:t>
            </a:r>
            <a:r>
              <a:rPr lang="sv-SE" dirty="0" smtClean="0"/>
              <a:t>Jönköping (HJ), </a:t>
            </a:r>
            <a:r>
              <a:rPr lang="sv-SE" dirty="0"/>
              <a:t>Södertörns </a:t>
            </a:r>
            <a:r>
              <a:rPr lang="sv-SE" dirty="0" smtClean="0"/>
              <a:t>högskola (SH), </a:t>
            </a:r>
            <a:r>
              <a:rPr lang="sv-SE" dirty="0"/>
              <a:t>Blekinge tekniska </a:t>
            </a:r>
            <a:r>
              <a:rPr lang="sv-SE" dirty="0" smtClean="0"/>
              <a:t>högskola (BTH), </a:t>
            </a:r>
            <a:r>
              <a:rPr lang="sv-SE" dirty="0"/>
              <a:t>Malmö </a:t>
            </a:r>
            <a:r>
              <a:rPr lang="sv-SE" dirty="0" smtClean="0"/>
              <a:t>högskola (</a:t>
            </a:r>
            <a:r>
              <a:rPr lang="sv-SE" dirty="0" err="1" smtClean="0"/>
              <a:t>MaH</a:t>
            </a:r>
            <a:r>
              <a:rPr lang="sv-SE" dirty="0" smtClean="0"/>
              <a:t>), Högskolan </a:t>
            </a:r>
            <a:r>
              <a:rPr lang="sv-SE" dirty="0"/>
              <a:t>i </a:t>
            </a:r>
            <a:r>
              <a:rPr lang="sv-SE" dirty="0" smtClean="0"/>
              <a:t>Halmstad (HH), </a:t>
            </a:r>
            <a:r>
              <a:rPr lang="sv-SE" dirty="0"/>
              <a:t>Högskolan </a:t>
            </a:r>
            <a:r>
              <a:rPr lang="sv-SE" dirty="0" smtClean="0"/>
              <a:t>Dalarna (HD), </a:t>
            </a:r>
            <a:r>
              <a:rPr lang="sv-SE" dirty="0"/>
              <a:t>Högskolan i </a:t>
            </a:r>
            <a:r>
              <a:rPr lang="sv-SE" dirty="0" smtClean="0"/>
              <a:t>Skövde (HS), </a:t>
            </a:r>
            <a:r>
              <a:rPr lang="sv-SE" dirty="0"/>
              <a:t>Högskolan </a:t>
            </a:r>
            <a:r>
              <a:rPr lang="sv-SE" dirty="0" smtClean="0"/>
              <a:t>Väst (HV), Högskolan på Gotland (HG), </a:t>
            </a:r>
            <a:r>
              <a:rPr lang="sv-SE" dirty="0"/>
              <a:t>Högskolan i </a:t>
            </a:r>
            <a:r>
              <a:rPr lang="sv-SE" dirty="0" smtClean="0"/>
              <a:t>Borås (HB), </a:t>
            </a:r>
            <a:r>
              <a:rPr lang="sv-SE" dirty="0"/>
              <a:t>Högskolan </a:t>
            </a:r>
            <a:r>
              <a:rPr lang="sv-SE" dirty="0" smtClean="0"/>
              <a:t>Kristianstad (</a:t>
            </a:r>
            <a:r>
              <a:rPr lang="sv-SE" dirty="0" err="1" smtClean="0"/>
              <a:t>HKr</a:t>
            </a:r>
            <a:r>
              <a:rPr lang="sv-SE" dirty="0" smtClean="0"/>
              <a:t>), </a:t>
            </a:r>
            <a:r>
              <a:rPr lang="sv-SE" dirty="0"/>
              <a:t>Högskolan </a:t>
            </a:r>
            <a:r>
              <a:rPr lang="sv-SE" dirty="0" smtClean="0"/>
              <a:t>i Gävle (</a:t>
            </a:r>
            <a:r>
              <a:rPr lang="sv-SE" dirty="0" err="1" smtClean="0"/>
              <a:t>HiG</a:t>
            </a:r>
            <a:r>
              <a:rPr lang="sv-SE" dirty="0" smtClean="0"/>
              <a:t>), </a:t>
            </a:r>
            <a:r>
              <a:rPr lang="sv-SE" dirty="0"/>
              <a:t>Gymnastik- och </a:t>
            </a:r>
            <a:r>
              <a:rPr lang="sv-SE" dirty="0" smtClean="0"/>
              <a:t>idrottshögskolan (GIH), </a:t>
            </a:r>
            <a:r>
              <a:rPr lang="sv-SE" dirty="0"/>
              <a:t>Kungliga </a:t>
            </a:r>
            <a:r>
              <a:rPr lang="sv-SE" dirty="0" smtClean="0"/>
              <a:t>Konsthögskolan (KKH), Konstfack (KF), Stockholms dramatiska högskola (SDH)/Dramatiska institutet (DI), Dans- och Cirkushögskolan (DCH), Kungliga Musikhögskolan (KMH) och Operahögskolan (OH). Försvarshögskolan (FHS) har </a:t>
            </a:r>
            <a:r>
              <a:rPr lang="sv-SE" dirty="0"/>
              <a:t>inte </a:t>
            </a:r>
            <a:r>
              <a:rPr lang="sv-SE" dirty="0" smtClean="0"/>
              <a:t>lämnat uppgifter 2012. </a:t>
            </a:r>
          </a:p>
          <a:p>
            <a:endParaRPr lang="sv-SE" dirty="0" smtClean="0"/>
          </a:p>
          <a:p>
            <a:r>
              <a:rPr lang="sv-SE" dirty="0" smtClean="0"/>
              <a:t>Vid </a:t>
            </a:r>
            <a:r>
              <a:rPr lang="sv-SE" dirty="0"/>
              <a:t>jämförelser </a:t>
            </a:r>
            <a:r>
              <a:rPr lang="sv-SE" dirty="0" smtClean="0"/>
              <a:t>med föregående </a:t>
            </a:r>
            <a:r>
              <a:rPr lang="sv-SE" dirty="0"/>
              <a:t>år ingår inte </a:t>
            </a:r>
            <a:r>
              <a:rPr lang="sv-SE" dirty="0" smtClean="0"/>
              <a:t> Försvarshögskolan, Kungliga Musikhögskolan, Dans- och Cirkushögskolan och Stockholms dramatiska </a:t>
            </a:r>
            <a:r>
              <a:rPr lang="sv-SE" dirty="0"/>
              <a:t>högskola/Dramatiska </a:t>
            </a:r>
            <a:r>
              <a:rPr lang="sv-SE" dirty="0" smtClean="0"/>
              <a:t>institutet.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36A-E682-48A3-A1BD-ABB467B5B4E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5573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Varje lärosäte motsvarar en fyrkant i diagrammet. Vågrätt axel visar totala</a:t>
            </a:r>
          </a:p>
          <a:p>
            <a:r>
              <a:rPr lang="sv-SE" dirty="0"/>
              <a:t>verksamhetskostnader för forskningen (år </a:t>
            </a:r>
            <a:r>
              <a:rPr lang="sv-SE" dirty="0" smtClean="0"/>
              <a:t>2011) </a:t>
            </a:r>
            <a:r>
              <a:rPr lang="sv-SE" dirty="0"/>
              <a:t>och lodrätt axel visar de indirekta</a:t>
            </a:r>
          </a:p>
          <a:p>
            <a:r>
              <a:rPr lang="sv-SE" dirty="0"/>
              <a:t>kostnadernas andel av totala verksamhetskostnader. Markeringen längst till höger t ex </a:t>
            </a:r>
            <a:r>
              <a:rPr lang="sv-SE" dirty="0" smtClean="0"/>
              <a:t>avser KI</a:t>
            </a:r>
            <a:r>
              <a:rPr lang="sv-SE" dirty="0"/>
              <a:t>, verksamhetskostnader forskning </a:t>
            </a:r>
            <a:r>
              <a:rPr lang="sv-SE" dirty="0" smtClean="0"/>
              <a:t>4,3 </a:t>
            </a:r>
            <a:r>
              <a:rPr lang="sv-SE" dirty="0"/>
              <a:t>mnkr och andel indirekta kostnader 15 %.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36A-E682-48A3-A1BD-ABB467B5B4E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083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Bild 13 - 15 visade information för verksamhetsgrenen forskning, bild 16 - 18 visar samma uppgifter men </a:t>
            </a:r>
            <a:r>
              <a:rPr lang="sv-SE" dirty="0" smtClean="0"/>
              <a:t>för </a:t>
            </a:r>
            <a:r>
              <a:rPr lang="sv-SE" dirty="0"/>
              <a:t>verksamhetsgrenen </a:t>
            </a:r>
            <a:r>
              <a:rPr lang="sv-SE" dirty="0" smtClean="0"/>
              <a:t>utbildning. Information för hela </a:t>
            </a:r>
            <a:r>
              <a:rPr lang="sv-SE" dirty="0"/>
              <a:t>verksamheten (utbildning + forskning</a:t>
            </a:r>
            <a:r>
              <a:rPr lang="sv-SE" dirty="0" smtClean="0"/>
              <a:t>) visas </a:t>
            </a:r>
            <a:r>
              <a:rPr lang="sv-SE" dirty="0"/>
              <a:t>i bild 19 - 21.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36A-E682-48A3-A1BD-ABB467B5B4E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6284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Motsvarande siffror för 2011 inom parentes.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36A-E682-48A3-A1BD-ABB467B5B4E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651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Lokal avgift kan vara t ex övertalighet, delpension, föräldraledighet (för doktorander),</a:t>
            </a:r>
          </a:p>
          <a:p>
            <a:r>
              <a:rPr lang="sv-SE" dirty="0"/>
              <a:t>företagshälsovård eller friskvård.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8B36A-E682-48A3-A1BD-ABB467B5B4E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0475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4D084-D518-46D7-BD13-D9E581AF5B05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48348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436096" y="6356350"/>
            <a:ext cx="1728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312" y="6356350"/>
            <a:ext cx="130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304BA-3836-46FA-BA8F-BF48B33A0D2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Lärosätenas indirekta kostnader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Dialogseminarium </a:t>
            </a:r>
          </a:p>
          <a:p>
            <a:r>
              <a:rPr lang="sv-SE" dirty="0" smtClean="0"/>
              <a:t>2013-01-18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1</a:t>
            </a:fld>
            <a:endParaRPr lang="sv-SE" dirty="0"/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Verksamhetsgrenar 2012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10</a:t>
            </a:fld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004185"/>
              </p:ext>
            </p:extLst>
          </p:nvPr>
        </p:nvGraphicFramePr>
        <p:xfrm>
          <a:off x="539552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351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Nivåer 2012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11</a:t>
            </a:fld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8841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3666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Funktioner 2012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EB39-9867-4D19-AC49-F3C3B5CC1072}" type="slidenum">
              <a:rPr lang="sv-SE" smtClean="0"/>
              <a:t>12</a:t>
            </a:fld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042792" cy="365125"/>
          </a:xfrm>
        </p:spPr>
        <p:txBody>
          <a:bodyPr/>
          <a:lstStyle/>
          <a:p>
            <a:r>
              <a:rPr lang="sv-SE" smtClean="0"/>
              <a:t>SUHF-statistiken 2012/Ann-Kristin Mattsson/2012-10-04</a:t>
            </a:r>
            <a:endParaRPr lang="sv-SE" dirty="0"/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5523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4139952" y="2492896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(14%)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97029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Lönekostnadspålägg 2012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EB39-9867-4D19-AC49-F3C3B5CC1072}" type="slidenum">
              <a:rPr lang="sv-SE" smtClean="0"/>
              <a:t>13</a:t>
            </a:fld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4114800" cy="365125"/>
          </a:xfrm>
        </p:spPr>
        <p:txBody>
          <a:bodyPr/>
          <a:lstStyle/>
          <a:p>
            <a:r>
              <a:rPr lang="sv-SE" smtClean="0"/>
              <a:t>SUHF-statistiken 2012/Ann-Kristin Mattsson/2012-10-04</a:t>
            </a:r>
            <a:endParaRPr lang="sv-SE" dirty="0"/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9632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19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Finansiering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sv-SE" sz="4400" dirty="0">
                <a:solidFill>
                  <a:prstClr val="black"/>
                </a:solidFill>
                <a:ea typeface="+mj-ea"/>
                <a:cs typeface="+mj-cs"/>
              </a:rPr>
              <a:t>Det viktiga är</a:t>
            </a:r>
            <a:endParaRPr lang="sv-SE" dirty="0" smtClean="0"/>
          </a:p>
          <a:p>
            <a:pPr marL="0" indent="0" algn="ctr">
              <a:buNone/>
            </a:pPr>
            <a:r>
              <a:rPr lang="sv-SE" dirty="0" smtClean="0"/>
              <a:t>att finansiärerna accepterar ”full </a:t>
            </a:r>
            <a:r>
              <a:rPr lang="sv-SE" dirty="0" err="1" smtClean="0"/>
              <a:t>cost</a:t>
            </a:r>
            <a:r>
              <a:rPr lang="sv-SE" dirty="0" smtClean="0"/>
              <a:t>”-metodiken och</a:t>
            </a:r>
            <a:r>
              <a:rPr lang="sv-SE" dirty="0"/>
              <a:t> </a:t>
            </a:r>
            <a:r>
              <a:rPr lang="sv-SE" dirty="0" smtClean="0"/>
              <a:t>tänkandet (att samtliga direkta och indirekta kostnader redovisas).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sv-SE" sz="4400" dirty="0">
                <a:latin typeface="+mj-lt"/>
                <a:ea typeface="+mj-ea"/>
                <a:cs typeface="+mj-cs"/>
              </a:rPr>
              <a:t>Det </a:t>
            </a:r>
            <a:r>
              <a:rPr lang="sv-SE" sz="4400" dirty="0" smtClean="0">
                <a:latin typeface="+mj-lt"/>
                <a:ea typeface="+mj-ea"/>
                <a:cs typeface="+mj-cs"/>
              </a:rPr>
              <a:t>är en annan sak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sv-SE" dirty="0"/>
              <a:t>i</a:t>
            </a:r>
            <a:r>
              <a:rPr lang="sv-SE" dirty="0" smtClean="0"/>
              <a:t> vilken utsträckning dessa fulla kostnader finansieras.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504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192688" cy="792088"/>
          </a:xfrm>
        </p:spPr>
        <p:txBody>
          <a:bodyPr/>
          <a:lstStyle/>
          <a:p>
            <a:r>
              <a:rPr lang="sv-SE" dirty="0" smtClean="0"/>
              <a:t>Bidragsmodeller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Proportionell finansiering</a:t>
            </a:r>
          </a:p>
          <a:p>
            <a:r>
              <a:rPr lang="sv-SE" dirty="0"/>
              <a:t>Överenskommelse/förhandling</a:t>
            </a:r>
          </a:p>
          <a:p>
            <a:r>
              <a:rPr lang="sv-SE" dirty="0"/>
              <a:t>Belopp</a:t>
            </a:r>
          </a:p>
          <a:p>
            <a:r>
              <a:rPr lang="sv-SE" dirty="0" smtClean="0"/>
              <a:t>Procentpålägg/flat rate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Metod och nivå = två olika frågeställningar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073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Proportionell finansiering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A35F-86DE-449F-A7A9-32B43FB60C66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pic>
        <p:nvPicPr>
          <p:cNvPr id="9" name="Platshållare för innehåll 8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412776"/>
            <a:ext cx="626469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Uttryckssymbol 1"/>
          <p:cNvSpPr/>
          <p:nvPr/>
        </p:nvSpPr>
        <p:spPr>
          <a:xfrm>
            <a:off x="5652120" y="3933056"/>
            <a:ext cx="792088" cy="72008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Rak 5"/>
          <p:cNvCxnSpPr/>
          <p:nvPr/>
        </p:nvCxnSpPr>
        <p:spPr>
          <a:xfrm>
            <a:off x="2411760" y="3140968"/>
            <a:ext cx="1728192" cy="2304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 flipV="1">
            <a:off x="2411760" y="3140968"/>
            <a:ext cx="1224136" cy="2304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5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192688" cy="792088"/>
          </a:xfrm>
        </p:spPr>
        <p:txBody>
          <a:bodyPr/>
          <a:lstStyle/>
          <a:p>
            <a:r>
              <a:rPr lang="sv-SE" dirty="0" smtClean="0"/>
              <a:t>Proportionell finansiering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Kan kräva samfinansiering av </a:t>
            </a:r>
            <a:r>
              <a:rPr lang="sv-SE" dirty="0" smtClean="0"/>
              <a:t>både direkta och indirekta </a:t>
            </a:r>
            <a:r>
              <a:rPr lang="sv-SE" dirty="0"/>
              <a:t>kostnader</a:t>
            </a:r>
          </a:p>
          <a:p>
            <a:r>
              <a:rPr lang="sv-SE" dirty="0"/>
              <a:t>Utgår från fullkostnadskalkylen</a:t>
            </a:r>
          </a:p>
          <a:p>
            <a:r>
              <a:rPr lang="sv-SE" dirty="0"/>
              <a:t>Ser på totala kostnader, inte uppdelat i direkta och indirekta kostnader</a:t>
            </a:r>
          </a:p>
          <a:p>
            <a:r>
              <a:rPr lang="sv-SE" dirty="0" smtClean="0"/>
              <a:t>Effektiviserar </a:t>
            </a:r>
            <a:r>
              <a:rPr lang="sv-SE" dirty="0"/>
              <a:t>bokföring och administration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699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Framgångsfaktorer för införande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7584" y="1600201"/>
            <a:ext cx="7488832" cy="14687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Finansiärerna grundar sina bidragsregler på ”full </a:t>
            </a:r>
            <a:r>
              <a:rPr lang="sv-SE" dirty="0" err="1" smtClean="0"/>
              <a:t>cost</a:t>
            </a:r>
            <a:r>
              <a:rPr lang="sv-SE" dirty="0" smtClean="0"/>
              <a:t>”-metodiken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899593" y="3717032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sz="3200" dirty="0" smtClean="0"/>
              <a:t>Ansökningar enligt modellen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sz="3200" dirty="0"/>
              <a:t>Å</a:t>
            </a:r>
            <a:r>
              <a:rPr lang="sv-SE" sz="3200" dirty="0" smtClean="0"/>
              <a:t>terrapportering enligt modellen med ekonomiska rapporter direkt ur systemen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98975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192688" cy="792088"/>
          </a:xfrm>
        </p:spPr>
        <p:txBody>
          <a:bodyPr/>
          <a:lstStyle/>
          <a:p>
            <a:r>
              <a:rPr lang="sv-SE" dirty="0" smtClean="0"/>
              <a:t>Avtal/kontrakt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09939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Utformning av avtal/kontrakt – tydlighet för effektivare administration</a:t>
            </a:r>
          </a:p>
          <a:p>
            <a:r>
              <a:rPr lang="sv-SE" sz="2800" dirty="0" smtClean="0"/>
              <a:t>Bidrags- eller uppdragsverksamhet</a:t>
            </a:r>
          </a:p>
          <a:p>
            <a:r>
              <a:rPr lang="sv-SE" sz="2800" dirty="0" smtClean="0"/>
              <a:t>Partner i kontrakt eller underleverantör – transferera medel eller köpa tjänster</a:t>
            </a:r>
          </a:p>
          <a:p>
            <a:r>
              <a:rPr lang="sv-SE" sz="2800" dirty="0" smtClean="0"/>
              <a:t>Ekonomisk rapportering ur ekonomisystemen</a:t>
            </a:r>
          </a:p>
          <a:p>
            <a:r>
              <a:rPr lang="sv-SE" sz="2800" dirty="0" smtClean="0"/>
              <a:t>Projektperiod – slutdatum eller inte</a:t>
            </a:r>
          </a:p>
          <a:p>
            <a:r>
              <a:rPr lang="sv-SE" sz="2800" dirty="0" smtClean="0"/>
              <a:t>Hantering av överskott</a:t>
            </a:r>
            <a:endParaRPr lang="sv-SE" sz="2800" dirty="0"/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053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192688" cy="792088"/>
          </a:xfrm>
        </p:spPr>
        <p:txBody>
          <a:bodyPr/>
          <a:lstStyle/>
          <a:p>
            <a:r>
              <a:rPr lang="sv-SE" dirty="0" smtClean="0"/>
              <a:t>Forskningsfinansiering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Förändrade förutsättningar och finansiella utmaningar</a:t>
            </a:r>
          </a:p>
          <a:p>
            <a:r>
              <a:rPr lang="sv-SE" dirty="0" smtClean="0"/>
              <a:t>Ökande behov av styrning och kontroll inom lärosätena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Principbeslut av riksdagen att full kostnadstäckning ska tillämpas</a:t>
            </a:r>
          </a:p>
          <a:p>
            <a:r>
              <a:rPr lang="sv-SE" dirty="0" smtClean="0"/>
              <a:t>Lärosätena får samfinansiera med anslagsmedel</a:t>
            </a:r>
            <a:endParaRPr lang="sv-SE" dirty="0"/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sv-SE" dirty="0" smtClean="0"/>
              <a:t>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Andra länder i Europa och övriga världen utvecklar också fullkostnadsmodeller</a:t>
            </a:r>
          </a:p>
          <a:p>
            <a:r>
              <a:rPr lang="sv-SE" dirty="0" smtClean="0"/>
              <a:t>Bra kvalitet i redovisningen av indirekta kostnader</a:t>
            </a:r>
          </a:p>
          <a:p>
            <a:r>
              <a:rPr lang="sv-SE" dirty="0" smtClean="0"/>
              <a:t>Önskan om proportionell finansiering och enhetlig hantering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20</a:t>
            </a:fld>
            <a:endParaRPr lang="sv-SE" dirty="0"/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634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192688" cy="792088"/>
          </a:xfrm>
        </p:spPr>
        <p:txBody>
          <a:bodyPr/>
          <a:lstStyle/>
          <a:p>
            <a:r>
              <a:rPr lang="sv-SE" dirty="0" smtClean="0"/>
              <a:t>Forskningsfinansiering</a:t>
            </a:r>
            <a:endParaRPr lang="sv-SE" dirty="0"/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3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2755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192688" cy="792088"/>
          </a:xfrm>
        </p:spPr>
        <p:txBody>
          <a:bodyPr/>
          <a:lstStyle/>
          <a:p>
            <a:r>
              <a:rPr lang="sv-SE" dirty="0" smtClean="0"/>
              <a:t>SUHF-modellen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Alla lärosäten har infört modellen</a:t>
            </a:r>
          </a:p>
          <a:p>
            <a:r>
              <a:rPr lang="sv-SE" dirty="0" smtClean="0"/>
              <a:t>Handledningen har uppdaterats under 2012</a:t>
            </a:r>
          </a:p>
          <a:p>
            <a:r>
              <a:rPr lang="sv-SE" dirty="0" smtClean="0"/>
              <a:t>Ny rekommendation </a:t>
            </a:r>
            <a:r>
              <a:rPr lang="sv-SE" dirty="0" err="1" smtClean="0"/>
              <a:t>ang</a:t>
            </a:r>
            <a:r>
              <a:rPr lang="sv-SE" dirty="0" smtClean="0"/>
              <a:t> lokalkostnader som definierar vad som ingår i lokalkostnader och rekommenderar metod för fördelning</a:t>
            </a:r>
          </a:p>
          <a:p>
            <a:r>
              <a:rPr lang="sv-SE" dirty="0" smtClean="0"/>
              <a:t>Uppdrag 2013 att följa upp SUHF-modellens effekter för lärosätena</a:t>
            </a:r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07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192688" cy="792088"/>
          </a:xfrm>
        </p:spPr>
        <p:txBody>
          <a:bodyPr/>
          <a:lstStyle/>
          <a:p>
            <a:r>
              <a:rPr lang="sv-SE" dirty="0" smtClean="0"/>
              <a:t>Statistik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Insamling och sammanställning varje år</a:t>
            </a:r>
          </a:p>
          <a:p>
            <a:r>
              <a:rPr lang="sv-SE" dirty="0" smtClean="0"/>
              <a:t>Kvalitet</a:t>
            </a:r>
          </a:p>
          <a:p>
            <a:r>
              <a:rPr lang="sv-SE" dirty="0" smtClean="0"/>
              <a:t>Möjlighet till benchmark</a:t>
            </a:r>
          </a:p>
          <a:p>
            <a:r>
              <a:rPr lang="sv-SE" dirty="0" smtClean="0"/>
              <a:t>Information till finansiärer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Inga stora skillnader mellan åren</a:t>
            </a:r>
          </a:p>
          <a:p>
            <a:r>
              <a:rPr lang="sv-SE" dirty="0" smtClean="0"/>
              <a:t>Kvaliteten på inrapporteringen har ökat och därmed de redovisade indirekta kostnaderna </a:t>
            </a:r>
            <a:endParaRPr lang="sv-SE" dirty="0"/>
          </a:p>
        </p:txBody>
      </p:sp>
      <p:pic>
        <p:nvPicPr>
          <p:cNvPr id="6" name="Picture 5" descr="SUHF_logo_u_txt_pms3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728192" cy="6480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SUHF/Indirekta kostnader/Ann-Kristin Mattsson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04BA-3836-46FA-BA8F-BF48B33A0D2A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07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Andel indirekta kostnader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412329"/>
              </p:ext>
            </p:extLst>
          </p:nvPr>
        </p:nvGraphicFramePr>
        <p:xfrm>
          <a:off x="467544" y="1999744"/>
          <a:ext cx="7560840" cy="2719948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520280"/>
                <a:gridCol w="2592288"/>
                <a:gridCol w="2448272"/>
              </a:tblGrid>
              <a:tr h="68135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2011</a:t>
                      </a:r>
                      <a:endParaRPr lang="sv-SE" dirty="0"/>
                    </a:p>
                  </a:txBody>
                  <a:tcPr/>
                </a:tc>
              </a:tr>
              <a:tr h="675898">
                <a:tc>
                  <a:txBody>
                    <a:bodyPr/>
                    <a:lstStyle/>
                    <a:p>
                      <a:pPr algn="l"/>
                      <a:r>
                        <a:rPr lang="sv-SE" dirty="0" smtClean="0"/>
                        <a:t>Utbildning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34,5 %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34,5 %</a:t>
                      </a:r>
                      <a:endParaRPr lang="sv-SE" dirty="0"/>
                    </a:p>
                  </a:txBody>
                  <a:tcPr/>
                </a:tc>
              </a:tr>
              <a:tr h="681350">
                <a:tc>
                  <a:txBody>
                    <a:bodyPr/>
                    <a:lstStyle/>
                    <a:p>
                      <a:r>
                        <a:rPr lang="sv-SE" dirty="0" smtClean="0"/>
                        <a:t>Forskning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20,5 %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20,2 %</a:t>
                      </a:r>
                      <a:endParaRPr lang="sv-SE" dirty="0"/>
                    </a:p>
                  </a:txBody>
                  <a:tcPr/>
                </a:tc>
              </a:tr>
              <a:tr h="681350">
                <a:tc>
                  <a:txBody>
                    <a:bodyPr/>
                    <a:lstStyle/>
                    <a:p>
                      <a:r>
                        <a:rPr lang="sv-SE" dirty="0" smtClean="0"/>
                        <a:t>Totalt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26,5 %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26,3 %</a:t>
                      </a:r>
                    </a:p>
                    <a:p>
                      <a:pPr algn="ctr"/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682752" cy="365125"/>
          </a:xfrm>
        </p:spPr>
        <p:txBody>
          <a:bodyPr/>
          <a:lstStyle/>
          <a:p>
            <a:r>
              <a:rPr lang="sv-SE" dirty="0" smtClean="0"/>
              <a:t>SUHF-statistiken 2012/Ann-Kristin Mattsson/2012-10-04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EB39-9867-4D19-AC49-F3C3B5CC1072}" type="slidenum">
              <a:rPr lang="sv-SE" smtClean="0"/>
              <a:t>6</a:t>
            </a:fld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683568" y="5373216"/>
            <a:ext cx="2848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Exkl</a:t>
            </a:r>
            <a:r>
              <a:rPr lang="sv-SE" dirty="0" smtClean="0"/>
              <a:t> FHS, KMH, DCH, SDH/DI</a:t>
            </a:r>
          </a:p>
          <a:p>
            <a:r>
              <a:rPr lang="sv-SE" dirty="0" smtClean="0"/>
              <a:t>Inklusive </a:t>
            </a:r>
            <a:r>
              <a:rPr lang="sv-SE" dirty="0" err="1" smtClean="0"/>
              <a:t>direktifiering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10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Andel indirekta kostnader 2012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EB39-9867-4D19-AC49-F3C3B5CC1072}" type="slidenum">
              <a:rPr lang="sv-SE" smtClean="0"/>
              <a:t>7</a:t>
            </a:fld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682752" cy="365125"/>
          </a:xfrm>
        </p:spPr>
        <p:txBody>
          <a:bodyPr/>
          <a:lstStyle/>
          <a:p>
            <a:r>
              <a:rPr lang="sv-SE" smtClean="0"/>
              <a:t>SUHF-statistiken 2012/Ann-Kristin Mattsson/2012-10-04</a:t>
            </a: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8444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290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indirekta kostnader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EB39-9867-4D19-AC49-F3C3B5CC1072}" type="slidenum">
              <a:rPr lang="sv-SE" smtClean="0"/>
              <a:t>8</a:t>
            </a:fld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682752" cy="365125"/>
          </a:xfrm>
        </p:spPr>
        <p:txBody>
          <a:bodyPr/>
          <a:lstStyle/>
          <a:p>
            <a:r>
              <a:rPr lang="sv-SE" smtClean="0"/>
              <a:t>SUHF-statistiken 2012/Ann-Kristin Mattsson/2012-10-04</a:t>
            </a: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3054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28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indirekta kostnader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EB39-9867-4D19-AC49-F3C3B5CC1072}" type="slidenum">
              <a:rPr lang="sv-SE" smtClean="0"/>
              <a:t>9</a:t>
            </a:fld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898776" cy="365125"/>
          </a:xfrm>
        </p:spPr>
        <p:txBody>
          <a:bodyPr/>
          <a:lstStyle/>
          <a:p>
            <a:r>
              <a:rPr lang="sv-SE" smtClean="0"/>
              <a:t>SUHF-statistiken 2012/Ann-Kristin Mattsson/2012-10-04</a:t>
            </a:r>
            <a:endParaRPr lang="sv-SE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029138"/>
              </p:ext>
            </p:extLst>
          </p:nvPr>
        </p:nvGraphicFramePr>
        <p:xfrm>
          <a:off x="539552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7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849</Words>
  <Application>Microsoft Office PowerPoint</Application>
  <PresentationFormat>Bildspel på skärmen (4:3)</PresentationFormat>
  <Paragraphs>158</Paragraphs>
  <Slides>20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Office-tema</vt:lpstr>
      <vt:lpstr>Lärosätenas indirekta kostnader</vt:lpstr>
      <vt:lpstr>Forskningsfinansiering</vt:lpstr>
      <vt:lpstr>Forskningsfinansiering</vt:lpstr>
      <vt:lpstr>SUHF-modellen</vt:lpstr>
      <vt:lpstr>Statistik</vt:lpstr>
      <vt:lpstr>Andel indirekta kostnader</vt:lpstr>
      <vt:lpstr>Andel indirekta kostnader 2012</vt:lpstr>
      <vt:lpstr>Andel indirekta kostnader</vt:lpstr>
      <vt:lpstr>Andel indirekta kostnader</vt:lpstr>
      <vt:lpstr>Verksamhetsgrenar 2012</vt:lpstr>
      <vt:lpstr>Nivåer 2012</vt:lpstr>
      <vt:lpstr>Funktioner 2012</vt:lpstr>
      <vt:lpstr>Lönekostnadspålägg 2012</vt:lpstr>
      <vt:lpstr>Finansiering</vt:lpstr>
      <vt:lpstr>Bidragsmodeller</vt:lpstr>
      <vt:lpstr>Proportionell finansiering</vt:lpstr>
      <vt:lpstr>Proportionell finansiering</vt:lpstr>
      <vt:lpstr>Framgångsfaktorer för införande</vt:lpstr>
      <vt:lpstr>Avtal/kontrakt</vt:lpstr>
      <vt:lpstr>Sammanfattning</vt:lpstr>
    </vt:vector>
  </TitlesOfParts>
  <Company>Lunds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irev-akm</dc:creator>
  <cp:lastModifiedBy>Ann-Kristin Mattsson</cp:lastModifiedBy>
  <cp:revision>28</cp:revision>
  <cp:lastPrinted>2013-01-16T16:20:27Z</cp:lastPrinted>
  <dcterms:created xsi:type="dcterms:W3CDTF">2010-09-26T16:26:43Z</dcterms:created>
  <dcterms:modified xsi:type="dcterms:W3CDTF">2013-01-17T17:41:40Z</dcterms:modified>
</cp:coreProperties>
</file>