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charts/chart17.xml" ContentType="application/vnd.openxmlformats-officedocument.drawingml.chart+xml"/>
  <Override PartName="/ppt/notesSlides/notesSlide2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2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79" r:id="rId3"/>
    <p:sldId id="280" r:id="rId4"/>
    <p:sldId id="281" r:id="rId5"/>
    <p:sldId id="282" r:id="rId6"/>
    <p:sldId id="283" r:id="rId7"/>
    <p:sldId id="259" r:id="rId8"/>
    <p:sldId id="258" r:id="rId9"/>
    <p:sldId id="284" r:id="rId10"/>
    <p:sldId id="257" r:id="rId11"/>
    <p:sldId id="298" r:id="rId12"/>
    <p:sldId id="260" r:id="rId13"/>
    <p:sldId id="278" r:id="rId14"/>
    <p:sldId id="263" r:id="rId15"/>
    <p:sldId id="264" r:id="rId16"/>
    <p:sldId id="294" r:id="rId17"/>
    <p:sldId id="261" r:id="rId18"/>
    <p:sldId id="262" r:id="rId19"/>
    <p:sldId id="295" r:id="rId20"/>
    <p:sldId id="265" r:id="rId21"/>
    <p:sldId id="266" r:id="rId22"/>
    <p:sldId id="296" r:id="rId23"/>
    <p:sldId id="286" r:id="rId24"/>
    <p:sldId id="300" r:id="rId25"/>
    <p:sldId id="287" r:id="rId26"/>
    <p:sldId id="288" r:id="rId27"/>
    <p:sldId id="290" r:id="rId28"/>
    <p:sldId id="299" r:id="rId29"/>
    <p:sldId id="291" r:id="rId30"/>
    <p:sldId id="297" r:id="rId31"/>
    <p:sldId id="301" r:id="rId32"/>
    <p:sldId id="302" r:id="rId33"/>
    <p:sldId id="285" r:id="rId3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53" autoAdjust="0"/>
  </p:normalViewPr>
  <p:slideViewPr>
    <p:cSldViewPr>
      <p:cViewPr varScale="1">
        <p:scale>
          <a:sx n="100" d="100"/>
          <a:sy n="100" d="100"/>
        </p:scale>
        <p:origin x="-1224" y="-84"/>
      </p:cViewPr>
      <p:guideLst>
        <p:guide orient="horz" pos="2160"/>
        <p:guide pos="2880"/>
      </p:guideLst>
    </p:cSldViewPr>
  </p:slideViewPr>
  <p:notesTextViewPr>
    <p:cViewPr>
      <p:scale>
        <a:sx n="1" d="1"/>
        <a:sy n="1" d="1"/>
      </p:scale>
      <p:origin x="0" y="0"/>
    </p:cViewPr>
  </p:notesTextViewPr>
  <p:sorterViewPr>
    <p:cViewPr>
      <p:scale>
        <a:sx n="100" d="100"/>
        <a:sy n="100" d="100"/>
      </p:scale>
      <p:origin x="0" y="5040"/>
    </p:cViewPr>
  </p:sorterViewPr>
  <p:notesViewPr>
    <p:cSldViewPr>
      <p:cViewPr>
        <p:scale>
          <a:sx n="100" d="100"/>
          <a:sy n="100" d="100"/>
        </p:scale>
        <p:origin x="-278" y="66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Sammanst&#228;llning%20201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J&#228;mf&#246;relse%202011-2012%20-%20201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J&#228;mf&#246;relse%202011-2012%20-%20201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ber&#228;kningar%20till%20bildspelet.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Sammanst&#228;llning%202013.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ber&#228;kningar%20till%20bildspelet.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ber&#228;kningar%20till%20bildspel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J&#228;mf&#246;relse%202011-2012%20-%20201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3\Pivot%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'Lokal avgift'!$B$61</c:f>
              <c:strCache>
                <c:ptCount val="1"/>
                <c:pt idx="0">
                  <c:v>obligatoriska avgifter</c:v>
                </c:pt>
              </c:strCache>
            </c:strRef>
          </c:tx>
          <c:spPr>
            <a:solidFill>
              <a:schemeClr val="accent3">
                <a:lumMod val="50000"/>
              </a:schemeClr>
            </a:solidFill>
          </c:spPr>
          <c:invertIfNegative val="0"/>
          <c:cat>
            <c:strRef>
              <c:f>'Lokal avgift'!$A$62:$A$96</c:f>
              <c:strCache>
                <c:ptCount val="35"/>
                <c:pt idx="0">
                  <c:v>HJ</c:v>
                </c:pt>
                <c:pt idx="1">
                  <c:v>CTH</c:v>
                </c:pt>
                <c:pt idx="2">
                  <c:v>KTH</c:v>
                </c:pt>
                <c:pt idx="3">
                  <c:v>LiU</c:v>
                </c:pt>
                <c:pt idx="4">
                  <c:v>SU</c:v>
                </c:pt>
                <c:pt idx="5">
                  <c:v>GU</c:v>
                </c:pt>
                <c:pt idx="6">
                  <c:v>SDH</c:v>
                </c:pt>
                <c:pt idx="7">
                  <c:v>FHS</c:v>
                </c:pt>
                <c:pt idx="8">
                  <c:v>HKr</c:v>
                </c:pt>
                <c:pt idx="9">
                  <c:v>LU</c:v>
                </c:pt>
                <c:pt idx="10">
                  <c:v>ÖU</c:v>
                </c:pt>
                <c:pt idx="11">
                  <c:v>HV</c:v>
                </c:pt>
                <c:pt idx="12">
                  <c:v>MaH</c:v>
                </c:pt>
                <c:pt idx="13">
                  <c:v>HB</c:v>
                </c:pt>
                <c:pt idx="14">
                  <c:v>SLU</c:v>
                </c:pt>
                <c:pt idx="15">
                  <c:v>KaU</c:v>
                </c:pt>
                <c:pt idx="16">
                  <c:v>KI</c:v>
                </c:pt>
                <c:pt idx="17">
                  <c:v>MdH</c:v>
                </c:pt>
                <c:pt idx="18">
                  <c:v>LTU</c:v>
                </c:pt>
                <c:pt idx="19">
                  <c:v>MiUn</c:v>
                </c:pt>
                <c:pt idx="20">
                  <c:v>HiG</c:v>
                </c:pt>
                <c:pt idx="21">
                  <c:v>BTH</c:v>
                </c:pt>
                <c:pt idx="22">
                  <c:v>HH </c:v>
                </c:pt>
                <c:pt idx="23">
                  <c:v>UmU</c:v>
                </c:pt>
                <c:pt idx="24">
                  <c:v>SH</c:v>
                </c:pt>
                <c:pt idx="25">
                  <c:v>LNU</c:v>
                </c:pt>
                <c:pt idx="26">
                  <c:v>GIH</c:v>
                </c:pt>
                <c:pt idx="27">
                  <c:v>HS</c:v>
                </c:pt>
                <c:pt idx="28">
                  <c:v>UU</c:v>
                </c:pt>
                <c:pt idx="29">
                  <c:v>KKH</c:v>
                </c:pt>
                <c:pt idx="30">
                  <c:v>HD</c:v>
                </c:pt>
                <c:pt idx="31">
                  <c:v>DCH</c:v>
                </c:pt>
                <c:pt idx="32">
                  <c:v>KMH</c:v>
                </c:pt>
                <c:pt idx="33">
                  <c:v>KF</c:v>
                </c:pt>
                <c:pt idx="34">
                  <c:v>OH</c:v>
                </c:pt>
              </c:strCache>
            </c:strRef>
          </c:cat>
          <c:val>
            <c:numRef>
              <c:f>'Lokal avgift'!$B$62:$B$96</c:f>
              <c:numCache>
                <c:formatCode>0.000%</c:formatCode>
                <c:ptCount val="35"/>
                <c:pt idx="0">
                  <c:v>0.37752000000000002</c:v>
                </c:pt>
                <c:pt idx="1">
                  <c:v>0.37752000000000002</c:v>
                </c:pt>
                <c:pt idx="2">
                  <c:v>0.37752000000000002</c:v>
                </c:pt>
                <c:pt idx="3">
                  <c:v>0.37752000000000002</c:v>
                </c:pt>
                <c:pt idx="4">
                  <c:v>0.37752000000000002</c:v>
                </c:pt>
                <c:pt idx="5">
                  <c:v>0.37752000000000002</c:v>
                </c:pt>
                <c:pt idx="6">
                  <c:v>0.37752000000000002</c:v>
                </c:pt>
                <c:pt idx="7">
                  <c:v>0.37752000000000002</c:v>
                </c:pt>
                <c:pt idx="8">
                  <c:v>0.37752000000000002</c:v>
                </c:pt>
                <c:pt idx="9">
                  <c:v>0.37752000000000002</c:v>
                </c:pt>
                <c:pt idx="10">
                  <c:v>0.37752000000000002</c:v>
                </c:pt>
                <c:pt idx="11">
                  <c:v>0.37752000000000002</c:v>
                </c:pt>
                <c:pt idx="12">
                  <c:v>0.37752000000000002</c:v>
                </c:pt>
                <c:pt idx="13">
                  <c:v>0.37752000000000002</c:v>
                </c:pt>
                <c:pt idx="14">
                  <c:v>0.37752000000000002</c:v>
                </c:pt>
                <c:pt idx="15">
                  <c:v>0.37752000000000002</c:v>
                </c:pt>
                <c:pt idx="16">
                  <c:v>0.37752000000000002</c:v>
                </c:pt>
                <c:pt idx="17">
                  <c:v>0.37752000000000002</c:v>
                </c:pt>
                <c:pt idx="18">
                  <c:v>0.37752000000000002</c:v>
                </c:pt>
                <c:pt idx="19">
                  <c:v>0.37752000000000002</c:v>
                </c:pt>
                <c:pt idx="20">
                  <c:v>0.37752000000000002</c:v>
                </c:pt>
                <c:pt idx="21">
                  <c:v>0.37752000000000002</c:v>
                </c:pt>
                <c:pt idx="22">
                  <c:v>0.37752000000000002</c:v>
                </c:pt>
                <c:pt idx="23">
                  <c:v>0.37752000000000002</c:v>
                </c:pt>
                <c:pt idx="24">
                  <c:v>0.37752000000000002</c:v>
                </c:pt>
                <c:pt idx="25">
                  <c:v>0.37752000000000002</c:v>
                </c:pt>
                <c:pt idx="26">
                  <c:v>0.37752000000000002</c:v>
                </c:pt>
                <c:pt idx="27">
                  <c:v>0.37752000000000002</c:v>
                </c:pt>
                <c:pt idx="28">
                  <c:v>0.37752000000000002</c:v>
                </c:pt>
                <c:pt idx="29">
                  <c:v>0.37752000000000002</c:v>
                </c:pt>
                <c:pt idx="30">
                  <c:v>0.37752000000000002</c:v>
                </c:pt>
                <c:pt idx="31">
                  <c:v>0.37752000000000002</c:v>
                </c:pt>
                <c:pt idx="32">
                  <c:v>0.37752000000000002</c:v>
                </c:pt>
                <c:pt idx="33">
                  <c:v>0.37752000000000002</c:v>
                </c:pt>
                <c:pt idx="34">
                  <c:v>0.37752000000000002</c:v>
                </c:pt>
              </c:numCache>
            </c:numRef>
          </c:val>
        </c:ser>
        <c:ser>
          <c:idx val="1"/>
          <c:order val="1"/>
          <c:tx>
            <c:strRef>
              <c:f>'Lokal avgift'!$C$61</c:f>
              <c:strCache>
                <c:ptCount val="1"/>
                <c:pt idx="0">
                  <c:v>pensionskostnad</c:v>
                </c:pt>
              </c:strCache>
            </c:strRef>
          </c:tx>
          <c:invertIfNegative val="0"/>
          <c:cat>
            <c:strRef>
              <c:f>'Lokal avgift'!$A$62:$A$96</c:f>
              <c:strCache>
                <c:ptCount val="35"/>
                <c:pt idx="0">
                  <c:v>HJ</c:v>
                </c:pt>
                <c:pt idx="1">
                  <c:v>CTH</c:v>
                </c:pt>
                <c:pt idx="2">
                  <c:v>KTH</c:v>
                </c:pt>
                <c:pt idx="3">
                  <c:v>LiU</c:v>
                </c:pt>
                <c:pt idx="4">
                  <c:v>SU</c:v>
                </c:pt>
                <c:pt idx="5">
                  <c:v>GU</c:v>
                </c:pt>
                <c:pt idx="6">
                  <c:v>SDH</c:v>
                </c:pt>
                <c:pt idx="7">
                  <c:v>FHS</c:v>
                </c:pt>
                <c:pt idx="8">
                  <c:v>HKr</c:v>
                </c:pt>
                <c:pt idx="9">
                  <c:v>LU</c:v>
                </c:pt>
                <c:pt idx="10">
                  <c:v>ÖU</c:v>
                </c:pt>
                <c:pt idx="11">
                  <c:v>HV</c:v>
                </c:pt>
                <c:pt idx="12">
                  <c:v>MaH</c:v>
                </c:pt>
                <c:pt idx="13">
                  <c:v>HB</c:v>
                </c:pt>
                <c:pt idx="14">
                  <c:v>SLU</c:v>
                </c:pt>
                <c:pt idx="15">
                  <c:v>KaU</c:v>
                </c:pt>
                <c:pt idx="16">
                  <c:v>KI</c:v>
                </c:pt>
                <c:pt idx="17">
                  <c:v>MdH</c:v>
                </c:pt>
                <c:pt idx="18">
                  <c:v>LTU</c:v>
                </c:pt>
                <c:pt idx="19">
                  <c:v>MiUn</c:v>
                </c:pt>
                <c:pt idx="20">
                  <c:v>HiG</c:v>
                </c:pt>
                <c:pt idx="21">
                  <c:v>BTH</c:v>
                </c:pt>
                <c:pt idx="22">
                  <c:v>HH </c:v>
                </c:pt>
                <c:pt idx="23">
                  <c:v>UmU</c:v>
                </c:pt>
                <c:pt idx="24">
                  <c:v>SH</c:v>
                </c:pt>
                <c:pt idx="25">
                  <c:v>LNU</c:v>
                </c:pt>
                <c:pt idx="26">
                  <c:v>GIH</c:v>
                </c:pt>
                <c:pt idx="27">
                  <c:v>HS</c:v>
                </c:pt>
                <c:pt idx="28">
                  <c:v>UU</c:v>
                </c:pt>
                <c:pt idx="29">
                  <c:v>KKH</c:v>
                </c:pt>
                <c:pt idx="30">
                  <c:v>HD</c:v>
                </c:pt>
                <c:pt idx="31">
                  <c:v>DCH</c:v>
                </c:pt>
                <c:pt idx="32">
                  <c:v>KMH</c:v>
                </c:pt>
                <c:pt idx="33">
                  <c:v>KF</c:v>
                </c:pt>
                <c:pt idx="34">
                  <c:v>OH</c:v>
                </c:pt>
              </c:strCache>
            </c:strRef>
          </c:cat>
          <c:val>
            <c:numRef>
              <c:f>'Lokal avgift'!$C$62:$C$96</c:f>
              <c:numCache>
                <c:formatCode>0.000%</c:formatCode>
                <c:ptCount val="35"/>
                <c:pt idx="0">
                  <c:v>0.16347</c:v>
                </c:pt>
                <c:pt idx="1">
                  <c:v>0.16248000000000001</c:v>
                </c:pt>
                <c:pt idx="2">
                  <c:v>0.13300999999999999</c:v>
                </c:pt>
                <c:pt idx="3">
                  <c:v>0.13500000000000001</c:v>
                </c:pt>
                <c:pt idx="4">
                  <c:v>0.13500000000000001</c:v>
                </c:pt>
                <c:pt idx="5">
                  <c:v>0.13556000000000001</c:v>
                </c:pt>
                <c:pt idx="6">
                  <c:v>0.1305</c:v>
                </c:pt>
                <c:pt idx="7">
                  <c:v>0.13</c:v>
                </c:pt>
                <c:pt idx="8">
                  <c:v>0.122</c:v>
                </c:pt>
                <c:pt idx="9">
                  <c:v>0.1227</c:v>
                </c:pt>
                <c:pt idx="10">
                  <c:v>0.122</c:v>
                </c:pt>
                <c:pt idx="11">
                  <c:v>0.12248000000000001</c:v>
                </c:pt>
                <c:pt idx="12">
                  <c:v>0.11135</c:v>
                </c:pt>
                <c:pt idx="13">
                  <c:v>0.11817999999999999</c:v>
                </c:pt>
                <c:pt idx="14">
                  <c:v>0.1152</c:v>
                </c:pt>
                <c:pt idx="15">
                  <c:v>0.1164</c:v>
                </c:pt>
                <c:pt idx="16">
                  <c:v>0.11533</c:v>
                </c:pt>
                <c:pt idx="17">
                  <c:v>0.115</c:v>
                </c:pt>
                <c:pt idx="18">
                  <c:v>0.11248</c:v>
                </c:pt>
                <c:pt idx="19">
                  <c:v>0.105</c:v>
                </c:pt>
                <c:pt idx="20">
                  <c:v>0.1085</c:v>
                </c:pt>
                <c:pt idx="21">
                  <c:v>0.10818</c:v>
                </c:pt>
                <c:pt idx="22">
                  <c:v>0.10818</c:v>
                </c:pt>
                <c:pt idx="23">
                  <c:v>0.10488</c:v>
                </c:pt>
                <c:pt idx="24">
                  <c:v>0.105</c:v>
                </c:pt>
                <c:pt idx="25">
                  <c:v>0.1042</c:v>
                </c:pt>
                <c:pt idx="26">
                  <c:v>0.1021</c:v>
                </c:pt>
                <c:pt idx="27">
                  <c:v>0.1</c:v>
                </c:pt>
                <c:pt idx="28">
                  <c:v>9.7479999999999997E-2</c:v>
                </c:pt>
                <c:pt idx="29">
                  <c:v>9.7000000000000003E-2</c:v>
                </c:pt>
                <c:pt idx="30">
                  <c:v>9.2999999999999999E-2</c:v>
                </c:pt>
                <c:pt idx="31">
                  <c:v>0.09</c:v>
                </c:pt>
                <c:pt idx="32">
                  <c:v>0.09</c:v>
                </c:pt>
                <c:pt idx="33">
                  <c:v>0.08</c:v>
                </c:pt>
                <c:pt idx="34">
                  <c:v>7.5999999999999998E-2</c:v>
                </c:pt>
              </c:numCache>
            </c:numRef>
          </c:val>
        </c:ser>
        <c:ser>
          <c:idx val="2"/>
          <c:order val="2"/>
          <c:tx>
            <c:strRef>
              <c:f>'Lokal avgift'!$D$61</c:f>
              <c:strCache>
                <c:ptCount val="1"/>
                <c:pt idx="0">
                  <c:v>lokal avgift</c:v>
                </c:pt>
              </c:strCache>
            </c:strRef>
          </c:tx>
          <c:spPr>
            <a:solidFill>
              <a:schemeClr val="accent1"/>
            </a:solidFill>
          </c:spPr>
          <c:invertIfNegative val="0"/>
          <c:cat>
            <c:strRef>
              <c:f>'Lokal avgift'!$A$62:$A$96</c:f>
              <c:strCache>
                <c:ptCount val="35"/>
                <c:pt idx="0">
                  <c:v>HJ</c:v>
                </c:pt>
                <c:pt idx="1">
                  <c:v>CTH</c:v>
                </c:pt>
                <c:pt idx="2">
                  <c:v>KTH</c:v>
                </c:pt>
                <c:pt idx="3">
                  <c:v>LiU</c:v>
                </c:pt>
                <c:pt idx="4">
                  <c:v>SU</c:v>
                </c:pt>
                <c:pt idx="5">
                  <c:v>GU</c:v>
                </c:pt>
                <c:pt idx="6">
                  <c:v>SDH</c:v>
                </c:pt>
                <c:pt idx="7">
                  <c:v>FHS</c:v>
                </c:pt>
                <c:pt idx="8">
                  <c:v>HKr</c:v>
                </c:pt>
                <c:pt idx="9">
                  <c:v>LU</c:v>
                </c:pt>
                <c:pt idx="10">
                  <c:v>ÖU</c:v>
                </c:pt>
                <c:pt idx="11">
                  <c:v>HV</c:v>
                </c:pt>
                <c:pt idx="12">
                  <c:v>MaH</c:v>
                </c:pt>
                <c:pt idx="13">
                  <c:v>HB</c:v>
                </c:pt>
                <c:pt idx="14">
                  <c:v>SLU</c:v>
                </c:pt>
                <c:pt idx="15">
                  <c:v>KaU</c:v>
                </c:pt>
                <c:pt idx="16">
                  <c:v>KI</c:v>
                </c:pt>
                <c:pt idx="17">
                  <c:v>MdH</c:v>
                </c:pt>
                <c:pt idx="18">
                  <c:v>LTU</c:v>
                </c:pt>
                <c:pt idx="19">
                  <c:v>MiUn</c:v>
                </c:pt>
                <c:pt idx="20">
                  <c:v>HiG</c:v>
                </c:pt>
                <c:pt idx="21">
                  <c:v>BTH</c:v>
                </c:pt>
                <c:pt idx="22">
                  <c:v>HH </c:v>
                </c:pt>
                <c:pt idx="23">
                  <c:v>UmU</c:v>
                </c:pt>
                <c:pt idx="24">
                  <c:v>SH</c:v>
                </c:pt>
                <c:pt idx="25">
                  <c:v>LNU</c:v>
                </c:pt>
                <c:pt idx="26">
                  <c:v>GIH</c:v>
                </c:pt>
                <c:pt idx="27">
                  <c:v>HS</c:v>
                </c:pt>
                <c:pt idx="28">
                  <c:v>UU</c:v>
                </c:pt>
                <c:pt idx="29">
                  <c:v>KKH</c:v>
                </c:pt>
                <c:pt idx="30">
                  <c:v>HD</c:v>
                </c:pt>
                <c:pt idx="31">
                  <c:v>DCH</c:v>
                </c:pt>
                <c:pt idx="32">
                  <c:v>KMH</c:v>
                </c:pt>
                <c:pt idx="33">
                  <c:v>KF</c:v>
                </c:pt>
                <c:pt idx="34">
                  <c:v>OH</c:v>
                </c:pt>
              </c:strCache>
            </c:strRef>
          </c:cat>
          <c:val>
            <c:numRef>
              <c:f>'Lokal avgift'!$D$62:$D$96</c:f>
              <c:numCache>
                <c:formatCode>0.000%</c:formatCode>
                <c:ptCount val="35"/>
                <c:pt idx="0">
                  <c:v>0</c:v>
                </c:pt>
                <c:pt idx="1">
                  <c:v>0</c:v>
                </c:pt>
                <c:pt idx="2">
                  <c:v>2.3349999999999899E-2</c:v>
                </c:pt>
                <c:pt idx="3">
                  <c:v>1.7479999999999996E-2</c:v>
                </c:pt>
                <c:pt idx="4">
                  <c:v>5.8299999999999463E-3</c:v>
                </c:pt>
                <c:pt idx="5">
                  <c:v>0</c:v>
                </c:pt>
                <c:pt idx="6">
                  <c:v>0</c:v>
                </c:pt>
                <c:pt idx="7">
                  <c:v>0</c:v>
                </c:pt>
                <c:pt idx="8">
                  <c:v>3.8499999999999646E-3</c:v>
                </c:pt>
                <c:pt idx="9">
                  <c:v>1.7999999999993022E-4</c:v>
                </c:pt>
                <c:pt idx="10">
                  <c:v>4.7999999999998044E-4</c:v>
                </c:pt>
                <c:pt idx="11">
                  <c:v>0</c:v>
                </c:pt>
                <c:pt idx="12">
                  <c:v>1.0499999999999954E-2</c:v>
                </c:pt>
                <c:pt idx="13">
                  <c:v>0</c:v>
                </c:pt>
                <c:pt idx="14">
                  <c:v>2.7799999999999769E-3</c:v>
                </c:pt>
                <c:pt idx="15">
                  <c:v>0</c:v>
                </c:pt>
                <c:pt idx="16">
                  <c:v>0</c:v>
                </c:pt>
                <c:pt idx="17">
                  <c:v>0</c:v>
                </c:pt>
                <c:pt idx="18">
                  <c:v>0</c:v>
                </c:pt>
                <c:pt idx="19">
                  <c:v>4.2999999999999566E-3</c:v>
                </c:pt>
                <c:pt idx="20">
                  <c:v>2.9999999999960614E-5</c:v>
                </c:pt>
                <c:pt idx="21">
                  <c:v>0</c:v>
                </c:pt>
                <c:pt idx="22">
                  <c:v>0</c:v>
                </c:pt>
                <c:pt idx="23">
                  <c:v>5.9999999999996168E-4</c:v>
                </c:pt>
                <c:pt idx="24">
                  <c:v>4.9999999999925104E-5</c:v>
                </c:pt>
                <c:pt idx="25">
                  <c:v>0</c:v>
                </c:pt>
                <c:pt idx="26">
                  <c:v>0</c:v>
                </c:pt>
                <c:pt idx="27">
                  <c:v>0</c:v>
                </c:pt>
                <c:pt idx="28">
                  <c:v>0</c:v>
                </c:pt>
                <c:pt idx="29">
                  <c:v>0</c:v>
                </c:pt>
                <c:pt idx="30">
                  <c:v>0</c:v>
                </c:pt>
                <c:pt idx="31">
                  <c:v>0</c:v>
                </c:pt>
                <c:pt idx="32">
                  <c:v>0</c:v>
                </c:pt>
                <c:pt idx="33">
                  <c:v>0</c:v>
                </c:pt>
                <c:pt idx="34">
                  <c:v>0</c:v>
                </c:pt>
              </c:numCache>
            </c:numRef>
          </c:val>
        </c:ser>
        <c:dLbls>
          <c:showLegendKey val="0"/>
          <c:showVal val="0"/>
          <c:showCatName val="0"/>
          <c:showSerName val="0"/>
          <c:showPercent val="0"/>
          <c:showBubbleSize val="0"/>
        </c:dLbls>
        <c:gapWidth val="150"/>
        <c:overlap val="100"/>
        <c:axId val="81695104"/>
        <c:axId val="81696640"/>
      </c:barChart>
      <c:catAx>
        <c:axId val="81695104"/>
        <c:scaling>
          <c:orientation val="minMax"/>
        </c:scaling>
        <c:delete val="0"/>
        <c:axPos val="b"/>
        <c:majorTickMark val="out"/>
        <c:minorTickMark val="none"/>
        <c:tickLblPos val="nextTo"/>
        <c:crossAx val="81696640"/>
        <c:crosses val="autoZero"/>
        <c:auto val="1"/>
        <c:lblAlgn val="ctr"/>
        <c:lblOffset val="100"/>
        <c:noMultiLvlLbl val="0"/>
      </c:catAx>
      <c:valAx>
        <c:axId val="81696640"/>
        <c:scaling>
          <c:orientation val="minMax"/>
        </c:scaling>
        <c:delete val="0"/>
        <c:axPos val="l"/>
        <c:majorGridlines/>
        <c:numFmt formatCode="0%" sourceLinked="0"/>
        <c:majorTickMark val="out"/>
        <c:minorTickMark val="none"/>
        <c:tickLblPos val="nextTo"/>
        <c:txPr>
          <a:bodyPr/>
          <a:lstStyle/>
          <a:p>
            <a:pPr>
              <a:defRPr sz="1200"/>
            </a:pPr>
            <a:endParaRPr lang="sv-SE"/>
          </a:p>
        </c:txPr>
        <c:crossAx val="81695104"/>
        <c:crosses val="autoZero"/>
        <c:crossBetween val="between"/>
      </c:valAx>
    </c:plotArea>
    <c:legend>
      <c:legendPos val="r"/>
      <c:layout/>
      <c:overlay val="0"/>
      <c:txPr>
        <a:bodyPr/>
        <a:lstStyle/>
        <a:p>
          <a:pPr>
            <a:defRPr sz="1600"/>
          </a:pPr>
          <a:endParaRPr lang="sv-SE"/>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000"/>
            </a:pPr>
            <a:r>
              <a:rPr lang="sv-SE" sz="2000"/>
              <a:t>utbildning</a:t>
            </a:r>
          </a:p>
        </c:rich>
      </c:tx>
      <c:layout/>
      <c:overlay val="0"/>
    </c:title>
    <c:autoTitleDeleted val="0"/>
    <c:plotArea>
      <c:layout/>
      <c:barChart>
        <c:barDir val="col"/>
        <c:grouping val="clustered"/>
        <c:varyColors val="0"/>
        <c:ser>
          <c:idx val="0"/>
          <c:order val="0"/>
          <c:tx>
            <c:strRef>
              <c:f>Blad1!$G$362</c:f>
              <c:strCache>
                <c:ptCount val="1"/>
                <c:pt idx="0">
                  <c:v>2013</c:v>
                </c:pt>
              </c:strCache>
            </c:strRef>
          </c:tx>
          <c:invertIfNegative val="0"/>
          <c:cat>
            <c:strRef>
              <c:f>Blad1!$F$363:$F$393</c:f>
              <c:strCache>
                <c:ptCount val="31"/>
                <c:pt idx="0">
                  <c:v>KI</c:v>
                </c:pt>
                <c:pt idx="1">
                  <c:v>KKH</c:v>
                </c:pt>
                <c:pt idx="2">
                  <c:v>LTU</c:v>
                </c:pt>
                <c:pt idx="3">
                  <c:v>UmU</c:v>
                </c:pt>
                <c:pt idx="4">
                  <c:v>OH</c:v>
                </c:pt>
                <c:pt idx="5">
                  <c:v>SLU</c:v>
                </c:pt>
                <c:pt idx="6">
                  <c:v>UU</c:v>
                </c:pt>
                <c:pt idx="7">
                  <c:v>LU</c:v>
                </c:pt>
                <c:pt idx="8">
                  <c:v>HD</c:v>
                </c:pt>
                <c:pt idx="9">
                  <c:v>SU</c:v>
                </c:pt>
                <c:pt idx="10">
                  <c:v>CTH</c:v>
                </c:pt>
                <c:pt idx="11">
                  <c:v>KaU</c:v>
                </c:pt>
                <c:pt idx="12">
                  <c:v>ÖU</c:v>
                </c:pt>
                <c:pt idx="13">
                  <c:v>GU</c:v>
                </c:pt>
                <c:pt idx="14">
                  <c:v>KF</c:v>
                </c:pt>
                <c:pt idx="15">
                  <c:v>LnU</c:v>
                </c:pt>
                <c:pt idx="16">
                  <c:v>MdH</c:v>
                </c:pt>
                <c:pt idx="17">
                  <c:v>HKr</c:v>
                </c:pt>
                <c:pt idx="18">
                  <c:v>SH</c:v>
                </c:pt>
                <c:pt idx="19">
                  <c:v>MiUn</c:v>
                </c:pt>
                <c:pt idx="20">
                  <c:v>HiG</c:v>
                </c:pt>
                <c:pt idx="21">
                  <c:v>BTH</c:v>
                </c:pt>
                <c:pt idx="22">
                  <c:v>MaH</c:v>
                </c:pt>
                <c:pt idx="23">
                  <c:v>LiU</c:v>
                </c:pt>
                <c:pt idx="24">
                  <c:v>HB</c:v>
                </c:pt>
                <c:pt idx="25">
                  <c:v>HS</c:v>
                </c:pt>
                <c:pt idx="26">
                  <c:v>KTH</c:v>
                </c:pt>
                <c:pt idx="27">
                  <c:v>HH</c:v>
                </c:pt>
                <c:pt idx="28">
                  <c:v>HJ</c:v>
                </c:pt>
                <c:pt idx="29">
                  <c:v>HV</c:v>
                </c:pt>
                <c:pt idx="30">
                  <c:v>GIH</c:v>
                </c:pt>
              </c:strCache>
            </c:strRef>
          </c:cat>
          <c:val>
            <c:numRef>
              <c:f>Blad1!$G$363:$G$393</c:f>
              <c:numCache>
                <c:formatCode>0.00%</c:formatCode>
                <c:ptCount val="31"/>
                <c:pt idx="0">
                  <c:v>0.21726896825518974</c:v>
                </c:pt>
                <c:pt idx="1">
                  <c:v>0.24794435906779258</c:v>
                </c:pt>
                <c:pt idx="2">
                  <c:v>0.28284049363989855</c:v>
                </c:pt>
                <c:pt idx="3">
                  <c:v>0.29031304778774059</c:v>
                </c:pt>
                <c:pt idx="4">
                  <c:v>0.29757638234221018</c:v>
                </c:pt>
                <c:pt idx="5">
                  <c:v>0.30569927707363609</c:v>
                </c:pt>
                <c:pt idx="6">
                  <c:v>0.30841326037903638</c:v>
                </c:pt>
                <c:pt idx="7">
                  <c:v>0.31321767443584075</c:v>
                </c:pt>
                <c:pt idx="8">
                  <c:v>0.31687731970244171</c:v>
                </c:pt>
                <c:pt idx="9">
                  <c:v>0.32511463994920914</c:v>
                </c:pt>
                <c:pt idx="10">
                  <c:v>0.32550960975926346</c:v>
                </c:pt>
                <c:pt idx="11">
                  <c:v>0.3258132798573975</c:v>
                </c:pt>
                <c:pt idx="12">
                  <c:v>0.33952251540153527</c:v>
                </c:pt>
                <c:pt idx="13">
                  <c:v>0.34143289894474865</c:v>
                </c:pt>
                <c:pt idx="14">
                  <c:v>0.34180226657098711</c:v>
                </c:pt>
                <c:pt idx="15">
                  <c:v>0.34225473975801241</c:v>
                </c:pt>
                <c:pt idx="16">
                  <c:v>0.34947059083404647</c:v>
                </c:pt>
                <c:pt idx="17">
                  <c:v>0.35432626134389</c:v>
                </c:pt>
                <c:pt idx="18">
                  <c:v>0.35629856116929648</c:v>
                </c:pt>
                <c:pt idx="19">
                  <c:v>0.36281103054538538</c:v>
                </c:pt>
                <c:pt idx="20">
                  <c:v>0.37415013602489977</c:v>
                </c:pt>
                <c:pt idx="21">
                  <c:v>0.37970163518060301</c:v>
                </c:pt>
                <c:pt idx="22">
                  <c:v>0.38010023077020405</c:v>
                </c:pt>
                <c:pt idx="23">
                  <c:v>0.38873193956978541</c:v>
                </c:pt>
                <c:pt idx="24">
                  <c:v>0.38899019500621601</c:v>
                </c:pt>
                <c:pt idx="25">
                  <c:v>0.41415533297358359</c:v>
                </c:pt>
                <c:pt idx="26">
                  <c:v>0.43000335001220685</c:v>
                </c:pt>
                <c:pt idx="27">
                  <c:v>0.43168289208598354</c:v>
                </c:pt>
                <c:pt idx="28">
                  <c:v>0.43981727149009286</c:v>
                </c:pt>
                <c:pt idx="29">
                  <c:v>0.45571940540016981</c:v>
                </c:pt>
                <c:pt idx="30">
                  <c:v>0.55757502199836151</c:v>
                </c:pt>
              </c:numCache>
            </c:numRef>
          </c:val>
        </c:ser>
        <c:ser>
          <c:idx val="1"/>
          <c:order val="1"/>
          <c:tx>
            <c:strRef>
              <c:f>Blad1!$H$362</c:f>
              <c:strCache>
                <c:ptCount val="1"/>
                <c:pt idx="0">
                  <c:v>2012</c:v>
                </c:pt>
              </c:strCache>
            </c:strRef>
          </c:tx>
          <c:invertIfNegative val="0"/>
          <c:cat>
            <c:strRef>
              <c:f>Blad1!$F$363:$F$393</c:f>
              <c:strCache>
                <c:ptCount val="31"/>
                <c:pt idx="0">
                  <c:v>KI</c:v>
                </c:pt>
                <c:pt idx="1">
                  <c:v>KKH</c:v>
                </c:pt>
                <c:pt idx="2">
                  <c:v>LTU</c:v>
                </c:pt>
                <c:pt idx="3">
                  <c:v>UmU</c:v>
                </c:pt>
                <c:pt idx="4">
                  <c:v>OH</c:v>
                </c:pt>
                <c:pt idx="5">
                  <c:v>SLU</c:v>
                </c:pt>
                <c:pt idx="6">
                  <c:v>UU</c:v>
                </c:pt>
                <c:pt idx="7">
                  <c:v>LU</c:v>
                </c:pt>
                <c:pt idx="8">
                  <c:v>HD</c:v>
                </c:pt>
                <c:pt idx="9">
                  <c:v>SU</c:v>
                </c:pt>
                <c:pt idx="10">
                  <c:v>CTH</c:v>
                </c:pt>
                <c:pt idx="11">
                  <c:v>KaU</c:v>
                </c:pt>
                <c:pt idx="12">
                  <c:v>ÖU</c:v>
                </c:pt>
                <c:pt idx="13">
                  <c:v>GU</c:v>
                </c:pt>
                <c:pt idx="14">
                  <c:v>KF</c:v>
                </c:pt>
                <c:pt idx="15">
                  <c:v>LnU</c:v>
                </c:pt>
                <c:pt idx="16">
                  <c:v>MdH</c:v>
                </c:pt>
                <c:pt idx="17">
                  <c:v>HKr</c:v>
                </c:pt>
                <c:pt idx="18">
                  <c:v>SH</c:v>
                </c:pt>
                <c:pt idx="19">
                  <c:v>MiUn</c:v>
                </c:pt>
                <c:pt idx="20">
                  <c:v>HiG</c:v>
                </c:pt>
                <c:pt idx="21">
                  <c:v>BTH</c:v>
                </c:pt>
                <c:pt idx="22">
                  <c:v>MaH</c:v>
                </c:pt>
                <c:pt idx="23">
                  <c:v>LiU</c:v>
                </c:pt>
                <c:pt idx="24">
                  <c:v>HB</c:v>
                </c:pt>
                <c:pt idx="25">
                  <c:v>HS</c:v>
                </c:pt>
                <c:pt idx="26">
                  <c:v>KTH</c:v>
                </c:pt>
                <c:pt idx="27">
                  <c:v>HH</c:v>
                </c:pt>
                <c:pt idx="28">
                  <c:v>HJ</c:v>
                </c:pt>
                <c:pt idx="29">
                  <c:v>HV</c:v>
                </c:pt>
                <c:pt idx="30">
                  <c:v>GIH</c:v>
                </c:pt>
              </c:strCache>
            </c:strRef>
          </c:cat>
          <c:val>
            <c:numRef>
              <c:f>Blad1!$H$363:$H$393</c:f>
              <c:numCache>
                <c:formatCode>0.00%</c:formatCode>
                <c:ptCount val="31"/>
                <c:pt idx="0">
                  <c:v>0.22601358999033322</c:v>
                </c:pt>
                <c:pt idx="1">
                  <c:v>0.17125047093879509</c:v>
                </c:pt>
                <c:pt idx="2">
                  <c:v>0.28020785445062574</c:v>
                </c:pt>
                <c:pt idx="3">
                  <c:v>0.29977502776191939</c:v>
                </c:pt>
                <c:pt idx="4">
                  <c:v>0.30544237548319947</c:v>
                </c:pt>
                <c:pt idx="5">
                  <c:v>0.30029645354561346</c:v>
                </c:pt>
                <c:pt idx="6">
                  <c:v>0.32574779066861681</c:v>
                </c:pt>
                <c:pt idx="7">
                  <c:v>0.32103916886919737</c:v>
                </c:pt>
                <c:pt idx="8">
                  <c:v>0.28609933239478835</c:v>
                </c:pt>
                <c:pt idx="9">
                  <c:v>0.30892563439871601</c:v>
                </c:pt>
                <c:pt idx="10">
                  <c:v>0.31356556692788695</c:v>
                </c:pt>
                <c:pt idx="11">
                  <c:v>0.32544903661776942</c:v>
                </c:pt>
                <c:pt idx="12">
                  <c:v>0.34718924350355168</c:v>
                </c:pt>
                <c:pt idx="13">
                  <c:v>0.33310028447038081</c:v>
                </c:pt>
                <c:pt idx="14">
                  <c:v>0.38118437974183977</c:v>
                </c:pt>
                <c:pt idx="15">
                  <c:v>0.37958944226943941</c:v>
                </c:pt>
                <c:pt idx="16">
                  <c:v>0.33422685049154388</c:v>
                </c:pt>
                <c:pt idx="17">
                  <c:v>0.30973383759461259</c:v>
                </c:pt>
                <c:pt idx="18">
                  <c:v>0.30943659387043493</c:v>
                </c:pt>
                <c:pt idx="19">
                  <c:v>0.37293762544700565</c:v>
                </c:pt>
                <c:pt idx="20">
                  <c:v>0.38522732251273406</c:v>
                </c:pt>
                <c:pt idx="21">
                  <c:v>0.4112630193953889</c:v>
                </c:pt>
                <c:pt idx="22">
                  <c:v>0.46134424010136271</c:v>
                </c:pt>
                <c:pt idx="23">
                  <c:v>0.39296107361707389</c:v>
                </c:pt>
                <c:pt idx="24">
                  <c:v>0.34366796515837306</c:v>
                </c:pt>
                <c:pt idx="25">
                  <c:v>0.36075024679768647</c:v>
                </c:pt>
                <c:pt idx="26">
                  <c:v>0.44431268269504254</c:v>
                </c:pt>
                <c:pt idx="27">
                  <c:v>0.43484029497069132</c:v>
                </c:pt>
                <c:pt idx="28">
                  <c:v>0.45836391665066462</c:v>
                </c:pt>
                <c:pt idx="29">
                  <c:v>0.46464714105150379</c:v>
                </c:pt>
                <c:pt idx="30">
                  <c:v>0.51570941637489276</c:v>
                </c:pt>
              </c:numCache>
            </c:numRef>
          </c:val>
        </c:ser>
        <c:ser>
          <c:idx val="2"/>
          <c:order val="2"/>
          <c:tx>
            <c:strRef>
              <c:f>Blad1!$I$362</c:f>
              <c:strCache>
                <c:ptCount val="1"/>
                <c:pt idx="0">
                  <c:v>2011</c:v>
                </c:pt>
              </c:strCache>
            </c:strRef>
          </c:tx>
          <c:invertIfNegative val="0"/>
          <c:cat>
            <c:strRef>
              <c:f>Blad1!$F$363:$F$393</c:f>
              <c:strCache>
                <c:ptCount val="31"/>
                <c:pt idx="0">
                  <c:v>KI</c:v>
                </c:pt>
                <c:pt idx="1">
                  <c:v>KKH</c:v>
                </c:pt>
                <c:pt idx="2">
                  <c:v>LTU</c:v>
                </c:pt>
                <c:pt idx="3">
                  <c:v>UmU</c:v>
                </c:pt>
                <c:pt idx="4">
                  <c:v>OH</c:v>
                </c:pt>
                <c:pt idx="5">
                  <c:v>SLU</c:v>
                </c:pt>
                <c:pt idx="6">
                  <c:v>UU</c:v>
                </c:pt>
                <c:pt idx="7">
                  <c:v>LU</c:v>
                </c:pt>
                <c:pt idx="8">
                  <c:v>HD</c:v>
                </c:pt>
                <c:pt idx="9">
                  <c:v>SU</c:v>
                </c:pt>
                <c:pt idx="10">
                  <c:v>CTH</c:v>
                </c:pt>
                <c:pt idx="11">
                  <c:v>KaU</c:v>
                </c:pt>
                <c:pt idx="12">
                  <c:v>ÖU</c:v>
                </c:pt>
                <c:pt idx="13">
                  <c:v>GU</c:v>
                </c:pt>
                <c:pt idx="14">
                  <c:v>KF</c:v>
                </c:pt>
                <c:pt idx="15">
                  <c:v>LnU</c:v>
                </c:pt>
                <c:pt idx="16">
                  <c:v>MdH</c:v>
                </c:pt>
                <c:pt idx="17">
                  <c:v>HKr</c:v>
                </c:pt>
                <c:pt idx="18">
                  <c:v>SH</c:v>
                </c:pt>
                <c:pt idx="19">
                  <c:v>MiUn</c:v>
                </c:pt>
                <c:pt idx="20">
                  <c:v>HiG</c:v>
                </c:pt>
                <c:pt idx="21">
                  <c:v>BTH</c:v>
                </c:pt>
                <c:pt idx="22">
                  <c:v>MaH</c:v>
                </c:pt>
                <c:pt idx="23">
                  <c:v>LiU</c:v>
                </c:pt>
                <c:pt idx="24">
                  <c:v>HB</c:v>
                </c:pt>
                <c:pt idx="25">
                  <c:v>HS</c:v>
                </c:pt>
                <c:pt idx="26">
                  <c:v>KTH</c:v>
                </c:pt>
                <c:pt idx="27">
                  <c:v>HH</c:v>
                </c:pt>
                <c:pt idx="28">
                  <c:v>HJ</c:v>
                </c:pt>
                <c:pt idx="29">
                  <c:v>HV</c:v>
                </c:pt>
                <c:pt idx="30">
                  <c:v>GIH</c:v>
                </c:pt>
              </c:strCache>
            </c:strRef>
          </c:cat>
          <c:val>
            <c:numRef>
              <c:f>Blad1!$I$363:$I$393</c:f>
              <c:numCache>
                <c:formatCode>0.00%</c:formatCode>
                <c:ptCount val="31"/>
                <c:pt idx="0">
                  <c:v>0.23867285884571451</c:v>
                </c:pt>
                <c:pt idx="1">
                  <c:v>0.19787745809081395</c:v>
                </c:pt>
                <c:pt idx="2">
                  <c:v>0.31375088319340599</c:v>
                </c:pt>
                <c:pt idx="3">
                  <c:v>0.30373673147168151</c:v>
                </c:pt>
                <c:pt idx="4">
                  <c:v>0.31083436104820211</c:v>
                </c:pt>
                <c:pt idx="5">
                  <c:v>0.33021204382320896</c:v>
                </c:pt>
                <c:pt idx="6">
                  <c:v>0.32056236589728559</c:v>
                </c:pt>
                <c:pt idx="7">
                  <c:v>0.31851973256255939</c:v>
                </c:pt>
                <c:pt idx="8">
                  <c:v>0.30020592464768481</c:v>
                </c:pt>
                <c:pt idx="9">
                  <c:v>0.32941634677269338</c:v>
                </c:pt>
                <c:pt idx="10">
                  <c:v>0.34283193330243289</c:v>
                </c:pt>
                <c:pt idx="11">
                  <c:v>0.3430735121939068</c:v>
                </c:pt>
                <c:pt idx="12">
                  <c:v>0.34899304975336837</c:v>
                </c:pt>
                <c:pt idx="13">
                  <c:v>0.32087337567401786</c:v>
                </c:pt>
                <c:pt idx="14">
                  <c:v>0.37646893350680405</c:v>
                </c:pt>
                <c:pt idx="15">
                  <c:v>0.35785752031543899</c:v>
                </c:pt>
                <c:pt idx="16">
                  <c:v>0.35674982185866155</c:v>
                </c:pt>
                <c:pt idx="17">
                  <c:v>0.39421281428463889</c:v>
                </c:pt>
                <c:pt idx="18">
                  <c:v>0.39715214893370299</c:v>
                </c:pt>
                <c:pt idx="19">
                  <c:v>0.38386390866512859</c:v>
                </c:pt>
                <c:pt idx="20">
                  <c:v>0.42756775095195659</c:v>
                </c:pt>
                <c:pt idx="21">
                  <c:v>0.44780157265303028</c:v>
                </c:pt>
                <c:pt idx="22">
                  <c:v>0.37364808049739123</c:v>
                </c:pt>
                <c:pt idx="23">
                  <c:v>0.3579578642355663</c:v>
                </c:pt>
                <c:pt idx="24">
                  <c:v>0.39852088059201962</c:v>
                </c:pt>
                <c:pt idx="25">
                  <c:v>0.40153868915520047</c:v>
                </c:pt>
                <c:pt idx="26">
                  <c:v>0.40867897470540471</c:v>
                </c:pt>
                <c:pt idx="27">
                  <c:v>0.40696889859915181</c:v>
                </c:pt>
                <c:pt idx="28">
                  <c:v>0.36533619779888438</c:v>
                </c:pt>
                <c:pt idx="29">
                  <c:v>0.468867619233651</c:v>
                </c:pt>
                <c:pt idx="30">
                  <c:v>0.43294264643967895</c:v>
                </c:pt>
              </c:numCache>
            </c:numRef>
          </c:val>
        </c:ser>
        <c:dLbls>
          <c:showLegendKey val="0"/>
          <c:showVal val="0"/>
          <c:showCatName val="0"/>
          <c:showSerName val="0"/>
          <c:showPercent val="0"/>
          <c:showBubbleSize val="0"/>
        </c:dLbls>
        <c:gapWidth val="150"/>
        <c:axId val="93063424"/>
        <c:axId val="93065216"/>
      </c:barChart>
      <c:catAx>
        <c:axId val="93063424"/>
        <c:scaling>
          <c:orientation val="minMax"/>
        </c:scaling>
        <c:delete val="0"/>
        <c:axPos val="b"/>
        <c:majorTickMark val="out"/>
        <c:minorTickMark val="none"/>
        <c:tickLblPos val="nextTo"/>
        <c:crossAx val="93065216"/>
        <c:crosses val="autoZero"/>
        <c:auto val="1"/>
        <c:lblAlgn val="ctr"/>
        <c:lblOffset val="100"/>
        <c:noMultiLvlLbl val="0"/>
      </c:catAx>
      <c:valAx>
        <c:axId val="93065216"/>
        <c:scaling>
          <c:orientation val="minMax"/>
          <c:max val="1"/>
        </c:scaling>
        <c:delete val="0"/>
        <c:axPos val="l"/>
        <c:majorGridlines/>
        <c:title>
          <c:tx>
            <c:rich>
              <a:bodyPr rot="-5400000" vert="horz"/>
              <a:lstStyle/>
              <a:p>
                <a:pPr>
                  <a:defRPr sz="1100"/>
                </a:pPr>
                <a:r>
                  <a:rPr lang="sv-SE" sz="1100" dirty="0" smtClean="0"/>
                  <a:t>Andel indirekta kostnader</a:t>
                </a:r>
                <a:endParaRPr lang="sv-SE" sz="1100" dirty="0"/>
              </a:p>
            </c:rich>
          </c:tx>
          <c:layout/>
          <c:overlay val="0"/>
        </c:title>
        <c:numFmt formatCode="0%" sourceLinked="0"/>
        <c:majorTickMark val="out"/>
        <c:minorTickMark val="none"/>
        <c:tickLblPos val="nextTo"/>
        <c:txPr>
          <a:bodyPr/>
          <a:lstStyle/>
          <a:p>
            <a:pPr>
              <a:defRPr sz="1100"/>
            </a:pPr>
            <a:endParaRPr lang="sv-SE"/>
          </a:p>
        </c:txPr>
        <c:crossAx val="93063424"/>
        <c:crosses val="autoZero"/>
        <c:crossBetween val="between"/>
      </c:valAx>
    </c:plotArea>
    <c:legend>
      <c:legendPos val="r"/>
      <c:layout/>
      <c:overlay val="0"/>
      <c:txPr>
        <a:bodyPr/>
        <a:lstStyle/>
        <a:p>
          <a:pPr>
            <a:defRPr sz="1100"/>
          </a:pPr>
          <a:endParaRPr lang="sv-SE"/>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utbildning + forskning 2013</a:t>
            </a:r>
          </a:p>
        </c:rich>
      </c:tx>
      <c:layout/>
      <c:overlay val="0"/>
    </c:title>
    <c:autoTitleDeleted val="0"/>
    <c:plotArea>
      <c:layout/>
      <c:scatterChart>
        <c:scatterStyle val="lineMarker"/>
        <c:varyColors val="0"/>
        <c:ser>
          <c:idx val="0"/>
          <c:order val="0"/>
          <c:spPr>
            <a:ln w="28575">
              <a:noFill/>
            </a:ln>
          </c:spPr>
          <c:xVal>
            <c:numRef>
              <c:f>avstämning!$B$248:$B$282</c:f>
              <c:numCache>
                <c:formatCode>#,##0</c:formatCode>
                <c:ptCount val="35"/>
                <c:pt idx="0">
                  <c:v>470416</c:v>
                </c:pt>
                <c:pt idx="1">
                  <c:v>3140409.5</c:v>
                </c:pt>
                <c:pt idx="2">
                  <c:v>69789</c:v>
                </c:pt>
                <c:pt idx="3">
                  <c:v>482057</c:v>
                </c:pt>
                <c:pt idx="4">
                  <c:v>134912</c:v>
                </c:pt>
                <c:pt idx="5">
                  <c:v>5378620</c:v>
                </c:pt>
                <c:pt idx="6">
                  <c:v>598470</c:v>
                </c:pt>
                <c:pt idx="7">
                  <c:v>542540</c:v>
                </c:pt>
                <c:pt idx="8">
                  <c:v>487279</c:v>
                </c:pt>
                <c:pt idx="9">
                  <c:v>544278</c:v>
                </c:pt>
                <c:pt idx="10">
                  <c:v>750959</c:v>
                </c:pt>
                <c:pt idx="11">
                  <c:v>458431</c:v>
                </c:pt>
                <c:pt idx="12">
                  <c:v>402601</c:v>
                </c:pt>
                <c:pt idx="13">
                  <c:v>441272</c:v>
                </c:pt>
                <c:pt idx="14">
                  <c:v>992110</c:v>
                </c:pt>
                <c:pt idx="15">
                  <c:v>164345</c:v>
                </c:pt>
                <c:pt idx="16">
                  <c:v>5506088</c:v>
                </c:pt>
                <c:pt idx="17">
                  <c:v>74557</c:v>
                </c:pt>
                <c:pt idx="18">
                  <c:v>164443</c:v>
                </c:pt>
                <c:pt idx="19">
                  <c:v>3891163.1839999999</c:v>
                </c:pt>
                <c:pt idx="20">
                  <c:v>3322517</c:v>
                </c:pt>
                <c:pt idx="21">
                  <c:v>1569759</c:v>
                </c:pt>
                <c:pt idx="22">
                  <c:v>1452426</c:v>
                </c:pt>
                <c:pt idx="23">
                  <c:v>6925633</c:v>
                </c:pt>
                <c:pt idx="24">
                  <c:v>1274025</c:v>
                </c:pt>
                <c:pt idx="25">
                  <c:v>816209</c:v>
                </c:pt>
                <c:pt idx="26">
                  <c:v>945379</c:v>
                </c:pt>
                <c:pt idx="27">
                  <c:v>26736</c:v>
                </c:pt>
                <c:pt idx="28">
                  <c:v>134165</c:v>
                </c:pt>
                <c:pt idx="29">
                  <c:v>653166</c:v>
                </c:pt>
                <c:pt idx="30">
                  <c:v>3150346</c:v>
                </c:pt>
                <c:pt idx="31">
                  <c:v>4282874</c:v>
                </c:pt>
                <c:pt idx="32">
                  <c:v>3926950</c:v>
                </c:pt>
                <c:pt idx="33">
                  <c:v>5512652</c:v>
                </c:pt>
                <c:pt idx="34">
                  <c:v>1016224.9999999998</c:v>
                </c:pt>
              </c:numCache>
            </c:numRef>
          </c:xVal>
          <c:yVal>
            <c:numRef>
              <c:f>avstämning!$C$248:$C$282</c:f>
              <c:numCache>
                <c:formatCode>0.00%</c:formatCode>
                <c:ptCount val="35"/>
                <c:pt idx="0">
                  <c:v>0.32596680385020915</c:v>
                </c:pt>
                <c:pt idx="1">
                  <c:v>0.21433349886376282</c:v>
                </c:pt>
                <c:pt idx="2">
                  <c:v>0.41232457837194975</c:v>
                </c:pt>
                <c:pt idx="3">
                  <c:v>0.24572197893610093</c:v>
                </c:pt>
                <c:pt idx="4">
                  <c:v>0.44951523956356737</c:v>
                </c:pt>
                <c:pt idx="5">
                  <c:v>0.25695103948596482</c:v>
                </c:pt>
                <c:pt idx="6">
                  <c:v>0.36204822296856987</c:v>
                </c:pt>
                <c:pt idx="7">
                  <c:v>0.29671176318796771</c:v>
                </c:pt>
                <c:pt idx="8">
                  <c:v>0.38172586957369392</c:v>
                </c:pt>
                <c:pt idx="9">
                  <c:v>0.35445672983291626</c:v>
                </c:pt>
                <c:pt idx="10">
                  <c:v>0.41455525534682985</c:v>
                </c:pt>
                <c:pt idx="11">
                  <c:v>0.33828209697860745</c:v>
                </c:pt>
                <c:pt idx="12">
                  <c:v>0.36143997158476998</c:v>
                </c:pt>
                <c:pt idx="13">
                  <c:v>0.4270042286843489</c:v>
                </c:pt>
                <c:pt idx="14">
                  <c:v>0.30886494441140599</c:v>
                </c:pt>
                <c:pt idx="15">
                  <c:v>0.34677659801028327</c:v>
                </c:pt>
                <c:pt idx="16">
                  <c:v>0.16071410566706182</c:v>
                </c:pt>
                <c:pt idx="17">
                  <c:v>0.2805370387757018</c:v>
                </c:pt>
                <c:pt idx="18">
                  <c:v>0.37282219370845826</c:v>
                </c:pt>
                <c:pt idx="19">
                  <c:v>0.29781993537693802</c:v>
                </c:pt>
                <c:pt idx="20">
                  <c:v>0.31304670525387829</c:v>
                </c:pt>
                <c:pt idx="21">
                  <c:v>0.31613833715876133</c:v>
                </c:pt>
                <c:pt idx="22">
                  <c:v>0.23742552116252394</c:v>
                </c:pt>
                <c:pt idx="23">
                  <c:v>0.22674721574186793</c:v>
                </c:pt>
                <c:pt idx="24">
                  <c:v>0.34549008064990877</c:v>
                </c:pt>
                <c:pt idx="25">
                  <c:v>0.32392438701362031</c:v>
                </c:pt>
                <c:pt idx="26">
                  <c:v>0.31659202390566088</c:v>
                </c:pt>
                <c:pt idx="27">
                  <c:v>0.29623790048692572</c:v>
                </c:pt>
                <c:pt idx="28">
                  <c:v>0.26158552027202003</c:v>
                </c:pt>
                <c:pt idx="29">
                  <c:v>0.34011254259626295</c:v>
                </c:pt>
                <c:pt idx="30">
                  <c:v>0.21883188353686769</c:v>
                </c:pt>
                <c:pt idx="31">
                  <c:v>0.28811793116262585</c:v>
                </c:pt>
                <c:pt idx="32">
                  <c:v>0.20326258292058721</c:v>
                </c:pt>
                <c:pt idx="33">
                  <c:v>0.22324672934188483</c:v>
                </c:pt>
                <c:pt idx="34">
                  <c:v>0.31510067160323757</c:v>
                </c:pt>
              </c:numCache>
            </c:numRef>
          </c:yVal>
          <c:smooth val="0"/>
        </c:ser>
        <c:dLbls>
          <c:showLegendKey val="0"/>
          <c:showVal val="0"/>
          <c:showCatName val="0"/>
          <c:showSerName val="0"/>
          <c:showPercent val="0"/>
          <c:showBubbleSize val="0"/>
        </c:dLbls>
        <c:axId val="93116288"/>
        <c:axId val="93118464"/>
      </c:scatterChart>
      <c:valAx>
        <c:axId val="93116288"/>
        <c:scaling>
          <c:orientation val="minMax"/>
        </c:scaling>
        <c:delete val="0"/>
        <c:axPos val="b"/>
        <c:title>
          <c:tx>
            <c:rich>
              <a:bodyPr/>
              <a:lstStyle/>
              <a:p>
                <a:pPr>
                  <a:defRPr sz="1400" b="0"/>
                </a:pPr>
                <a:r>
                  <a:rPr lang="sv-SE" sz="1400" b="0" dirty="0" smtClean="0"/>
                  <a:t>Verksamhetskostnader mnkr – utbildning + forskning</a:t>
                </a:r>
                <a:endParaRPr lang="sv-SE" sz="1400" b="0" dirty="0"/>
              </a:p>
            </c:rich>
          </c:tx>
          <c:layout/>
          <c:overlay val="0"/>
        </c:title>
        <c:numFmt formatCode="#,##0" sourceLinked="1"/>
        <c:majorTickMark val="out"/>
        <c:minorTickMark val="none"/>
        <c:tickLblPos val="nextTo"/>
        <c:txPr>
          <a:bodyPr/>
          <a:lstStyle/>
          <a:p>
            <a:pPr>
              <a:defRPr sz="1800"/>
            </a:pPr>
            <a:endParaRPr lang="sv-SE"/>
          </a:p>
        </c:txPr>
        <c:crossAx val="93118464"/>
        <c:crosses val="autoZero"/>
        <c:crossBetween val="midCat"/>
      </c:valAx>
      <c:valAx>
        <c:axId val="93118464"/>
        <c:scaling>
          <c:orientation val="minMax"/>
          <c:max val="1"/>
        </c:scaling>
        <c:delete val="0"/>
        <c:axPos val="l"/>
        <c:majorGridlines/>
        <c:title>
          <c:tx>
            <c:rich>
              <a:bodyPr rot="-5400000" vert="horz"/>
              <a:lstStyle/>
              <a:p>
                <a:pPr>
                  <a:defRPr sz="1400" b="0"/>
                </a:pPr>
                <a:r>
                  <a:rPr lang="sv-SE" sz="1400" b="0" dirty="0" smtClean="0"/>
                  <a:t>Andel indirekta kostnader</a:t>
                </a:r>
                <a:endParaRPr lang="sv-SE" sz="1400" b="0" dirty="0"/>
              </a:p>
            </c:rich>
          </c:tx>
          <c:layout/>
          <c:overlay val="0"/>
        </c:title>
        <c:numFmt formatCode="0%" sourceLinked="0"/>
        <c:majorTickMark val="out"/>
        <c:minorTickMark val="none"/>
        <c:tickLblPos val="nextTo"/>
        <c:txPr>
          <a:bodyPr/>
          <a:lstStyle/>
          <a:p>
            <a:pPr>
              <a:defRPr sz="1600"/>
            </a:pPr>
            <a:endParaRPr lang="sv-SE"/>
          </a:p>
        </c:txPr>
        <c:crossAx val="93116288"/>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utbildning + forskning 2013</a:t>
            </a:r>
          </a:p>
        </c:rich>
      </c:tx>
      <c:layout/>
      <c:overlay val="0"/>
    </c:title>
    <c:autoTitleDeleted val="0"/>
    <c:plotArea>
      <c:layout/>
      <c:barChart>
        <c:barDir val="col"/>
        <c:grouping val="clustered"/>
        <c:varyColors val="0"/>
        <c:ser>
          <c:idx val="0"/>
          <c:order val="0"/>
          <c:tx>
            <c:strRef>
              <c:f>avstämning!$B$287</c:f>
              <c:strCache>
                <c:ptCount val="1"/>
                <c:pt idx="0">
                  <c:v>andel</c:v>
                </c:pt>
              </c:strCache>
            </c:strRef>
          </c:tx>
          <c:invertIfNegative val="0"/>
          <c:cat>
            <c:strRef>
              <c:f>avstämning!$A$288:$A$323</c:f>
              <c:strCache>
                <c:ptCount val="35"/>
                <c:pt idx="0">
                  <c:v>KI</c:v>
                </c:pt>
                <c:pt idx="1">
                  <c:v>UmU</c:v>
                </c:pt>
                <c:pt idx="2">
                  <c:v>CTH</c:v>
                </c:pt>
                <c:pt idx="3">
                  <c:v>SLU</c:v>
                </c:pt>
                <c:pt idx="4">
                  <c:v>UU</c:v>
                </c:pt>
                <c:pt idx="5">
                  <c:v>LU</c:v>
                </c:pt>
                <c:pt idx="6">
                  <c:v>LTU</c:v>
                </c:pt>
                <c:pt idx="7">
                  <c:v>FHS</c:v>
                </c:pt>
                <c:pt idx="8">
                  <c:v>GU</c:v>
                </c:pt>
                <c:pt idx="9">
                  <c:v>SDH</c:v>
                </c:pt>
                <c:pt idx="10">
                  <c:v>KKH</c:v>
                </c:pt>
                <c:pt idx="11">
                  <c:v>SU</c:v>
                </c:pt>
                <c:pt idx="12">
                  <c:v>OH</c:v>
                </c:pt>
                <c:pt idx="13">
                  <c:v>HD</c:v>
                </c:pt>
                <c:pt idx="14">
                  <c:v>KTH</c:v>
                </c:pt>
                <c:pt idx="15">
                  <c:v>KaU</c:v>
                </c:pt>
                <c:pt idx="16">
                  <c:v>LiU</c:v>
                </c:pt>
                <c:pt idx="17">
                  <c:v>ÖU</c:v>
                </c:pt>
                <c:pt idx="18">
                  <c:v>LNU</c:v>
                </c:pt>
                <c:pt idx="19">
                  <c:v>MiU</c:v>
                </c:pt>
                <c:pt idx="20">
                  <c:v>MdH</c:v>
                </c:pt>
                <c:pt idx="21">
                  <c:v>BTH</c:v>
                </c:pt>
                <c:pt idx="22">
                  <c:v>HKr</c:v>
                </c:pt>
                <c:pt idx="23">
                  <c:v>SH</c:v>
                </c:pt>
                <c:pt idx="24">
                  <c:v>MAH</c:v>
                </c:pt>
                <c:pt idx="25">
                  <c:v>KF</c:v>
                </c:pt>
                <c:pt idx="26">
                  <c:v>HiG</c:v>
                </c:pt>
                <c:pt idx="27">
                  <c:v>HS</c:v>
                </c:pt>
                <c:pt idx="28">
                  <c:v>HB</c:v>
                </c:pt>
                <c:pt idx="29">
                  <c:v>KMH</c:v>
                </c:pt>
                <c:pt idx="30">
                  <c:v>HH</c:v>
                </c:pt>
                <c:pt idx="31">
                  <c:v>DCH</c:v>
                </c:pt>
                <c:pt idx="32">
                  <c:v>HJ</c:v>
                </c:pt>
                <c:pt idx="33">
                  <c:v>HV</c:v>
                </c:pt>
                <c:pt idx="34">
                  <c:v>GIH</c:v>
                </c:pt>
              </c:strCache>
            </c:strRef>
          </c:cat>
          <c:val>
            <c:numRef>
              <c:f>avstämning!$B$288:$B$323</c:f>
              <c:numCache>
                <c:formatCode>0.00%</c:formatCode>
                <c:ptCount val="36"/>
                <c:pt idx="0">
                  <c:v>0.16071410566706182</c:v>
                </c:pt>
                <c:pt idx="1">
                  <c:v>0.20326258292058721</c:v>
                </c:pt>
                <c:pt idx="2">
                  <c:v>0.21433349886376282</c:v>
                </c:pt>
                <c:pt idx="3">
                  <c:v>0.21883188353686769</c:v>
                </c:pt>
                <c:pt idx="4">
                  <c:v>0.22324672934188483</c:v>
                </c:pt>
                <c:pt idx="5">
                  <c:v>0.22674721574186793</c:v>
                </c:pt>
                <c:pt idx="6">
                  <c:v>0.23742552116252394</c:v>
                </c:pt>
                <c:pt idx="7">
                  <c:v>0.24572197893610093</c:v>
                </c:pt>
                <c:pt idx="8">
                  <c:v>0.25695103948596482</c:v>
                </c:pt>
                <c:pt idx="9">
                  <c:v>0.26158552027202003</c:v>
                </c:pt>
                <c:pt idx="10">
                  <c:v>0.2805370387757018</c:v>
                </c:pt>
                <c:pt idx="11">
                  <c:v>0.28811793116262585</c:v>
                </c:pt>
                <c:pt idx="12">
                  <c:v>0.29623790048692572</c:v>
                </c:pt>
                <c:pt idx="13">
                  <c:v>0.29671176318796771</c:v>
                </c:pt>
                <c:pt idx="14">
                  <c:v>0.29781993537693802</c:v>
                </c:pt>
                <c:pt idx="15">
                  <c:v>0.30886494441140599</c:v>
                </c:pt>
                <c:pt idx="16">
                  <c:v>0.31304670525387829</c:v>
                </c:pt>
                <c:pt idx="17">
                  <c:v>0.31510067160323757</c:v>
                </c:pt>
                <c:pt idx="18">
                  <c:v>0.31613833715876133</c:v>
                </c:pt>
                <c:pt idx="19">
                  <c:v>0.31659202390566088</c:v>
                </c:pt>
                <c:pt idx="20">
                  <c:v>0.32392438701362031</c:v>
                </c:pt>
                <c:pt idx="21">
                  <c:v>0.32596680385020915</c:v>
                </c:pt>
                <c:pt idx="22">
                  <c:v>0.33828209697860745</c:v>
                </c:pt>
                <c:pt idx="23">
                  <c:v>0.34011254259626295</c:v>
                </c:pt>
                <c:pt idx="24">
                  <c:v>0.34549008064990877</c:v>
                </c:pt>
                <c:pt idx="25">
                  <c:v>0.34677659801028327</c:v>
                </c:pt>
                <c:pt idx="26">
                  <c:v>0.35445672983291626</c:v>
                </c:pt>
                <c:pt idx="27">
                  <c:v>0.36143997158476998</c:v>
                </c:pt>
                <c:pt idx="28">
                  <c:v>0.36204822296856987</c:v>
                </c:pt>
                <c:pt idx="29">
                  <c:v>0.37282219370845826</c:v>
                </c:pt>
                <c:pt idx="30">
                  <c:v>0.38172586957369392</c:v>
                </c:pt>
                <c:pt idx="31">
                  <c:v>0.41232457837194975</c:v>
                </c:pt>
                <c:pt idx="32">
                  <c:v>0.41455525534682985</c:v>
                </c:pt>
                <c:pt idx="33">
                  <c:v>0.4270042286843489</c:v>
                </c:pt>
                <c:pt idx="34">
                  <c:v>0.44951523956356737</c:v>
                </c:pt>
              </c:numCache>
            </c:numRef>
          </c:val>
        </c:ser>
        <c:dLbls>
          <c:showLegendKey val="0"/>
          <c:showVal val="0"/>
          <c:showCatName val="0"/>
          <c:showSerName val="0"/>
          <c:showPercent val="0"/>
          <c:showBubbleSize val="0"/>
        </c:dLbls>
        <c:gapWidth val="150"/>
        <c:axId val="93170304"/>
        <c:axId val="93176192"/>
      </c:barChart>
      <c:catAx>
        <c:axId val="93170304"/>
        <c:scaling>
          <c:orientation val="minMax"/>
        </c:scaling>
        <c:delete val="0"/>
        <c:axPos val="b"/>
        <c:majorTickMark val="out"/>
        <c:minorTickMark val="none"/>
        <c:tickLblPos val="nextTo"/>
        <c:txPr>
          <a:bodyPr/>
          <a:lstStyle/>
          <a:p>
            <a:pPr>
              <a:defRPr sz="1100"/>
            </a:pPr>
            <a:endParaRPr lang="sv-SE"/>
          </a:p>
        </c:txPr>
        <c:crossAx val="93176192"/>
        <c:crosses val="autoZero"/>
        <c:auto val="1"/>
        <c:lblAlgn val="ctr"/>
        <c:lblOffset val="100"/>
        <c:noMultiLvlLbl val="0"/>
      </c:catAx>
      <c:valAx>
        <c:axId val="93176192"/>
        <c:scaling>
          <c:orientation val="minMax"/>
          <c:max val="1"/>
        </c:scaling>
        <c:delete val="0"/>
        <c:axPos val="l"/>
        <c:majorGridlines/>
        <c:title>
          <c:tx>
            <c:rich>
              <a:bodyPr rot="-5400000" vert="horz"/>
              <a:lstStyle/>
              <a:p>
                <a:pPr>
                  <a:defRPr sz="1400" b="0"/>
                </a:pPr>
                <a:r>
                  <a:rPr lang="sv-SE" sz="1400" b="0" dirty="0" smtClean="0"/>
                  <a:t>Andel indirekta</a:t>
                </a:r>
                <a:r>
                  <a:rPr lang="sv-SE" sz="1400" b="0" baseline="0" dirty="0" smtClean="0"/>
                  <a:t> kostnader</a:t>
                </a:r>
                <a:endParaRPr lang="sv-SE" sz="1400" b="0" dirty="0"/>
              </a:p>
            </c:rich>
          </c:tx>
          <c:layout/>
          <c:overlay val="0"/>
        </c:title>
        <c:numFmt formatCode="0%" sourceLinked="0"/>
        <c:majorTickMark val="out"/>
        <c:minorTickMark val="none"/>
        <c:tickLblPos val="nextTo"/>
        <c:txPr>
          <a:bodyPr/>
          <a:lstStyle/>
          <a:p>
            <a:pPr>
              <a:defRPr sz="1600"/>
            </a:pPr>
            <a:endParaRPr lang="sv-SE"/>
          </a:p>
        </c:txPr>
        <c:crossAx val="9317030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000"/>
            </a:pPr>
            <a:r>
              <a:rPr lang="en-US" sz="2000"/>
              <a:t>utbildning + forskning</a:t>
            </a:r>
          </a:p>
        </c:rich>
      </c:tx>
      <c:layout/>
      <c:overlay val="0"/>
    </c:title>
    <c:autoTitleDeleted val="0"/>
    <c:plotArea>
      <c:layout/>
      <c:barChart>
        <c:barDir val="col"/>
        <c:grouping val="clustered"/>
        <c:varyColors val="0"/>
        <c:ser>
          <c:idx val="0"/>
          <c:order val="0"/>
          <c:tx>
            <c:strRef>
              <c:f>Blad1!$G$438</c:f>
              <c:strCache>
                <c:ptCount val="1"/>
                <c:pt idx="0">
                  <c:v>2013</c:v>
                </c:pt>
              </c:strCache>
            </c:strRef>
          </c:tx>
          <c:invertIfNegative val="0"/>
          <c:cat>
            <c:strRef>
              <c:f>Blad1!$F$439:$F$469</c:f>
              <c:strCache>
                <c:ptCount val="31"/>
                <c:pt idx="0">
                  <c:v>KI</c:v>
                </c:pt>
                <c:pt idx="1">
                  <c:v>UmU</c:v>
                </c:pt>
                <c:pt idx="2">
                  <c:v>CTH</c:v>
                </c:pt>
                <c:pt idx="3">
                  <c:v>SLU</c:v>
                </c:pt>
                <c:pt idx="4">
                  <c:v>UU</c:v>
                </c:pt>
                <c:pt idx="5">
                  <c:v>LU</c:v>
                </c:pt>
                <c:pt idx="6">
                  <c:v>LTU</c:v>
                </c:pt>
                <c:pt idx="7">
                  <c:v>GU</c:v>
                </c:pt>
                <c:pt idx="8">
                  <c:v>KKH</c:v>
                </c:pt>
                <c:pt idx="9">
                  <c:v>SU</c:v>
                </c:pt>
                <c:pt idx="10">
                  <c:v>OH</c:v>
                </c:pt>
                <c:pt idx="11">
                  <c:v>HD</c:v>
                </c:pt>
                <c:pt idx="12">
                  <c:v>KTH</c:v>
                </c:pt>
                <c:pt idx="13">
                  <c:v>KaU</c:v>
                </c:pt>
                <c:pt idx="14">
                  <c:v>LiU</c:v>
                </c:pt>
                <c:pt idx="15">
                  <c:v>ÖU</c:v>
                </c:pt>
                <c:pt idx="16">
                  <c:v>LnU</c:v>
                </c:pt>
                <c:pt idx="17">
                  <c:v>MiUn</c:v>
                </c:pt>
                <c:pt idx="18">
                  <c:v>MdH</c:v>
                </c:pt>
                <c:pt idx="19">
                  <c:v>BTH</c:v>
                </c:pt>
                <c:pt idx="20">
                  <c:v>HKr</c:v>
                </c:pt>
                <c:pt idx="21">
                  <c:v>SH</c:v>
                </c:pt>
                <c:pt idx="22">
                  <c:v>MaH</c:v>
                </c:pt>
                <c:pt idx="23">
                  <c:v>KF</c:v>
                </c:pt>
                <c:pt idx="24">
                  <c:v>HiG</c:v>
                </c:pt>
                <c:pt idx="25">
                  <c:v>HS</c:v>
                </c:pt>
                <c:pt idx="26">
                  <c:v>HB</c:v>
                </c:pt>
                <c:pt idx="27">
                  <c:v>HH</c:v>
                </c:pt>
                <c:pt idx="28">
                  <c:v>HJ</c:v>
                </c:pt>
                <c:pt idx="29">
                  <c:v>HV</c:v>
                </c:pt>
                <c:pt idx="30">
                  <c:v>GIH</c:v>
                </c:pt>
              </c:strCache>
            </c:strRef>
          </c:cat>
          <c:val>
            <c:numRef>
              <c:f>Blad1!$G$439:$G$469</c:f>
              <c:numCache>
                <c:formatCode>0.00%</c:formatCode>
                <c:ptCount val="31"/>
                <c:pt idx="0">
                  <c:v>0.16071410566706182</c:v>
                </c:pt>
                <c:pt idx="1">
                  <c:v>0.20326258292058721</c:v>
                </c:pt>
                <c:pt idx="2">
                  <c:v>0.21433349886376282</c:v>
                </c:pt>
                <c:pt idx="3">
                  <c:v>0.21883188353686769</c:v>
                </c:pt>
                <c:pt idx="4">
                  <c:v>0.22324672934188483</c:v>
                </c:pt>
                <c:pt idx="5">
                  <c:v>0.22674721574186793</c:v>
                </c:pt>
                <c:pt idx="6">
                  <c:v>0.23742552116252394</c:v>
                </c:pt>
                <c:pt idx="7">
                  <c:v>0.25695103948596482</c:v>
                </c:pt>
                <c:pt idx="8">
                  <c:v>0.2805370387757018</c:v>
                </c:pt>
                <c:pt idx="9">
                  <c:v>0.28811793116262585</c:v>
                </c:pt>
                <c:pt idx="10">
                  <c:v>0.29623790048692572</c:v>
                </c:pt>
                <c:pt idx="11">
                  <c:v>0.29671176318796771</c:v>
                </c:pt>
                <c:pt idx="12">
                  <c:v>0.29781993537693791</c:v>
                </c:pt>
                <c:pt idx="13">
                  <c:v>0.30886494441140599</c:v>
                </c:pt>
                <c:pt idx="14">
                  <c:v>0.31304670525387829</c:v>
                </c:pt>
                <c:pt idx="15">
                  <c:v>0.31510067160323751</c:v>
                </c:pt>
                <c:pt idx="16">
                  <c:v>0.31613833715876133</c:v>
                </c:pt>
                <c:pt idx="17">
                  <c:v>0.31659202390566088</c:v>
                </c:pt>
                <c:pt idx="18">
                  <c:v>0.32392438701362031</c:v>
                </c:pt>
                <c:pt idx="19">
                  <c:v>0.32596680385020915</c:v>
                </c:pt>
                <c:pt idx="20">
                  <c:v>0.33828209697860745</c:v>
                </c:pt>
                <c:pt idx="21">
                  <c:v>0.34011254259626289</c:v>
                </c:pt>
                <c:pt idx="22">
                  <c:v>0.34549008064990877</c:v>
                </c:pt>
                <c:pt idx="23">
                  <c:v>0.34677659801028327</c:v>
                </c:pt>
                <c:pt idx="24">
                  <c:v>0.35445672983291626</c:v>
                </c:pt>
                <c:pt idx="25">
                  <c:v>0.36143997158476998</c:v>
                </c:pt>
                <c:pt idx="26">
                  <c:v>0.36204822296856987</c:v>
                </c:pt>
                <c:pt idx="27">
                  <c:v>0.38172586957369392</c:v>
                </c:pt>
                <c:pt idx="28">
                  <c:v>0.41455525534682985</c:v>
                </c:pt>
                <c:pt idx="29">
                  <c:v>0.4270042286843489</c:v>
                </c:pt>
                <c:pt idx="30">
                  <c:v>0.44951523956356737</c:v>
                </c:pt>
              </c:numCache>
            </c:numRef>
          </c:val>
        </c:ser>
        <c:ser>
          <c:idx val="1"/>
          <c:order val="1"/>
          <c:tx>
            <c:strRef>
              <c:f>Blad1!$H$438</c:f>
              <c:strCache>
                <c:ptCount val="1"/>
                <c:pt idx="0">
                  <c:v>2012</c:v>
                </c:pt>
              </c:strCache>
            </c:strRef>
          </c:tx>
          <c:invertIfNegative val="0"/>
          <c:cat>
            <c:strRef>
              <c:f>Blad1!$F$439:$F$469</c:f>
              <c:strCache>
                <c:ptCount val="31"/>
                <c:pt idx="0">
                  <c:v>KI</c:v>
                </c:pt>
                <c:pt idx="1">
                  <c:v>UmU</c:v>
                </c:pt>
                <c:pt idx="2">
                  <c:v>CTH</c:v>
                </c:pt>
                <c:pt idx="3">
                  <c:v>SLU</c:v>
                </c:pt>
                <c:pt idx="4">
                  <c:v>UU</c:v>
                </c:pt>
                <c:pt idx="5">
                  <c:v>LU</c:v>
                </c:pt>
                <c:pt idx="6">
                  <c:v>LTU</c:v>
                </c:pt>
                <c:pt idx="7">
                  <c:v>GU</c:v>
                </c:pt>
                <c:pt idx="8">
                  <c:v>KKH</c:v>
                </c:pt>
                <c:pt idx="9">
                  <c:v>SU</c:v>
                </c:pt>
                <c:pt idx="10">
                  <c:v>OH</c:v>
                </c:pt>
                <c:pt idx="11">
                  <c:v>HD</c:v>
                </c:pt>
                <c:pt idx="12">
                  <c:v>KTH</c:v>
                </c:pt>
                <c:pt idx="13">
                  <c:v>KaU</c:v>
                </c:pt>
                <c:pt idx="14">
                  <c:v>LiU</c:v>
                </c:pt>
                <c:pt idx="15">
                  <c:v>ÖU</c:v>
                </c:pt>
                <c:pt idx="16">
                  <c:v>LnU</c:v>
                </c:pt>
                <c:pt idx="17">
                  <c:v>MiUn</c:v>
                </c:pt>
                <c:pt idx="18">
                  <c:v>MdH</c:v>
                </c:pt>
                <c:pt idx="19">
                  <c:v>BTH</c:v>
                </c:pt>
                <c:pt idx="20">
                  <c:v>HKr</c:v>
                </c:pt>
                <c:pt idx="21">
                  <c:v>SH</c:v>
                </c:pt>
                <c:pt idx="22">
                  <c:v>MaH</c:v>
                </c:pt>
                <c:pt idx="23">
                  <c:v>KF</c:v>
                </c:pt>
                <c:pt idx="24">
                  <c:v>HiG</c:v>
                </c:pt>
                <c:pt idx="25">
                  <c:v>HS</c:v>
                </c:pt>
                <c:pt idx="26">
                  <c:v>HB</c:v>
                </c:pt>
                <c:pt idx="27">
                  <c:v>HH</c:v>
                </c:pt>
                <c:pt idx="28">
                  <c:v>HJ</c:v>
                </c:pt>
                <c:pt idx="29">
                  <c:v>HV</c:v>
                </c:pt>
                <c:pt idx="30">
                  <c:v>GIH</c:v>
                </c:pt>
              </c:strCache>
            </c:strRef>
          </c:cat>
          <c:val>
            <c:numRef>
              <c:f>Blad1!$H$439:$H$469</c:f>
              <c:numCache>
                <c:formatCode>0.00%</c:formatCode>
                <c:ptCount val="31"/>
                <c:pt idx="0">
                  <c:v>0.16478447974355112</c:v>
                </c:pt>
                <c:pt idx="1">
                  <c:v>0.21207936458730658</c:v>
                </c:pt>
                <c:pt idx="2">
                  <c:v>0.21989545388688875</c:v>
                </c:pt>
                <c:pt idx="3">
                  <c:v>0.22931816093449073</c:v>
                </c:pt>
                <c:pt idx="4">
                  <c:v>0.23179620737958875</c:v>
                </c:pt>
                <c:pt idx="5">
                  <c:v>0.2374622607112942</c:v>
                </c:pt>
                <c:pt idx="6">
                  <c:v>0.23453848839102451</c:v>
                </c:pt>
                <c:pt idx="7">
                  <c:v>0.25588004977253964</c:v>
                </c:pt>
                <c:pt idx="8">
                  <c:v>0.25078279021222311</c:v>
                </c:pt>
                <c:pt idx="9">
                  <c:v>0.27846625224112592</c:v>
                </c:pt>
                <c:pt idx="10">
                  <c:v>0.30024622644444154</c:v>
                </c:pt>
                <c:pt idx="11">
                  <c:v>0.27280333116879707</c:v>
                </c:pt>
                <c:pt idx="12">
                  <c:v>0.31094661469820728</c:v>
                </c:pt>
                <c:pt idx="13">
                  <c:v>0.31514883090258999</c:v>
                </c:pt>
                <c:pt idx="14">
                  <c:v>0.30958173637727043</c:v>
                </c:pt>
                <c:pt idx="15">
                  <c:v>0.31948141026330779</c:v>
                </c:pt>
                <c:pt idx="16">
                  <c:v>0.34519792404319644</c:v>
                </c:pt>
                <c:pt idx="17">
                  <c:v>0.324362423606677</c:v>
                </c:pt>
                <c:pt idx="18">
                  <c:v>0.32030133222970109</c:v>
                </c:pt>
                <c:pt idx="19">
                  <c:v>0.36132268864280198</c:v>
                </c:pt>
                <c:pt idx="20">
                  <c:v>0.34029424542475972</c:v>
                </c:pt>
                <c:pt idx="21">
                  <c:v>0.30235194022121109</c:v>
                </c:pt>
                <c:pt idx="22">
                  <c:v>0.41710454972798466</c:v>
                </c:pt>
                <c:pt idx="23">
                  <c:v>0.3750926427632767</c:v>
                </c:pt>
                <c:pt idx="24">
                  <c:v>0.36374099343824057</c:v>
                </c:pt>
                <c:pt idx="25">
                  <c:v>0.32663971118439394</c:v>
                </c:pt>
                <c:pt idx="26">
                  <c:v>0.32709650217672825</c:v>
                </c:pt>
                <c:pt idx="27">
                  <c:v>0.3689559418299711</c:v>
                </c:pt>
                <c:pt idx="28">
                  <c:v>0.41593240606709042</c:v>
                </c:pt>
                <c:pt idx="29">
                  <c:v>0.43185373791347459</c:v>
                </c:pt>
                <c:pt idx="30">
                  <c:v>0.49212678589608716</c:v>
                </c:pt>
              </c:numCache>
            </c:numRef>
          </c:val>
        </c:ser>
        <c:ser>
          <c:idx val="2"/>
          <c:order val="2"/>
          <c:tx>
            <c:strRef>
              <c:f>Blad1!$I$438</c:f>
              <c:strCache>
                <c:ptCount val="1"/>
                <c:pt idx="0">
                  <c:v>2011</c:v>
                </c:pt>
              </c:strCache>
            </c:strRef>
          </c:tx>
          <c:invertIfNegative val="0"/>
          <c:cat>
            <c:strRef>
              <c:f>Blad1!$F$439:$F$469</c:f>
              <c:strCache>
                <c:ptCount val="31"/>
                <c:pt idx="0">
                  <c:v>KI</c:v>
                </c:pt>
                <c:pt idx="1">
                  <c:v>UmU</c:v>
                </c:pt>
                <c:pt idx="2">
                  <c:v>CTH</c:v>
                </c:pt>
                <c:pt idx="3">
                  <c:v>SLU</c:v>
                </c:pt>
                <c:pt idx="4">
                  <c:v>UU</c:v>
                </c:pt>
                <c:pt idx="5">
                  <c:v>LU</c:v>
                </c:pt>
                <c:pt idx="6">
                  <c:v>LTU</c:v>
                </c:pt>
                <c:pt idx="7">
                  <c:v>GU</c:v>
                </c:pt>
                <c:pt idx="8">
                  <c:v>KKH</c:v>
                </c:pt>
                <c:pt idx="9">
                  <c:v>SU</c:v>
                </c:pt>
                <c:pt idx="10">
                  <c:v>OH</c:v>
                </c:pt>
                <c:pt idx="11">
                  <c:v>HD</c:v>
                </c:pt>
                <c:pt idx="12">
                  <c:v>KTH</c:v>
                </c:pt>
                <c:pt idx="13">
                  <c:v>KaU</c:v>
                </c:pt>
                <c:pt idx="14">
                  <c:v>LiU</c:v>
                </c:pt>
                <c:pt idx="15">
                  <c:v>ÖU</c:v>
                </c:pt>
                <c:pt idx="16">
                  <c:v>LnU</c:v>
                </c:pt>
                <c:pt idx="17">
                  <c:v>MiUn</c:v>
                </c:pt>
                <c:pt idx="18">
                  <c:v>MdH</c:v>
                </c:pt>
                <c:pt idx="19">
                  <c:v>BTH</c:v>
                </c:pt>
                <c:pt idx="20">
                  <c:v>HKr</c:v>
                </c:pt>
                <c:pt idx="21">
                  <c:v>SH</c:v>
                </c:pt>
                <c:pt idx="22">
                  <c:v>MaH</c:v>
                </c:pt>
                <c:pt idx="23">
                  <c:v>KF</c:v>
                </c:pt>
                <c:pt idx="24">
                  <c:v>HiG</c:v>
                </c:pt>
                <c:pt idx="25">
                  <c:v>HS</c:v>
                </c:pt>
                <c:pt idx="26">
                  <c:v>HB</c:v>
                </c:pt>
                <c:pt idx="27">
                  <c:v>HH</c:v>
                </c:pt>
                <c:pt idx="28">
                  <c:v>HJ</c:v>
                </c:pt>
                <c:pt idx="29">
                  <c:v>HV</c:v>
                </c:pt>
                <c:pt idx="30">
                  <c:v>GIH</c:v>
                </c:pt>
              </c:strCache>
            </c:strRef>
          </c:cat>
          <c:val>
            <c:numRef>
              <c:f>Blad1!$I$439:$I$469</c:f>
              <c:numCache>
                <c:formatCode>0.00%</c:formatCode>
                <c:ptCount val="31"/>
                <c:pt idx="0">
                  <c:v>0.16311403177932843</c:v>
                </c:pt>
                <c:pt idx="1">
                  <c:v>0.21554032674798848</c:v>
                </c:pt>
                <c:pt idx="2">
                  <c:v>0.24049663413777042</c:v>
                </c:pt>
                <c:pt idx="3">
                  <c:v>0.23454174986220763</c:v>
                </c:pt>
                <c:pt idx="4">
                  <c:v>0.23233956714346338</c:v>
                </c:pt>
                <c:pt idx="5">
                  <c:v>0.23481964279155496</c:v>
                </c:pt>
                <c:pt idx="6">
                  <c:v>0.24429993906765921</c:v>
                </c:pt>
                <c:pt idx="7">
                  <c:v>0.25453350585105489</c:v>
                </c:pt>
                <c:pt idx="8">
                  <c:v>0.26309818000963614</c:v>
                </c:pt>
                <c:pt idx="9">
                  <c:v>0.29286988243337841</c:v>
                </c:pt>
                <c:pt idx="10" formatCode="0.0%">
                  <c:v>0.2844313768172731</c:v>
                </c:pt>
                <c:pt idx="11">
                  <c:v>0.28746968132713252</c:v>
                </c:pt>
                <c:pt idx="12">
                  <c:v>0.26467513137079246</c:v>
                </c:pt>
                <c:pt idx="13">
                  <c:v>0.33343234921965059</c:v>
                </c:pt>
                <c:pt idx="14">
                  <c:v>0.30271680157218211</c:v>
                </c:pt>
                <c:pt idx="15">
                  <c:v>0.32036714715303655</c:v>
                </c:pt>
                <c:pt idx="16">
                  <c:v>0.32855183353987255</c:v>
                </c:pt>
                <c:pt idx="17">
                  <c:v>0.33054137253922894</c:v>
                </c:pt>
                <c:pt idx="18">
                  <c:v>0.33772092440416135</c:v>
                </c:pt>
                <c:pt idx="19">
                  <c:v>0.38533294766637055</c:v>
                </c:pt>
                <c:pt idx="20">
                  <c:v>0.36812880818779475</c:v>
                </c:pt>
                <c:pt idx="21">
                  <c:v>0.33432668771668017</c:v>
                </c:pt>
                <c:pt idx="22">
                  <c:v>0.3419594661160274</c:v>
                </c:pt>
                <c:pt idx="23">
                  <c:v>0.3749704402957888</c:v>
                </c:pt>
                <c:pt idx="24">
                  <c:v>0.3917531229112805</c:v>
                </c:pt>
                <c:pt idx="25">
                  <c:v>0.35318736669481227</c:v>
                </c:pt>
                <c:pt idx="26">
                  <c:v>0.36886400286686971</c:v>
                </c:pt>
                <c:pt idx="27">
                  <c:v>0.36089378388948196</c:v>
                </c:pt>
                <c:pt idx="28">
                  <c:v>0.34960258832884966</c:v>
                </c:pt>
                <c:pt idx="29">
                  <c:v>0.47983170305573053</c:v>
                </c:pt>
                <c:pt idx="30">
                  <c:v>0.38490019630327887</c:v>
                </c:pt>
              </c:numCache>
            </c:numRef>
          </c:val>
        </c:ser>
        <c:dLbls>
          <c:showLegendKey val="0"/>
          <c:showVal val="0"/>
          <c:showCatName val="0"/>
          <c:showSerName val="0"/>
          <c:showPercent val="0"/>
          <c:showBubbleSize val="0"/>
        </c:dLbls>
        <c:gapWidth val="150"/>
        <c:axId val="94537600"/>
        <c:axId val="94539136"/>
      </c:barChart>
      <c:catAx>
        <c:axId val="94537600"/>
        <c:scaling>
          <c:orientation val="minMax"/>
        </c:scaling>
        <c:delete val="0"/>
        <c:axPos val="b"/>
        <c:majorTickMark val="out"/>
        <c:minorTickMark val="none"/>
        <c:tickLblPos val="nextTo"/>
        <c:crossAx val="94539136"/>
        <c:crosses val="autoZero"/>
        <c:auto val="1"/>
        <c:lblAlgn val="ctr"/>
        <c:lblOffset val="100"/>
        <c:noMultiLvlLbl val="0"/>
      </c:catAx>
      <c:valAx>
        <c:axId val="94539136"/>
        <c:scaling>
          <c:orientation val="minMax"/>
          <c:max val="1"/>
        </c:scaling>
        <c:delete val="0"/>
        <c:axPos val="l"/>
        <c:majorGridlines/>
        <c:title>
          <c:tx>
            <c:rich>
              <a:bodyPr rot="-5400000" vert="horz"/>
              <a:lstStyle/>
              <a:p>
                <a:pPr>
                  <a:defRPr sz="1100"/>
                </a:pPr>
                <a:r>
                  <a:rPr lang="sv-SE" sz="1100" dirty="0" smtClean="0"/>
                  <a:t>Andel indirekta kostnader</a:t>
                </a:r>
              </a:p>
            </c:rich>
          </c:tx>
          <c:layout/>
          <c:overlay val="0"/>
        </c:title>
        <c:numFmt formatCode="0%" sourceLinked="0"/>
        <c:majorTickMark val="out"/>
        <c:minorTickMark val="none"/>
        <c:tickLblPos val="nextTo"/>
        <c:txPr>
          <a:bodyPr/>
          <a:lstStyle/>
          <a:p>
            <a:pPr>
              <a:defRPr sz="1100"/>
            </a:pPr>
            <a:endParaRPr lang="sv-SE"/>
          </a:p>
        </c:txPr>
        <c:crossAx val="94537600"/>
        <c:crosses val="autoZero"/>
        <c:crossBetween val="between"/>
        <c:majorUnit val="0.1"/>
      </c:valAx>
    </c:plotArea>
    <c:legend>
      <c:legendPos val="r"/>
      <c:layout/>
      <c:overlay val="0"/>
      <c:txPr>
        <a:bodyPr/>
        <a:lstStyle/>
        <a:p>
          <a:pPr>
            <a:defRPr sz="1100"/>
          </a:pPr>
          <a:endParaRPr lang="sv-SE"/>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'v-gren'!$A$17</c:f>
              <c:strCache>
                <c:ptCount val="1"/>
                <c:pt idx="0">
                  <c:v>utbildning</c:v>
                </c:pt>
              </c:strCache>
            </c:strRef>
          </c:tx>
          <c:invertIfNegative val="0"/>
          <c:cat>
            <c:strRef>
              <c:f>'v-gren'!$B$16:$C$16</c:f>
              <c:strCache>
                <c:ptCount val="2"/>
                <c:pt idx="0">
                  <c:v>totala verksamhetskostnader</c:v>
                </c:pt>
                <c:pt idx="1">
                  <c:v>indirekta kostnader</c:v>
                </c:pt>
              </c:strCache>
            </c:strRef>
          </c:cat>
          <c:val>
            <c:numRef>
              <c:f>'v-gren'!$B$17:$C$17</c:f>
              <c:numCache>
                <c:formatCode>0%</c:formatCode>
                <c:ptCount val="2"/>
                <c:pt idx="0">
                  <c:v>0.42175990094024707</c:v>
                </c:pt>
                <c:pt idx="1">
                  <c:v>0.55492365864878479</c:v>
                </c:pt>
              </c:numCache>
            </c:numRef>
          </c:val>
        </c:ser>
        <c:ser>
          <c:idx val="1"/>
          <c:order val="1"/>
          <c:tx>
            <c:strRef>
              <c:f>'v-gren'!$A$18</c:f>
              <c:strCache>
                <c:ptCount val="1"/>
                <c:pt idx="0">
                  <c:v>forskning</c:v>
                </c:pt>
              </c:strCache>
            </c:strRef>
          </c:tx>
          <c:invertIfNegative val="0"/>
          <c:cat>
            <c:strRef>
              <c:f>'v-gren'!$B$16:$C$16</c:f>
              <c:strCache>
                <c:ptCount val="2"/>
                <c:pt idx="0">
                  <c:v>totala verksamhetskostnader</c:v>
                </c:pt>
                <c:pt idx="1">
                  <c:v>indirekta kostnader</c:v>
                </c:pt>
              </c:strCache>
            </c:strRef>
          </c:cat>
          <c:val>
            <c:numRef>
              <c:f>'v-gren'!$B$18:$C$18</c:f>
              <c:numCache>
                <c:formatCode>0%</c:formatCode>
                <c:ptCount val="2"/>
                <c:pt idx="0">
                  <c:v>0.57824009905975293</c:v>
                </c:pt>
                <c:pt idx="1">
                  <c:v>0.44507634135121515</c:v>
                </c:pt>
              </c:numCache>
            </c:numRef>
          </c:val>
        </c:ser>
        <c:dLbls>
          <c:showLegendKey val="0"/>
          <c:showVal val="1"/>
          <c:showCatName val="0"/>
          <c:showSerName val="0"/>
          <c:showPercent val="0"/>
          <c:showBubbleSize val="0"/>
        </c:dLbls>
        <c:gapWidth val="95"/>
        <c:overlap val="100"/>
        <c:axId val="94596096"/>
        <c:axId val="94597888"/>
      </c:barChart>
      <c:catAx>
        <c:axId val="94596096"/>
        <c:scaling>
          <c:orientation val="minMax"/>
        </c:scaling>
        <c:delete val="0"/>
        <c:axPos val="b"/>
        <c:majorTickMark val="none"/>
        <c:minorTickMark val="none"/>
        <c:tickLblPos val="nextTo"/>
        <c:crossAx val="94597888"/>
        <c:crosses val="autoZero"/>
        <c:auto val="1"/>
        <c:lblAlgn val="ctr"/>
        <c:lblOffset val="100"/>
        <c:noMultiLvlLbl val="0"/>
      </c:catAx>
      <c:valAx>
        <c:axId val="94597888"/>
        <c:scaling>
          <c:orientation val="minMax"/>
        </c:scaling>
        <c:delete val="1"/>
        <c:axPos val="l"/>
        <c:numFmt formatCode="0%" sourceLinked="1"/>
        <c:majorTickMark val="out"/>
        <c:minorTickMark val="none"/>
        <c:tickLblPos val="nextTo"/>
        <c:crossAx val="94596096"/>
        <c:crosses val="autoZero"/>
        <c:crossBetween val="between"/>
      </c:valAx>
    </c:plotArea>
    <c:legend>
      <c:legendPos val="t"/>
      <c:layout/>
      <c:overlay val="0"/>
    </c:legend>
    <c:plotVisOnly val="1"/>
    <c:dispBlanksAs val="gap"/>
    <c:showDLblsOverMax val="0"/>
  </c:chart>
  <c:txPr>
    <a:bodyPr/>
    <a:lstStyle/>
    <a:p>
      <a:pPr>
        <a:defRPr sz="1800"/>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Blad1!$A$77</c:f>
              <c:strCache>
                <c:ptCount val="1"/>
                <c:pt idx="0">
                  <c:v>verksamhetskostnader utbildning</c:v>
                </c:pt>
              </c:strCache>
            </c:strRef>
          </c:tx>
          <c:spPr>
            <a:ln w="44450"/>
          </c:spPr>
          <c:marker>
            <c:symbol val="none"/>
          </c:marker>
          <c:cat>
            <c:numRef>
              <c:f>Blad1!$B$76:$D$76</c:f>
              <c:numCache>
                <c:formatCode>General</c:formatCode>
                <c:ptCount val="3"/>
                <c:pt idx="0">
                  <c:v>2011</c:v>
                </c:pt>
                <c:pt idx="1">
                  <c:v>2012</c:v>
                </c:pt>
                <c:pt idx="2">
                  <c:v>2013</c:v>
                </c:pt>
              </c:numCache>
            </c:numRef>
          </c:cat>
          <c:val>
            <c:numRef>
              <c:f>Blad1!$B$77:$D$77</c:f>
              <c:numCache>
                <c:formatCode>0%</c:formatCode>
                <c:ptCount val="3"/>
                <c:pt idx="0">
                  <c:v>0.42779928621982544</c:v>
                </c:pt>
                <c:pt idx="1">
                  <c:v>0.4254141000624001</c:v>
                </c:pt>
                <c:pt idx="2">
                  <c:v>0.41621721529800881</c:v>
                </c:pt>
              </c:numCache>
            </c:numRef>
          </c:val>
          <c:smooth val="0"/>
        </c:ser>
        <c:ser>
          <c:idx val="1"/>
          <c:order val="1"/>
          <c:tx>
            <c:strRef>
              <c:f>Blad1!$A$78</c:f>
              <c:strCache>
                <c:ptCount val="1"/>
                <c:pt idx="0">
                  <c:v>verksamhetskostnader forskning</c:v>
                </c:pt>
              </c:strCache>
            </c:strRef>
          </c:tx>
          <c:spPr>
            <a:ln w="44450"/>
          </c:spPr>
          <c:marker>
            <c:symbol val="none"/>
          </c:marker>
          <c:cat>
            <c:numRef>
              <c:f>Blad1!$B$76:$D$76</c:f>
              <c:numCache>
                <c:formatCode>General</c:formatCode>
                <c:ptCount val="3"/>
                <c:pt idx="0">
                  <c:v>2011</c:v>
                </c:pt>
                <c:pt idx="1">
                  <c:v>2012</c:v>
                </c:pt>
                <c:pt idx="2">
                  <c:v>2013</c:v>
                </c:pt>
              </c:numCache>
            </c:numRef>
          </c:cat>
          <c:val>
            <c:numRef>
              <c:f>Blad1!$B$78:$D$78</c:f>
              <c:numCache>
                <c:formatCode>0%</c:formatCode>
                <c:ptCount val="3"/>
                <c:pt idx="0">
                  <c:v>0.57220071378017445</c:v>
                </c:pt>
                <c:pt idx="1">
                  <c:v>0.5745858999375999</c:v>
                </c:pt>
                <c:pt idx="2">
                  <c:v>0.58378278470199119</c:v>
                </c:pt>
              </c:numCache>
            </c:numRef>
          </c:val>
          <c:smooth val="0"/>
        </c:ser>
        <c:ser>
          <c:idx val="2"/>
          <c:order val="2"/>
          <c:tx>
            <c:strRef>
              <c:f>Blad1!$A$79</c:f>
              <c:strCache>
                <c:ptCount val="1"/>
                <c:pt idx="0">
                  <c:v>indirekta kostnader utbildning</c:v>
                </c:pt>
              </c:strCache>
            </c:strRef>
          </c:tx>
          <c:spPr>
            <a:ln w="44450"/>
          </c:spPr>
          <c:marker>
            <c:symbol val="none"/>
          </c:marker>
          <c:cat>
            <c:numRef>
              <c:f>Blad1!$B$76:$D$76</c:f>
              <c:numCache>
                <c:formatCode>General</c:formatCode>
                <c:ptCount val="3"/>
                <c:pt idx="0">
                  <c:v>2011</c:v>
                </c:pt>
                <c:pt idx="1">
                  <c:v>2012</c:v>
                </c:pt>
                <c:pt idx="2">
                  <c:v>2013</c:v>
                </c:pt>
              </c:numCache>
            </c:numRef>
          </c:cat>
          <c:val>
            <c:numRef>
              <c:f>Blad1!$B$79:$D$79</c:f>
              <c:numCache>
                <c:formatCode>0%</c:formatCode>
                <c:ptCount val="3"/>
                <c:pt idx="0">
                  <c:v>0.56107664325453654</c:v>
                </c:pt>
                <c:pt idx="1">
                  <c:v>0.5558188442936558</c:v>
                </c:pt>
                <c:pt idx="2">
                  <c:v>0.55036441162576211</c:v>
                </c:pt>
              </c:numCache>
            </c:numRef>
          </c:val>
          <c:smooth val="0"/>
        </c:ser>
        <c:ser>
          <c:idx val="3"/>
          <c:order val="3"/>
          <c:tx>
            <c:strRef>
              <c:f>Blad1!$A$80</c:f>
              <c:strCache>
                <c:ptCount val="1"/>
                <c:pt idx="0">
                  <c:v>indirekta kostnader forskning</c:v>
                </c:pt>
              </c:strCache>
            </c:strRef>
          </c:tx>
          <c:spPr>
            <a:ln w="44450"/>
          </c:spPr>
          <c:marker>
            <c:symbol val="none"/>
          </c:marker>
          <c:cat>
            <c:numRef>
              <c:f>Blad1!$B$76:$D$76</c:f>
              <c:numCache>
                <c:formatCode>General</c:formatCode>
                <c:ptCount val="3"/>
                <c:pt idx="0">
                  <c:v>2011</c:v>
                </c:pt>
                <c:pt idx="1">
                  <c:v>2012</c:v>
                </c:pt>
                <c:pt idx="2">
                  <c:v>2013</c:v>
                </c:pt>
              </c:numCache>
            </c:numRef>
          </c:cat>
          <c:val>
            <c:numRef>
              <c:f>Blad1!$B$80:$D$80</c:f>
              <c:numCache>
                <c:formatCode>0%</c:formatCode>
                <c:ptCount val="3"/>
                <c:pt idx="0">
                  <c:v>0.43892335674546334</c:v>
                </c:pt>
                <c:pt idx="1">
                  <c:v>0.44418115570634414</c:v>
                </c:pt>
                <c:pt idx="2">
                  <c:v>0.44963558837423795</c:v>
                </c:pt>
              </c:numCache>
            </c:numRef>
          </c:val>
          <c:smooth val="0"/>
        </c:ser>
        <c:dLbls>
          <c:showLegendKey val="0"/>
          <c:showVal val="0"/>
          <c:showCatName val="0"/>
          <c:showSerName val="0"/>
          <c:showPercent val="0"/>
          <c:showBubbleSize val="0"/>
        </c:dLbls>
        <c:marker val="1"/>
        <c:smooth val="0"/>
        <c:axId val="94713728"/>
        <c:axId val="94715264"/>
      </c:lineChart>
      <c:catAx>
        <c:axId val="94713728"/>
        <c:scaling>
          <c:orientation val="minMax"/>
        </c:scaling>
        <c:delete val="0"/>
        <c:axPos val="b"/>
        <c:numFmt formatCode="General" sourceLinked="1"/>
        <c:majorTickMark val="out"/>
        <c:minorTickMark val="none"/>
        <c:tickLblPos val="nextTo"/>
        <c:txPr>
          <a:bodyPr/>
          <a:lstStyle/>
          <a:p>
            <a:pPr>
              <a:defRPr sz="1800"/>
            </a:pPr>
            <a:endParaRPr lang="sv-SE"/>
          </a:p>
        </c:txPr>
        <c:crossAx val="94715264"/>
        <c:crosses val="autoZero"/>
        <c:auto val="1"/>
        <c:lblAlgn val="ctr"/>
        <c:lblOffset val="100"/>
        <c:noMultiLvlLbl val="0"/>
      </c:catAx>
      <c:valAx>
        <c:axId val="94715264"/>
        <c:scaling>
          <c:orientation val="minMax"/>
        </c:scaling>
        <c:delete val="0"/>
        <c:axPos val="l"/>
        <c:majorGridlines/>
        <c:numFmt formatCode="0%" sourceLinked="1"/>
        <c:majorTickMark val="out"/>
        <c:minorTickMark val="none"/>
        <c:tickLblPos val="nextTo"/>
        <c:txPr>
          <a:bodyPr/>
          <a:lstStyle/>
          <a:p>
            <a:pPr>
              <a:defRPr sz="1800"/>
            </a:pPr>
            <a:endParaRPr lang="sv-SE"/>
          </a:p>
        </c:txPr>
        <c:crossAx val="94713728"/>
        <c:crosses val="autoZero"/>
        <c:crossBetween val="between"/>
      </c:valAx>
    </c:plotArea>
    <c:legend>
      <c:legendPos val="r"/>
      <c:layout/>
      <c:overlay val="0"/>
      <c:txPr>
        <a:bodyPr/>
        <a:lstStyle/>
        <a:p>
          <a:pPr>
            <a:defRPr sz="1800"/>
          </a:pPr>
          <a:endParaRPr lang="sv-SE"/>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percentStacked"/>
        <c:varyColors val="0"/>
        <c:ser>
          <c:idx val="0"/>
          <c:order val="0"/>
          <c:tx>
            <c:strRef>
              <c:f>'v-gren nivå'!$I$16</c:f>
              <c:strCache>
                <c:ptCount val="1"/>
                <c:pt idx="0">
                  <c:v>utbildning </c:v>
                </c:pt>
              </c:strCache>
            </c:strRef>
          </c:tx>
          <c:invertIfNegative val="0"/>
          <c:cat>
            <c:strRef>
              <c:f>'v-gren nivå'!$H$17:$H$20</c:f>
              <c:strCache>
                <c:ptCount val="4"/>
                <c:pt idx="0">
                  <c:v>högskolegemensam</c:v>
                </c:pt>
                <c:pt idx="1">
                  <c:v>fakultetsgemensam</c:v>
                </c:pt>
                <c:pt idx="2">
                  <c:v>institutionsgemensam</c:v>
                </c:pt>
                <c:pt idx="3">
                  <c:v>verksamhetskostnader</c:v>
                </c:pt>
              </c:strCache>
            </c:strRef>
          </c:cat>
          <c:val>
            <c:numRef>
              <c:f>'v-gren nivå'!$I$17:$I$20</c:f>
              <c:numCache>
                <c:formatCode>0%</c:formatCode>
                <c:ptCount val="4"/>
                <c:pt idx="0">
                  <c:v>0.5716755437804274</c:v>
                </c:pt>
                <c:pt idx="1">
                  <c:v>0.60580935250555112</c:v>
                </c:pt>
                <c:pt idx="2">
                  <c:v>0.50652946216502137</c:v>
                </c:pt>
                <c:pt idx="3">
                  <c:v>0.42175990094024707</c:v>
                </c:pt>
              </c:numCache>
            </c:numRef>
          </c:val>
        </c:ser>
        <c:ser>
          <c:idx val="1"/>
          <c:order val="1"/>
          <c:tx>
            <c:strRef>
              <c:f>'v-gren nivå'!$J$16</c:f>
              <c:strCache>
                <c:ptCount val="1"/>
                <c:pt idx="0">
                  <c:v>forskning</c:v>
                </c:pt>
              </c:strCache>
            </c:strRef>
          </c:tx>
          <c:invertIfNegative val="0"/>
          <c:cat>
            <c:strRef>
              <c:f>'v-gren nivå'!$H$17:$H$20</c:f>
              <c:strCache>
                <c:ptCount val="4"/>
                <c:pt idx="0">
                  <c:v>högskolegemensam</c:v>
                </c:pt>
                <c:pt idx="1">
                  <c:v>fakultetsgemensam</c:v>
                </c:pt>
                <c:pt idx="2">
                  <c:v>institutionsgemensam</c:v>
                </c:pt>
                <c:pt idx="3">
                  <c:v>verksamhetskostnader</c:v>
                </c:pt>
              </c:strCache>
            </c:strRef>
          </c:cat>
          <c:val>
            <c:numRef>
              <c:f>'v-gren nivå'!$J$17:$J$20</c:f>
              <c:numCache>
                <c:formatCode>0%</c:formatCode>
                <c:ptCount val="4"/>
                <c:pt idx="0">
                  <c:v>0.42832445621957266</c:v>
                </c:pt>
                <c:pt idx="1">
                  <c:v>0.39419064749444888</c:v>
                </c:pt>
                <c:pt idx="2">
                  <c:v>0.49347053783497857</c:v>
                </c:pt>
                <c:pt idx="3">
                  <c:v>0.57824009905975293</c:v>
                </c:pt>
              </c:numCache>
            </c:numRef>
          </c:val>
        </c:ser>
        <c:dLbls>
          <c:showLegendKey val="0"/>
          <c:showVal val="1"/>
          <c:showCatName val="0"/>
          <c:showSerName val="0"/>
          <c:showPercent val="0"/>
          <c:showBubbleSize val="0"/>
        </c:dLbls>
        <c:gapWidth val="95"/>
        <c:overlap val="100"/>
        <c:axId val="94755456"/>
        <c:axId val="94761344"/>
      </c:barChart>
      <c:catAx>
        <c:axId val="94755456"/>
        <c:scaling>
          <c:orientation val="minMax"/>
        </c:scaling>
        <c:delete val="0"/>
        <c:axPos val="b"/>
        <c:majorTickMark val="none"/>
        <c:minorTickMark val="none"/>
        <c:tickLblPos val="nextTo"/>
        <c:txPr>
          <a:bodyPr/>
          <a:lstStyle/>
          <a:p>
            <a:pPr>
              <a:defRPr sz="1600"/>
            </a:pPr>
            <a:endParaRPr lang="sv-SE"/>
          </a:p>
        </c:txPr>
        <c:crossAx val="94761344"/>
        <c:crosses val="autoZero"/>
        <c:auto val="1"/>
        <c:lblAlgn val="ctr"/>
        <c:lblOffset val="100"/>
        <c:noMultiLvlLbl val="0"/>
      </c:catAx>
      <c:valAx>
        <c:axId val="94761344"/>
        <c:scaling>
          <c:orientation val="minMax"/>
        </c:scaling>
        <c:delete val="1"/>
        <c:axPos val="l"/>
        <c:numFmt formatCode="0%" sourceLinked="1"/>
        <c:majorTickMark val="out"/>
        <c:minorTickMark val="none"/>
        <c:tickLblPos val="nextTo"/>
        <c:crossAx val="94755456"/>
        <c:crosses val="autoZero"/>
        <c:crossBetween val="between"/>
      </c:valAx>
    </c:plotArea>
    <c:legend>
      <c:legendPos val="t"/>
      <c:layout/>
      <c:overlay val="0"/>
    </c:legend>
    <c:plotVisOnly val="1"/>
    <c:dispBlanksAs val="gap"/>
    <c:showDLblsOverMax val="0"/>
  </c:chart>
  <c:txPr>
    <a:bodyPr/>
    <a:lstStyle/>
    <a:p>
      <a:pPr>
        <a:defRPr sz="1800"/>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utbildning + forskning </a:t>
            </a:r>
          </a:p>
        </c:rich>
      </c:tx>
      <c:layout/>
      <c:overlay val="0"/>
    </c:title>
    <c:autoTitleDeleted val="0"/>
    <c:plotArea>
      <c:layout/>
      <c:barChart>
        <c:barDir val="col"/>
        <c:grouping val="percentStacked"/>
        <c:varyColors val="0"/>
        <c:ser>
          <c:idx val="0"/>
          <c:order val="0"/>
          <c:tx>
            <c:strRef>
              <c:f>nivåer!$G$91</c:f>
              <c:strCache>
                <c:ptCount val="1"/>
                <c:pt idx="0">
                  <c:v>högskolegemensam</c:v>
                </c:pt>
              </c:strCache>
            </c:strRef>
          </c:tx>
          <c:invertIfNegative val="0"/>
          <c:cat>
            <c:strRef>
              <c:f>nivåer!$F$92:$F$94</c:f>
              <c:strCache>
                <c:ptCount val="3"/>
                <c:pt idx="0">
                  <c:v>tre nivåer</c:v>
                </c:pt>
                <c:pt idx="1">
                  <c:v>två nivåer</c:v>
                </c:pt>
                <c:pt idx="2">
                  <c:v>alla</c:v>
                </c:pt>
              </c:strCache>
            </c:strRef>
          </c:cat>
          <c:val>
            <c:numRef>
              <c:f>nivåer!$G$92:$G$94</c:f>
              <c:numCache>
                <c:formatCode>0%</c:formatCode>
                <c:ptCount val="3"/>
                <c:pt idx="0">
                  <c:v>0.5038141378982085</c:v>
                </c:pt>
                <c:pt idx="1">
                  <c:v>0.63414559332235099</c:v>
                </c:pt>
                <c:pt idx="2">
                  <c:v>0.53381200515175842</c:v>
                </c:pt>
              </c:numCache>
            </c:numRef>
          </c:val>
        </c:ser>
        <c:ser>
          <c:idx val="1"/>
          <c:order val="1"/>
          <c:tx>
            <c:strRef>
              <c:f>nivåer!$H$91</c:f>
              <c:strCache>
                <c:ptCount val="1"/>
                <c:pt idx="0">
                  <c:v>fakultetsgemensam</c:v>
                </c:pt>
              </c:strCache>
            </c:strRef>
          </c:tx>
          <c:invertIfNegative val="0"/>
          <c:cat>
            <c:strRef>
              <c:f>nivåer!$F$92:$F$94</c:f>
              <c:strCache>
                <c:ptCount val="3"/>
                <c:pt idx="0">
                  <c:v>tre nivåer</c:v>
                </c:pt>
                <c:pt idx="1">
                  <c:v>två nivåer</c:v>
                </c:pt>
                <c:pt idx="2">
                  <c:v>alla</c:v>
                </c:pt>
              </c:strCache>
            </c:strRef>
          </c:cat>
          <c:val>
            <c:numRef>
              <c:f>nivåer!$H$92:$H$94</c:f>
              <c:numCache>
                <c:formatCode>0%</c:formatCode>
                <c:ptCount val="3"/>
                <c:pt idx="0">
                  <c:v>0.1781840588400056</c:v>
                </c:pt>
                <c:pt idx="1">
                  <c:v>0</c:v>
                </c:pt>
                <c:pt idx="2">
                  <c:v>0.137172150192271</c:v>
                </c:pt>
              </c:numCache>
            </c:numRef>
          </c:val>
        </c:ser>
        <c:ser>
          <c:idx val="2"/>
          <c:order val="2"/>
          <c:tx>
            <c:strRef>
              <c:f>nivåer!$I$91</c:f>
              <c:strCache>
                <c:ptCount val="1"/>
                <c:pt idx="0">
                  <c:v>institutionsgemensam</c:v>
                </c:pt>
              </c:strCache>
            </c:strRef>
          </c:tx>
          <c:invertIfNegative val="0"/>
          <c:cat>
            <c:strRef>
              <c:f>nivåer!$F$92:$F$94</c:f>
              <c:strCache>
                <c:ptCount val="3"/>
                <c:pt idx="0">
                  <c:v>tre nivåer</c:v>
                </c:pt>
                <c:pt idx="1">
                  <c:v>två nivåer</c:v>
                </c:pt>
                <c:pt idx="2">
                  <c:v>alla</c:v>
                </c:pt>
              </c:strCache>
            </c:strRef>
          </c:cat>
          <c:val>
            <c:numRef>
              <c:f>nivåer!$I$92:$I$94</c:f>
              <c:numCache>
                <c:formatCode>0%</c:formatCode>
                <c:ptCount val="3"/>
                <c:pt idx="0">
                  <c:v>0.31800180326178595</c:v>
                </c:pt>
                <c:pt idx="1">
                  <c:v>0.36585440667764901</c:v>
                </c:pt>
                <c:pt idx="2">
                  <c:v>0.3290158446559705</c:v>
                </c:pt>
              </c:numCache>
            </c:numRef>
          </c:val>
        </c:ser>
        <c:dLbls>
          <c:showLegendKey val="0"/>
          <c:showVal val="1"/>
          <c:showCatName val="0"/>
          <c:showSerName val="0"/>
          <c:showPercent val="0"/>
          <c:showBubbleSize val="0"/>
        </c:dLbls>
        <c:gapWidth val="95"/>
        <c:overlap val="100"/>
        <c:axId val="94243072"/>
        <c:axId val="94257152"/>
      </c:barChart>
      <c:catAx>
        <c:axId val="94243072"/>
        <c:scaling>
          <c:orientation val="minMax"/>
        </c:scaling>
        <c:delete val="0"/>
        <c:axPos val="b"/>
        <c:majorTickMark val="none"/>
        <c:minorTickMark val="none"/>
        <c:tickLblPos val="nextTo"/>
        <c:crossAx val="94257152"/>
        <c:crosses val="autoZero"/>
        <c:auto val="1"/>
        <c:lblAlgn val="ctr"/>
        <c:lblOffset val="100"/>
        <c:noMultiLvlLbl val="0"/>
      </c:catAx>
      <c:valAx>
        <c:axId val="94257152"/>
        <c:scaling>
          <c:orientation val="minMax"/>
        </c:scaling>
        <c:delete val="1"/>
        <c:axPos val="l"/>
        <c:numFmt formatCode="0%" sourceLinked="1"/>
        <c:majorTickMark val="none"/>
        <c:minorTickMark val="none"/>
        <c:tickLblPos val="nextTo"/>
        <c:crossAx val="94243072"/>
        <c:crosses val="autoZero"/>
        <c:crossBetween val="between"/>
      </c:valAx>
    </c:plotArea>
    <c:legend>
      <c:legendPos val="t"/>
      <c:layout/>
      <c:overlay val="0"/>
    </c:legend>
    <c:plotVisOnly val="1"/>
    <c:dispBlanksAs val="gap"/>
    <c:showDLblsOverMax val="0"/>
  </c:chart>
  <c:txPr>
    <a:bodyPr/>
    <a:lstStyle/>
    <a:p>
      <a:pPr>
        <a:defRPr sz="1800"/>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percentStacked"/>
        <c:varyColors val="0"/>
        <c:ser>
          <c:idx val="0"/>
          <c:order val="0"/>
          <c:tx>
            <c:strRef>
              <c:f>'nivåer per grupp'!$A$36</c:f>
              <c:strCache>
                <c:ptCount val="1"/>
                <c:pt idx="0">
                  <c:v>högskolegemensamma</c:v>
                </c:pt>
              </c:strCache>
            </c:strRef>
          </c:tx>
          <c:invertIfNegative val="0"/>
          <c:cat>
            <c:multiLvlStrRef>
              <c:f>'nivåer per grupp'!$B$34:$G$35</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per grupp'!$B$36:$G$36</c:f>
              <c:numCache>
                <c:formatCode>0%</c:formatCode>
                <c:ptCount val="6"/>
                <c:pt idx="0">
                  <c:v>0.5086778602712968</c:v>
                </c:pt>
                <c:pt idx="1">
                  <c:v>0.49880303752951455</c:v>
                </c:pt>
                <c:pt idx="2">
                  <c:v>0.64802781231458173</c:v>
                </c:pt>
                <c:pt idx="3">
                  <c:v>0.59954500349691919</c:v>
                </c:pt>
                <c:pt idx="4">
                  <c:v>0.54992657740475692</c:v>
                </c:pt>
                <c:pt idx="5">
                  <c:v>0.51372026681076766</c:v>
                </c:pt>
              </c:numCache>
            </c:numRef>
          </c:val>
        </c:ser>
        <c:ser>
          <c:idx val="1"/>
          <c:order val="1"/>
          <c:tx>
            <c:strRef>
              <c:f>'nivåer per grupp'!$A$37</c:f>
              <c:strCache>
                <c:ptCount val="1"/>
                <c:pt idx="0">
                  <c:v>fakultetsgemensamma</c:v>
                </c:pt>
              </c:strCache>
            </c:strRef>
          </c:tx>
          <c:invertIfNegative val="0"/>
          <c:cat>
            <c:multiLvlStrRef>
              <c:f>'nivåer per grupp'!$B$34:$G$35</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per grupp'!$B$37:$G$37</c:f>
              <c:numCache>
                <c:formatCode>0%</c:formatCode>
                <c:ptCount val="6"/>
                <c:pt idx="0">
                  <c:v>0.21271642639264218</c:v>
                </c:pt>
                <c:pt idx="1">
                  <c:v>0.14260530937593702</c:v>
                </c:pt>
                <c:pt idx="4">
                  <c:v>0.14975063721759357</c:v>
                </c:pt>
                <c:pt idx="5">
                  <c:v>0.12148922258671173</c:v>
                </c:pt>
              </c:numCache>
            </c:numRef>
          </c:val>
        </c:ser>
        <c:ser>
          <c:idx val="2"/>
          <c:order val="2"/>
          <c:tx>
            <c:strRef>
              <c:f>'nivåer per grupp'!$A$38</c:f>
              <c:strCache>
                <c:ptCount val="1"/>
                <c:pt idx="0">
                  <c:v>institutionsgemensamma</c:v>
                </c:pt>
              </c:strCache>
            </c:strRef>
          </c:tx>
          <c:invertIfNegative val="0"/>
          <c:cat>
            <c:multiLvlStrRef>
              <c:f>'nivåer per grupp'!$B$34:$G$35</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per grupp'!$B$38:$G$38</c:f>
              <c:numCache>
                <c:formatCode>0%</c:formatCode>
                <c:ptCount val="6"/>
                <c:pt idx="0">
                  <c:v>0.2786057133360611</c:v>
                </c:pt>
                <c:pt idx="1">
                  <c:v>0.35859165309454843</c:v>
                </c:pt>
                <c:pt idx="2">
                  <c:v>0.35197218768541833</c:v>
                </c:pt>
                <c:pt idx="3">
                  <c:v>0.40045499650308086</c:v>
                </c:pt>
                <c:pt idx="4">
                  <c:v>0.30032278537764945</c:v>
                </c:pt>
                <c:pt idx="5">
                  <c:v>0.36479051060252049</c:v>
                </c:pt>
              </c:numCache>
            </c:numRef>
          </c:val>
        </c:ser>
        <c:dLbls>
          <c:showLegendKey val="0"/>
          <c:showVal val="1"/>
          <c:showCatName val="0"/>
          <c:showSerName val="0"/>
          <c:showPercent val="0"/>
          <c:showBubbleSize val="0"/>
        </c:dLbls>
        <c:gapWidth val="95"/>
        <c:overlap val="100"/>
        <c:axId val="92150016"/>
        <c:axId val="92164096"/>
      </c:barChart>
      <c:catAx>
        <c:axId val="92150016"/>
        <c:scaling>
          <c:orientation val="minMax"/>
        </c:scaling>
        <c:delete val="0"/>
        <c:axPos val="b"/>
        <c:majorTickMark val="none"/>
        <c:minorTickMark val="none"/>
        <c:tickLblPos val="nextTo"/>
        <c:crossAx val="92164096"/>
        <c:crosses val="autoZero"/>
        <c:auto val="1"/>
        <c:lblAlgn val="ctr"/>
        <c:lblOffset val="100"/>
        <c:noMultiLvlLbl val="0"/>
      </c:catAx>
      <c:valAx>
        <c:axId val="92164096"/>
        <c:scaling>
          <c:orientation val="minMax"/>
        </c:scaling>
        <c:delete val="1"/>
        <c:axPos val="l"/>
        <c:numFmt formatCode="0%" sourceLinked="1"/>
        <c:majorTickMark val="out"/>
        <c:minorTickMark val="none"/>
        <c:tickLblPos val="nextTo"/>
        <c:crossAx val="92150016"/>
        <c:crosses val="autoZero"/>
        <c:crossBetween val="between"/>
      </c:valAx>
    </c:plotArea>
    <c:legend>
      <c:legendPos val="t"/>
      <c:layout/>
      <c:overlay val="0"/>
    </c:legend>
    <c:plotVisOnly val="1"/>
    <c:dispBlanksAs val="gap"/>
    <c:showDLblsOverMax val="0"/>
  </c:chart>
  <c:txPr>
    <a:bodyPr/>
    <a:lstStyle/>
    <a:p>
      <a:pPr>
        <a:defRPr sz="1800"/>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Blad1!$A$49</c:f>
              <c:strCache>
                <c:ptCount val="1"/>
                <c:pt idx="0">
                  <c:v>högskolegemensam</c:v>
                </c:pt>
              </c:strCache>
            </c:strRef>
          </c:tx>
          <c:spPr>
            <a:ln w="44450"/>
          </c:spPr>
          <c:marker>
            <c:symbol val="none"/>
          </c:marker>
          <c:cat>
            <c:numRef>
              <c:f>Blad1!$B$48:$D$48</c:f>
              <c:numCache>
                <c:formatCode>General</c:formatCode>
                <c:ptCount val="3"/>
                <c:pt idx="0">
                  <c:v>2011</c:v>
                </c:pt>
                <c:pt idx="1">
                  <c:v>2012</c:v>
                </c:pt>
                <c:pt idx="2">
                  <c:v>2013</c:v>
                </c:pt>
              </c:numCache>
            </c:numRef>
          </c:cat>
          <c:val>
            <c:numRef>
              <c:f>Blad1!$B$49:$D$49</c:f>
              <c:numCache>
                <c:formatCode>0%</c:formatCode>
                <c:ptCount val="3"/>
                <c:pt idx="0" formatCode="0.0%">
                  <c:v>0.54709160182851269</c:v>
                </c:pt>
                <c:pt idx="1">
                  <c:v>0.5292798814003975</c:v>
                </c:pt>
                <c:pt idx="2">
                  <c:v>0.53381200515175842</c:v>
                </c:pt>
              </c:numCache>
            </c:numRef>
          </c:val>
          <c:smooth val="0"/>
        </c:ser>
        <c:ser>
          <c:idx val="1"/>
          <c:order val="1"/>
          <c:tx>
            <c:strRef>
              <c:f>Blad1!$A$50</c:f>
              <c:strCache>
                <c:ptCount val="1"/>
                <c:pt idx="0">
                  <c:v>fakultetsgemensam</c:v>
                </c:pt>
              </c:strCache>
            </c:strRef>
          </c:tx>
          <c:spPr>
            <a:ln w="44450"/>
          </c:spPr>
          <c:marker>
            <c:symbol val="none"/>
          </c:marker>
          <c:cat>
            <c:numRef>
              <c:f>Blad1!$B$48:$D$48</c:f>
              <c:numCache>
                <c:formatCode>General</c:formatCode>
                <c:ptCount val="3"/>
                <c:pt idx="0">
                  <c:v>2011</c:v>
                </c:pt>
                <c:pt idx="1">
                  <c:v>2012</c:v>
                </c:pt>
                <c:pt idx="2">
                  <c:v>2013</c:v>
                </c:pt>
              </c:numCache>
            </c:numRef>
          </c:cat>
          <c:val>
            <c:numRef>
              <c:f>Blad1!$B$50:$D$50</c:f>
              <c:numCache>
                <c:formatCode>0%</c:formatCode>
                <c:ptCount val="3"/>
                <c:pt idx="0" formatCode="0.0%">
                  <c:v>0.12929580381889658</c:v>
                </c:pt>
                <c:pt idx="1">
                  <c:v>0.13083505325748962</c:v>
                </c:pt>
                <c:pt idx="2">
                  <c:v>0.137172150192271</c:v>
                </c:pt>
              </c:numCache>
            </c:numRef>
          </c:val>
          <c:smooth val="0"/>
        </c:ser>
        <c:ser>
          <c:idx val="2"/>
          <c:order val="2"/>
          <c:tx>
            <c:strRef>
              <c:f>Blad1!$A$51</c:f>
              <c:strCache>
                <c:ptCount val="1"/>
                <c:pt idx="0">
                  <c:v>institutionsgemensam</c:v>
                </c:pt>
              </c:strCache>
            </c:strRef>
          </c:tx>
          <c:spPr>
            <a:ln w="44450"/>
          </c:spPr>
          <c:marker>
            <c:symbol val="none"/>
          </c:marker>
          <c:cat>
            <c:numRef>
              <c:f>Blad1!$B$48:$D$48</c:f>
              <c:numCache>
                <c:formatCode>General</c:formatCode>
                <c:ptCount val="3"/>
                <c:pt idx="0">
                  <c:v>2011</c:v>
                </c:pt>
                <c:pt idx="1">
                  <c:v>2012</c:v>
                </c:pt>
                <c:pt idx="2">
                  <c:v>2013</c:v>
                </c:pt>
              </c:numCache>
            </c:numRef>
          </c:cat>
          <c:val>
            <c:numRef>
              <c:f>Blad1!$B$51:$D$51</c:f>
              <c:numCache>
                <c:formatCode>0%</c:formatCode>
                <c:ptCount val="3"/>
                <c:pt idx="0" formatCode="0.0%">
                  <c:v>0.32361259435259077</c:v>
                </c:pt>
                <c:pt idx="1">
                  <c:v>0.33988506534211288</c:v>
                </c:pt>
                <c:pt idx="2">
                  <c:v>0.3290158446559705</c:v>
                </c:pt>
              </c:numCache>
            </c:numRef>
          </c:val>
          <c:smooth val="0"/>
        </c:ser>
        <c:dLbls>
          <c:showLegendKey val="0"/>
          <c:showVal val="0"/>
          <c:showCatName val="0"/>
          <c:showSerName val="0"/>
          <c:showPercent val="0"/>
          <c:showBubbleSize val="0"/>
        </c:dLbls>
        <c:marker val="1"/>
        <c:smooth val="0"/>
        <c:axId val="92209152"/>
        <c:axId val="92210688"/>
      </c:lineChart>
      <c:catAx>
        <c:axId val="92209152"/>
        <c:scaling>
          <c:orientation val="minMax"/>
        </c:scaling>
        <c:delete val="0"/>
        <c:axPos val="b"/>
        <c:numFmt formatCode="General" sourceLinked="1"/>
        <c:majorTickMark val="out"/>
        <c:minorTickMark val="none"/>
        <c:tickLblPos val="nextTo"/>
        <c:txPr>
          <a:bodyPr/>
          <a:lstStyle/>
          <a:p>
            <a:pPr>
              <a:defRPr sz="1800"/>
            </a:pPr>
            <a:endParaRPr lang="sv-SE"/>
          </a:p>
        </c:txPr>
        <c:crossAx val="92210688"/>
        <c:crosses val="autoZero"/>
        <c:auto val="1"/>
        <c:lblAlgn val="ctr"/>
        <c:lblOffset val="100"/>
        <c:noMultiLvlLbl val="0"/>
      </c:catAx>
      <c:valAx>
        <c:axId val="92210688"/>
        <c:scaling>
          <c:orientation val="minMax"/>
        </c:scaling>
        <c:delete val="0"/>
        <c:axPos val="l"/>
        <c:majorGridlines/>
        <c:numFmt formatCode="0%" sourceLinked="0"/>
        <c:majorTickMark val="out"/>
        <c:minorTickMark val="none"/>
        <c:tickLblPos val="nextTo"/>
        <c:txPr>
          <a:bodyPr/>
          <a:lstStyle/>
          <a:p>
            <a:pPr>
              <a:defRPr sz="1800"/>
            </a:pPr>
            <a:endParaRPr lang="sv-SE"/>
          </a:p>
        </c:txPr>
        <c:crossAx val="92209152"/>
        <c:crosses val="autoZero"/>
        <c:crossBetween val="between"/>
      </c:valAx>
    </c:plotArea>
    <c:legend>
      <c:legendPos val="r"/>
      <c:layout/>
      <c:overlay val="0"/>
      <c:txPr>
        <a:bodyPr/>
        <a:lstStyle/>
        <a:p>
          <a:pPr>
            <a:defRPr sz="1800"/>
          </a:pPr>
          <a:endParaRPr lang="sv-S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lokal avgift</a:t>
            </a:r>
          </a:p>
        </c:rich>
      </c:tx>
      <c:layout/>
      <c:overlay val="0"/>
    </c:title>
    <c:autoTitleDeleted val="0"/>
    <c:plotArea>
      <c:layout/>
      <c:barChart>
        <c:barDir val="col"/>
        <c:grouping val="clustered"/>
        <c:varyColors val="0"/>
        <c:ser>
          <c:idx val="0"/>
          <c:order val="0"/>
          <c:tx>
            <c:strRef>
              <c:f>'Lokal avgift'!$B$42</c:f>
              <c:strCache>
                <c:ptCount val="1"/>
                <c:pt idx="0">
                  <c:v>lokal avg</c:v>
                </c:pt>
              </c:strCache>
            </c:strRef>
          </c:tx>
          <c:invertIfNegative val="0"/>
          <c:cat>
            <c:strRef>
              <c:f>'Lokal avgift'!$A$43:$A$54</c:f>
              <c:strCache>
                <c:ptCount val="12"/>
                <c:pt idx="0">
                  <c:v>KTH</c:v>
                </c:pt>
                <c:pt idx="1">
                  <c:v>LiU</c:v>
                </c:pt>
                <c:pt idx="2">
                  <c:v>MaH</c:v>
                </c:pt>
                <c:pt idx="3">
                  <c:v>SU</c:v>
                </c:pt>
                <c:pt idx="4">
                  <c:v>MiU</c:v>
                </c:pt>
                <c:pt idx="5">
                  <c:v>HKr</c:v>
                </c:pt>
                <c:pt idx="6">
                  <c:v>SLU</c:v>
                </c:pt>
                <c:pt idx="7">
                  <c:v>UmU</c:v>
                </c:pt>
                <c:pt idx="8">
                  <c:v>ÖU</c:v>
                </c:pt>
                <c:pt idx="9">
                  <c:v>LU</c:v>
                </c:pt>
                <c:pt idx="10">
                  <c:v>SH</c:v>
                </c:pt>
                <c:pt idx="11">
                  <c:v>HiG</c:v>
                </c:pt>
              </c:strCache>
            </c:strRef>
          </c:cat>
          <c:val>
            <c:numRef>
              <c:f>'Lokal avgift'!$B$43:$B$54</c:f>
              <c:numCache>
                <c:formatCode>0.000%</c:formatCode>
                <c:ptCount val="12"/>
                <c:pt idx="0">
                  <c:v>2.3349999999999899E-2</c:v>
                </c:pt>
                <c:pt idx="1">
                  <c:v>1.7479999999999996E-2</c:v>
                </c:pt>
                <c:pt idx="2">
                  <c:v>1.0499999999999954E-2</c:v>
                </c:pt>
                <c:pt idx="3">
                  <c:v>5.8299999999999463E-3</c:v>
                </c:pt>
                <c:pt idx="4">
                  <c:v>4.2999999999999566E-3</c:v>
                </c:pt>
                <c:pt idx="5">
                  <c:v>3.8499999999999646E-3</c:v>
                </c:pt>
                <c:pt idx="6">
                  <c:v>2.7799999999999769E-3</c:v>
                </c:pt>
                <c:pt idx="7">
                  <c:v>5.9999999999996168E-4</c:v>
                </c:pt>
                <c:pt idx="8">
                  <c:v>4.7999999999998044E-4</c:v>
                </c:pt>
                <c:pt idx="9">
                  <c:v>1.7999999999993022E-4</c:v>
                </c:pt>
                <c:pt idx="10">
                  <c:v>4.9999999999925104E-5</c:v>
                </c:pt>
                <c:pt idx="11">
                  <c:v>2.9999999999960614E-5</c:v>
                </c:pt>
              </c:numCache>
            </c:numRef>
          </c:val>
        </c:ser>
        <c:dLbls>
          <c:showLegendKey val="0"/>
          <c:showVal val="0"/>
          <c:showCatName val="0"/>
          <c:showSerName val="0"/>
          <c:showPercent val="0"/>
          <c:showBubbleSize val="0"/>
        </c:dLbls>
        <c:gapWidth val="150"/>
        <c:axId val="83972480"/>
        <c:axId val="83974016"/>
      </c:barChart>
      <c:catAx>
        <c:axId val="83972480"/>
        <c:scaling>
          <c:orientation val="minMax"/>
        </c:scaling>
        <c:delete val="0"/>
        <c:axPos val="b"/>
        <c:majorTickMark val="out"/>
        <c:minorTickMark val="none"/>
        <c:tickLblPos val="nextTo"/>
        <c:txPr>
          <a:bodyPr/>
          <a:lstStyle/>
          <a:p>
            <a:pPr>
              <a:defRPr sz="1600" b="1"/>
            </a:pPr>
            <a:endParaRPr lang="sv-SE"/>
          </a:p>
        </c:txPr>
        <c:crossAx val="83974016"/>
        <c:crosses val="autoZero"/>
        <c:auto val="1"/>
        <c:lblAlgn val="ctr"/>
        <c:lblOffset val="100"/>
        <c:noMultiLvlLbl val="0"/>
      </c:catAx>
      <c:valAx>
        <c:axId val="83974016"/>
        <c:scaling>
          <c:orientation val="minMax"/>
        </c:scaling>
        <c:delete val="0"/>
        <c:axPos val="l"/>
        <c:majorGridlines/>
        <c:numFmt formatCode="0.0%" sourceLinked="0"/>
        <c:majorTickMark val="out"/>
        <c:minorTickMark val="none"/>
        <c:tickLblPos val="nextTo"/>
        <c:txPr>
          <a:bodyPr/>
          <a:lstStyle/>
          <a:p>
            <a:pPr>
              <a:defRPr sz="1800" b="1"/>
            </a:pPr>
            <a:endParaRPr lang="sv-SE"/>
          </a:p>
        </c:txPr>
        <c:crossAx val="83972480"/>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err="1"/>
              <a:t>utbildning</a:t>
            </a:r>
            <a:r>
              <a:rPr lang="en-US" sz="2000" dirty="0"/>
              <a:t> + </a:t>
            </a:r>
            <a:r>
              <a:rPr lang="en-US" sz="2000" dirty="0" err="1" smtClean="0"/>
              <a:t>forskning</a:t>
            </a:r>
            <a:endParaRPr lang="en-US" sz="2000" dirty="0"/>
          </a:p>
        </c:rich>
      </c:tx>
      <c:layout/>
      <c:overlay val="0"/>
    </c:title>
    <c:autoTitleDeleted val="0"/>
    <c:plotArea>
      <c:layout/>
      <c:pieChart>
        <c:varyColors val="1"/>
        <c:ser>
          <c:idx val="0"/>
          <c:order val="0"/>
          <c:dLbls>
            <c:txPr>
              <a:bodyPr/>
              <a:lstStyle/>
              <a:p>
                <a:pPr>
                  <a:defRPr sz="2000" b="1"/>
                </a:pPr>
                <a:endParaRPr lang="sv-SE"/>
              </a:p>
            </c:txPr>
            <c:showLegendKey val="0"/>
            <c:showVal val="0"/>
            <c:showCatName val="0"/>
            <c:showSerName val="0"/>
            <c:showPercent val="1"/>
            <c:showBubbleSize val="0"/>
            <c:showLeaderLines val="1"/>
          </c:dLbls>
          <c:cat>
            <c:strRef>
              <c:f>funktioner!$E$53:$E$58</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funktioner!$F$53:$F$58</c:f>
              <c:numCache>
                <c:formatCode>0%</c:formatCode>
                <c:ptCount val="6"/>
                <c:pt idx="0">
                  <c:v>0.12311166456447238</c:v>
                </c:pt>
                <c:pt idx="1">
                  <c:v>0.27217314772406082</c:v>
                </c:pt>
                <c:pt idx="2">
                  <c:v>0.15274415048290577</c:v>
                </c:pt>
                <c:pt idx="3">
                  <c:v>0.29248023903360892</c:v>
                </c:pt>
                <c:pt idx="4">
                  <c:v>0.1209565971795484</c:v>
                </c:pt>
                <c:pt idx="5">
                  <c:v>3.853420101540362E-2</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800"/>
          </a:pPr>
          <a:endParaRPr lang="sv-SE"/>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utbildning 2013</a:t>
            </a:r>
          </a:p>
        </c:rich>
      </c:tx>
      <c:layout/>
      <c:overlay val="0"/>
    </c:title>
    <c:autoTitleDeleted val="0"/>
    <c:plotArea>
      <c:layout/>
      <c:pieChart>
        <c:varyColors val="1"/>
        <c:ser>
          <c:idx val="0"/>
          <c:order val="0"/>
          <c:dLbls>
            <c:txPr>
              <a:bodyPr/>
              <a:lstStyle/>
              <a:p>
                <a:pPr>
                  <a:defRPr sz="1800" b="1"/>
                </a:pPr>
                <a:endParaRPr lang="sv-SE"/>
              </a:p>
            </c:txPr>
            <c:showLegendKey val="0"/>
            <c:showVal val="0"/>
            <c:showCatName val="0"/>
            <c:showSerName val="0"/>
            <c:showPercent val="1"/>
            <c:showBubbleSize val="0"/>
            <c:showLeaderLines val="1"/>
          </c:dLbls>
          <c:cat>
            <c:strRef>
              <c:f>funktioner!$E$29:$E$34</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funktioner!$F$29:$F$34</c:f>
              <c:numCache>
                <c:formatCode>0%</c:formatCode>
                <c:ptCount val="6"/>
                <c:pt idx="0">
                  <c:v>0.1109820918432729</c:v>
                </c:pt>
                <c:pt idx="1">
                  <c:v>0.36143019701906587</c:v>
                </c:pt>
                <c:pt idx="2">
                  <c:v>0.10689928815458896</c:v>
                </c:pt>
                <c:pt idx="3">
                  <c:v>0.26802979129455762</c:v>
                </c:pt>
                <c:pt idx="4">
                  <c:v>0.11260315720899619</c:v>
                </c:pt>
                <c:pt idx="5">
                  <c:v>4.0055474479518363E-2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forskning 2013</a:t>
            </a:r>
          </a:p>
        </c:rich>
      </c:tx>
      <c:layout/>
      <c:overlay val="0"/>
    </c:title>
    <c:autoTitleDeleted val="0"/>
    <c:plotArea>
      <c:layout/>
      <c:pieChart>
        <c:varyColors val="1"/>
        <c:ser>
          <c:idx val="0"/>
          <c:order val="0"/>
          <c:dLbls>
            <c:txPr>
              <a:bodyPr/>
              <a:lstStyle/>
              <a:p>
                <a:pPr>
                  <a:defRPr sz="1800" b="1"/>
                </a:pPr>
                <a:endParaRPr lang="sv-SE"/>
              </a:p>
            </c:txPr>
            <c:showLegendKey val="0"/>
            <c:showVal val="0"/>
            <c:showCatName val="0"/>
            <c:showSerName val="0"/>
            <c:showPercent val="1"/>
            <c:showBubbleSize val="0"/>
            <c:showLeaderLines val="1"/>
          </c:dLbls>
          <c:cat>
            <c:strRef>
              <c:f>funktioner!$E$41:$E$46</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funktioner!$F$41:$F$46</c:f>
              <c:numCache>
                <c:formatCode>0%</c:formatCode>
                <c:ptCount val="6"/>
                <c:pt idx="0">
                  <c:v>0.13823488331804573</c:v>
                </c:pt>
                <c:pt idx="1">
                  <c:v>0.16088696206744404</c:v>
                </c:pt>
                <c:pt idx="2">
                  <c:v>0.20990377989893899</c:v>
                </c:pt>
                <c:pt idx="3">
                  <c:v>0.3229651933085621</c:v>
                </c:pt>
                <c:pt idx="4">
                  <c:v>0.13137171261050745</c:v>
                </c:pt>
                <c:pt idx="5">
                  <c:v>3.6637468796501642E-2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Blad1!$A$118</c:f>
              <c:strCache>
                <c:ptCount val="1"/>
                <c:pt idx="0">
                  <c:v>ledning</c:v>
                </c:pt>
              </c:strCache>
            </c:strRef>
          </c:tx>
          <c:marker>
            <c:symbol val="none"/>
          </c:marker>
          <c:cat>
            <c:numRef>
              <c:f>Blad1!$B$117:$D$117</c:f>
              <c:numCache>
                <c:formatCode>General</c:formatCode>
                <c:ptCount val="3"/>
                <c:pt idx="0">
                  <c:v>2011</c:v>
                </c:pt>
                <c:pt idx="1">
                  <c:v>2012</c:v>
                </c:pt>
                <c:pt idx="2">
                  <c:v>2013</c:v>
                </c:pt>
              </c:numCache>
            </c:numRef>
          </c:cat>
          <c:val>
            <c:numRef>
              <c:f>Blad1!$B$118:$D$118</c:f>
              <c:numCache>
                <c:formatCode>0%</c:formatCode>
                <c:ptCount val="3"/>
                <c:pt idx="0">
                  <c:v>0.10817531624208043</c:v>
                </c:pt>
                <c:pt idx="1">
                  <c:v>0.11154322318059534</c:v>
                </c:pt>
                <c:pt idx="2">
                  <c:v>0.1109820918432729</c:v>
                </c:pt>
              </c:numCache>
            </c:numRef>
          </c:val>
          <c:smooth val="0"/>
        </c:ser>
        <c:ser>
          <c:idx val="1"/>
          <c:order val="1"/>
          <c:tx>
            <c:strRef>
              <c:f>Blad1!$A$119</c:f>
              <c:strCache>
                <c:ptCount val="1"/>
                <c:pt idx="0">
                  <c:v>utbildnings- resp forskningsadmin</c:v>
                </c:pt>
              </c:strCache>
            </c:strRef>
          </c:tx>
          <c:spPr>
            <a:ln w="44450"/>
          </c:spPr>
          <c:marker>
            <c:symbol val="none"/>
          </c:marker>
          <c:cat>
            <c:numRef>
              <c:f>Blad1!$B$117:$D$117</c:f>
              <c:numCache>
                <c:formatCode>General</c:formatCode>
                <c:ptCount val="3"/>
                <c:pt idx="0">
                  <c:v>2011</c:v>
                </c:pt>
                <c:pt idx="1">
                  <c:v>2012</c:v>
                </c:pt>
                <c:pt idx="2">
                  <c:v>2013</c:v>
                </c:pt>
              </c:numCache>
            </c:numRef>
          </c:cat>
          <c:val>
            <c:numRef>
              <c:f>Blad1!$B$119:$D$119</c:f>
              <c:numCache>
                <c:formatCode>0%</c:formatCode>
                <c:ptCount val="3"/>
                <c:pt idx="0">
                  <c:v>0.37481167842075835</c:v>
                </c:pt>
                <c:pt idx="1">
                  <c:v>0.37118618152168764</c:v>
                </c:pt>
                <c:pt idx="2">
                  <c:v>0.36143019701906587</c:v>
                </c:pt>
              </c:numCache>
            </c:numRef>
          </c:val>
          <c:smooth val="0"/>
        </c:ser>
        <c:ser>
          <c:idx val="2"/>
          <c:order val="2"/>
          <c:tx>
            <c:strRef>
              <c:f>Blad1!$A$120</c:f>
              <c:strCache>
                <c:ptCount val="1"/>
                <c:pt idx="0">
                  <c:v>ekonomi- och personaladmin</c:v>
                </c:pt>
              </c:strCache>
            </c:strRef>
          </c:tx>
          <c:spPr>
            <a:ln w="44450"/>
          </c:spPr>
          <c:marker>
            <c:symbol val="none"/>
          </c:marker>
          <c:cat>
            <c:numRef>
              <c:f>Blad1!$B$117:$D$117</c:f>
              <c:numCache>
                <c:formatCode>General</c:formatCode>
                <c:ptCount val="3"/>
                <c:pt idx="0">
                  <c:v>2011</c:v>
                </c:pt>
                <c:pt idx="1">
                  <c:v>2012</c:v>
                </c:pt>
                <c:pt idx="2">
                  <c:v>2013</c:v>
                </c:pt>
              </c:numCache>
            </c:numRef>
          </c:cat>
          <c:val>
            <c:numRef>
              <c:f>Blad1!$B$120:$D$120</c:f>
              <c:numCache>
                <c:formatCode>0%</c:formatCode>
                <c:ptCount val="3"/>
                <c:pt idx="0">
                  <c:v>0.11131139297834004</c:v>
                </c:pt>
                <c:pt idx="1">
                  <c:v>0.106608636631532</c:v>
                </c:pt>
                <c:pt idx="2">
                  <c:v>0.10689928815458896</c:v>
                </c:pt>
              </c:numCache>
            </c:numRef>
          </c:val>
          <c:smooth val="0"/>
        </c:ser>
        <c:ser>
          <c:idx val="3"/>
          <c:order val="3"/>
          <c:tx>
            <c:strRef>
              <c:f>Blad1!$A$121</c:f>
              <c:strCache>
                <c:ptCount val="1"/>
                <c:pt idx="0">
                  <c:v>infrastruktur och service</c:v>
                </c:pt>
              </c:strCache>
            </c:strRef>
          </c:tx>
          <c:spPr>
            <a:ln w="44450"/>
          </c:spPr>
          <c:marker>
            <c:symbol val="none"/>
          </c:marker>
          <c:cat>
            <c:numRef>
              <c:f>Blad1!$B$117:$D$117</c:f>
              <c:numCache>
                <c:formatCode>General</c:formatCode>
                <c:ptCount val="3"/>
                <c:pt idx="0">
                  <c:v>2011</c:v>
                </c:pt>
                <c:pt idx="1">
                  <c:v>2012</c:v>
                </c:pt>
                <c:pt idx="2">
                  <c:v>2013</c:v>
                </c:pt>
              </c:numCache>
            </c:numRef>
          </c:cat>
          <c:val>
            <c:numRef>
              <c:f>Blad1!$B$121:$D$121</c:f>
              <c:numCache>
                <c:formatCode>0%</c:formatCode>
                <c:ptCount val="3"/>
                <c:pt idx="0">
                  <c:v>0.26113417222875646</c:v>
                </c:pt>
                <c:pt idx="1">
                  <c:v>0.25510234240708174</c:v>
                </c:pt>
                <c:pt idx="2">
                  <c:v>0.26802979129455762</c:v>
                </c:pt>
              </c:numCache>
            </c:numRef>
          </c:val>
          <c:smooth val="0"/>
        </c:ser>
        <c:ser>
          <c:idx val="4"/>
          <c:order val="4"/>
          <c:tx>
            <c:strRef>
              <c:f>Blad1!$A$122</c:f>
              <c:strCache>
                <c:ptCount val="1"/>
                <c:pt idx="0">
                  <c:v>bibliotek</c:v>
                </c:pt>
              </c:strCache>
            </c:strRef>
          </c:tx>
          <c:spPr>
            <a:ln w="44450"/>
          </c:spPr>
          <c:marker>
            <c:symbol val="none"/>
          </c:marker>
          <c:cat>
            <c:numRef>
              <c:f>Blad1!$B$117:$D$117</c:f>
              <c:numCache>
                <c:formatCode>General</c:formatCode>
                <c:ptCount val="3"/>
                <c:pt idx="0">
                  <c:v>2011</c:v>
                </c:pt>
                <c:pt idx="1">
                  <c:v>2012</c:v>
                </c:pt>
                <c:pt idx="2">
                  <c:v>2013</c:v>
                </c:pt>
              </c:numCache>
            </c:numRef>
          </c:cat>
          <c:val>
            <c:numRef>
              <c:f>Blad1!$B$122:$D$122</c:f>
              <c:numCache>
                <c:formatCode>0%</c:formatCode>
                <c:ptCount val="3"/>
                <c:pt idx="0">
                  <c:v>0.11709203583705453</c:v>
                </c:pt>
                <c:pt idx="1">
                  <c:v>0.11300577939259884</c:v>
                </c:pt>
                <c:pt idx="2">
                  <c:v>0.11260315720899619</c:v>
                </c:pt>
              </c:numCache>
            </c:numRef>
          </c:val>
          <c:smooth val="0"/>
        </c:ser>
        <c:ser>
          <c:idx val="5"/>
          <c:order val="5"/>
          <c:tx>
            <c:strRef>
              <c:f>Blad1!$A$123</c:f>
              <c:strCache>
                <c:ptCount val="1"/>
                <c:pt idx="0">
                  <c:v>nivåspecifikt</c:v>
                </c:pt>
              </c:strCache>
            </c:strRef>
          </c:tx>
          <c:spPr>
            <a:ln w="44450"/>
          </c:spPr>
          <c:marker>
            <c:symbol val="none"/>
          </c:marker>
          <c:cat>
            <c:numRef>
              <c:f>Blad1!$B$117:$D$117</c:f>
              <c:numCache>
                <c:formatCode>General</c:formatCode>
                <c:ptCount val="3"/>
                <c:pt idx="0">
                  <c:v>2011</c:v>
                </c:pt>
                <c:pt idx="1">
                  <c:v>2012</c:v>
                </c:pt>
                <c:pt idx="2">
                  <c:v>2013</c:v>
                </c:pt>
              </c:numCache>
            </c:numRef>
          </c:cat>
          <c:val>
            <c:numRef>
              <c:f>Blad1!$B$123:$D$123</c:f>
              <c:numCache>
                <c:formatCode>0%</c:formatCode>
                <c:ptCount val="3"/>
                <c:pt idx="0">
                  <c:v>2.7475404293010278E-2</c:v>
                </c:pt>
                <c:pt idx="1">
                  <c:v>4.2553836866504345E-2</c:v>
                </c:pt>
                <c:pt idx="2">
                  <c:v>4.0055474479518363E-2</c:v>
                </c:pt>
              </c:numCache>
            </c:numRef>
          </c:val>
          <c:smooth val="0"/>
        </c:ser>
        <c:dLbls>
          <c:showLegendKey val="0"/>
          <c:showVal val="0"/>
          <c:showCatName val="0"/>
          <c:showSerName val="0"/>
          <c:showPercent val="0"/>
          <c:showBubbleSize val="0"/>
        </c:dLbls>
        <c:marker val="1"/>
        <c:smooth val="0"/>
        <c:axId val="94329472"/>
        <c:axId val="94351744"/>
      </c:lineChart>
      <c:catAx>
        <c:axId val="94329472"/>
        <c:scaling>
          <c:orientation val="minMax"/>
        </c:scaling>
        <c:delete val="0"/>
        <c:axPos val="b"/>
        <c:numFmt formatCode="General" sourceLinked="1"/>
        <c:majorTickMark val="out"/>
        <c:minorTickMark val="none"/>
        <c:tickLblPos val="nextTo"/>
        <c:txPr>
          <a:bodyPr/>
          <a:lstStyle/>
          <a:p>
            <a:pPr>
              <a:defRPr sz="1800"/>
            </a:pPr>
            <a:endParaRPr lang="sv-SE"/>
          </a:p>
        </c:txPr>
        <c:crossAx val="94351744"/>
        <c:crosses val="autoZero"/>
        <c:auto val="1"/>
        <c:lblAlgn val="ctr"/>
        <c:lblOffset val="100"/>
        <c:noMultiLvlLbl val="0"/>
      </c:catAx>
      <c:valAx>
        <c:axId val="94351744"/>
        <c:scaling>
          <c:orientation val="minMax"/>
        </c:scaling>
        <c:delete val="0"/>
        <c:axPos val="l"/>
        <c:majorGridlines/>
        <c:numFmt formatCode="0%" sourceLinked="1"/>
        <c:majorTickMark val="out"/>
        <c:minorTickMark val="none"/>
        <c:tickLblPos val="nextTo"/>
        <c:txPr>
          <a:bodyPr/>
          <a:lstStyle/>
          <a:p>
            <a:pPr>
              <a:defRPr sz="1800"/>
            </a:pPr>
            <a:endParaRPr lang="sv-SE"/>
          </a:p>
        </c:txPr>
        <c:crossAx val="94329472"/>
        <c:crosses val="autoZero"/>
        <c:crossBetween val="between"/>
      </c:valAx>
    </c:plotArea>
    <c:legend>
      <c:legendPos val="r"/>
      <c:layout/>
      <c:overlay val="0"/>
      <c:txPr>
        <a:bodyPr/>
        <a:lstStyle/>
        <a:p>
          <a:pPr>
            <a:defRPr sz="1800"/>
          </a:pPr>
          <a:endParaRPr lang="sv-SE"/>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Blad1!$A$127</c:f>
              <c:strCache>
                <c:ptCount val="1"/>
                <c:pt idx="0">
                  <c:v>ledning</c:v>
                </c:pt>
              </c:strCache>
            </c:strRef>
          </c:tx>
          <c:spPr>
            <a:ln w="44450"/>
          </c:spPr>
          <c:marker>
            <c:symbol val="none"/>
          </c:marker>
          <c:cat>
            <c:numRef>
              <c:f>Blad1!$B$126:$D$126</c:f>
              <c:numCache>
                <c:formatCode>General</c:formatCode>
                <c:ptCount val="3"/>
                <c:pt idx="0">
                  <c:v>2011</c:v>
                </c:pt>
                <c:pt idx="1">
                  <c:v>2012</c:v>
                </c:pt>
                <c:pt idx="2">
                  <c:v>2013</c:v>
                </c:pt>
              </c:numCache>
            </c:numRef>
          </c:cat>
          <c:val>
            <c:numRef>
              <c:f>Blad1!$B$127:$D$127</c:f>
              <c:numCache>
                <c:formatCode>0%</c:formatCode>
                <c:ptCount val="3"/>
                <c:pt idx="0">
                  <c:v>0.13936005582425026</c:v>
                </c:pt>
                <c:pt idx="1">
                  <c:v>0.1434139149748988</c:v>
                </c:pt>
                <c:pt idx="2">
                  <c:v>0.13823488331804573</c:v>
                </c:pt>
              </c:numCache>
            </c:numRef>
          </c:val>
          <c:smooth val="0"/>
        </c:ser>
        <c:ser>
          <c:idx val="1"/>
          <c:order val="1"/>
          <c:tx>
            <c:strRef>
              <c:f>Blad1!$A$128</c:f>
              <c:strCache>
                <c:ptCount val="1"/>
                <c:pt idx="0">
                  <c:v>utbildnings- resp forskningsadmin</c:v>
                </c:pt>
              </c:strCache>
            </c:strRef>
          </c:tx>
          <c:spPr>
            <a:ln w="44450"/>
          </c:spPr>
          <c:marker>
            <c:symbol val="none"/>
          </c:marker>
          <c:cat>
            <c:numRef>
              <c:f>Blad1!$B$126:$D$126</c:f>
              <c:numCache>
                <c:formatCode>General</c:formatCode>
                <c:ptCount val="3"/>
                <c:pt idx="0">
                  <c:v>2011</c:v>
                </c:pt>
                <c:pt idx="1">
                  <c:v>2012</c:v>
                </c:pt>
                <c:pt idx="2">
                  <c:v>2013</c:v>
                </c:pt>
              </c:numCache>
            </c:numRef>
          </c:cat>
          <c:val>
            <c:numRef>
              <c:f>Blad1!$B$128:$D$128</c:f>
              <c:numCache>
                <c:formatCode>0%</c:formatCode>
                <c:ptCount val="3"/>
                <c:pt idx="0">
                  <c:v>0.1626643719233391</c:v>
                </c:pt>
                <c:pt idx="1">
                  <c:v>0.15847301828069085</c:v>
                </c:pt>
                <c:pt idx="2">
                  <c:v>0.16088696206744404</c:v>
                </c:pt>
              </c:numCache>
            </c:numRef>
          </c:val>
          <c:smooth val="0"/>
        </c:ser>
        <c:ser>
          <c:idx val="2"/>
          <c:order val="2"/>
          <c:tx>
            <c:strRef>
              <c:f>Blad1!$A$129</c:f>
              <c:strCache>
                <c:ptCount val="1"/>
                <c:pt idx="0">
                  <c:v>ekonomi- och personaladmin</c:v>
                </c:pt>
              </c:strCache>
            </c:strRef>
          </c:tx>
          <c:spPr>
            <a:ln w="44450"/>
          </c:spPr>
          <c:marker>
            <c:symbol val="none"/>
          </c:marker>
          <c:cat>
            <c:numRef>
              <c:f>Blad1!$B$126:$D$126</c:f>
              <c:numCache>
                <c:formatCode>General</c:formatCode>
                <c:ptCount val="3"/>
                <c:pt idx="0">
                  <c:v>2011</c:v>
                </c:pt>
                <c:pt idx="1">
                  <c:v>2012</c:v>
                </c:pt>
                <c:pt idx="2">
                  <c:v>2013</c:v>
                </c:pt>
              </c:numCache>
            </c:numRef>
          </c:cat>
          <c:val>
            <c:numRef>
              <c:f>Blad1!$B$129:$D$129</c:f>
              <c:numCache>
                <c:formatCode>0%</c:formatCode>
                <c:ptCount val="3"/>
                <c:pt idx="0">
                  <c:v>0.21587425790931802</c:v>
                </c:pt>
                <c:pt idx="1">
                  <c:v>0.21341907319841508</c:v>
                </c:pt>
                <c:pt idx="2">
                  <c:v>0.20990377989893899</c:v>
                </c:pt>
              </c:numCache>
            </c:numRef>
          </c:val>
          <c:smooth val="0"/>
        </c:ser>
        <c:ser>
          <c:idx val="3"/>
          <c:order val="3"/>
          <c:tx>
            <c:strRef>
              <c:f>Blad1!$A$130</c:f>
              <c:strCache>
                <c:ptCount val="1"/>
                <c:pt idx="0">
                  <c:v>infrastruktur och service</c:v>
                </c:pt>
              </c:strCache>
            </c:strRef>
          </c:tx>
          <c:spPr>
            <a:ln w="44450"/>
          </c:spPr>
          <c:marker>
            <c:symbol val="none"/>
          </c:marker>
          <c:cat>
            <c:numRef>
              <c:f>Blad1!$B$126:$D$126</c:f>
              <c:numCache>
                <c:formatCode>General</c:formatCode>
                <c:ptCount val="3"/>
                <c:pt idx="0">
                  <c:v>2011</c:v>
                </c:pt>
                <c:pt idx="1">
                  <c:v>2012</c:v>
                </c:pt>
                <c:pt idx="2">
                  <c:v>2013</c:v>
                </c:pt>
              </c:numCache>
            </c:numRef>
          </c:cat>
          <c:val>
            <c:numRef>
              <c:f>Blad1!$B$130:$D$130</c:f>
              <c:numCache>
                <c:formatCode>0%</c:formatCode>
                <c:ptCount val="3"/>
                <c:pt idx="0">
                  <c:v>0.31511181706317715</c:v>
                </c:pt>
                <c:pt idx="1">
                  <c:v>0.31651752222989382</c:v>
                </c:pt>
                <c:pt idx="2">
                  <c:v>0.3229651933085621</c:v>
                </c:pt>
              </c:numCache>
            </c:numRef>
          </c:val>
          <c:smooth val="0"/>
        </c:ser>
        <c:ser>
          <c:idx val="4"/>
          <c:order val="4"/>
          <c:tx>
            <c:strRef>
              <c:f>Blad1!$A$131</c:f>
              <c:strCache>
                <c:ptCount val="1"/>
                <c:pt idx="0">
                  <c:v>bibliotek</c:v>
                </c:pt>
              </c:strCache>
            </c:strRef>
          </c:tx>
          <c:spPr>
            <a:ln w="44450"/>
          </c:spPr>
          <c:marker>
            <c:symbol val="none"/>
          </c:marker>
          <c:cat>
            <c:numRef>
              <c:f>Blad1!$B$126:$D$126</c:f>
              <c:numCache>
                <c:formatCode>General</c:formatCode>
                <c:ptCount val="3"/>
                <c:pt idx="0">
                  <c:v>2011</c:v>
                </c:pt>
                <c:pt idx="1">
                  <c:v>2012</c:v>
                </c:pt>
                <c:pt idx="2">
                  <c:v>2013</c:v>
                </c:pt>
              </c:numCache>
            </c:numRef>
          </c:cat>
          <c:val>
            <c:numRef>
              <c:f>Blad1!$B$131:$D$131</c:f>
              <c:numCache>
                <c:formatCode>0%</c:formatCode>
                <c:ptCount val="3"/>
                <c:pt idx="0">
                  <c:v>0.13491267236837876</c:v>
                </c:pt>
                <c:pt idx="1">
                  <c:v>0.13025256782468653</c:v>
                </c:pt>
                <c:pt idx="2">
                  <c:v>0.13137171261050745</c:v>
                </c:pt>
              </c:numCache>
            </c:numRef>
          </c:val>
          <c:smooth val="0"/>
        </c:ser>
        <c:ser>
          <c:idx val="5"/>
          <c:order val="5"/>
          <c:tx>
            <c:strRef>
              <c:f>Blad1!$A$132</c:f>
              <c:strCache>
                <c:ptCount val="1"/>
                <c:pt idx="0">
                  <c:v>nivåspecifikt</c:v>
                </c:pt>
              </c:strCache>
            </c:strRef>
          </c:tx>
          <c:spPr>
            <a:ln w="44450"/>
          </c:spPr>
          <c:marker>
            <c:symbol val="none"/>
          </c:marker>
          <c:cat>
            <c:numRef>
              <c:f>Blad1!$B$126:$D$126</c:f>
              <c:numCache>
                <c:formatCode>General</c:formatCode>
                <c:ptCount val="3"/>
                <c:pt idx="0">
                  <c:v>2011</c:v>
                </c:pt>
                <c:pt idx="1">
                  <c:v>2012</c:v>
                </c:pt>
                <c:pt idx="2">
                  <c:v>2013</c:v>
                </c:pt>
              </c:numCache>
            </c:numRef>
          </c:cat>
          <c:val>
            <c:numRef>
              <c:f>Blad1!$B$132:$D$132</c:f>
              <c:numCache>
                <c:formatCode>0%</c:formatCode>
                <c:ptCount val="3"/>
                <c:pt idx="0">
                  <c:v>3.2076824911536808E-2</c:v>
                </c:pt>
                <c:pt idx="1">
                  <c:v>3.7923903491414952E-2</c:v>
                </c:pt>
                <c:pt idx="2">
                  <c:v>3.6637468796501642E-2</c:v>
                </c:pt>
              </c:numCache>
            </c:numRef>
          </c:val>
          <c:smooth val="0"/>
        </c:ser>
        <c:dLbls>
          <c:showLegendKey val="0"/>
          <c:showVal val="0"/>
          <c:showCatName val="0"/>
          <c:showSerName val="0"/>
          <c:showPercent val="0"/>
          <c:showBubbleSize val="0"/>
        </c:dLbls>
        <c:marker val="1"/>
        <c:smooth val="0"/>
        <c:axId val="94381568"/>
        <c:axId val="94383104"/>
      </c:lineChart>
      <c:catAx>
        <c:axId val="94381568"/>
        <c:scaling>
          <c:orientation val="minMax"/>
        </c:scaling>
        <c:delete val="0"/>
        <c:axPos val="b"/>
        <c:numFmt formatCode="General" sourceLinked="1"/>
        <c:majorTickMark val="out"/>
        <c:minorTickMark val="none"/>
        <c:tickLblPos val="nextTo"/>
        <c:txPr>
          <a:bodyPr/>
          <a:lstStyle/>
          <a:p>
            <a:pPr>
              <a:defRPr sz="1800"/>
            </a:pPr>
            <a:endParaRPr lang="sv-SE"/>
          </a:p>
        </c:txPr>
        <c:crossAx val="94383104"/>
        <c:crosses val="autoZero"/>
        <c:auto val="1"/>
        <c:lblAlgn val="ctr"/>
        <c:lblOffset val="100"/>
        <c:noMultiLvlLbl val="0"/>
      </c:catAx>
      <c:valAx>
        <c:axId val="94383104"/>
        <c:scaling>
          <c:orientation val="minMax"/>
          <c:max val="0.4"/>
        </c:scaling>
        <c:delete val="0"/>
        <c:axPos val="l"/>
        <c:majorGridlines/>
        <c:numFmt formatCode="0%" sourceLinked="1"/>
        <c:majorTickMark val="out"/>
        <c:minorTickMark val="none"/>
        <c:tickLblPos val="nextTo"/>
        <c:txPr>
          <a:bodyPr/>
          <a:lstStyle/>
          <a:p>
            <a:pPr>
              <a:defRPr sz="1800"/>
            </a:pPr>
            <a:endParaRPr lang="sv-SE"/>
          </a:p>
        </c:txPr>
        <c:crossAx val="94381568"/>
        <c:crosses val="autoZero"/>
        <c:crossBetween val="between"/>
      </c:valAx>
    </c:plotArea>
    <c:legend>
      <c:legendPos val="r"/>
      <c:layout/>
      <c:overlay val="0"/>
      <c:txPr>
        <a:bodyPr/>
        <a:lstStyle/>
        <a:p>
          <a:pPr>
            <a:defRPr sz="1800"/>
          </a:pPr>
          <a:endParaRPr lang="sv-SE"/>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err="1"/>
              <a:t>forskning</a:t>
            </a:r>
            <a:r>
              <a:rPr lang="en-US" sz="2000" dirty="0"/>
              <a:t> </a:t>
            </a:r>
          </a:p>
        </c:rich>
      </c:tx>
      <c:layout/>
      <c:overlay val="0"/>
    </c:title>
    <c:autoTitleDeleted val="0"/>
    <c:plotArea>
      <c:layout/>
      <c:barChart>
        <c:barDir val="col"/>
        <c:grouping val="percentStacked"/>
        <c:varyColors val="0"/>
        <c:ser>
          <c:idx val="0"/>
          <c:order val="0"/>
          <c:tx>
            <c:strRef>
              <c:f>'andel fo'!$B$84</c:f>
              <c:strCache>
                <c:ptCount val="1"/>
                <c:pt idx="0">
                  <c:v>indirekta kostnader</c:v>
                </c:pt>
              </c:strCache>
            </c:strRef>
          </c:tx>
          <c:invertIfNegative val="0"/>
          <c:dLbls>
            <c:txPr>
              <a:bodyPr/>
              <a:lstStyle/>
              <a:p>
                <a:pPr>
                  <a:defRPr sz="2000" b="1"/>
                </a:pPr>
                <a:endParaRPr lang="sv-SE"/>
              </a:p>
            </c:txPr>
            <c:showLegendKey val="0"/>
            <c:showVal val="1"/>
            <c:showCatName val="0"/>
            <c:showSerName val="0"/>
            <c:showPercent val="0"/>
            <c:showBubbleSize val="0"/>
            <c:showLeaderLines val="0"/>
          </c:dLbls>
          <c:cat>
            <c:strRef>
              <c:f>'andel fo'!$A$85:$A$87</c:f>
              <c:strCache>
                <c:ptCount val="3"/>
                <c:pt idx="0">
                  <c:v>alla</c:v>
                </c:pt>
                <c:pt idx="1">
                  <c:v>10 största</c:v>
                </c:pt>
                <c:pt idx="2">
                  <c:v>övriga</c:v>
                </c:pt>
              </c:strCache>
            </c:strRef>
          </c:cat>
          <c:val>
            <c:numRef>
              <c:f>'andel fo'!$B$85:$B$87</c:f>
              <c:numCache>
                <c:formatCode>0%</c:formatCode>
                <c:ptCount val="3"/>
                <c:pt idx="0">
                  <c:v>0.199257253396283</c:v>
                </c:pt>
                <c:pt idx="1">
                  <c:v>0.19236090978449005</c:v>
                </c:pt>
                <c:pt idx="2">
                  <c:v>0.24759131906703721</c:v>
                </c:pt>
              </c:numCache>
            </c:numRef>
          </c:val>
        </c:ser>
        <c:ser>
          <c:idx val="1"/>
          <c:order val="1"/>
          <c:tx>
            <c:strRef>
              <c:f>'andel fo'!$C$84</c:f>
              <c:strCache>
                <c:ptCount val="1"/>
                <c:pt idx="0">
                  <c:v>direkta kostnader</c:v>
                </c:pt>
              </c:strCache>
            </c:strRef>
          </c:tx>
          <c:invertIfNegative val="0"/>
          <c:dLbls>
            <c:txPr>
              <a:bodyPr/>
              <a:lstStyle/>
              <a:p>
                <a:pPr>
                  <a:defRPr sz="2000" b="1"/>
                </a:pPr>
                <a:endParaRPr lang="sv-SE"/>
              </a:p>
            </c:txPr>
            <c:showLegendKey val="0"/>
            <c:showVal val="1"/>
            <c:showCatName val="0"/>
            <c:showSerName val="0"/>
            <c:showPercent val="0"/>
            <c:showBubbleSize val="0"/>
            <c:showLeaderLines val="0"/>
          </c:dLbls>
          <c:cat>
            <c:strRef>
              <c:f>'andel fo'!$A$85:$A$87</c:f>
              <c:strCache>
                <c:ptCount val="3"/>
                <c:pt idx="0">
                  <c:v>alla</c:v>
                </c:pt>
                <c:pt idx="1">
                  <c:v>10 största</c:v>
                </c:pt>
                <c:pt idx="2">
                  <c:v>övriga</c:v>
                </c:pt>
              </c:strCache>
            </c:strRef>
          </c:cat>
          <c:val>
            <c:numRef>
              <c:f>'andel fo'!$C$85:$C$87</c:f>
              <c:numCache>
                <c:formatCode>0%</c:formatCode>
                <c:ptCount val="3"/>
                <c:pt idx="0">
                  <c:v>0.80074274660371703</c:v>
                </c:pt>
                <c:pt idx="1">
                  <c:v>0.80763909021550995</c:v>
                </c:pt>
                <c:pt idx="2">
                  <c:v>0.75240868093296276</c:v>
                </c:pt>
              </c:numCache>
            </c:numRef>
          </c:val>
        </c:ser>
        <c:dLbls>
          <c:showLegendKey val="0"/>
          <c:showVal val="1"/>
          <c:showCatName val="0"/>
          <c:showSerName val="0"/>
          <c:showPercent val="0"/>
          <c:showBubbleSize val="0"/>
        </c:dLbls>
        <c:gapWidth val="95"/>
        <c:overlap val="100"/>
        <c:axId val="91988352"/>
        <c:axId val="91989888"/>
      </c:barChart>
      <c:catAx>
        <c:axId val="91988352"/>
        <c:scaling>
          <c:orientation val="minMax"/>
        </c:scaling>
        <c:delete val="0"/>
        <c:axPos val="b"/>
        <c:majorTickMark val="none"/>
        <c:minorTickMark val="none"/>
        <c:tickLblPos val="nextTo"/>
        <c:txPr>
          <a:bodyPr/>
          <a:lstStyle/>
          <a:p>
            <a:pPr>
              <a:defRPr sz="1800" b="1"/>
            </a:pPr>
            <a:endParaRPr lang="sv-SE"/>
          </a:p>
        </c:txPr>
        <c:crossAx val="91989888"/>
        <c:crosses val="autoZero"/>
        <c:auto val="1"/>
        <c:lblAlgn val="ctr"/>
        <c:lblOffset val="100"/>
        <c:noMultiLvlLbl val="0"/>
      </c:catAx>
      <c:valAx>
        <c:axId val="91989888"/>
        <c:scaling>
          <c:orientation val="minMax"/>
        </c:scaling>
        <c:delete val="1"/>
        <c:axPos val="l"/>
        <c:numFmt formatCode="0%" sourceLinked="1"/>
        <c:majorTickMark val="out"/>
        <c:minorTickMark val="none"/>
        <c:tickLblPos val="nextTo"/>
        <c:crossAx val="91988352"/>
        <c:crosses val="autoZero"/>
        <c:crossBetween val="between"/>
      </c:valAx>
    </c:plotArea>
    <c:legend>
      <c:legendPos val="t"/>
      <c:layout/>
      <c:overlay val="0"/>
      <c:txPr>
        <a:bodyPr/>
        <a:lstStyle/>
        <a:p>
          <a:pPr>
            <a:defRPr sz="1800" b="1"/>
          </a:pPr>
          <a:endParaRPr lang="sv-SE"/>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forskning</a:t>
            </a:r>
          </a:p>
        </c:rich>
      </c:tx>
      <c:layout/>
      <c:overlay val="0"/>
    </c:title>
    <c:autoTitleDeleted val="0"/>
    <c:plotArea>
      <c:layout/>
      <c:barChart>
        <c:barDir val="col"/>
        <c:grouping val="percentStacked"/>
        <c:varyColors val="0"/>
        <c:ser>
          <c:idx val="0"/>
          <c:order val="0"/>
          <c:tx>
            <c:strRef>
              <c:f>'andel fo'!$C$111</c:f>
              <c:strCache>
                <c:ptCount val="1"/>
                <c:pt idx="0">
                  <c:v>indirekta kostnader</c:v>
                </c:pt>
              </c:strCache>
            </c:strRef>
          </c:tx>
          <c:invertIfNegative val="0"/>
          <c:dLbls>
            <c:txPr>
              <a:bodyPr/>
              <a:lstStyle/>
              <a:p>
                <a:pPr>
                  <a:defRPr sz="2000" b="1"/>
                </a:pPr>
                <a:endParaRPr lang="sv-SE"/>
              </a:p>
            </c:txPr>
            <c:showLegendKey val="0"/>
            <c:showVal val="1"/>
            <c:showCatName val="0"/>
            <c:showSerName val="0"/>
            <c:showPercent val="0"/>
            <c:showBubbleSize val="0"/>
            <c:showLeaderLines val="0"/>
          </c:dLbls>
          <c:cat>
            <c:multiLvlStrRef>
              <c:f>'andel fo'!$A$112:$B$117</c:f>
              <c:multiLvlStrCache>
                <c:ptCount val="6"/>
                <c:lvl>
                  <c:pt idx="0">
                    <c:v>2013</c:v>
                  </c:pt>
                  <c:pt idx="1">
                    <c:v>2012</c:v>
                  </c:pt>
                  <c:pt idx="2">
                    <c:v>2013</c:v>
                  </c:pt>
                  <c:pt idx="3">
                    <c:v>2012</c:v>
                  </c:pt>
                  <c:pt idx="4">
                    <c:v>2013</c:v>
                  </c:pt>
                  <c:pt idx="5">
                    <c:v>2012</c:v>
                  </c:pt>
                </c:lvl>
                <c:lvl>
                  <c:pt idx="0">
                    <c:v>alla</c:v>
                  </c:pt>
                  <c:pt idx="2">
                    <c:v>10 största</c:v>
                  </c:pt>
                  <c:pt idx="4">
                    <c:v>övriga</c:v>
                  </c:pt>
                </c:lvl>
              </c:multiLvlStrCache>
            </c:multiLvlStrRef>
          </c:cat>
          <c:val>
            <c:numRef>
              <c:f>'andel fo'!$C$112:$C$117</c:f>
              <c:numCache>
                <c:formatCode>0%</c:formatCode>
                <c:ptCount val="6"/>
                <c:pt idx="0">
                  <c:v>0.20470424687180042</c:v>
                </c:pt>
                <c:pt idx="1">
                  <c:v>0.2</c:v>
                </c:pt>
                <c:pt idx="2">
                  <c:v>0.19236090978449005</c:v>
                </c:pt>
                <c:pt idx="3">
                  <c:v>0.1973506134077902</c:v>
                </c:pt>
                <c:pt idx="4">
                  <c:v>0.25436149966048599</c:v>
                </c:pt>
                <c:pt idx="5">
                  <c:v>0.24759131906703721</c:v>
                </c:pt>
              </c:numCache>
            </c:numRef>
          </c:val>
        </c:ser>
        <c:ser>
          <c:idx val="1"/>
          <c:order val="1"/>
          <c:tx>
            <c:strRef>
              <c:f>'andel fo'!$D$111</c:f>
              <c:strCache>
                <c:ptCount val="1"/>
                <c:pt idx="0">
                  <c:v>direkta kostnader</c:v>
                </c:pt>
              </c:strCache>
            </c:strRef>
          </c:tx>
          <c:invertIfNegative val="0"/>
          <c:dLbls>
            <c:txPr>
              <a:bodyPr/>
              <a:lstStyle/>
              <a:p>
                <a:pPr>
                  <a:defRPr sz="2000" b="1"/>
                </a:pPr>
                <a:endParaRPr lang="sv-SE"/>
              </a:p>
            </c:txPr>
            <c:showLegendKey val="0"/>
            <c:showVal val="1"/>
            <c:showCatName val="0"/>
            <c:showSerName val="0"/>
            <c:showPercent val="0"/>
            <c:showBubbleSize val="0"/>
            <c:showLeaderLines val="0"/>
          </c:dLbls>
          <c:cat>
            <c:multiLvlStrRef>
              <c:f>'andel fo'!$A$112:$B$117</c:f>
              <c:multiLvlStrCache>
                <c:ptCount val="6"/>
                <c:lvl>
                  <c:pt idx="0">
                    <c:v>2013</c:v>
                  </c:pt>
                  <c:pt idx="1">
                    <c:v>2012</c:v>
                  </c:pt>
                  <c:pt idx="2">
                    <c:v>2013</c:v>
                  </c:pt>
                  <c:pt idx="3">
                    <c:v>2012</c:v>
                  </c:pt>
                  <c:pt idx="4">
                    <c:v>2013</c:v>
                  </c:pt>
                  <c:pt idx="5">
                    <c:v>2012</c:v>
                  </c:pt>
                </c:lvl>
                <c:lvl>
                  <c:pt idx="0">
                    <c:v>alla</c:v>
                  </c:pt>
                  <c:pt idx="2">
                    <c:v>10 största</c:v>
                  </c:pt>
                  <c:pt idx="4">
                    <c:v>övriga</c:v>
                  </c:pt>
                </c:lvl>
              </c:multiLvlStrCache>
            </c:multiLvlStrRef>
          </c:cat>
          <c:val>
            <c:numRef>
              <c:f>'andel fo'!$D$112:$D$117</c:f>
              <c:numCache>
                <c:formatCode>0%</c:formatCode>
                <c:ptCount val="6"/>
                <c:pt idx="0">
                  <c:v>0.79529575312819956</c:v>
                </c:pt>
                <c:pt idx="1">
                  <c:v>0.8</c:v>
                </c:pt>
                <c:pt idx="2">
                  <c:v>0.80763909021550995</c:v>
                </c:pt>
                <c:pt idx="3">
                  <c:v>0.80264938659220975</c:v>
                </c:pt>
                <c:pt idx="4">
                  <c:v>0.74563850033951407</c:v>
                </c:pt>
                <c:pt idx="5">
                  <c:v>0.75240868093296276</c:v>
                </c:pt>
              </c:numCache>
            </c:numRef>
          </c:val>
        </c:ser>
        <c:dLbls>
          <c:showLegendKey val="0"/>
          <c:showVal val="1"/>
          <c:showCatName val="0"/>
          <c:showSerName val="0"/>
          <c:showPercent val="0"/>
          <c:showBubbleSize val="0"/>
        </c:dLbls>
        <c:gapWidth val="95"/>
        <c:overlap val="100"/>
        <c:axId val="92064000"/>
        <c:axId val="92069888"/>
      </c:barChart>
      <c:catAx>
        <c:axId val="92064000"/>
        <c:scaling>
          <c:orientation val="minMax"/>
        </c:scaling>
        <c:delete val="0"/>
        <c:axPos val="b"/>
        <c:majorTickMark val="none"/>
        <c:minorTickMark val="none"/>
        <c:tickLblPos val="nextTo"/>
        <c:txPr>
          <a:bodyPr/>
          <a:lstStyle/>
          <a:p>
            <a:pPr>
              <a:defRPr sz="1800" b="1"/>
            </a:pPr>
            <a:endParaRPr lang="sv-SE"/>
          </a:p>
        </c:txPr>
        <c:crossAx val="92069888"/>
        <c:crosses val="autoZero"/>
        <c:auto val="1"/>
        <c:lblAlgn val="ctr"/>
        <c:lblOffset val="100"/>
        <c:noMultiLvlLbl val="0"/>
      </c:catAx>
      <c:valAx>
        <c:axId val="92069888"/>
        <c:scaling>
          <c:orientation val="minMax"/>
        </c:scaling>
        <c:delete val="1"/>
        <c:axPos val="l"/>
        <c:numFmt formatCode="0%" sourceLinked="1"/>
        <c:majorTickMark val="out"/>
        <c:minorTickMark val="none"/>
        <c:tickLblPos val="nextTo"/>
        <c:crossAx val="92064000"/>
        <c:crosses val="autoZero"/>
        <c:crossBetween val="between"/>
      </c:valAx>
    </c:plotArea>
    <c:legend>
      <c:legendPos val="t"/>
      <c:layout/>
      <c:overlay val="0"/>
      <c:txPr>
        <a:bodyPr/>
        <a:lstStyle/>
        <a:p>
          <a:pPr>
            <a:defRPr sz="1800" b="1"/>
          </a:pPr>
          <a:endParaRPr lang="sv-S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forskning 2013</a:t>
            </a:r>
          </a:p>
        </c:rich>
      </c:tx>
      <c:layout/>
      <c:overlay val="0"/>
    </c:title>
    <c:autoTitleDeleted val="0"/>
    <c:plotArea>
      <c:layout/>
      <c:scatterChart>
        <c:scatterStyle val="lineMarker"/>
        <c:varyColors val="0"/>
        <c:ser>
          <c:idx val="0"/>
          <c:order val="0"/>
          <c:spPr>
            <a:ln w="28575">
              <a:noFill/>
            </a:ln>
          </c:spPr>
          <c:xVal>
            <c:numRef>
              <c:f>avstämning!$B$169:$B$203</c:f>
              <c:numCache>
                <c:formatCode>#,##0</c:formatCode>
                <c:ptCount val="35"/>
                <c:pt idx="0">
                  <c:v>164884</c:v>
                </c:pt>
                <c:pt idx="1">
                  <c:v>2272942.4</c:v>
                </c:pt>
                <c:pt idx="2">
                  <c:v>10340</c:v>
                </c:pt>
                <c:pt idx="3">
                  <c:v>138039</c:v>
                </c:pt>
                <c:pt idx="4">
                  <c:v>36041</c:v>
                </c:pt>
                <c:pt idx="5">
                  <c:v>3304517</c:v>
                </c:pt>
                <c:pt idx="6">
                  <c:v>150433</c:v>
                </c:pt>
                <c:pt idx="7">
                  <c:v>102559</c:v>
                </c:pt>
                <c:pt idx="8">
                  <c:v>114510</c:v>
                </c:pt>
                <c:pt idx="9">
                  <c:v>115680</c:v>
                </c:pt>
                <c:pt idx="10">
                  <c:v>196913</c:v>
                </c:pt>
                <c:pt idx="11">
                  <c:v>65378</c:v>
                </c:pt>
                <c:pt idx="12">
                  <c:v>85714</c:v>
                </c:pt>
                <c:pt idx="13">
                  <c:v>90246</c:v>
                </c:pt>
                <c:pt idx="14">
                  <c:v>327886</c:v>
                </c:pt>
                <c:pt idx="15">
                  <c:v>9662</c:v>
                </c:pt>
                <c:pt idx="16">
                  <c:v>4541097</c:v>
                </c:pt>
                <c:pt idx="17">
                  <c:v>11438</c:v>
                </c:pt>
                <c:pt idx="18">
                  <c:v>7409</c:v>
                </c:pt>
                <c:pt idx="19">
                  <c:v>2640755.7999999998</c:v>
                </c:pt>
                <c:pt idx="20">
                  <c:v>1829820</c:v>
                </c:pt>
                <c:pt idx="21">
                  <c:v>411683</c:v>
                </c:pt>
                <c:pt idx="22">
                  <c:v>798427</c:v>
                </c:pt>
                <c:pt idx="23">
                  <c:v>4550949</c:v>
                </c:pt>
                <c:pt idx="24">
                  <c:v>246596</c:v>
                </c:pt>
                <c:pt idx="25">
                  <c:v>205056</c:v>
                </c:pt>
                <c:pt idx="26">
                  <c:v>388118</c:v>
                </c:pt>
                <c:pt idx="27">
                  <c:v>5303</c:v>
                </c:pt>
                <c:pt idx="28">
                  <c:v>9773</c:v>
                </c:pt>
                <c:pt idx="29">
                  <c:v>277999</c:v>
                </c:pt>
                <c:pt idx="30">
                  <c:v>2516421</c:v>
                </c:pt>
                <c:pt idx="31">
                  <c:v>2464480</c:v>
                </c:pt>
                <c:pt idx="32">
                  <c:v>2292535</c:v>
                </c:pt>
                <c:pt idx="33">
                  <c:v>3798885</c:v>
                </c:pt>
                <c:pt idx="34">
                  <c:v>340642.99999999977</c:v>
                </c:pt>
              </c:numCache>
            </c:numRef>
          </c:xVal>
          <c:yVal>
            <c:numRef>
              <c:f>avstämning!$C$169:$C$203</c:f>
              <c:numCache>
                <c:formatCode>0.00%</c:formatCode>
                <c:ptCount val="35"/>
                <c:pt idx="0">
                  <c:v>0.22639552655200018</c:v>
                </c:pt>
                <c:pt idx="1">
                  <c:v>0.17190320300241663</c:v>
                </c:pt>
                <c:pt idx="2">
                  <c:v>0.30377176015473889</c:v>
                </c:pt>
                <c:pt idx="3">
                  <c:v>0.20952774215982439</c:v>
                </c:pt>
                <c:pt idx="4">
                  <c:v>0.15307566382730778</c:v>
                </c:pt>
                <c:pt idx="5">
                  <c:v>0.20392541481856502</c:v>
                </c:pt>
                <c:pt idx="6">
                  <c:v>0.28180651851654892</c:v>
                </c:pt>
                <c:pt idx="7">
                  <c:v>0.21020095749763551</c:v>
                </c:pt>
                <c:pt idx="8">
                  <c:v>0.219098768666492</c:v>
                </c:pt>
                <c:pt idx="9">
                  <c:v>0.28149204702627939</c:v>
                </c:pt>
                <c:pt idx="10">
                  <c:v>0.34347656071463034</c:v>
                </c:pt>
                <c:pt idx="11">
                  <c:v>0.24182446694606749</c:v>
                </c:pt>
                <c:pt idx="12">
                  <c:v>0.16654984016613386</c:v>
                </c:pt>
                <c:pt idx="13">
                  <c:v>0.31531203599051477</c:v>
                </c:pt>
                <c:pt idx="14">
                  <c:v>0.27453139200819798</c:v>
                </c:pt>
                <c:pt idx="15">
                  <c:v>0.42641275098323328</c:v>
                </c:pt>
                <c:pt idx="16">
                  <c:v>0.14869609913608919</c:v>
                </c:pt>
                <c:pt idx="17">
                  <c:v>0.46039517398146529</c:v>
                </c:pt>
                <c:pt idx="18">
                  <c:v>0.3526791739775948</c:v>
                </c:pt>
                <c:pt idx="19">
                  <c:v>0.23523061238755974</c:v>
                </c:pt>
                <c:pt idx="20">
                  <c:v>0.25130559289984805</c:v>
                </c:pt>
                <c:pt idx="21">
                  <c:v>0.24267215308866288</c:v>
                </c:pt>
                <c:pt idx="22">
                  <c:v>0.200225693770376</c:v>
                </c:pt>
                <c:pt idx="23">
                  <c:v>0.18162695297178677</c:v>
                </c:pt>
                <c:pt idx="24">
                  <c:v>0.2012887475871466</c:v>
                </c:pt>
                <c:pt idx="25">
                  <c:v>0.24778597066167291</c:v>
                </c:pt>
                <c:pt idx="26">
                  <c:v>0.25023063417609542</c:v>
                </c:pt>
                <c:pt idx="27">
                  <c:v>0.29082819247178132</c:v>
                </c:pt>
                <c:pt idx="28">
                  <c:v>0.45040232915017192</c:v>
                </c:pt>
                <c:pt idx="29">
                  <c:v>0.31826908261982673</c:v>
                </c:pt>
                <c:pt idx="30">
                  <c:v>0.19694865634722186</c:v>
                </c:pt>
                <c:pt idx="31">
                  <c:v>0.26082024837466639</c:v>
                </c:pt>
                <c:pt idx="32">
                  <c:v>0.14120177009293206</c:v>
                </c:pt>
                <c:pt idx="33">
                  <c:v>0.18482609002378328</c:v>
                </c:pt>
                <c:pt idx="34">
                  <c:v>0.26666592297507968</c:v>
                </c:pt>
              </c:numCache>
            </c:numRef>
          </c:yVal>
          <c:smooth val="0"/>
        </c:ser>
        <c:dLbls>
          <c:showLegendKey val="0"/>
          <c:showVal val="0"/>
          <c:showCatName val="0"/>
          <c:showSerName val="0"/>
          <c:showPercent val="0"/>
          <c:showBubbleSize val="0"/>
        </c:dLbls>
        <c:axId val="82619008"/>
        <c:axId val="82629376"/>
      </c:scatterChart>
      <c:valAx>
        <c:axId val="82619008"/>
        <c:scaling>
          <c:orientation val="minMax"/>
        </c:scaling>
        <c:delete val="0"/>
        <c:axPos val="b"/>
        <c:title>
          <c:tx>
            <c:rich>
              <a:bodyPr/>
              <a:lstStyle/>
              <a:p>
                <a:pPr>
                  <a:defRPr sz="1400" b="0"/>
                </a:pPr>
                <a:r>
                  <a:rPr lang="sv-SE" sz="1400" b="0" dirty="0" smtClean="0"/>
                  <a:t>Verksamhetskostnader mnkr - forskning</a:t>
                </a:r>
                <a:endParaRPr lang="sv-SE" sz="1400" b="0" dirty="0"/>
              </a:p>
            </c:rich>
          </c:tx>
          <c:layout/>
          <c:overlay val="0"/>
        </c:title>
        <c:numFmt formatCode="#,##0" sourceLinked="1"/>
        <c:majorTickMark val="out"/>
        <c:minorTickMark val="none"/>
        <c:tickLblPos val="nextTo"/>
        <c:txPr>
          <a:bodyPr/>
          <a:lstStyle/>
          <a:p>
            <a:pPr>
              <a:defRPr sz="1600"/>
            </a:pPr>
            <a:endParaRPr lang="sv-SE"/>
          </a:p>
        </c:txPr>
        <c:crossAx val="82629376"/>
        <c:crosses val="autoZero"/>
        <c:crossBetween val="midCat"/>
      </c:valAx>
      <c:valAx>
        <c:axId val="82629376"/>
        <c:scaling>
          <c:orientation val="minMax"/>
          <c:max val="1"/>
        </c:scaling>
        <c:delete val="0"/>
        <c:axPos val="l"/>
        <c:majorGridlines/>
        <c:title>
          <c:tx>
            <c:rich>
              <a:bodyPr rot="-5400000" vert="horz"/>
              <a:lstStyle/>
              <a:p>
                <a:pPr>
                  <a:defRPr sz="1400" b="0"/>
                </a:pPr>
                <a:r>
                  <a:rPr lang="sv-SE" sz="1400" b="0" dirty="0" smtClean="0"/>
                  <a:t>Andel indirekta kostnader</a:t>
                </a:r>
                <a:endParaRPr lang="sv-SE" sz="1400" b="0" dirty="0"/>
              </a:p>
            </c:rich>
          </c:tx>
          <c:layout/>
          <c:overlay val="0"/>
        </c:title>
        <c:numFmt formatCode="0%" sourceLinked="0"/>
        <c:majorTickMark val="out"/>
        <c:minorTickMark val="none"/>
        <c:tickLblPos val="nextTo"/>
        <c:txPr>
          <a:bodyPr/>
          <a:lstStyle/>
          <a:p>
            <a:pPr>
              <a:defRPr sz="1600"/>
            </a:pPr>
            <a:endParaRPr lang="sv-SE"/>
          </a:p>
        </c:txPr>
        <c:crossAx val="82619008"/>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forskning 2013</a:t>
            </a:r>
          </a:p>
        </c:rich>
      </c:tx>
      <c:layout/>
      <c:overlay val="0"/>
    </c:title>
    <c:autoTitleDeleted val="0"/>
    <c:plotArea>
      <c:layout/>
      <c:barChart>
        <c:barDir val="col"/>
        <c:grouping val="clustered"/>
        <c:varyColors val="0"/>
        <c:ser>
          <c:idx val="0"/>
          <c:order val="0"/>
          <c:tx>
            <c:strRef>
              <c:f>avstämning!$B$207</c:f>
              <c:strCache>
                <c:ptCount val="1"/>
                <c:pt idx="0">
                  <c:v>forsk andel</c:v>
                </c:pt>
              </c:strCache>
            </c:strRef>
          </c:tx>
          <c:invertIfNegative val="0"/>
          <c:cat>
            <c:strRef>
              <c:f>avstämning!$A$208:$A$243</c:f>
              <c:strCache>
                <c:ptCount val="35"/>
                <c:pt idx="0">
                  <c:v>UmU</c:v>
                </c:pt>
                <c:pt idx="1">
                  <c:v>KI</c:v>
                </c:pt>
                <c:pt idx="2">
                  <c:v>GIH</c:v>
                </c:pt>
                <c:pt idx="3">
                  <c:v>HS</c:v>
                </c:pt>
                <c:pt idx="4">
                  <c:v>CTH</c:v>
                </c:pt>
                <c:pt idx="5">
                  <c:v>LU</c:v>
                </c:pt>
                <c:pt idx="6">
                  <c:v>UU</c:v>
                </c:pt>
                <c:pt idx="7">
                  <c:v>SLU</c:v>
                </c:pt>
                <c:pt idx="8">
                  <c:v>LTU</c:v>
                </c:pt>
                <c:pt idx="9">
                  <c:v>MAH</c:v>
                </c:pt>
                <c:pt idx="10">
                  <c:v>GU</c:v>
                </c:pt>
                <c:pt idx="11">
                  <c:v>FHS</c:v>
                </c:pt>
                <c:pt idx="12">
                  <c:v>HD</c:v>
                </c:pt>
                <c:pt idx="13">
                  <c:v>HH</c:v>
                </c:pt>
                <c:pt idx="14">
                  <c:v>BTH</c:v>
                </c:pt>
                <c:pt idx="15">
                  <c:v>KTH</c:v>
                </c:pt>
                <c:pt idx="16">
                  <c:v>HKr</c:v>
                </c:pt>
                <c:pt idx="17">
                  <c:v>LNU</c:v>
                </c:pt>
                <c:pt idx="18">
                  <c:v>MdH</c:v>
                </c:pt>
                <c:pt idx="19">
                  <c:v>MiU</c:v>
                </c:pt>
                <c:pt idx="20">
                  <c:v>LiU</c:v>
                </c:pt>
                <c:pt idx="21">
                  <c:v>SU</c:v>
                </c:pt>
                <c:pt idx="22">
                  <c:v>ÖU</c:v>
                </c:pt>
                <c:pt idx="23">
                  <c:v>KaU</c:v>
                </c:pt>
                <c:pt idx="24">
                  <c:v>HiG</c:v>
                </c:pt>
                <c:pt idx="25">
                  <c:v>HB</c:v>
                </c:pt>
                <c:pt idx="26">
                  <c:v>OH</c:v>
                </c:pt>
                <c:pt idx="27">
                  <c:v>DCH</c:v>
                </c:pt>
                <c:pt idx="28">
                  <c:v>HV</c:v>
                </c:pt>
                <c:pt idx="29">
                  <c:v>SH</c:v>
                </c:pt>
                <c:pt idx="30">
                  <c:v>HJ</c:v>
                </c:pt>
                <c:pt idx="31">
                  <c:v>KMH</c:v>
                </c:pt>
                <c:pt idx="32">
                  <c:v>KF</c:v>
                </c:pt>
                <c:pt idx="33">
                  <c:v>SDH</c:v>
                </c:pt>
                <c:pt idx="34">
                  <c:v>KKH</c:v>
                </c:pt>
              </c:strCache>
            </c:strRef>
          </c:cat>
          <c:val>
            <c:numRef>
              <c:f>avstämning!$B$208:$B$243</c:f>
              <c:numCache>
                <c:formatCode>0.00%</c:formatCode>
                <c:ptCount val="36"/>
                <c:pt idx="0">
                  <c:v>0.14120177009293206</c:v>
                </c:pt>
                <c:pt idx="1">
                  <c:v>0.14869609913608919</c:v>
                </c:pt>
                <c:pt idx="2">
                  <c:v>0.15307566382730778</c:v>
                </c:pt>
                <c:pt idx="3">
                  <c:v>0.16654984016613386</c:v>
                </c:pt>
                <c:pt idx="4">
                  <c:v>0.17190320300241663</c:v>
                </c:pt>
                <c:pt idx="5">
                  <c:v>0.18162695297178677</c:v>
                </c:pt>
                <c:pt idx="6">
                  <c:v>0.18482609002378328</c:v>
                </c:pt>
                <c:pt idx="7">
                  <c:v>0.19694865634722186</c:v>
                </c:pt>
                <c:pt idx="8">
                  <c:v>0.200225693770376</c:v>
                </c:pt>
                <c:pt idx="9">
                  <c:v>0.2012887475871466</c:v>
                </c:pt>
                <c:pt idx="10">
                  <c:v>0.20392541481856502</c:v>
                </c:pt>
                <c:pt idx="11">
                  <c:v>0.20952774215982439</c:v>
                </c:pt>
                <c:pt idx="12">
                  <c:v>0.21020095749763551</c:v>
                </c:pt>
                <c:pt idx="13">
                  <c:v>0.219098768666492</c:v>
                </c:pt>
                <c:pt idx="14">
                  <c:v>0.22639552655200018</c:v>
                </c:pt>
                <c:pt idx="15">
                  <c:v>0.23523061238755974</c:v>
                </c:pt>
                <c:pt idx="16">
                  <c:v>0.24182446694606749</c:v>
                </c:pt>
                <c:pt idx="17">
                  <c:v>0.24267215308866288</c:v>
                </c:pt>
                <c:pt idx="18">
                  <c:v>0.24778597066167291</c:v>
                </c:pt>
                <c:pt idx="19">
                  <c:v>0.25023063417609542</c:v>
                </c:pt>
                <c:pt idx="20">
                  <c:v>0.25130559289984805</c:v>
                </c:pt>
                <c:pt idx="21">
                  <c:v>0.26082024837466639</c:v>
                </c:pt>
                <c:pt idx="22">
                  <c:v>0.26666592297507968</c:v>
                </c:pt>
                <c:pt idx="23">
                  <c:v>0.27453139200819798</c:v>
                </c:pt>
                <c:pt idx="24">
                  <c:v>0.28149204702627939</c:v>
                </c:pt>
                <c:pt idx="25">
                  <c:v>0.28180651851654892</c:v>
                </c:pt>
                <c:pt idx="26">
                  <c:v>0.29082819247178132</c:v>
                </c:pt>
                <c:pt idx="27">
                  <c:v>0.30377176015473889</c:v>
                </c:pt>
                <c:pt idx="28">
                  <c:v>0.31531203599051477</c:v>
                </c:pt>
                <c:pt idx="29">
                  <c:v>0.31826908261982673</c:v>
                </c:pt>
                <c:pt idx="30">
                  <c:v>0.34347656071463034</c:v>
                </c:pt>
                <c:pt idx="31">
                  <c:v>0.3526791739775948</c:v>
                </c:pt>
                <c:pt idx="32">
                  <c:v>0.42641275098323328</c:v>
                </c:pt>
                <c:pt idx="33">
                  <c:v>0.45040232915017192</c:v>
                </c:pt>
                <c:pt idx="34">
                  <c:v>0.46039517398146529</c:v>
                </c:pt>
                <c:pt idx="35">
                  <c:v>0</c:v>
                </c:pt>
              </c:numCache>
            </c:numRef>
          </c:val>
        </c:ser>
        <c:dLbls>
          <c:showLegendKey val="0"/>
          <c:showVal val="0"/>
          <c:showCatName val="0"/>
          <c:showSerName val="0"/>
          <c:showPercent val="0"/>
          <c:showBubbleSize val="0"/>
        </c:dLbls>
        <c:gapWidth val="150"/>
        <c:axId val="82677120"/>
        <c:axId val="82683008"/>
      </c:barChart>
      <c:catAx>
        <c:axId val="82677120"/>
        <c:scaling>
          <c:orientation val="minMax"/>
        </c:scaling>
        <c:delete val="0"/>
        <c:axPos val="b"/>
        <c:majorTickMark val="out"/>
        <c:minorTickMark val="none"/>
        <c:tickLblPos val="nextTo"/>
        <c:txPr>
          <a:bodyPr/>
          <a:lstStyle/>
          <a:p>
            <a:pPr>
              <a:defRPr sz="1100"/>
            </a:pPr>
            <a:endParaRPr lang="sv-SE"/>
          </a:p>
        </c:txPr>
        <c:crossAx val="82683008"/>
        <c:crosses val="autoZero"/>
        <c:auto val="1"/>
        <c:lblAlgn val="ctr"/>
        <c:lblOffset val="100"/>
        <c:noMultiLvlLbl val="0"/>
      </c:catAx>
      <c:valAx>
        <c:axId val="82683008"/>
        <c:scaling>
          <c:orientation val="minMax"/>
          <c:max val="1"/>
        </c:scaling>
        <c:delete val="0"/>
        <c:axPos val="l"/>
        <c:majorGridlines/>
        <c:title>
          <c:tx>
            <c:rich>
              <a:bodyPr rot="-5400000" vert="horz"/>
              <a:lstStyle/>
              <a:p>
                <a:pPr>
                  <a:defRPr sz="1400" b="0"/>
                </a:pPr>
                <a:r>
                  <a:rPr lang="sv-SE" sz="1400" b="0" dirty="0" smtClean="0"/>
                  <a:t>Andel indirekta kostnader</a:t>
                </a:r>
                <a:endParaRPr lang="sv-SE" sz="1400" b="0" dirty="0"/>
              </a:p>
            </c:rich>
          </c:tx>
          <c:layout/>
          <c:overlay val="0"/>
        </c:title>
        <c:numFmt formatCode="0%" sourceLinked="0"/>
        <c:majorTickMark val="out"/>
        <c:minorTickMark val="none"/>
        <c:tickLblPos val="nextTo"/>
        <c:txPr>
          <a:bodyPr/>
          <a:lstStyle/>
          <a:p>
            <a:pPr>
              <a:defRPr sz="1600"/>
            </a:pPr>
            <a:endParaRPr lang="sv-SE"/>
          </a:p>
        </c:txPr>
        <c:crossAx val="8267712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000"/>
            </a:pPr>
            <a:r>
              <a:rPr lang="en-US" sz="2000"/>
              <a:t>forskning</a:t>
            </a:r>
          </a:p>
        </c:rich>
      </c:tx>
      <c:layout/>
      <c:overlay val="0"/>
    </c:title>
    <c:autoTitleDeleted val="0"/>
    <c:plotArea>
      <c:layout/>
      <c:barChart>
        <c:barDir val="col"/>
        <c:grouping val="clustered"/>
        <c:varyColors val="0"/>
        <c:ser>
          <c:idx val="0"/>
          <c:order val="0"/>
          <c:tx>
            <c:strRef>
              <c:f>Blad1!$G$400</c:f>
              <c:strCache>
                <c:ptCount val="1"/>
                <c:pt idx="0">
                  <c:v>2013</c:v>
                </c:pt>
              </c:strCache>
            </c:strRef>
          </c:tx>
          <c:invertIfNegative val="0"/>
          <c:cat>
            <c:strRef>
              <c:f>Blad1!$F$401:$F$431</c:f>
              <c:strCache>
                <c:ptCount val="31"/>
                <c:pt idx="0">
                  <c:v>UmU</c:v>
                </c:pt>
                <c:pt idx="1">
                  <c:v>KI</c:v>
                </c:pt>
                <c:pt idx="2">
                  <c:v>GIH</c:v>
                </c:pt>
                <c:pt idx="3">
                  <c:v>HS</c:v>
                </c:pt>
                <c:pt idx="4">
                  <c:v>CTH</c:v>
                </c:pt>
                <c:pt idx="5">
                  <c:v>LU</c:v>
                </c:pt>
                <c:pt idx="6">
                  <c:v>UU</c:v>
                </c:pt>
                <c:pt idx="7">
                  <c:v>SLU</c:v>
                </c:pt>
                <c:pt idx="8">
                  <c:v>LTU</c:v>
                </c:pt>
                <c:pt idx="9">
                  <c:v>MaH</c:v>
                </c:pt>
                <c:pt idx="10">
                  <c:v>GU</c:v>
                </c:pt>
                <c:pt idx="11">
                  <c:v>HD</c:v>
                </c:pt>
                <c:pt idx="12">
                  <c:v>HH</c:v>
                </c:pt>
                <c:pt idx="13">
                  <c:v>BTH</c:v>
                </c:pt>
                <c:pt idx="14">
                  <c:v>KTH</c:v>
                </c:pt>
                <c:pt idx="15">
                  <c:v>HKr</c:v>
                </c:pt>
                <c:pt idx="16">
                  <c:v>LnU</c:v>
                </c:pt>
                <c:pt idx="17">
                  <c:v>MdH</c:v>
                </c:pt>
                <c:pt idx="18">
                  <c:v>MiUn</c:v>
                </c:pt>
                <c:pt idx="19">
                  <c:v>LiU</c:v>
                </c:pt>
                <c:pt idx="20">
                  <c:v>SU</c:v>
                </c:pt>
                <c:pt idx="21">
                  <c:v>ÖU</c:v>
                </c:pt>
                <c:pt idx="22">
                  <c:v>KaU</c:v>
                </c:pt>
                <c:pt idx="23">
                  <c:v>HiG</c:v>
                </c:pt>
                <c:pt idx="24">
                  <c:v>HB</c:v>
                </c:pt>
                <c:pt idx="25">
                  <c:v>OH</c:v>
                </c:pt>
                <c:pt idx="26">
                  <c:v>HV</c:v>
                </c:pt>
                <c:pt idx="27">
                  <c:v>SH</c:v>
                </c:pt>
                <c:pt idx="28">
                  <c:v>HJ</c:v>
                </c:pt>
                <c:pt idx="29">
                  <c:v>KF</c:v>
                </c:pt>
                <c:pt idx="30">
                  <c:v>KKH</c:v>
                </c:pt>
              </c:strCache>
            </c:strRef>
          </c:cat>
          <c:val>
            <c:numRef>
              <c:f>Blad1!$G$401:$G$431</c:f>
              <c:numCache>
                <c:formatCode>0.00%</c:formatCode>
                <c:ptCount val="31"/>
                <c:pt idx="0">
                  <c:v>0.14120177009293206</c:v>
                </c:pt>
                <c:pt idx="1">
                  <c:v>0.14869609913608917</c:v>
                </c:pt>
                <c:pt idx="2">
                  <c:v>0.15307566382730778</c:v>
                </c:pt>
                <c:pt idx="3">
                  <c:v>0.16654984016613386</c:v>
                </c:pt>
                <c:pt idx="4">
                  <c:v>0.17190320300241663</c:v>
                </c:pt>
                <c:pt idx="5">
                  <c:v>0.18162695297178677</c:v>
                </c:pt>
                <c:pt idx="6">
                  <c:v>0.18482609002378328</c:v>
                </c:pt>
                <c:pt idx="7">
                  <c:v>0.19694865634722181</c:v>
                </c:pt>
                <c:pt idx="8">
                  <c:v>0.200225693770376</c:v>
                </c:pt>
                <c:pt idx="9">
                  <c:v>0.2012887475871466</c:v>
                </c:pt>
                <c:pt idx="10">
                  <c:v>0.20392541481856502</c:v>
                </c:pt>
                <c:pt idx="11">
                  <c:v>0.21020095749763551</c:v>
                </c:pt>
                <c:pt idx="12">
                  <c:v>0.219098768666492</c:v>
                </c:pt>
                <c:pt idx="13">
                  <c:v>0.22639552655200018</c:v>
                </c:pt>
                <c:pt idx="14">
                  <c:v>0.23523061238755968</c:v>
                </c:pt>
                <c:pt idx="15">
                  <c:v>0.24182446694606749</c:v>
                </c:pt>
                <c:pt idx="16">
                  <c:v>0.24267215308866288</c:v>
                </c:pt>
                <c:pt idx="17">
                  <c:v>0.24778597066167291</c:v>
                </c:pt>
                <c:pt idx="18">
                  <c:v>0.25023063417609542</c:v>
                </c:pt>
                <c:pt idx="19">
                  <c:v>0.25130559289984805</c:v>
                </c:pt>
                <c:pt idx="20">
                  <c:v>0.26082024837466644</c:v>
                </c:pt>
                <c:pt idx="21">
                  <c:v>0.26666592297507968</c:v>
                </c:pt>
                <c:pt idx="22">
                  <c:v>0.27453139200819798</c:v>
                </c:pt>
                <c:pt idx="23">
                  <c:v>0.28149204702627939</c:v>
                </c:pt>
                <c:pt idx="24">
                  <c:v>0.28180651851654892</c:v>
                </c:pt>
                <c:pt idx="25">
                  <c:v>0.29082819247178132</c:v>
                </c:pt>
                <c:pt idx="26">
                  <c:v>0.31531203599051477</c:v>
                </c:pt>
                <c:pt idx="27">
                  <c:v>0.31826908261982667</c:v>
                </c:pt>
                <c:pt idx="28">
                  <c:v>0.34347656071463034</c:v>
                </c:pt>
                <c:pt idx="29">
                  <c:v>0.42641275098323328</c:v>
                </c:pt>
                <c:pt idx="30">
                  <c:v>0.46039517398146529</c:v>
                </c:pt>
              </c:numCache>
            </c:numRef>
          </c:val>
        </c:ser>
        <c:ser>
          <c:idx val="1"/>
          <c:order val="1"/>
          <c:tx>
            <c:strRef>
              <c:f>Blad1!$H$400</c:f>
              <c:strCache>
                <c:ptCount val="1"/>
                <c:pt idx="0">
                  <c:v>2012</c:v>
                </c:pt>
              </c:strCache>
            </c:strRef>
          </c:tx>
          <c:invertIfNegative val="0"/>
          <c:cat>
            <c:strRef>
              <c:f>Blad1!$F$401:$F$431</c:f>
              <c:strCache>
                <c:ptCount val="31"/>
                <c:pt idx="0">
                  <c:v>UmU</c:v>
                </c:pt>
                <c:pt idx="1">
                  <c:v>KI</c:v>
                </c:pt>
                <c:pt idx="2">
                  <c:v>GIH</c:v>
                </c:pt>
                <c:pt idx="3">
                  <c:v>HS</c:v>
                </c:pt>
                <c:pt idx="4">
                  <c:v>CTH</c:v>
                </c:pt>
                <c:pt idx="5">
                  <c:v>LU</c:v>
                </c:pt>
                <c:pt idx="6">
                  <c:v>UU</c:v>
                </c:pt>
                <c:pt idx="7">
                  <c:v>SLU</c:v>
                </c:pt>
                <c:pt idx="8">
                  <c:v>LTU</c:v>
                </c:pt>
                <c:pt idx="9">
                  <c:v>MaH</c:v>
                </c:pt>
                <c:pt idx="10">
                  <c:v>GU</c:v>
                </c:pt>
                <c:pt idx="11">
                  <c:v>HD</c:v>
                </c:pt>
                <c:pt idx="12">
                  <c:v>HH</c:v>
                </c:pt>
                <c:pt idx="13">
                  <c:v>BTH</c:v>
                </c:pt>
                <c:pt idx="14">
                  <c:v>KTH</c:v>
                </c:pt>
                <c:pt idx="15">
                  <c:v>HKr</c:v>
                </c:pt>
                <c:pt idx="16">
                  <c:v>LnU</c:v>
                </c:pt>
                <c:pt idx="17">
                  <c:v>MdH</c:v>
                </c:pt>
                <c:pt idx="18">
                  <c:v>MiUn</c:v>
                </c:pt>
                <c:pt idx="19">
                  <c:v>LiU</c:v>
                </c:pt>
                <c:pt idx="20">
                  <c:v>SU</c:v>
                </c:pt>
                <c:pt idx="21">
                  <c:v>ÖU</c:v>
                </c:pt>
                <c:pt idx="22">
                  <c:v>KaU</c:v>
                </c:pt>
                <c:pt idx="23">
                  <c:v>HiG</c:v>
                </c:pt>
                <c:pt idx="24">
                  <c:v>HB</c:v>
                </c:pt>
                <c:pt idx="25">
                  <c:v>OH</c:v>
                </c:pt>
                <c:pt idx="26">
                  <c:v>HV</c:v>
                </c:pt>
                <c:pt idx="27">
                  <c:v>SH</c:v>
                </c:pt>
                <c:pt idx="28">
                  <c:v>HJ</c:v>
                </c:pt>
                <c:pt idx="29">
                  <c:v>KF</c:v>
                </c:pt>
                <c:pt idx="30">
                  <c:v>KKH</c:v>
                </c:pt>
              </c:strCache>
            </c:strRef>
          </c:cat>
          <c:val>
            <c:numRef>
              <c:f>Blad1!$H$401:$H$431</c:f>
              <c:numCache>
                <c:formatCode>0.00%</c:formatCode>
                <c:ptCount val="31"/>
                <c:pt idx="0">
                  <c:v>0.14814483375141341</c:v>
                </c:pt>
                <c:pt idx="1">
                  <c:v>0.1516168299613678</c:v>
                </c:pt>
                <c:pt idx="2">
                  <c:v>0.42778515847409376</c:v>
                </c:pt>
                <c:pt idx="3">
                  <c:v>0.19537532337380845</c:v>
                </c:pt>
                <c:pt idx="4">
                  <c:v>0.18105843999484528</c:v>
                </c:pt>
                <c:pt idx="5">
                  <c:v>0.19079921801242369</c:v>
                </c:pt>
                <c:pt idx="6">
                  <c:v>0.18976182986716467</c:v>
                </c:pt>
                <c:pt idx="7">
                  <c:v>0.20974106905129181</c:v>
                </c:pt>
                <c:pt idx="8">
                  <c:v>0.19809193386325227</c:v>
                </c:pt>
                <c:pt idx="9">
                  <c:v>0.22599226389213556</c:v>
                </c:pt>
                <c:pt idx="10">
                  <c:v>0.20564344338885829</c:v>
                </c:pt>
                <c:pt idx="11">
                  <c:v>0.20822569401730431</c:v>
                </c:pt>
                <c:pt idx="12">
                  <c:v>0.15385948193710475</c:v>
                </c:pt>
                <c:pt idx="13">
                  <c:v>0.26735888485193893</c:v>
                </c:pt>
                <c:pt idx="14">
                  <c:v>0.24389619155579254</c:v>
                </c:pt>
                <c:pt idx="15">
                  <c:v>0.58522008730061603</c:v>
                </c:pt>
                <c:pt idx="16">
                  <c:v>0.24898132573793336</c:v>
                </c:pt>
                <c:pt idx="17">
                  <c:v>0.27277463739292657</c:v>
                </c:pt>
                <c:pt idx="18">
                  <c:v>0.25454564703017729</c:v>
                </c:pt>
                <c:pt idx="19">
                  <c:v>0.2447680741036293</c:v>
                </c:pt>
                <c:pt idx="20">
                  <c:v>0.2553259837499155</c:v>
                </c:pt>
                <c:pt idx="21">
                  <c:v>0.26407021604753783</c:v>
                </c:pt>
                <c:pt idx="22">
                  <c:v>0.29359755907329643</c:v>
                </c:pt>
                <c:pt idx="23">
                  <c:v>0.27920711240134266</c:v>
                </c:pt>
                <c:pt idx="24">
                  <c:v>0.27648215981549312</c:v>
                </c:pt>
                <c:pt idx="25">
                  <c:v>0.28164298029396989</c:v>
                </c:pt>
                <c:pt idx="26">
                  <c:v>0.2979249518556924</c:v>
                </c:pt>
                <c:pt idx="27">
                  <c:v>0.29151413063821824</c:v>
                </c:pt>
                <c:pt idx="28">
                  <c:v>0.30085032440825304</c:v>
                </c:pt>
                <c:pt idx="29">
                  <c:v>0.30926470588235294</c:v>
                </c:pt>
                <c:pt idx="30">
                  <c:v>0.68932955618508029</c:v>
                </c:pt>
              </c:numCache>
            </c:numRef>
          </c:val>
        </c:ser>
        <c:ser>
          <c:idx val="2"/>
          <c:order val="2"/>
          <c:tx>
            <c:strRef>
              <c:f>Blad1!$I$400</c:f>
              <c:strCache>
                <c:ptCount val="1"/>
                <c:pt idx="0">
                  <c:v>2011</c:v>
                </c:pt>
              </c:strCache>
            </c:strRef>
          </c:tx>
          <c:invertIfNegative val="0"/>
          <c:cat>
            <c:strRef>
              <c:f>Blad1!$F$401:$F$431</c:f>
              <c:strCache>
                <c:ptCount val="31"/>
                <c:pt idx="0">
                  <c:v>UmU</c:v>
                </c:pt>
                <c:pt idx="1">
                  <c:v>KI</c:v>
                </c:pt>
                <c:pt idx="2">
                  <c:v>GIH</c:v>
                </c:pt>
                <c:pt idx="3">
                  <c:v>HS</c:v>
                </c:pt>
                <c:pt idx="4">
                  <c:v>CTH</c:v>
                </c:pt>
                <c:pt idx="5">
                  <c:v>LU</c:v>
                </c:pt>
                <c:pt idx="6">
                  <c:v>UU</c:v>
                </c:pt>
                <c:pt idx="7">
                  <c:v>SLU</c:v>
                </c:pt>
                <c:pt idx="8">
                  <c:v>LTU</c:v>
                </c:pt>
                <c:pt idx="9">
                  <c:v>MaH</c:v>
                </c:pt>
                <c:pt idx="10">
                  <c:v>GU</c:v>
                </c:pt>
                <c:pt idx="11">
                  <c:v>HD</c:v>
                </c:pt>
                <c:pt idx="12">
                  <c:v>HH</c:v>
                </c:pt>
                <c:pt idx="13">
                  <c:v>BTH</c:v>
                </c:pt>
                <c:pt idx="14">
                  <c:v>KTH</c:v>
                </c:pt>
                <c:pt idx="15">
                  <c:v>HKr</c:v>
                </c:pt>
                <c:pt idx="16">
                  <c:v>LnU</c:v>
                </c:pt>
                <c:pt idx="17">
                  <c:v>MdH</c:v>
                </c:pt>
                <c:pt idx="18">
                  <c:v>MiUn</c:v>
                </c:pt>
                <c:pt idx="19">
                  <c:v>LiU</c:v>
                </c:pt>
                <c:pt idx="20">
                  <c:v>SU</c:v>
                </c:pt>
                <c:pt idx="21">
                  <c:v>ÖU</c:v>
                </c:pt>
                <c:pt idx="22">
                  <c:v>KaU</c:v>
                </c:pt>
                <c:pt idx="23">
                  <c:v>HiG</c:v>
                </c:pt>
                <c:pt idx="24">
                  <c:v>HB</c:v>
                </c:pt>
                <c:pt idx="25">
                  <c:v>OH</c:v>
                </c:pt>
                <c:pt idx="26">
                  <c:v>HV</c:v>
                </c:pt>
                <c:pt idx="27">
                  <c:v>SH</c:v>
                </c:pt>
                <c:pt idx="28">
                  <c:v>HJ</c:v>
                </c:pt>
                <c:pt idx="29">
                  <c:v>KF</c:v>
                </c:pt>
                <c:pt idx="30">
                  <c:v>KKH</c:v>
                </c:pt>
              </c:strCache>
            </c:strRef>
          </c:cat>
          <c:val>
            <c:numRef>
              <c:f>Blad1!$I$401:$I$431</c:f>
              <c:numCache>
                <c:formatCode>0.00%</c:formatCode>
                <c:ptCount val="31"/>
                <c:pt idx="0">
                  <c:v>0.15055104742963843</c:v>
                </c:pt>
                <c:pt idx="1">
                  <c:v>0.14757067884048733</c:v>
                </c:pt>
                <c:pt idx="2">
                  <c:v>0.26404974206552562</c:v>
                </c:pt>
                <c:pt idx="3">
                  <c:v>0.16937732886503715</c:v>
                </c:pt>
                <c:pt idx="4">
                  <c:v>0.19367908650643956</c:v>
                </c:pt>
                <c:pt idx="5">
                  <c:v>0.18761588177989191</c:v>
                </c:pt>
                <c:pt idx="6">
                  <c:v>0.19308514709728111</c:v>
                </c:pt>
                <c:pt idx="7">
                  <c:v>0.20711356167322387</c:v>
                </c:pt>
                <c:pt idx="8">
                  <c:v>0.19566955629873914</c:v>
                </c:pt>
                <c:pt idx="9">
                  <c:v>0.20131096114559027</c:v>
                </c:pt>
                <c:pt idx="10">
                  <c:v>0.20953423606154484</c:v>
                </c:pt>
                <c:pt idx="11">
                  <c:v>0.22554591014855915</c:v>
                </c:pt>
                <c:pt idx="12">
                  <c:v>0.18804303062567174</c:v>
                </c:pt>
                <c:pt idx="13">
                  <c:v>0.26740134365938356</c:v>
                </c:pt>
                <c:pt idx="14">
                  <c:v>0.19398430716573878</c:v>
                </c:pt>
                <c:pt idx="15">
                  <c:v>0.22803351096643409</c:v>
                </c:pt>
                <c:pt idx="16">
                  <c:v>0.25171672936109812</c:v>
                </c:pt>
                <c:pt idx="17">
                  <c:v>0.27637050214456438</c:v>
                </c:pt>
                <c:pt idx="18">
                  <c:v>0.25495216278129634</c:v>
                </c:pt>
                <c:pt idx="19">
                  <c:v>0.25530143563012037</c:v>
                </c:pt>
                <c:pt idx="20">
                  <c:v>0.26481588062687611</c:v>
                </c:pt>
                <c:pt idx="21">
                  <c:v>0.26475804027652539</c:v>
                </c:pt>
                <c:pt idx="22">
                  <c:v>0.31390743928816917</c:v>
                </c:pt>
                <c:pt idx="23">
                  <c:v>0.26896402065882558</c:v>
                </c:pt>
                <c:pt idx="24">
                  <c:v>0.26905447263852822</c:v>
                </c:pt>
                <c:pt idx="25" formatCode="0.0%">
                  <c:v>0.18467559201090597</c:v>
                </c:pt>
                <c:pt idx="26">
                  <c:v>0.52824335109806653</c:v>
                </c:pt>
                <c:pt idx="27">
                  <c:v>0.24916945895162501</c:v>
                </c:pt>
                <c:pt idx="28">
                  <c:v>0.31188474413939848</c:v>
                </c:pt>
                <c:pt idx="29">
                  <c:v>0.36003644519203815</c:v>
                </c:pt>
                <c:pt idx="30">
                  <c:v>0.62269690220692453</c:v>
                </c:pt>
              </c:numCache>
            </c:numRef>
          </c:val>
        </c:ser>
        <c:dLbls>
          <c:showLegendKey val="0"/>
          <c:showVal val="0"/>
          <c:showCatName val="0"/>
          <c:showSerName val="0"/>
          <c:showPercent val="0"/>
          <c:showBubbleSize val="0"/>
        </c:dLbls>
        <c:gapWidth val="150"/>
        <c:axId val="82803328"/>
        <c:axId val="82809216"/>
      </c:barChart>
      <c:catAx>
        <c:axId val="82803328"/>
        <c:scaling>
          <c:orientation val="minMax"/>
        </c:scaling>
        <c:delete val="0"/>
        <c:axPos val="b"/>
        <c:majorTickMark val="out"/>
        <c:minorTickMark val="none"/>
        <c:tickLblPos val="nextTo"/>
        <c:crossAx val="82809216"/>
        <c:crosses val="autoZero"/>
        <c:auto val="1"/>
        <c:lblAlgn val="ctr"/>
        <c:lblOffset val="100"/>
        <c:noMultiLvlLbl val="0"/>
      </c:catAx>
      <c:valAx>
        <c:axId val="82809216"/>
        <c:scaling>
          <c:orientation val="minMax"/>
          <c:max val="1"/>
        </c:scaling>
        <c:delete val="0"/>
        <c:axPos val="l"/>
        <c:majorGridlines/>
        <c:title>
          <c:tx>
            <c:rich>
              <a:bodyPr rot="-5400000" vert="horz"/>
              <a:lstStyle/>
              <a:p>
                <a:pPr>
                  <a:defRPr sz="1100" b="0"/>
                </a:pPr>
                <a:r>
                  <a:rPr lang="sv-SE" sz="1100" b="0" dirty="0" smtClean="0"/>
                  <a:t>Andel indirekta kostnader</a:t>
                </a:r>
                <a:endParaRPr lang="sv-SE" sz="1100" b="0" dirty="0"/>
              </a:p>
            </c:rich>
          </c:tx>
          <c:layout/>
          <c:overlay val="0"/>
        </c:title>
        <c:numFmt formatCode="0%" sourceLinked="0"/>
        <c:majorTickMark val="out"/>
        <c:minorTickMark val="none"/>
        <c:tickLblPos val="nextTo"/>
        <c:txPr>
          <a:bodyPr/>
          <a:lstStyle/>
          <a:p>
            <a:pPr>
              <a:defRPr sz="1100"/>
            </a:pPr>
            <a:endParaRPr lang="sv-SE"/>
          </a:p>
        </c:txPr>
        <c:crossAx val="82803328"/>
        <c:crosses val="autoZero"/>
        <c:crossBetween val="between"/>
      </c:valAx>
    </c:plotArea>
    <c:legend>
      <c:legendPos val="r"/>
      <c:layout/>
      <c:overlay val="0"/>
      <c:txPr>
        <a:bodyPr/>
        <a:lstStyle/>
        <a:p>
          <a:pPr>
            <a:defRPr sz="1100"/>
          </a:pPr>
          <a:endParaRPr lang="sv-SE"/>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utbildning 2013</a:t>
            </a:r>
          </a:p>
        </c:rich>
      </c:tx>
      <c:layout/>
      <c:overlay val="0"/>
    </c:title>
    <c:autoTitleDeleted val="0"/>
    <c:plotArea>
      <c:layout/>
      <c:scatterChart>
        <c:scatterStyle val="lineMarker"/>
        <c:varyColors val="0"/>
        <c:ser>
          <c:idx val="0"/>
          <c:order val="0"/>
          <c:spPr>
            <a:ln w="28575">
              <a:noFill/>
            </a:ln>
          </c:spPr>
          <c:xVal>
            <c:numRef>
              <c:f>avstämning!$B$90:$B$124</c:f>
              <c:numCache>
                <c:formatCode>#,##0</c:formatCode>
                <c:ptCount val="35"/>
                <c:pt idx="0">
                  <c:v>305532</c:v>
                </c:pt>
                <c:pt idx="1">
                  <c:v>867467.1</c:v>
                </c:pt>
                <c:pt idx="2">
                  <c:v>59449</c:v>
                </c:pt>
                <c:pt idx="3">
                  <c:v>344018</c:v>
                </c:pt>
                <c:pt idx="4">
                  <c:v>98871</c:v>
                </c:pt>
                <c:pt idx="5">
                  <c:v>2074103</c:v>
                </c:pt>
                <c:pt idx="6">
                  <c:v>448037</c:v>
                </c:pt>
                <c:pt idx="7">
                  <c:v>439981</c:v>
                </c:pt>
                <c:pt idx="8">
                  <c:v>372769</c:v>
                </c:pt>
                <c:pt idx="9">
                  <c:v>428598</c:v>
                </c:pt>
                <c:pt idx="10">
                  <c:v>554046</c:v>
                </c:pt>
                <c:pt idx="11">
                  <c:v>393053</c:v>
                </c:pt>
                <c:pt idx="12">
                  <c:v>316887</c:v>
                </c:pt>
                <c:pt idx="13">
                  <c:v>351026</c:v>
                </c:pt>
                <c:pt idx="14">
                  <c:v>664224</c:v>
                </c:pt>
                <c:pt idx="15">
                  <c:v>154683</c:v>
                </c:pt>
                <c:pt idx="16">
                  <c:v>964991</c:v>
                </c:pt>
                <c:pt idx="17">
                  <c:v>63119</c:v>
                </c:pt>
                <c:pt idx="18">
                  <c:v>157034</c:v>
                </c:pt>
                <c:pt idx="19">
                  <c:v>1250407.3840000001</c:v>
                </c:pt>
                <c:pt idx="20">
                  <c:v>1492697</c:v>
                </c:pt>
                <c:pt idx="21">
                  <c:v>1158076</c:v>
                </c:pt>
                <c:pt idx="22">
                  <c:v>653999</c:v>
                </c:pt>
                <c:pt idx="23">
                  <c:v>2374684</c:v>
                </c:pt>
                <c:pt idx="24">
                  <c:v>1027429</c:v>
                </c:pt>
                <c:pt idx="25">
                  <c:v>611153</c:v>
                </c:pt>
                <c:pt idx="26">
                  <c:v>557261</c:v>
                </c:pt>
                <c:pt idx="27">
                  <c:v>21433</c:v>
                </c:pt>
                <c:pt idx="28">
                  <c:v>124392</c:v>
                </c:pt>
                <c:pt idx="29">
                  <c:v>375167</c:v>
                </c:pt>
                <c:pt idx="30">
                  <c:v>633925</c:v>
                </c:pt>
                <c:pt idx="31">
                  <c:v>1818394</c:v>
                </c:pt>
                <c:pt idx="32">
                  <c:v>1634415</c:v>
                </c:pt>
                <c:pt idx="33">
                  <c:v>1713767</c:v>
                </c:pt>
                <c:pt idx="34">
                  <c:v>675582</c:v>
                </c:pt>
              </c:numCache>
            </c:numRef>
          </c:xVal>
          <c:yVal>
            <c:numRef>
              <c:f>avstämning!$C$90:$C$124</c:f>
              <c:numCache>
                <c:formatCode>0.00%</c:formatCode>
                <c:ptCount val="35"/>
                <c:pt idx="0">
                  <c:v>0.37970163518060301</c:v>
                </c:pt>
                <c:pt idx="1">
                  <c:v>0.32550960975926357</c:v>
                </c:pt>
                <c:pt idx="2">
                  <c:v>0.43120523473902</c:v>
                </c:pt>
                <c:pt idx="3">
                  <c:v>0.26024510345388902</c:v>
                </c:pt>
                <c:pt idx="4">
                  <c:v>0.55757502199836151</c:v>
                </c:pt>
                <c:pt idx="5">
                  <c:v>0.34143289894474865</c:v>
                </c:pt>
                <c:pt idx="6">
                  <c:v>0.38899019500621601</c:v>
                </c:pt>
                <c:pt idx="7">
                  <c:v>0.31687731970244171</c:v>
                </c:pt>
                <c:pt idx="8">
                  <c:v>0.43168289208598354</c:v>
                </c:pt>
                <c:pt idx="9">
                  <c:v>0.37415013602489977</c:v>
                </c:pt>
                <c:pt idx="10">
                  <c:v>0.43981727149009286</c:v>
                </c:pt>
                <c:pt idx="11">
                  <c:v>0.35432626134389</c:v>
                </c:pt>
                <c:pt idx="12">
                  <c:v>0.41415533297358359</c:v>
                </c:pt>
                <c:pt idx="13">
                  <c:v>0.45571940540016981</c:v>
                </c:pt>
                <c:pt idx="14">
                  <c:v>0.3258132798573975</c:v>
                </c:pt>
                <c:pt idx="15">
                  <c:v>0.34180226657098711</c:v>
                </c:pt>
                <c:pt idx="16">
                  <c:v>0.21726896825518974</c:v>
                </c:pt>
                <c:pt idx="17">
                  <c:v>0.24794435906779258</c:v>
                </c:pt>
                <c:pt idx="18">
                  <c:v>0.37377255880892035</c:v>
                </c:pt>
                <c:pt idx="19">
                  <c:v>0.43000335001220691</c:v>
                </c:pt>
                <c:pt idx="20">
                  <c:v>0.38873193956978541</c:v>
                </c:pt>
                <c:pt idx="21">
                  <c:v>0.34225473975801241</c:v>
                </c:pt>
                <c:pt idx="22">
                  <c:v>0.28284049363989855</c:v>
                </c:pt>
                <c:pt idx="23">
                  <c:v>0.31321767443584075</c:v>
                </c:pt>
                <c:pt idx="24">
                  <c:v>0.38010023077020405</c:v>
                </c:pt>
                <c:pt idx="25">
                  <c:v>0.34947059083404647</c:v>
                </c:pt>
                <c:pt idx="26">
                  <c:v>0.36281103054538538</c:v>
                </c:pt>
                <c:pt idx="27">
                  <c:v>0.29757638234221018</c:v>
                </c:pt>
                <c:pt idx="28">
                  <c:v>0.24675091134888844</c:v>
                </c:pt>
                <c:pt idx="29">
                  <c:v>0.35629856116929648</c:v>
                </c:pt>
                <c:pt idx="30">
                  <c:v>0.30569927707363598</c:v>
                </c:pt>
                <c:pt idx="31">
                  <c:v>0.32511463994920919</c:v>
                </c:pt>
                <c:pt idx="32">
                  <c:v>0.29031304778774059</c:v>
                </c:pt>
                <c:pt idx="33">
                  <c:v>0.30841326037903638</c:v>
                </c:pt>
                <c:pt idx="34">
                  <c:v>0.33952251540153527</c:v>
                </c:pt>
              </c:numCache>
            </c:numRef>
          </c:yVal>
          <c:smooth val="0"/>
        </c:ser>
        <c:dLbls>
          <c:showLegendKey val="0"/>
          <c:showVal val="0"/>
          <c:showCatName val="0"/>
          <c:showSerName val="0"/>
          <c:showPercent val="0"/>
          <c:showBubbleSize val="0"/>
        </c:dLbls>
        <c:axId val="82827520"/>
        <c:axId val="92692864"/>
      </c:scatterChart>
      <c:valAx>
        <c:axId val="82827520"/>
        <c:scaling>
          <c:orientation val="minMax"/>
        </c:scaling>
        <c:delete val="0"/>
        <c:axPos val="b"/>
        <c:title>
          <c:tx>
            <c:rich>
              <a:bodyPr/>
              <a:lstStyle/>
              <a:p>
                <a:pPr>
                  <a:defRPr sz="1400" b="0"/>
                </a:pPr>
                <a:r>
                  <a:rPr lang="sv-SE" sz="1400" b="0" dirty="0" smtClean="0"/>
                  <a:t>Verksamhetskostnader mnkr -utbildning</a:t>
                </a:r>
                <a:endParaRPr lang="sv-SE" sz="1400" b="0" dirty="0"/>
              </a:p>
            </c:rich>
          </c:tx>
          <c:layout/>
          <c:overlay val="0"/>
        </c:title>
        <c:numFmt formatCode="#,##0" sourceLinked="1"/>
        <c:majorTickMark val="out"/>
        <c:minorTickMark val="none"/>
        <c:tickLblPos val="nextTo"/>
        <c:txPr>
          <a:bodyPr/>
          <a:lstStyle/>
          <a:p>
            <a:pPr>
              <a:defRPr sz="1600"/>
            </a:pPr>
            <a:endParaRPr lang="sv-SE"/>
          </a:p>
        </c:txPr>
        <c:crossAx val="92692864"/>
        <c:crosses val="autoZero"/>
        <c:crossBetween val="midCat"/>
      </c:valAx>
      <c:valAx>
        <c:axId val="92692864"/>
        <c:scaling>
          <c:orientation val="minMax"/>
          <c:max val="1"/>
        </c:scaling>
        <c:delete val="0"/>
        <c:axPos val="l"/>
        <c:majorGridlines/>
        <c:title>
          <c:tx>
            <c:rich>
              <a:bodyPr rot="-5400000" vert="horz"/>
              <a:lstStyle/>
              <a:p>
                <a:pPr>
                  <a:defRPr sz="1400" b="0"/>
                </a:pPr>
                <a:r>
                  <a:rPr lang="sv-SE" sz="1400" b="0" dirty="0" smtClean="0"/>
                  <a:t>Andel indirekta kostnader</a:t>
                </a:r>
                <a:endParaRPr lang="sv-SE" sz="1400" b="0" dirty="0"/>
              </a:p>
            </c:rich>
          </c:tx>
          <c:layout>
            <c:manualLayout>
              <c:xMode val="edge"/>
              <c:yMode val="edge"/>
              <c:x val="1.6975308641975308E-2"/>
              <c:y val="0.32741253076969473"/>
            </c:manualLayout>
          </c:layout>
          <c:overlay val="0"/>
        </c:title>
        <c:numFmt formatCode="0%" sourceLinked="0"/>
        <c:majorTickMark val="out"/>
        <c:minorTickMark val="none"/>
        <c:tickLblPos val="nextTo"/>
        <c:txPr>
          <a:bodyPr/>
          <a:lstStyle/>
          <a:p>
            <a:pPr>
              <a:defRPr sz="1600"/>
            </a:pPr>
            <a:endParaRPr lang="sv-SE"/>
          </a:p>
        </c:txPr>
        <c:crossAx val="82827520"/>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utbildning 2013</a:t>
            </a:r>
          </a:p>
        </c:rich>
      </c:tx>
      <c:layout>
        <c:manualLayout>
          <c:xMode val="edge"/>
          <c:yMode val="edge"/>
          <c:x val="0.41900024445473727"/>
          <c:y val="3.2407407407407406E-2"/>
        </c:manualLayout>
      </c:layout>
      <c:overlay val="0"/>
    </c:title>
    <c:autoTitleDeleted val="0"/>
    <c:plotArea>
      <c:layout/>
      <c:barChart>
        <c:barDir val="col"/>
        <c:grouping val="clustered"/>
        <c:varyColors val="0"/>
        <c:ser>
          <c:idx val="0"/>
          <c:order val="0"/>
          <c:tx>
            <c:strRef>
              <c:f>avstämning!$B$128</c:f>
              <c:strCache>
                <c:ptCount val="1"/>
                <c:pt idx="0">
                  <c:v>utb andel</c:v>
                </c:pt>
              </c:strCache>
            </c:strRef>
          </c:tx>
          <c:invertIfNegative val="0"/>
          <c:cat>
            <c:strRef>
              <c:f>avstämning!$A$129:$A$164</c:f>
              <c:strCache>
                <c:ptCount val="35"/>
                <c:pt idx="0">
                  <c:v>KI</c:v>
                </c:pt>
                <c:pt idx="1">
                  <c:v>SDH</c:v>
                </c:pt>
                <c:pt idx="2">
                  <c:v>KKH</c:v>
                </c:pt>
                <c:pt idx="3">
                  <c:v>FHS</c:v>
                </c:pt>
                <c:pt idx="4">
                  <c:v>LTU</c:v>
                </c:pt>
                <c:pt idx="5">
                  <c:v>UmU</c:v>
                </c:pt>
                <c:pt idx="6">
                  <c:v>OH</c:v>
                </c:pt>
                <c:pt idx="7">
                  <c:v>SLU</c:v>
                </c:pt>
                <c:pt idx="8">
                  <c:v>UU</c:v>
                </c:pt>
                <c:pt idx="9">
                  <c:v>LU</c:v>
                </c:pt>
                <c:pt idx="10">
                  <c:v>HD</c:v>
                </c:pt>
                <c:pt idx="11">
                  <c:v>SU</c:v>
                </c:pt>
                <c:pt idx="12">
                  <c:v>CTH</c:v>
                </c:pt>
                <c:pt idx="13">
                  <c:v>KaU</c:v>
                </c:pt>
                <c:pt idx="14">
                  <c:v>ÖU</c:v>
                </c:pt>
                <c:pt idx="15">
                  <c:v>GU</c:v>
                </c:pt>
                <c:pt idx="16">
                  <c:v>KF</c:v>
                </c:pt>
                <c:pt idx="17">
                  <c:v>LNU</c:v>
                </c:pt>
                <c:pt idx="18">
                  <c:v>MdH</c:v>
                </c:pt>
                <c:pt idx="19">
                  <c:v>HKr</c:v>
                </c:pt>
                <c:pt idx="20">
                  <c:v>SH</c:v>
                </c:pt>
                <c:pt idx="21">
                  <c:v>MiU</c:v>
                </c:pt>
                <c:pt idx="22">
                  <c:v>KMH</c:v>
                </c:pt>
                <c:pt idx="23">
                  <c:v>HiG</c:v>
                </c:pt>
                <c:pt idx="24">
                  <c:v>BTH</c:v>
                </c:pt>
                <c:pt idx="25">
                  <c:v>MAH</c:v>
                </c:pt>
                <c:pt idx="26">
                  <c:v>LiU</c:v>
                </c:pt>
                <c:pt idx="27">
                  <c:v>HB</c:v>
                </c:pt>
                <c:pt idx="28">
                  <c:v>HS</c:v>
                </c:pt>
                <c:pt idx="29">
                  <c:v>KTH</c:v>
                </c:pt>
                <c:pt idx="30">
                  <c:v>DCH</c:v>
                </c:pt>
                <c:pt idx="31">
                  <c:v>HH</c:v>
                </c:pt>
                <c:pt idx="32">
                  <c:v>HJ</c:v>
                </c:pt>
                <c:pt idx="33">
                  <c:v>HV</c:v>
                </c:pt>
                <c:pt idx="34">
                  <c:v>GIH</c:v>
                </c:pt>
              </c:strCache>
            </c:strRef>
          </c:cat>
          <c:val>
            <c:numRef>
              <c:f>avstämning!$B$129:$B$164</c:f>
              <c:numCache>
                <c:formatCode>0.00%</c:formatCode>
                <c:ptCount val="36"/>
                <c:pt idx="0">
                  <c:v>0.21726896825518974</c:v>
                </c:pt>
                <c:pt idx="1">
                  <c:v>0.24675091134888844</c:v>
                </c:pt>
                <c:pt idx="2">
                  <c:v>0.24794435906779258</c:v>
                </c:pt>
                <c:pt idx="3">
                  <c:v>0.26024510345388902</c:v>
                </c:pt>
                <c:pt idx="4">
                  <c:v>0.28284049363989855</c:v>
                </c:pt>
                <c:pt idx="5">
                  <c:v>0.29031304778774059</c:v>
                </c:pt>
                <c:pt idx="6">
                  <c:v>0.29757638234221018</c:v>
                </c:pt>
                <c:pt idx="7">
                  <c:v>0.30569927707363598</c:v>
                </c:pt>
                <c:pt idx="8">
                  <c:v>0.30841326037903638</c:v>
                </c:pt>
                <c:pt idx="9">
                  <c:v>0.31321767443584075</c:v>
                </c:pt>
                <c:pt idx="10">
                  <c:v>0.31687731970244171</c:v>
                </c:pt>
                <c:pt idx="11">
                  <c:v>0.32511463994920919</c:v>
                </c:pt>
                <c:pt idx="12">
                  <c:v>0.32550960975926357</c:v>
                </c:pt>
                <c:pt idx="13">
                  <c:v>0.3258132798573975</c:v>
                </c:pt>
                <c:pt idx="14">
                  <c:v>0.33952251540153527</c:v>
                </c:pt>
                <c:pt idx="15">
                  <c:v>0.34143289894474865</c:v>
                </c:pt>
                <c:pt idx="16">
                  <c:v>0.34180226657098711</c:v>
                </c:pt>
                <c:pt idx="17">
                  <c:v>0.34225473975801241</c:v>
                </c:pt>
                <c:pt idx="18">
                  <c:v>0.34947059083404647</c:v>
                </c:pt>
                <c:pt idx="19">
                  <c:v>0.35432626134389</c:v>
                </c:pt>
                <c:pt idx="20">
                  <c:v>0.35629856116929648</c:v>
                </c:pt>
                <c:pt idx="21">
                  <c:v>0.36281103054538538</c:v>
                </c:pt>
                <c:pt idx="22">
                  <c:v>0.37377255880892035</c:v>
                </c:pt>
                <c:pt idx="23">
                  <c:v>0.37415013602489977</c:v>
                </c:pt>
                <c:pt idx="24">
                  <c:v>0.37970163518060301</c:v>
                </c:pt>
                <c:pt idx="25">
                  <c:v>0.38010023077020405</c:v>
                </c:pt>
                <c:pt idx="26">
                  <c:v>0.38873193956978541</c:v>
                </c:pt>
                <c:pt idx="27">
                  <c:v>0.38899019500621601</c:v>
                </c:pt>
                <c:pt idx="28">
                  <c:v>0.41415533297358359</c:v>
                </c:pt>
                <c:pt idx="29">
                  <c:v>0.43000335001220691</c:v>
                </c:pt>
                <c:pt idx="30">
                  <c:v>0.43120523473902</c:v>
                </c:pt>
                <c:pt idx="31">
                  <c:v>0.43168289208598354</c:v>
                </c:pt>
                <c:pt idx="32">
                  <c:v>0.43981727149009286</c:v>
                </c:pt>
                <c:pt idx="33">
                  <c:v>0.45571940540016981</c:v>
                </c:pt>
                <c:pt idx="34">
                  <c:v>0.55757502199836151</c:v>
                </c:pt>
              </c:numCache>
            </c:numRef>
          </c:val>
        </c:ser>
        <c:dLbls>
          <c:showLegendKey val="0"/>
          <c:showVal val="0"/>
          <c:showCatName val="0"/>
          <c:showSerName val="0"/>
          <c:showPercent val="0"/>
          <c:showBubbleSize val="0"/>
        </c:dLbls>
        <c:gapWidth val="150"/>
        <c:axId val="92716032"/>
        <c:axId val="92754688"/>
      </c:barChart>
      <c:catAx>
        <c:axId val="92716032"/>
        <c:scaling>
          <c:orientation val="minMax"/>
        </c:scaling>
        <c:delete val="0"/>
        <c:axPos val="b"/>
        <c:majorTickMark val="out"/>
        <c:minorTickMark val="none"/>
        <c:tickLblPos val="nextTo"/>
        <c:txPr>
          <a:bodyPr/>
          <a:lstStyle/>
          <a:p>
            <a:pPr>
              <a:defRPr sz="1100"/>
            </a:pPr>
            <a:endParaRPr lang="sv-SE"/>
          </a:p>
        </c:txPr>
        <c:crossAx val="92754688"/>
        <c:crosses val="autoZero"/>
        <c:auto val="1"/>
        <c:lblAlgn val="ctr"/>
        <c:lblOffset val="100"/>
        <c:noMultiLvlLbl val="0"/>
      </c:catAx>
      <c:valAx>
        <c:axId val="92754688"/>
        <c:scaling>
          <c:orientation val="minMax"/>
          <c:max val="1"/>
        </c:scaling>
        <c:delete val="0"/>
        <c:axPos val="l"/>
        <c:majorGridlines/>
        <c:title>
          <c:tx>
            <c:rich>
              <a:bodyPr rot="-5400000" vert="horz"/>
              <a:lstStyle/>
              <a:p>
                <a:pPr>
                  <a:defRPr sz="1400" b="0"/>
                </a:pPr>
                <a:r>
                  <a:rPr lang="sv-SE" sz="1400" b="0" dirty="0" smtClean="0"/>
                  <a:t>Andel indirekta kostnader</a:t>
                </a:r>
                <a:endParaRPr lang="sv-SE" sz="1400" b="0" dirty="0"/>
              </a:p>
            </c:rich>
          </c:tx>
          <c:layout/>
          <c:overlay val="0"/>
        </c:title>
        <c:numFmt formatCode="0%" sourceLinked="0"/>
        <c:majorTickMark val="out"/>
        <c:minorTickMark val="none"/>
        <c:tickLblPos val="nextTo"/>
        <c:txPr>
          <a:bodyPr/>
          <a:lstStyle/>
          <a:p>
            <a:pPr>
              <a:defRPr sz="1600"/>
            </a:pPr>
            <a:endParaRPr lang="sv-SE"/>
          </a:p>
        </c:txPr>
        <c:crossAx val="9271603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B7F08DCB-25AC-4BAD-90D7-A4B58D0F07C9}" type="datetimeFigureOut">
              <a:rPr lang="sv-SE" smtClean="0"/>
              <a:t>2013-10-14</a:t>
            </a:fld>
            <a:endParaRPr lang="sv-SE"/>
          </a:p>
        </p:txBody>
      </p:sp>
      <p:sp>
        <p:nvSpPr>
          <p:cNvPr id="4" name="Platshållare för sidfot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B5E7706-9E86-4D68-AB8C-845C126E7A0F}" type="slidenum">
              <a:rPr lang="sv-SE" smtClean="0"/>
              <a:t>‹#›</a:t>
            </a:fld>
            <a:endParaRPr lang="sv-SE"/>
          </a:p>
        </p:txBody>
      </p:sp>
    </p:spTree>
    <p:extLst>
      <p:ext uri="{BB962C8B-B14F-4D97-AF65-F5344CB8AC3E}">
        <p14:creationId xmlns:p14="http://schemas.microsoft.com/office/powerpoint/2010/main" val="360865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A6E6251-33AE-4136-81B1-4AFB5C7F7207}" type="datetimeFigureOut">
              <a:rPr lang="sv-SE" smtClean="0"/>
              <a:t>2013-10-14</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E818B36A-E682-48A3-A1BD-ABB467B5B4E3}" type="slidenum">
              <a:rPr lang="sv-SE" smtClean="0"/>
              <a:t>‹#›</a:t>
            </a:fld>
            <a:endParaRPr lang="sv-SE"/>
          </a:p>
        </p:txBody>
      </p:sp>
    </p:spTree>
    <p:extLst>
      <p:ext uri="{BB962C8B-B14F-4D97-AF65-F5344CB8AC3E}">
        <p14:creationId xmlns:p14="http://schemas.microsoft.com/office/powerpoint/2010/main" val="157654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1</a:t>
            </a:fld>
            <a:endParaRPr lang="sv-SE"/>
          </a:p>
        </p:txBody>
      </p:sp>
    </p:spTree>
    <p:extLst>
      <p:ext uri="{BB962C8B-B14F-4D97-AF65-F5344CB8AC3E}">
        <p14:creationId xmlns:p14="http://schemas.microsoft.com/office/powerpoint/2010/main" val="92671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Totalt har </a:t>
            </a:r>
            <a:r>
              <a:rPr lang="sv-SE" dirty="0" smtClean="0"/>
              <a:t>495,8 mnkr </a:t>
            </a:r>
            <a:r>
              <a:rPr lang="sv-SE" dirty="0"/>
              <a:t>upptagits som </a:t>
            </a:r>
            <a:r>
              <a:rPr lang="sv-SE" dirty="0" err="1"/>
              <a:t>direktifieringar</a:t>
            </a:r>
            <a:r>
              <a:rPr lang="sv-SE" dirty="0"/>
              <a:t>, härav utgör</a:t>
            </a:r>
            <a:r>
              <a:rPr lang="sv-SE" dirty="0">
                <a:solidFill>
                  <a:srgbClr val="FF0000"/>
                </a:solidFill>
              </a:rPr>
              <a:t> </a:t>
            </a:r>
            <a:r>
              <a:rPr lang="sv-SE" dirty="0" smtClean="0">
                <a:solidFill>
                  <a:schemeClr val="tx1"/>
                </a:solidFill>
              </a:rPr>
              <a:t>64,6</a:t>
            </a:r>
            <a:r>
              <a:rPr lang="sv-SE" dirty="0" smtClean="0">
                <a:solidFill>
                  <a:srgbClr val="FF0000"/>
                </a:solidFill>
              </a:rPr>
              <a:t> </a:t>
            </a:r>
            <a:r>
              <a:rPr lang="sv-SE" dirty="0" smtClean="0"/>
              <a:t>mnkr </a:t>
            </a:r>
            <a:r>
              <a:rPr lang="sv-SE" dirty="0"/>
              <a:t>lokal </a:t>
            </a:r>
            <a:r>
              <a:rPr lang="sv-SE" dirty="0" smtClean="0"/>
              <a:t>avgift, 5,0 mnkr direktifierade kostnader för löneadministration, 404,2 mnkr </a:t>
            </a:r>
            <a:r>
              <a:rPr lang="sv-SE" dirty="0" err="1"/>
              <a:t>direktifieringar</a:t>
            </a:r>
            <a:r>
              <a:rPr lang="sv-SE" dirty="0"/>
              <a:t> av IT-kostnader, telefoni, vaktmästeri m </a:t>
            </a:r>
            <a:r>
              <a:rPr lang="sv-SE" dirty="0" err="1"/>
              <a:t>m</a:t>
            </a:r>
            <a:r>
              <a:rPr lang="sv-SE" dirty="0"/>
              <a:t> </a:t>
            </a:r>
            <a:r>
              <a:rPr lang="sv-SE" dirty="0" smtClean="0"/>
              <a:t>och</a:t>
            </a:r>
            <a:r>
              <a:rPr lang="sv-SE" baseline="0" dirty="0" smtClean="0"/>
              <a:t> 20,9</a:t>
            </a:r>
            <a:r>
              <a:rPr lang="sv-SE" dirty="0" smtClean="0"/>
              <a:t> mnkr direktifierade </a:t>
            </a:r>
            <a:r>
              <a:rPr lang="sv-SE" dirty="0"/>
              <a:t>studieadministrativa kostnader. De direktifierade kostnaderna utgör ca </a:t>
            </a:r>
            <a:r>
              <a:rPr lang="sv-SE" dirty="0" smtClean="0"/>
              <a:t>0,8 % av </a:t>
            </a:r>
            <a:r>
              <a:rPr lang="sv-SE" dirty="0"/>
              <a:t>totala verksamhetskostnader. För ett enskilt lärosäte kan de direktifierade </a:t>
            </a:r>
            <a:r>
              <a:rPr lang="sv-SE" dirty="0" smtClean="0"/>
              <a:t>kostnaderna uppgå </a:t>
            </a:r>
            <a:r>
              <a:rPr lang="sv-SE" dirty="0"/>
              <a:t>till </a:t>
            </a:r>
            <a:r>
              <a:rPr lang="sv-SE" dirty="0" smtClean="0"/>
              <a:t>uppemot 2-3 </a:t>
            </a:r>
            <a:r>
              <a:rPr lang="sv-SE" dirty="0"/>
              <a:t>% av verksamhetskostnaderna. Störst </a:t>
            </a:r>
            <a:r>
              <a:rPr lang="sv-SE" dirty="0" err="1"/>
              <a:t>direktifieringar</a:t>
            </a:r>
            <a:r>
              <a:rPr lang="sv-SE" dirty="0"/>
              <a:t> inom </a:t>
            </a:r>
            <a:r>
              <a:rPr lang="sv-SE" dirty="0" smtClean="0"/>
              <a:t>forskningen har KTH, Linköpings universitet, Luleå tekniska universitet, Dans- och Cirkushögskolan</a:t>
            </a:r>
            <a:r>
              <a:rPr lang="sv-SE" baseline="0" dirty="0" smtClean="0"/>
              <a:t>, </a:t>
            </a:r>
            <a:r>
              <a:rPr lang="sv-SE" dirty="0" smtClean="0"/>
              <a:t>Göteborgs universitet, KI och Malmö högskola. </a:t>
            </a:r>
            <a:r>
              <a:rPr lang="sv-SE" dirty="0"/>
              <a:t>Övriga har mindre än 1 </a:t>
            </a:r>
            <a:r>
              <a:rPr lang="sv-SE" dirty="0" smtClean="0"/>
              <a:t>%.</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10 största lärosäten = Karolinska </a:t>
            </a:r>
            <a:r>
              <a:rPr lang="sv-SE" dirty="0" smtClean="0"/>
              <a:t>Institutet (KI), </a:t>
            </a:r>
            <a:r>
              <a:rPr lang="sv-SE" dirty="0"/>
              <a:t>Lunds </a:t>
            </a:r>
            <a:r>
              <a:rPr lang="sv-SE" dirty="0" smtClean="0"/>
              <a:t>universitet (LU), </a:t>
            </a:r>
            <a:r>
              <a:rPr lang="sv-SE" dirty="0"/>
              <a:t>Uppsala </a:t>
            </a:r>
            <a:r>
              <a:rPr lang="sv-SE" dirty="0" smtClean="0"/>
              <a:t>universitet (UU),</a:t>
            </a:r>
            <a:r>
              <a:rPr lang="sv-SE" dirty="0"/>
              <a:t> </a:t>
            </a:r>
            <a:r>
              <a:rPr lang="sv-SE" dirty="0" smtClean="0"/>
              <a:t>Göteborgs universitet (GU), </a:t>
            </a:r>
            <a:r>
              <a:rPr lang="sv-SE" dirty="0"/>
              <a:t>Kungliga Tekniska </a:t>
            </a:r>
            <a:r>
              <a:rPr lang="sv-SE" dirty="0" smtClean="0"/>
              <a:t>Högskolan (KTH), </a:t>
            </a:r>
            <a:r>
              <a:rPr lang="sv-SE" dirty="0"/>
              <a:t>Chalmers tekniska </a:t>
            </a:r>
            <a:r>
              <a:rPr lang="sv-SE" dirty="0" smtClean="0"/>
              <a:t>högskola (CTH),</a:t>
            </a:r>
            <a:r>
              <a:rPr lang="sv-SE" dirty="0"/>
              <a:t> </a:t>
            </a:r>
            <a:r>
              <a:rPr lang="sv-SE" dirty="0" smtClean="0"/>
              <a:t>Stockholms universitet (SU), </a:t>
            </a:r>
            <a:r>
              <a:rPr lang="sv-SE" dirty="0"/>
              <a:t>SLU, Umeå universitet </a:t>
            </a:r>
            <a:r>
              <a:rPr lang="sv-SE" dirty="0" smtClean="0"/>
              <a:t>(</a:t>
            </a:r>
            <a:r>
              <a:rPr lang="sv-SE" dirty="0" err="1" smtClean="0"/>
              <a:t>UmU</a:t>
            </a:r>
            <a:r>
              <a:rPr lang="sv-SE" dirty="0" smtClean="0"/>
              <a:t>) och </a:t>
            </a:r>
            <a:r>
              <a:rPr lang="sv-SE" dirty="0"/>
              <a:t>Linköpings </a:t>
            </a:r>
            <a:r>
              <a:rPr lang="sv-SE" dirty="0" smtClean="0"/>
              <a:t>universitet (</a:t>
            </a:r>
            <a:r>
              <a:rPr lang="sv-SE" dirty="0" err="1" smtClean="0"/>
              <a:t>LiU</a:t>
            </a:r>
            <a:r>
              <a:rPr lang="sv-SE" dirty="0" smtClean="0"/>
              <a:t>). Dessa lärosäten står tillsammans för 88 % av total verksamhetsvolym för forskning.</a:t>
            </a:r>
            <a:r>
              <a:rPr lang="sv-SE" baseline="0" dirty="0" smtClean="0"/>
              <a:t> Det är därför som dessa lärosätens lägre andel får så stort genomslag på kolumnen ”alla”.</a:t>
            </a:r>
            <a:endParaRPr lang="sv-SE" dirty="0" smtClean="0"/>
          </a:p>
          <a:p>
            <a:endParaRPr lang="sv-SE" dirty="0"/>
          </a:p>
          <a:p>
            <a:r>
              <a:rPr lang="sv-SE" dirty="0"/>
              <a:t>Övriga = Luleå tekniska </a:t>
            </a:r>
            <a:r>
              <a:rPr lang="sv-SE" dirty="0" smtClean="0"/>
              <a:t>universitet (LTU), Linnéuniversitetet (LNU), </a:t>
            </a:r>
            <a:r>
              <a:rPr lang="sv-SE" dirty="0"/>
              <a:t>Örebro </a:t>
            </a:r>
            <a:r>
              <a:rPr lang="sv-SE" dirty="0" smtClean="0"/>
              <a:t>universitet (ÖU), Karlstads universitet (</a:t>
            </a:r>
            <a:r>
              <a:rPr lang="sv-SE" dirty="0" err="1" smtClean="0"/>
              <a:t>KaU</a:t>
            </a:r>
            <a:r>
              <a:rPr lang="sv-SE" dirty="0" smtClean="0"/>
              <a:t>), Mittuniversitetet (</a:t>
            </a:r>
            <a:r>
              <a:rPr lang="sv-SE" dirty="0" err="1" smtClean="0"/>
              <a:t>MiU</a:t>
            </a:r>
            <a:r>
              <a:rPr lang="sv-SE" dirty="0" smtClean="0"/>
              <a:t>), Försvarshögskolan</a:t>
            </a:r>
            <a:r>
              <a:rPr lang="sv-SE" baseline="0" dirty="0" smtClean="0"/>
              <a:t> </a:t>
            </a:r>
            <a:r>
              <a:rPr lang="sv-SE" dirty="0" smtClean="0"/>
              <a:t>(FHS), </a:t>
            </a:r>
            <a:r>
              <a:rPr lang="sv-SE" dirty="0"/>
              <a:t>Mälardalens </a:t>
            </a:r>
            <a:r>
              <a:rPr lang="sv-SE" dirty="0" smtClean="0"/>
              <a:t>högskola (</a:t>
            </a:r>
            <a:r>
              <a:rPr lang="sv-SE" dirty="0" err="1" smtClean="0"/>
              <a:t>MdH</a:t>
            </a:r>
            <a:r>
              <a:rPr lang="sv-SE" dirty="0" smtClean="0"/>
              <a:t>),</a:t>
            </a:r>
            <a:r>
              <a:rPr lang="sv-SE" dirty="0"/>
              <a:t> </a:t>
            </a:r>
            <a:r>
              <a:rPr lang="sv-SE" dirty="0" smtClean="0"/>
              <a:t>Högskolan </a:t>
            </a:r>
            <a:r>
              <a:rPr lang="sv-SE" dirty="0"/>
              <a:t>i </a:t>
            </a:r>
            <a:r>
              <a:rPr lang="sv-SE" dirty="0" smtClean="0"/>
              <a:t>Jönköping (HJ), </a:t>
            </a:r>
            <a:r>
              <a:rPr lang="sv-SE" dirty="0"/>
              <a:t>Södertörns </a:t>
            </a:r>
            <a:r>
              <a:rPr lang="sv-SE" dirty="0" smtClean="0"/>
              <a:t>högskola (SH), </a:t>
            </a:r>
            <a:r>
              <a:rPr lang="sv-SE" dirty="0"/>
              <a:t>Blekinge tekniska </a:t>
            </a:r>
            <a:r>
              <a:rPr lang="sv-SE" dirty="0" smtClean="0"/>
              <a:t>högskola (BTH), </a:t>
            </a:r>
            <a:r>
              <a:rPr lang="sv-SE" dirty="0"/>
              <a:t>Malmö </a:t>
            </a:r>
            <a:r>
              <a:rPr lang="sv-SE" dirty="0" smtClean="0"/>
              <a:t>högskola (</a:t>
            </a:r>
            <a:r>
              <a:rPr lang="sv-SE" dirty="0" err="1" smtClean="0"/>
              <a:t>MaH</a:t>
            </a:r>
            <a:r>
              <a:rPr lang="sv-SE" dirty="0" smtClean="0"/>
              <a:t>), Högskolan </a:t>
            </a:r>
            <a:r>
              <a:rPr lang="sv-SE" dirty="0"/>
              <a:t>i </a:t>
            </a:r>
            <a:r>
              <a:rPr lang="sv-SE" dirty="0" smtClean="0"/>
              <a:t>Halmstad (HH), </a:t>
            </a:r>
            <a:r>
              <a:rPr lang="sv-SE" dirty="0"/>
              <a:t>Högskolan </a:t>
            </a:r>
            <a:r>
              <a:rPr lang="sv-SE" dirty="0" smtClean="0"/>
              <a:t>Dalarna (HD), </a:t>
            </a:r>
            <a:r>
              <a:rPr lang="sv-SE" dirty="0"/>
              <a:t>Högskolan i </a:t>
            </a:r>
            <a:r>
              <a:rPr lang="sv-SE" dirty="0" smtClean="0"/>
              <a:t>Skövde (HS), </a:t>
            </a:r>
            <a:r>
              <a:rPr lang="sv-SE" dirty="0"/>
              <a:t>Högskolan </a:t>
            </a:r>
            <a:r>
              <a:rPr lang="sv-SE" dirty="0" smtClean="0"/>
              <a:t>Väst (HV), </a:t>
            </a:r>
            <a:r>
              <a:rPr lang="sv-SE" dirty="0"/>
              <a:t>Högskolan i </a:t>
            </a:r>
            <a:r>
              <a:rPr lang="sv-SE" dirty="0" smtClean="0"/>
              <a:t>Borås (HB), </a:t>
            </a:r>
            <a:r>
              <a:rPr lang="sv-SE" dirty="0"/>
              <a:t>Högskolan </a:t>
            </a:r>
            <a:r>
              <a:rPr lang="sv-SE" dirty="0" smtClean="0"/>
              <a:t>Kristianstad (</a:t>
            </a:r>
            <a:r>
              <a:rPr lang="sv-SE" dirty="0" err="1" smtClean="0"/>
              <a:t>HKr</a:t>
            </a:r>
            <a:r>
              <a:rPr lang="sv-SE" dirty="0" smtClean="0"/>
              <a:t>), </a:t>
            </a:r>
            <a:r>
              <a:rPr lang="sv-SE" dirty="0"/>
              <a:t>Högskolan </a:t>
            </a:r>
            <a:r>
              <a:rPr lang="sv-SE" dirty="0" smtClean="0"/>
              <a:t>i Gävle (</a:t>
            </a:r>
            <a:r>
              <a:rPr lang="sv-SE" dirty="0" err="1" smtClean="0"/>
              <a:t>HiG</a:t>
            </a:r>
            <a:r>
              <a:rPr lang="sv-SE" dirty="0" smtClean="0"/>
              <a:t>), </a:t>
            </a:r>
            <a:r>
              <a:rPr lang="sv-SE" dirty="0"/>
              <a:t>Gymnastik- och </a:t>
            </a:r>
            <a:r>
              <a:rPr lang="sv-SE" dirty="0" smtClean="0"/>
              <a:t>idrottshögskolan (GIH), </a:t>
            </a:r>
            <a:r>
              <a:rPr lang="sv-SE" dirty="0"/>
              <a:t>Kungliga </a:t>
            </a:r>
            <a:r>
              <a:rPr lang="sv-SE" dirty="0" smtClean="0"/>
              <a:t>Konsthögskolan (KKH), Konstfack (KF), Stockholms dramatiska högskola (SDH)/Dramatiska institutet (DI), Dans- och Cirkushögskolan (DCH), Kungliga Musikhögskolan (KMH) och Operahögskolan (OH). Handelshögskolan</a:t>
            </a:r>
            <a:r>
              <a:rPr lang="sv-SE" baseline="0" dirty="0" smtClean="0"/>
              <a:t> i Stockholm </a:t>
            </a:r>
            <a:r>
              <a:rPr lang="sv-SE" dirty="0" smtClean="0"/>
              <a:t>(HHS) och Högskolan på Gotland (HG) har </a:t>
            </a:r>
            <a:r>
              <a:rPr lang="sv-SE" dirty="0"/>
              <a:t>inte </a:t>
            </a:r>
            <a:r>
              <a:rPr lang="sv-SE" dirty="0" smtClean="0"/>
              <a:t>lämnat uppgifter 2013. </a:t>
            </a:r>
          </a:p>
          <a:p>
            <a:endParaRPr lang="sv-SE" dirty="0" smtClean="0"/>
          </a:p>
          <a:p>
            <a:r>
              <a:rPr lang="sv-SE" dirty="0" smtClean="0"/>
              <a:t>Vid </a:t>
            </a:r>
            <a:r>
              <a:rPr lang="sv-SE" dirty="0"/>
              <a:t>jämförelser </a:t>
            </a:r>
            <a:r>
              <a:rPr lang="sv-SE" dirty="0" smtClean="0"/>
              <a:t>med föregående </a:t>
            </a:r>
            <a:r>
              <a:rPr lang="sv-SE" dirty="0"/>
              <a:t>år ingår inte </a:t>
            </a:r>
            <a:r>
              <a:rPr lang="sv-SE" dirty="0" smtClean="0"/>
              <a:t> Försvarshögskolan, Kungliga Musikhögskolan, Dans- och Cirkushögskolan och Stockholms dramatiska </a:t>
            </a:r>
            <a:r>
              <a:rPr lang="sv-SE" dirty="0"/>
              <a:t>högskola/Dramatiska </a:t>
            </a:r>
            <a:r>
              <a:rPr lang="sv-SE" dirty="0" smtClean="0"/>
              <a:t>institutet.</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12</a:t>
            </a:fld>
            <a:endParaRPr lang="sv-SE"/>
          </a:p>
        </p:txBody>
      </p:sp>
    </p:spTree>
    <p:extLst>
      <p:ext uri="{BB962C8B-B14F-4D97-AF65-F5344CB8AC3E}">
        <p14:creationId xmlns:p14="http://schemas.microsoft.com/office/powerpoint/2010/main" val="188557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Skillnaden på de indirekta kostnadernas andel av totala verksamhetskostnader jämfört </a:t>
            </a:r>
            <a:r>
              <a:rPr lang="sv-SE" dirty="0" smtClean="0"/>
              <a:t>med motsvarande </a:t>
            </a:r>
            <a:r>
              <a:rPr lang="sv-SE" dirty="0"/>
              <a:t>uppgifter för föregående år är knappast märkbara om uppgifterna redovisas </a:t>
            </a:r>
            <a:r>
              <a:rPr lang="sv-SE" dirty="0" smtClean="0"/>
              <a:t>i hela </a:t>
            </a:r>
            <a:r>
              <a:rPr lang="sv-SE" dirty="0"/>
              <a:t>procenttal. För övriga lärosäten (utom de 10 största) har de indirekta </a:t>
            </a:r>
            <a:r>
              <a:rPr lang="sv-SE" dirty="0" smtClean="0"/>
              <a:t>kostnadernas andel ökat </a:t>
            </a:r>
            <a:r>
              <a:rPr lang="sv-SE" dirty="0"/>
              <a:t>med </a:t>
            </a:r>
            <a:r>
              <a:rPr lang="sv-SE" dirty="0" smtClean="0"/>
              <a:t>0,6 %-enheter.</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13</a:t>
            </a:fld>
            <a:endParaRPr lang="sv-SE"/>
          </a:p>
        </p:txBody>
      </p:sp>
    </p:spTree>
    <p:extLst>
      <p:ext uri="{BB962C8B-B14F-4D97-AF65-F5344CB8AC3E}">
        <p14:creationId xmlns:p14="http://schemas.microsoft.com/office/powerpoint/2010/main" val="310753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lärosäte motsvarar en fyrkant i diagrammet. Vågrätt axel visar totala</a:t>
            </a:r>
          </a:p>
          <a:p>
            <a:r>
              <a:rPr lang="sv-SE" dirty="0"/>
              <a:t>verksamhetskostnader för forskningen (år </a:t>
            </a:r>
            <a:r>
              <a:rPr lang="sv-SE" dirty="0" smtClean="0"/>
              <a:t>2012) </a:t>
            </a:r>
            <a:r>
              <a:rPr lang="sv-SE" dirty="0"/>
              <a:t>och lodrätt axel visar de indirekta</a:t>
            </a:r>
          </a:p>
          <a:p>
            <a:r>
              <a:rPr lang="sv-SE" dirty="0"/>
              <a:t>kostnadernas andel av totala verksamhetskostnader. </a:t>
            </a:r>
            <a:r>
              <a:rPr lang="sv-SE" dirty="0" smtClean="0"/>
              <a:t>Markeringarna </a:t>
            </a:r>
            <a:r>
              <a:rPr lang="sv-SE" dirty="0"/>
              <a:t>längst till höger t ex </a:t>
            </a:r>
            <a:r>
              <a:rPr lang="sv-SE" dirty="0" smtClean="0"/>
              <a:t>avser KI och LU, </a:t>
            </a:r>
            <a:r>
              <a:rPr lang="sv-SE" dirty="0"/>
              <a:t>verksamhetskostnader forskning </a:t>
            </a:r>
            <a:r>
              <a:rPr lang="sv-SE" dirty="0" smtClean="0"/>
              <a:t>4,5 </a:t>
            </a:r>
            <a:r>
              <a:rPr lang="sv-SE" dirty="0"/>
              <a:t>mnkr och andel indirekta kostnader 15 </a:t>
            </a:r>
            <a:r>
              <a:rPr lang="sv-SE" dirty="0" smtClean="0"/>
              <a:t>% respektive 18 %.</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14</a:t>
            </a:fld>
            <a:endParaRPr lang="sv-SE"/>
          </a:p>
        </p:txBody>
      </p:sp>
    </p:spTree>
    <p:extLst>
      <p:ext uri="{BB962C8B-B14F-4D97-AF65-F5344CB8AC3E}">
        <p14:creationId xmlns:p14="http://schemas.microsoft.com/office/powerpoint/2010/main" val="385608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visas delvis samma information som i föregående bild; andel indirekta kostnader </a:t>
            </a:r>
            <a:r>
              <a:rPr lang="sv-SE" dirty="0" smtClean="0"/>
              <a:t>av totala </a:t>
            </a:r>
            <a:r>
              <a:rPr lang="sv-SE" dirty="0"/>
              <a:t>verksamhetskostnader avseende forskning. Varje lärosäte presenteras som en stapel</a:t>
            </a:r>
            <a:r>
              <a:rPr lang="sv-SE" dirty="0" smtClean="0"/>
              <a:t>.</a:t>
            </a:r>
          </a:p>
          <a:p>
            <a:r>
              <a:rPr lang="sv-SE" dirty="0"/>
              <a:t>Förklaring till lärosätesförkortningarna finns på bild </a:t>
            </a:r>
            <a:r>
              <a:rPr lang="sv-SE" dirty="0" smtClean="0"/>
              <a:t>33 </a:t>
            </a:r>
            <a:r>
              <a:rPr lang="sv-SE" dirty="0"/>
              <a:t>och anteckningssidan till bild </a:t>
            </a:r>
            <a:r>
              <a:rPr lang="sv-SE" dirty="0" smtClean="0"/>
              <a:t>12.</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15</a:t>
            </a:fld>
            <a:endParaRPr lang="sv-SE"/>
          </a:p>
        </p:txBody>
      </p:sp>
    </p:spTree>
    <p:extLst>
      <p:ext uri="{BB962C8B-B14F-4D97-AF65-F5344CB8AC3E}">
        <p14:creationId xmlns:p14="http://schemas.microsoft.com/office/powerpoint/2010/main" val="2205496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mörkblå staplarna är identiska med föregående bilds blå staplar. Mellanblå stapel visar motsvarande värde föregående år. Ljusblå stapel visar värdet för 2011. Stora förändringar kan bero på att redovisningen av indirekta kostnader och </a:t>
            </a:r>
            <a:r>
              <a:rPr lang="sv-SE" dirty="0" err="1" smtClean="0"/>
              <a:t>direktifieringar</a:t>
            </a:r>
            <a:r>
              <a:rPr lang="sv-SE" dirty="0" smtClean="0"/>
              <a:t> har förbättrats.</a:t>
            </a:r>
          </a:p>
          <a:p>
            <a:endParaRPr lang="sv-SE" dirty="0" smtClean="0"/>
          </a:p>
          <a:p>
            <a:r>
              <a:rPr lang="sv-SE" dirty="0" smtClean="0"/>
              <a:t>Förklaringar till lärosätesförkortningarna finns på bild 33 och anteckningssidan till bild 12.</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16</a:t>
            </a:fld>
            <a:endParaRPr lang="sv-SE"/>
          </a:p>
        </p:txBody>
      </p:sp>
    </p:spTree>
    <p:extLst>
      <p:ext uri="{BB962C8B-B14F-4D97-AF65-F5344CB8AC3E}">
        <p14:creationId xmlns:p14="http://schemas.microsoft.com/office/powerpoint/2010/main" val="189295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a:t>
            </a:r>
            <a:r>
              <a:rPr lang="sv-SE" dirty="0" smtClean="0"/>
              <a:t>14 </a:t>
            </a:r>
            <a:r>
              <a:rPr lang="sv-SE" dirty="0"/>
              <a:t>- </a:t>
            </a:r>
            <a:r>
              <a:rPr lang="sv-SE" dirty="0" smtClean="0"/>
              <a:t>16 </a:t>
            </a:r>
            <a:r>
              <a:rPr lang="sv-SE" dirty="0"/>
              <a:t>visade information för verksamhetsgrenen forskning, bild </a:t>
            </a:r>
            <a:r>
              <a:rPr lang="sv-SE" dirty="0" smtClean="0"/>
              <a:t>17 </a:t>
            </a:r>
            <a:r>
              <a:rPr lang="sv-SE" dirty="0"/>
              <a:t>- </a:t>
            </a:r>
            <a:r>
              <a:rPr lang="sv-SE" dirty="0" smtClean="0"/>
              <a:t>19 </a:t>
            </a:r>
            <a:r>
              <a:rPr lang="sv-SE" dirty="0"/>
              <a:t>visar samma uppgifter men </a:t>
            </a:r>
            <a:r>
              <a:rPr lang="sv-SE" dirty="0" smtClean="0"/>
              <a:t>för </a:t>
            </a:r>
            <a:r>
              <a:rPr lang="sv-SE" dirty="0"/>
              <a:t>verksamhetsgrenen </a:t>
            </a:r>
            <a:r>
              <a:rPr lang="sv-SE" dirty="0" smtClean="0"/>
              <a:t>utbildning. Information för hela </a:t>
            </a:r>
            <a:r>
              <a:rPr lang="sv-SE" dirty="0"/>
              <a:t>verksamheten (utbildning + forskning</a:t>
            </a:r>
            <a:r>
              <a:rPr lang="sv-SE" dirty="0" smtClean="0"/>
              <a:t>) visas </a:t>
            </a:r>
            <a:r>
              <a:rPr lang="sv-SE" dirty="0"/>
              <a:t>i bild </a:t>
            </a:r>
            <a:r>
              <a:rPr lang="sv-SE" dirty="0" smtClean="0"/>
              <a:t>20 </a:t>
            </a:r>
            <a:r>
              <a:rPr lang="sv-SE" dirty="0"/>
              <a:t>- </a:t>
            </a:r>
            <a:r>
              <a:rPr lang="sv-SE" dirty="0" smtClean="0"/>
              <a:t>22.</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17</a:t>
            </a:fld>
            <a:endParaRPr lang="sv-SE"/>
          </a:p>
        </p:txBody>
      </p:sp>
    </p:spTree>
    <p:extLst>
      <p:ext uri="{BB962C8B-B14F-4D97-AF65-F5344CB8AC3E}">
        <p14:creationId xmlns:p14="http://schemas.microsoft.com/office/powerpoint/2010/main" val="1076284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Förklaring till lärosätesförkortningarna finns på bild </a:t>
            </a:r>
            <a:r>
              <a:rPr lang="sv-SE" dirty="0" smtClean="0"/>
              <a:t>33 </a:t>
            </a:r>
            <a:r>
              <a:rPr lang="sv-SE" dirty="0"/>
              <a:t>och anteckningssidan till bild </a:t>
            </a:r>
            <a:r>
              <a:rPr lang="sv-SE" dirty="0" smtClean="0"/>
              <a:t>12.</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18</a:t>
            </a:fld>
            <a:endParaRPr lang="sv-SE"/>
          </a:p>
        </p:txBody>
      </p:sp>
    </p:spTree>
    <p:extLst>
      <p:ext uri="{BB962C8B-B14F-4D97-AF65-F5344CB8AC3E}">
        <p14:creationId xmlns:p14="http://schemas.microsoft.com/office/powerpoint/2010/main" val="28566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33 och anteckningssidan till bild 12.</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19</a:t>
            </a:fld>
            <a:endParaRPr lang="sv-SE"/>
          </a:p>
        </p:txBody>
      </p:sp>
    </p:spTree>
    <p:extLst>
      <p:ext uri="{BB962C8B-B14F-4D97-AF65-F5344CB8AC3E}">
        <p14:creationId xmlns:p14="http://schemas.microsoft.com/office/powerpoint/2010/main" val="3508755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man ser på andelen indirekta kostnader för hela</a:t>
            </a:r>
            <a:r>
              <a:rPr lang="sv-SE" baseline="0" dirty="0" smtClean="0"/>
              <a:t> verksamheten är mixen mellan utbildning och forskning en viktigt förklaringsfaktor.</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20</a:t>
            </a:fld>
            <a:endParaRPr lang="sv-SE"/>
          </a:p>
        </p:txBody>
      </p:sp>
    </p:spTree>
    <p:extLst>
      <p:ext uri="{BB962C8B-B14F-4D97-AF65-F5344CB8AC3E}">
        <p14:creationId xmlns:p14="http://schemas.microsoft.com/office/powerpoint/2010/main" val="20305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2</a:t>
            </a:fld>
            <a:endParaRPr lang="sv-SE"/>
          </a:p>
        </p:txBody>
      </p:sp>
    </p:spTree>
    <p:extLst>
      <p:ext uri="{BB962C8B-B14F-4D97-AF65-F5344CB8AC3E}">
        <p14:creationId xmlns:p14="http://schemas.microsoft.com/office/powerpoint/2010/main" val="65926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Förklaring till lärosätesförkortningarna finns på bild </a:t>
            </a:r>
            <a:r>
              <a:rPr lang="sv-SE" dirty="0" smtClean="0"/>
              <a:t>33 </a:t>
            </a:r>
            <a:r>
              <a:rPr lang="sv-SE" dirty="0"/>
              <a:t>och anteckningssidan till bild </a:t>
            </a:r>
            <a:r>
              <a:rPr lang="sv-SE" dirty="0" smtClean="0"/>
              <a:t>12.</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21</a:t>
            </a:fld>
            <a:endParaRPr lang="sv-SE"/>
          </a:p>
        </p:txBody>
      </p:sp>
    </p:spTree>
    <p:extLst>
      <p:ext uri="{BB962C8B-B14F-4D97-AF65-F5344CB8AC3E}">
        <p14:creationId xmlns:p14="http://schemas.microsoft.com/office/powerpoint/2010/main" val="1983985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Förklaringar till lärosätesförkortningarna finns på bild 33 och anteckningssidan till bild 12.</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22</a:t>
            </a:fld>
            <a:endParaRPr lang="sv-SE"/>
          </a:p>
        </p:txBody>
      </p:sp>
    </p:spTree>
    <p:extLst>
      <p:ext uri="{BB962C8B-B14F-4D97-AF65-F5344CB8AC3E}">
        <p14:creationId xmlns:p14="http://schemas.microsoft.com/office/powerpoint/2010/main" val="391788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42 </a:t>
            </a:r>
            <a:r>
              <a:rPr lang="sv-SE" dirty="0"/>
              <a:t>% </a:t>
            </a:r>
            <a:r>
              <a:rPr lang="sv-SE" dirty="0" smtClean="0"/>
              <a:t>(43 %) av </a:t>
            </a:r>
            <a:r>
              <a:rPr lang="sv-SE" dirty="0"/>
              <a:t>sektorns totala verksamhetskostnader avser utbildning och </a:t>
            </a:r>
            <a:r>
              <a:rPr lang="sv-SE" dirty="0" smtClean="0"/>
              <a:t>58 % (57 %) </a:t>
            </a:r>
            <a:r>
              <a:rPr lang="sv-SE" dirty="0"/>
              <a:t>avser forskning. </a:t>
            </a:r>
            <a:r>
              <a:rPr lang="sv-SE" dirty="0" smtClean="0"/>
              <a:t>55 % (56 %) </a:t>
            </a:r>
            <a:r>
              <a:rPr lang="sv-SE" dirty="0"/>
              <a:t>av de indirekta kostnaderna avser utbildning och </a:t>
            </a:r>
            <a:r>
              <a:rPr lang="sv-SE" dirty="0" smtClean="0"/>
              <a:t>45 (44 %) </a:t>
            </a:r>
            <a:r>
              <a:rPr lang="sv-SE" dirty="0"/>
              <a:t>avser forskning. Analysen visar att utbildningen utnyttjar stödverksamheten i relativt sett större omfattning än forskningen. Motsvarande siffror för </a:t>
            </a:r>
            <a:r>
              <a:rPr lang="sv-SE" dirty="0" smtClean="0"/>
              <a:t>2012 </a:t>
            </a:r>
            <a:r>
              <a:rPr lang="sv-SE" dirty="0"/>
              <a:t>inom parentes.</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23</a:t>
            </a:fld>
            <a:endParaRPr lang="sv-SE"/>
          </a:p>
        </p:txBody>
      </p:sp>
    </p:spTree>
    <p:extLst>
      <p:ext uri="{BB962C8B-B14F-4D97-AF65-F5344CB8AC3E}">
        <p14:creationId xmlns:p14="http://schemas.microsoft.com/office/powerpoint/2010/main" val="131228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Totala verksamhetskostnader fördelar sig med </a:t>
            </a:r>
            <a:r>
              <a:rPr lang="sv-SE" dirty="0" smtClean="0"/>
              <a:t>42 % (43 %) </a:t>
            </a:r>
            <a:r>
              <a:rPr lang="sv-SE" dirty="0"/>
              <a:t>på utbildning och </a:t>
            </a:r>
            <a:r>
              <a:rPr lang="sv-SE" dirty="0" smtClean="0"/>
              <a:t>58 % (57 %) </a:t>
            </a:r>
            <a:r>
              <a:rPr lang="sv-SE" dirty="0"/>
              <a:t>på forskning, se föregående bild. De indirekta kostnaderna däremot avser i större omfattning utbildning.</a:t>
            </a:r>
          </a:p>
          <a:p>
            <a:r>
              <a:rPr lang="sv-SE" dirty="0"/>
              <a:t>Denna bild visar hur de indirekta kostnaderna fördelar sig på olika nivåer. De</a:t>
            </a:r>
          </a:p>
          <a:p>
            <a:r>
              <a:rPr lang="sv-SE" dirty="0"/>
              <a:t>högskolegemensamma och fakultetsgemensamma kostnaderna avser till </a:t>
            </a:r>
            <a:r>
              <a:rPr lang="sv-SE" dirty="0" smtClean="0"/>
              <a:t>ca </a:t>
            </a:r>
            <a:r>
              <a:rPr lang="sv-SE" dirty="0"/>
              <a:t>40 %</a:t>
            </a:r>
          </a:p>
          <a:p>
            <a:r>
              <a:rPr lang="sv-SE" dirty="0"/>
              <a:t>forskning medan en något större andel </a:t>
            </a:r>
            <a:r>
              <a:rPr lang="sv-SE" dirty="0" smtClean="0"/>
              <a:t>49 % (47 </a:t>
            </a:r>
            <a:r>
              <a:rPr lang="sv-SE" dirty="0"/>
              <a:t>%) av de institutionsgemensamma kostnaderna avser forskningen.</a:t>
            </a:r>
          </a:p>
          <a:p>
            <a:r>
              <a:rPr lang="sv-SE" dirty="0"/>
              <a:t>Motsvarande siffror för </a:t>
            </a:r>
            <a:r>
              <a:rPr lang="sv-SE" dirty="0" smtClean="0"/>
              <a:t>2012 </a:t>
            </a:r>
            <a:r>
              <a:rPr lang="sv-SE" dirty="0"/>
              <a:t>inom parentes.</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25</a:t>
            </a:fld>
            <a:endParaRPr lang="sv-SE"/>
          </a:p>
        </p:txBody>
      </p:sp>
    </p:spTree>
    <p:extLst>
      <p:ext uri="{BB962C8B-B14F-4D97-AF65-F5344CB8AC3E}">
        <p14:creationId xmlns:p14="http://schemas.microsoft.com/office/powerpoint/2010/main" val="3827531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Denna bild visar på vilken nivå i organisationen som de indirekta kostnaderna finns. För de lärosäten som har tre nivåer </a:t>
            </a:r>
            <a:r>
              <a:rPr lang="sv-SE" dirty="0" smtClean="0"/>
              <a:t>finns </a:t>
            </a:r>
            <a:r>
              <a:rPr lang="sv-SE" dirty="0"/>
              <a:t>hälften av kostnaderna på den högskolegemensamma nivån, 18 % på fakulteter/motsvarande och </a:t>
            </a:r>
            <a:r>
              <a:rPr lang="sv-SE" dirty="0" smtClean="0"/>
              <a:t>32 % (33 %) </a:t>
            </a:r>
            <a:r>
              <a:rPr lang="sv-SE" dirty="0"/>
              <a:t>på institutionsnivån. För de lärosäten som har indirekta kostnader bara på två nivåer är fördelningen </a:t>
            </a:r>
            <a:r>
              <a:rPr lang="sv-SE" dirty="0" smtClean="0"/>
              <a:t>63 % (64 %) </a:t>
            </a:r>
            <a:r>
              <a:rPr lang="sv-SE" dirty="0"/>
              <a:t>på högskolegemensam nivå och </a:t>
            </a:r>
            <a:r>
              <a:rPr lang="sv-SE" dirty="0" smtClean="0"/>
              <a:t>37 % (36 %) </a:t>
            </a:r>
            <a:r>
              <a:rPr lang="sv-SE" dirty="0"/>
              <a:t>på institutionsnivå. I dessa siffror ingår några mindre lärosäten som har gemensamma kostnader på bara en nivå, den högskolegemensamma. Genomsnittet visar att drygt en tredjedel av kostnaderna finns på institutionsnivån.</a:t>
            </a:r>
          </a:p>
          <a:p>
            <a:r>
              <a:rPr lang="sv-SE" dirty="0"/>
              <a:t>Motsvarande siffror för </a:t>
            </a:r>
            <a:r>
              <a:rPr lang="sv-SE" dirty="0" smtClean="0"/>
              <a:t>2012 </a:t>
            </a:r>
            <a:r>
              <a:rPr lang="sv-SE" dirty="0"/>
              <a:t>inom parentes.</a:t>
            </a:r>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26</a:t>
            </a:fld>
            <a:endParaRPr lang="sv-SE"/>
          </a:p>
        </p:txBody>
      </p:sp>
    </p:spTree>
    <p:extLst>
      <p:ext uri="{BB962C8B-B14F-4D97-AF65-F5344CB8AC3E}">
        <p14:creationId xmlns:p14="http://schemas.microsoft.com/office/powerpoint/2010/main" val="2203589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27</a:t>
            </a:fld>
            <a:endParaRPr lang="sv-SE"/>
          </a:p>
        </p:txBody>
      </p:sp>
    </p:spTree>
    <p:extLst>
      <p:ext uri="{BB962C8B-B14F-4D97-AF65-F5344CB8AC3E}">
        <p14:creationId xmlns:p14="http://schemas.microsoft.com/office/powerpoint/2010/main" val="146182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29</a:t>
            </a:fld>
            <a:endParaRPr lang="sv-SE"/>
          </a:p>
        </p:txBody>
      </p:sp>
    </p:spTree>
    <p:extLst>
      <p:ext uri="{BB962C8B-B14F-4D97-AF65-F5344CB8AC3E}">
        <p14:creationId xmlns:p14="http://schemas.microsoft.com/office/powerpoint/2010/main" val="1486421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33</a:t>
            </a:fld>
            <a:endParaRPr lang="sv-SE"/>
          </a:p>
        </p:txBody>
      </p:sp>
    </p:spTree>
    <p:extLst>
      <p:ext uri="{BB962C8B-B14F-4D97-AF65-F5344CB8AC3E}">
        <p14:creationId xmlns:p14="http://schemas.microsoft.com/office/powerpoint/2010/main" val="333542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Verksamhetskostnader</a:t>
            </a:r>
            <a:r>
              <a:rPr lang="sv-SE" baseline="0" dirty="0" smtClean="0"/>
              <a:t> = verksamhetsutfall enligt Resultaträkningen 2012, d v s exklusive resultat från andelar i dotterföretag och intresseföretag, uppbördsverksamhet och transfereringar</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smtClean="0"/>
              <a:t>Vissa</a:t>
            </a:r>
            <a:r>
              <a:rPr lang="sv-SE" baseline="0" dirty="0" smtClean="0"/>
              <a:t> typer av kostnader hanteras på olika sätt på olika lärosäten trots att det handlar om samma slags kostnader. Ett lärosäte hanterar kostnaden som en lärosätesgemensam kostnad medan ett annat lärosäte fördelar ut kostnaden till lägsta nivån (kostnadsbäraren) enligt någon princip för fördelning, kostnaden bokförs då i många fall som en direkt kostnad. Syftet med att fördela ut kostnaden kan t ex vara att öka kostnadsmedvetandet i organisationen och därigenom ge incitament till besparingar. Kostnader som fördelas ut med en schablonmetod och inte en exakt mätning kallas ”</a:t>
            </a:r>
            <a:r>
              <a:rPr lang="sv-SE" baseline="0" dirty="0" err="1" smtClean="0"/>
              <a:t>direktifierade</a:t>
            </a:r>
            <a:r>
              <a:rPr lang="sv-SE" baseline="0" dirty="0" smtClean="0"/>
              <a:t>” kostnader. Definitionen av </a:t>
            </a:r>
            <a:r>
              <a:rPr lang="sv-SE" baseline="0" dirty="0" err="1" smtClean="0"/>
              <a:t>direktifierade</a:t>
            </a:r>
            <a:r>
              <a:rPr lang="sv-SE" baseline="0" dirty="0" smtClean="0"/>
              <a:t> kostnader framgår av nästa bild. Exempel på sådana kostnader är olika typer av IT-kostnader, telefonkostnader m </a:t>
            </a:r>
            <a:r>
              <a:rPr lang="sv-SE" baseline="0" dirty="0" err="1" smtClean="0"/>
              <a:t>m</a:t>
            </a:r>
            <a:r>
              <a:rPr lang="sv-SE" baseline="0" dirty="0" smtClean="0"/>
              <a:t>.</a:t>
            </a:r>
          </a:p>
          <a:p>
            <a:endParaRPr lang="sv-SE" baseline="0" dirty="0" smtClean="0"/>
          </a:p>
          <a:p>
            <a:r>
              <a:rPr lang="sv-SE" baseline="0" dirty="0" smtClean="0"/>
              <a:t>Vid bokföring av löner bokförs också sociala kostnader på lönen. Lärosätet beslutar om en %-sats som gäller under kalenderåret. Ibland används olika procentsatser beroende på personens ålder, men några lärosäten använder samma procentuttag oavsett ålder. Avgiften avser i första hand de lagstadgade och avtalade avgifterna. Se vidare bild 7. I vissa fall lägger lärosätet också in en s k ”lokal avgift” för att </a:t>
            </a:r>
            <a:r>
              <a:rPr lang="sv-SE" dirty="0" smtClean="0"/>
              <a:t>finansiera</a:t>
            </a:r>
            <a:r>
              <a:rPr lang="sv-SE" baseline="0" dirty="0" smtClean="0"/>
              <a:t> vissa kostnader. Det kan vara t ex delpension, föräldraledighet (för doktorander), företagshälsovård eller kostnader för personaladministration. Lärosätet bestämmer själv storleken på en </a:t>
            </a:r>
            <a:r>
              <a:rPr lang="sv-SE" baseline="0" dirty="0" err="1" smtClean="0"/>
              <a:t>ev</a:t>
            </a:r>
            <a:r>
              <a:rPr lang="sv-SE" baseline="0" dirty="0" smtClean="0"/>
              <a:t> lokal avgift. Lokal avgift är en form av direktifiering. SUHF har rekommenderat lärosätena att inte ta ut någon lokal avgift. I normalfallet är det så att de kostnader som den lokala avgiften finansierar hade utgjort en indirekt kostnad om den lokala avgiften inte hade debiterats ut. Lokal avgift liksom </a:t>
            </a:r>
            <a:r>
              <a:rPr lang="sv-SE" baseline="0" dirty="0" err="1" smtClean="0"/>
              <a:t>direktifierade</a:t>
            </a:r>
            <a:r>
              <a:rPr lang="sv-SE" baseline="0" dirty="0" smtClean="0"/>
              <a:t> kostnader sänker alltså de indirekta kostnaderna på lärosätet. För att jämförelser ska bli mera rättvisande har därför uppgifter om direktifierade kostnader (inkl lokal avgift) samlats in och lagts till lärosätets indirekta kostnader på lärosätesgemensam nivå.</a:t>
            </a:r>
          </a:p>
          <a:p>
            <a:endParaRPr lang="sv-SE" baseline="0" dirty="0" smtClean="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 även text på föregående bild.</a:t>
            </a:r>
          </a:p>
        </p:txBody>
      </p:sp>
      <p:sp>
        <p:nvSpPr>
          <p:cNvPr id="4" name="Platshållare för bildnummer 3"/>
          <p:cNvSpPr>
            <a:spLocks noGrp="1"/>
          </p:cNvSpPr>
          <p:nvPr>
            <p:ph type="sldNum" sz="quarter" idx="10"/>
          </p:nvPr>
        </p:nvSpPr>
        <p:spPr/>
        <p:txBody>
          <a:bodyPr/>
          <a:lstStyle/>
          <a:p>
            <a:fld id="{5214D084-D518-46D7-BD13-D9E581AF5B05}"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 även text på </a:t>
            </a:r>
            <a:r>
              <a:rPr lang="sv-SE" dirty="0" smtClean="0"/>
              <a:t>bild 4.</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Rekommendation från SUHF mars 2011:</a:t>
            </a:r>
          </a:p>
          <a:p>
            <a:r>
              <a:rPr lang="sv-SE" i="1" dirty="0"/>
              <a:t>”Alla lärosäten rekommenderas att definiera lönekostnadspålägget på ett enhetligt sätt </a:t>
            </a:r>
            <a:r>
              <a:rPr lang="sv-SE" i="1" dirty="0" smtClean="0"/>
              <a:t>och snarast </a:t>
            </a:r>
            <a:r>
              <a:rPr lang="sv-SE" i="1" dirty="0"/>
              <a:t>övergå till att inkludera endast följande avgifter i lärosätets lönekostnadspålägg</a:t>
            </a:r>
          </a:p>
          <a:p>
            <a:r>
              <a:rPr lang="sv-SE" i="1" dirty="0"/>
              <a:t>Lagstadgad arbetsgivaravgift </a:t>
            </a:r>
            <a:r>
              <a:rPr lang="sv-SE" i="1" dirty="0" smtClean="0"/>
              <a:t>	31,420 </a:t>
            </a:r>
            <a:r>
              <a:rPr lang="sv-SE" i="1" dirty="0"/>
              <a:t>%</a:t>
            </a:r>
          </a:p>
          <a:p>
            <a:r>
              <a:rPr lang="sv-SE" i="1" dirty="0"/>
              <a:t>Kåpan </a:t>
            </a:r>
            <a:r>
              <a:rPr lang="sv-SE" i="1" dirty="0" err="1"/>
              <a:t>inkl</a:t>
            </a:r>
            <a:r>
              <a:rPr lang="sv-SE" i="1" dirty="0"/>
              <a:t> särskild löneskatt </a:t>
            </a:r>
            <a:r>
              <a:rPr lang="sv-SE" i="1" dirty="0" smtClean="0"/>
              <a:t>	2,485 </a:t>
            </a:r>
            <a:r>
              <a:rPr lang="sv-SE" i="1" dirty="0"/>
              <a:t>%</a:t>
            </a:r>
          </a:p>
          <a:p>
            <a:r>
              <a:rPr lang="sv-SE" i="1" dirty="0" err="1"/>
              <a:t>Iåpen</a:t>
            </a:r>
            <a:r>
              <a:rPr lang="sv-SE" i="1" dirty="0"/>
              <a:t> </a:t>
            </a:r>
            <a:r>
              <a:rPr lang="sv-SE" i="1" dirty="0" err="1"/>
              <a:t>inkl</a:t>
            </a:r>
            <a:r>
              <a:rPr lang="sv-SE" i="1" dirty="0"/>
              <a:t> särskild löneskatt </a:t>
            </a:r>
            <a:r>
              <a:rPr lang="sv-SE" i="1" dirty="0" smtClean="0"/>
              <a:t>	3,107 </a:t>
            </a:r>
            <a:r>
              <a:rPr lang="sv-SE" i="1" dirty="0"/>
              <a:t>%</a:t>
            </a:r>
          </a:p>
          <a:p>
            <a:r>
              <a:rPr lang="sv-SE" i="1" dirty="0"/>
              <a:t>T</a:t>
            </a:r>
            <a:r>
              <a:rPr lang="sv-SE" i="1" dirty="0" smtClean="0"/>
              <a:t>rygghetsstiftelsen 		0,355 </a:t>
            </a:r>
            <a:r>
              <a:rPr lang="sv-SE" i="1" dirty="0"/>
              <a:t>%</a:t>
            </a:r>
          </a:p>
          <a:p>
            <a:r>
              <a:rPr lang="sv-SE" i="1" dirty="0"/>
              <a:t>L</a:t>
            </a:r>
            <a:r>
              <a:rPr lang="sv-SE" i="1" dirty="0" smtClean="0"/>
              <a:t>okalt </a:t>
            </a:r>
            <a:r>
              <a:rPr lang="sv-SE" i="1" dirty="0"/>
              <a:t>aktivt omställningsarbete </a:t>
            </a:r>
            <a:r>
              <a:rPr lang="sv-SE" i="1" dirty="0" smtClean="0"/>
              <a:t>	0,300 </a:t>
            </a:r>
            <a:r>
              <a:rPr lang="sv-SE" i="1" dirty="0"/>
              <a:t>%</a:t>
            </a:r>
          </a:p>
          <a:p>
            <a:r>
              <a:rPr lang="sv-SE" i="1" dirty="0"/>
              <a:t>A</a:t>
            </a:r>
            <a:r>
              <a:rPr lang="sv-SE" i="1" dirty="0" smtClean="0"/>
              <a:t>rbetsgivarverket 		0,085 </a:t>
            </a:r>
            <a:r>
              <a:rPr lang="sv-SE" i="1" dirty="0"/>
              <a:t>% = 37,752 %</a:t>
            </a:r>
          </a:p>
          <a:p>
            <a:r>
              <a:rPr lang="sv-SE" i="1" dirty="0"/>
              <a:t>+ kostnaden för pensionsåtaganden enligt lärosätets beräkning (olika för varje</a:t>
            </a:r>
          </a:p>
          <a:p>
            <a:r>
              <a:rPr lang="sv-SE" i="1" dirty="0"/>
              <a:t>lärosäte).</a:t>
            </a:r>
          </a:p>
          <a:p>
            <a:r>
              <a:rPr lang="sv-SE" i="1" dirty="0"/>
              <a:t>Procentsatserna ovan avser </a:t>
            </a:r>
            <a:r>
              <a:rPr lang="sv-SE" i="1" dirty="0" smtClean="0"/>
              <a:t>2011 </a:t>
            </a:r>
            <a:r>
              <a:rPr lang="sv-SE" i="1" dirty="0"/>
              <a:t>och gäller för de lärosäten som är statliga </a:t>
            </a:r>
            <a:r>
              <a:rPr lang="sv-SE" i="1" dirty="0" smtClean="0"/>
              <a:t>myndigheter. Övriga </a:t>
            </a:r>
            <a:r>
              <a:rPr lang="sv-SE" i="1" dirty="0"/>
              <a:t>lärosäten rekommenderas anpassa lönekostnadspålägget efter </a:t>
            </a:r>
            <a:r>
              <a:rPr lang="sv-SE" i="1" dirty="0" smtClean="0"/>
              <a:t>ovanstående riktlinjer </a:t>
            </a:r>
            <a:r>
              <a:rPr lang="sv-SE" i="1" dirty="0"/>
              <a:t>och efter förutsättningarna för respektive organisationsform</a:t>
            </a:r>
            <a:r>
              <a:rPr lang="sv-SE" i="1" dirty="0" smtClean="0"/>
              <a:t>.”</a:t>
            </a:r>
          </a:p>
          <a:p>
            <a:endParaRPr lang="sv-SE" dirty="0"/>
          </a:p>
          <a:p>
            <a:r>
              <a:rPr lang="sv-SE" dirty="0"/>
              <a:t>På bilden redovisas %-satsen för lönekostnadspålägg </a:t>
            </a:r>
            <a:r>
              <a:rPr lang="sv-SE" dirty="0" smtClean="0"/>
              <a:t>2013 </a:t>
            </a:r>
            <a:r>
              <a:rPr lang="sv-SE" dirty="0"/>
              <a:t>för </a:t>
            </a:r>
            <a:r>
              <a:rPr lang="sv-SE" dirty="0" smtClean="0"/>
              <a:t>lärosätena. De obligatoriska avgifterna för 2013 är samma som för 2011. Storleken på de </a:t>
            </a:r>
            <a:r>
              <a:rPr lang="sv-SE" dirty="0"/>
              <a:t>lokala </a:t>
            </a:r>
            <a:r>
              <a:rPr lang="sv-SE" dirty="0" smtClean="0"/>
              <a:t>avgifterna </a:t>
            </a:r>
            <a:r>
              <a:rPr lang="sv-SE" dirty="0"/>
              <a:t>framgår tydligare av efterföljande bild</a:t>
            </a:r>
            <a:r>
              <a:rPr lang="sv-SE" dirty="0" smtClean="0"/>
              <a:t>.</a:t>
            </a:r>
          </a:p>
          <a:p>
            <a:endParaRPr lang="sv-SE" dirty="0" smtClean="0"/>
          </a:p>
          <a:p>
            <a:r>
              <a:rPr lang="sv-SE" dirty="0" smtClean="0"/>
              <a:t>Förklaring till lärosätesförkortningarna finns på bild 33 och anteckningssidan till bild 12.</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7</a:t>
            </a:fld>
            <a:endParaRPr lang="sv-SE"/>
          </a:p>
        </p:txBody>
      </p:sp>
    </p:spTree>
    <p:extLst>
      <p:ext uri="{BB962C8B-B14F-4D97-AF65-F5344CB8AC3E}">
        <p14:creationId xmlns:p14="http://schemas.microsoft.com/office/powerpoint/2010/main" val="56533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Lokal avgift kan vara t ex </a:t>
            </a:r>
            <a:r>
              <a:rPr lang="sv-SE" dirty="0" smtClean="0"/>
              <a:t>delpension</a:t>
            </a:r>
            <a:r>
              <a:rPr lang="sv-SE" dirty="0"/>
              <a:t>, föräldraledighet (för doktorander),</a:t>
            </a:r>
          </a:p>
          <a:p>
            <a:r>
              <a:rPr lang="sv-SE" dirty="0"/>
              <a:t>företagshälsovård eller </a:t>
            </a:r>
            <a:r>
              <a:rPr lang="sv-SE" dirty="0" smtClean="0"/>
              <a:t>kostnader</a:t>
            </a:r>
            <a:r>
              <a:rPr lang="sv-SE" baseline="0" dirty="0" smtClean="0"/>
              <a:t> för personaladministration</a:t>
            </a:r>
            <a:r>
              <a:rPr lang="sv-SE" dirty="0" smtClean="0"/>
              <a:t>.</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8</a:t>
            </a:fld>
            <a:endParaRPr lang="sv-SE"/>
          </a:p>
        </p:txBody>
      </p:sp>
    </p:spTree>
    <p:extLst>
      <p:ext uri="{BB962C8B-B14F-4D97-AF65-F5344CB8AC3E}">
        <p14:creationId xmlns:p14="http://schemas.microsoft.com/office/powerpoint/2010/main" val="286047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hur andelen indirekta kostnader (budgeterade) i förhållande till </a:t>
            </a:r>
            <a:r>
              <a:rPr lang="sv-SE" dirty="0" smtClean="0"/>
              <a:t>totala verksamhetskostnader </a:t>
            </a:r>
            <a:r>
              <a:rPr lang="sv-SE" dirty="0"/>
              <a:t>(utfall föregående år) har </a:t>
            </a:r>
            <a:r>
              <a:rPr lang="sv-SE" dirty="0" smtClean="0"/>
              <a:t>utvecklats 2011 </a:t>
            </a:r>
            <a:r>
              <a:rPr lang="sv-SE" dirty="0"/>
              <a:t>– </a:t>
            </a:r>
            <a:r>
              <a:rPr lang="sv-SE" dirty="0" smtClean="0"/>
              <a:t>2013. I reella </a:t>
            </a:r>
            <a:r>
              <a:rPr lang="sv-SE" dirty="0"/>
              <a:t>tal har såväl indirekta kostnader som verksamhetskostnader </a:t>
            </a:r>
            <a:r>
              <a:rPr lang="sv-SE" dirty="0" smtClean="0"/>
              <a:t>ökat, verksamhetskostnaderna har ökat mer än de indirekta</a:t>
            </a:r>
            <a:r>
              <a:rPr lang="sv-SE" baseline="0" dirty="0" smtClean="0"/>
              <a:t> kostnaderna</a:t>
            </a:r>
            <a:r>
              <a:rPr lang="sv-SE" dirty="0" smtClean="0"/>
              <a:t>. Verksamhetskostnaderna för utbildning ökade 5,2 % mellan 2011-2012 och de indirekta kostnaderna ökade</a:t>
            </a:r>
            <a:r>
              <a:rPr lang="sv-SE" baseline="0" dirty="0" smtClean="0"/>
              <a:t> med 5,1 % för samma period. Mellan 2012-2013 ökade verksamhetskostnaderna för utbildning med </a:t>
            </a:r>
            <a:r>
              <a:rPr lang="sv-SE" dirty="0" smtClean="0"/>
              <a:t>1,6 % medan</a:t>
            </a:r>
            <a:r>
              <a:rPr lang="sv-SE" baseline="0" dirty="0" smtClean="0"/>
              <a:t> </a:t>
            </a:r>
            <a:r>
              <a:rPr lang="sv-SE" dirty="0" smtClean="0"/>
              <a:t>de indirekta kostnaderna ökade</a:t>
            </a:r>
            <a:r>
              <a:rPr lang="sv-SE" baseline="0" dirty="0" smtClean="0"/>
              <a:t> med endast</a:t>
            </a:r>
            <a:r>
              <a:rPr lang="sv-SE" dirty="0" smtClean="0"/>
              <a:t> 0,5 %. Verksamhetskostnaderna för forskning ökade 6,2 % mellan 2011-2012 men de indirekta kostnaderna ökade mer, med 7,4 %. För 2012-2013 var förhållandet</a:t>
            </a:r>
            <a:r>
              <a:rPr lang="sv-SE" baseline="0" dirty="0" smtClean="0"/>
              <a:t> det omvända, verksamhetskostnaderna ökade med 5,5 % medan indirekta kostnader ökade med 2,7 %. Observera att här finns en systematisk eftersläpning i siffrorna eftersom uppgiften om verksamhetskostnader egentligen avser ett tidigare år.</a:t>
            </a:r>
            <a:endParaRPr lang="sv-SE" dirty="0" smtClean="0"/>
          </a:p>
          <a:p>
            <a:endParaRPr lang="sv-SE" dirty="0"/>
          </a:p>
          <a:p>
            <a:r>
              <a:rPr lang="sv-SE" dirty="0"/>
              <a:t>Förklaring till lärosätesförkortningarna finns på bild </a:t>
            </a:r>
            <a:r>
              <a:rPr lang="sv-SE" dirty="0" smtClean="0"/>
              <a:t>33 </a:t>
            </a:r>
            <a:r>
              <a:rPr lang="sv-SE" dirty="0"/>
              <a:t>och anteckningssidan till bild </a:t>
            </a:r>
            <a:r>
              <a:rPr lang="sv-SE" dirty="0" smtClean="0"/>
              <a:t>12.</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9</a:t>
            </a:fld>
            <a:endParaRPr lang="sv-SE"/>
          </a:p>
        </p:txBody>
      </p:sp>
    </p:spTree>
    <p:extLst>
      <p:ext uri="{BB962C8B-B14F-4D97-AF65-F5344CB8AC3E}">
        <p14:creationId xmlns:p14="http://schemas.microsoft.com/office/powerpoint/2010/main" val="392931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r>
              <a:rPr lang="sv-SE" smtClean="0"/>
              <a:t>SUHF-statistiken 2013/Ann-Kristin Mattsson/2013-10-10</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5846807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2013/Ann-Kristin Mattsson/2013-10-10</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20710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2013/Ann-Kristin Mattsson/2013-10-10</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183473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2013/Ann-Kristin Mattsson/2013-10-10</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40993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r>
              <a:rPr lang="sv-SE" smtClean="0"/>
              <a:t>SUHF-statistiken 2013/Ann-Kristin Mattsson/2013-10-10</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72686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r>
              <a:rPr lang="sv-SE" smtClean="0"/>
              <a:t>SUHF-statistiken 2013/Ann-Kristin Mattsson/2013-10-10</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91195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r>
              <a:rPr lang="sv-SE" smtClean="0"/>
              <a:t>SUHF-statistiken 2013/Ann-Kristin Mattsson/2013-10-10</a:t>
            </a:r>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15720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r>
              <a:rPr lang="sv-SE" smtClean="0"/>
              <a:t>SUHF-statistiken 2013/Ann-Kristin Mattsson/2013-10-10</a:t>
            </a:r>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56780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SUHF-statistiken 2013/Ann-Kristin Mattsson/2013-10-10</a:t>
            </a:r>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414632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r>
              <a:rPr lang="sv-SE" smtClean="0"/>
              <a:t>SUHF-statistiken 2013/Ann-Kristin Mattsson/2013-10-10</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27108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r>
              <a:rPr lang="sv-SE" smtClean="0"/>
              <a:t>SUHF-statistiken 2013/Ann-Kristin Mattsson/2013-10-10</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51110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SUHF-statistiken 2013/Ann-Kristin Mattsson/2013-10-10</a:t>
            </a: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7EB39-9867-4D19-AC49-F3C3B5CC1072}" type="slidenum">
              <a:rPr lang="sv-SE" smtClean="0"/>
              <a:t>‹#›</a:t>
            </a:fld>
            <a:endParaRPr lang="sv-SE"/>
          </a:p>
        </p:txBody>
      </p:sp>
    </p:spTree>
    <p:extLst>
      <p:ext uri="{BB962C8B-B14F-4D97-AF65-F5344CB8AC3E}">
        <p14:creationId xmlns:p14="http://schemas.microsoft.com/office/powerpoint/2010/main" val="212598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uhf.se/web/Rapporter_2011-2012.asp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Lärosätenas indirekta kostnader</a:t>
            </a:r>
            <a:endParaRPr lang="sv-SE" dirty="0"/>
          </a:p>
        </p:txBody>
      </p:sp>
      <p:sp>
        <p:nvSpPr>
          <p:cNvPr id="3" name="Underrubrik 2"/>
          <p:cNvSpPr>
            <a:spLocks noGrp="1"/>
          </p:cNvSpPr>
          <p:nvPr>
            <p:ph type="subTitle" idx="1"/>
          </p:nvPr>
        </p:nvSpPr>
        <p:spPr/>
        <p:txBody>
          <a:bodyPr/>
          <a:lstStyle/>
          <a:p>
            <a:r>
              <a:rPr lang="sv-SE" dirty="0" smtClean="0"/>
              <a:t>SUHF-statistiken 2013</a:t>
            </a:r>
          </a:p>
          <a:p>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2013/Ann-Kristin Mattsson/2013-10-10</a:t>
            </a:r>
            <a:endParaRPr lang="sv-SE" dirty="0"/>
          </a:p>
        </p:txBody>
      </p:sp>
    </p:spTree>
    <p:extLst>
      <p:ext uri="{BB962C8B-B14F-4D97-AF65-F5344CB8AC3E}">
        <p14:creationId xmlns:p14="http://schemas.microsoft.com/office/powerpoint/2010/main" val="1359562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Direktifiering</a:t>
            </a:r>
            <a:r>
              <a:rPr lang="sv-SE" dirty="0" smtClean="0"/>
              <a:t> 2013 (2012, 2011)</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551539561"/>
              </p:ext>
            </p:extLst>
          </p:nvPr>
        </p:nvGraphicFramePr>
        <p:xfrm>
          <a:off x="467544" y="2204864"/>
          <a:ext cx="8229600" cy="2520279"/>
        </p:xfrm>
        <a:graphic>
          <a:graphicData uri="http://schemas.openxmlformats.org/drawingml/2006/table">
            <a:tbl>
              <a:tblPr firstRow="1" lastRow="1" bandRow="1">
                <a:tableStyleId>{5C22544A-7EE6-4342-B048-85BDC9FD1C3A}</a:tableStyleId>
              </a:tblPr>
              <a:tblGrid>
                <a:gridCol w="2057400"/>
                <a:gridCol w="2057400"/>
                <a:gridCol w="2057400"/>
                <a:gridCol w="2057400"/>
              </a:tblGrid>
              <a:tr h="920451">
                <a:tc>
                  <a:txBody>
                    <a:bodyPr/>
                    <a:lstStyle/>
                    <a:p>
                      <a:endParaRPr lang="sv-SE" dirty="0"/>
                    </a:p>
                  </a:txBody>
                  <a:tcPr/>
                </a:tc>
                <a:tc>
                  <a:txBody>
                    <a:bodyPr/>
                    <a:lstStyle/>
                    <a:p>
                      <a:pPr algn="ctr"/>
                      <a:r>
                        <a:rPr lang="sv-SE" dirty="0" smtClean="0"/>
                        <a:t>Ekonomi</a:t>
                      </a:r>
                      <a:r>
                        <a:rPr lang="sv-SE" baseline="0" dirty="0" smtClean="0"/>
                        <a:t>- och </a:t>
                      </a:r>
                      <a:r>
                        <a:rPr lang="sv-SE" baseline="0" dirty="0" err="1" smtClean="0"/>
                        <a:t>personaladmin</a:t>
                      </a:r>
                      <a:endParaRPr lang="sv-SE" dirty="0"/>
                    </a:p>
                  </a:txBody>
                  <a:tcPr/>
                </a:tc>
                <a:tc>
                  <a:txBody>
                    <a:bodyPr/>
                    <a:lstStyle/>
                    <a:p>
                      <a:pPr algn="ctr"/>
                      <a:r>
                        <a:rPr lang="sv-SE" dirty="0" smtClean="0"/>
                        <a:t>Infrastruktur och service</a:t>
                      </a:r>
                      <a:endParaRPr lang="sv-SE" dirty="0"/>
                    </a:p>
                  </a:txBody>
                  <a:tcPr/>
                </a:tc>
                <a:tc>
                  <a:txBody>
                    <a:bodyPr/>
                    <a:lstStyle/>
                    <a:p>
                      <a:pPr algn="ctr"/>
                      <a:r>
                        <a:rPr lang="sv-SE" dirty="0" smtClean="0"/>
                        <a:t>Övriga</a:t>
                      </a:r>
                    </a:p>
                    <a:p>
                      <a:pPr algn="ctr"/>
                      <a:r>
                        <a:rPr lang="sv-SE" baseline="0" dirty="0" smtClean="0"/>
                        <a:t>funktioner</a:t>
                      </a:r>
                      <a:endParaRPr lang="sv-SE" dirty="0"/>
                    </a:p>
                  </a:txBody>
                  <a:tcPr/>
                </a:tc>
              </a:tr>
              <a:tr h="533276">
                <a:tc>
                  <a:txBody>
                    <a:bodyPr/>
                    <a:lstStyle/>
                    <a:p>
                      <a:r>
                        <a:rPr lang="sv-SE" dirty="0" smtClean="0"/>
                        <a:t>Utbildning</a:t>
                      </a:r>
                      <a:endParaRPr lang="sv-SE" dirty="0"/>
                    </a:p>
                  </a:txBody>
                  <a:tcPr/>
                </a:tc>
                <a:tc>
                  <a:txBody>
                    <a:bodyPr/>
                    <a:lstStyle/>
                    <a:p>
                      <a:pPr algn="ctr"/>
                      <a:r>
                        <a:rPr lang="sv-SE" dirty="0" smtClean="0"/>
                        <a:t>21,6   (32, 61)</a:t>
                      </a:r>
                      <a:endParaRPr lang="sv-SE" dirty="0"/>
                    </a:p>
                  </a:txBody>
                  <a:tcPr/>
                </a:tc>
                <a:tc>
                  <a:txBody>
                    <a:bodyPr/>
                    <a:lstStyle/>
                    <a:p>
                      <a:pPr marL="0" indent="0" algn="ctr">
                        <a:buNone/>
                      </a:pPr>
                      <a:r>
                        <a:rPr lang="sv-SE" baseline="0" dirty="0" smtClean="0"/>
                        <a:t>152,4   (141, 109)</a:t>
                      </a:r>
                    </a:p>
                  </a:txBody>
                  <a:tcPr/>
                </a:tc>
                <a:tc>
                  <a:txBody>
                    <a:bodyPr/>
                    <a:lstStyle/>
                    <a:p>
                      <a:pPr algn="ctr"/>
                      <a:r>
                        <a:rPr lang="sv-SE" dirty="0" smtClean="0"/>
                        <a:t>21,8   (19, </a:t>
                      </a:r>
                      <a:r>
                        <a:rPr lang="sv-SE" baseline="0" dirty="0" smtClean="0"/>
                        <a:t>10)</a:t>
                      </a:r>
                      <a:endParaRPr lang="sv-SE" dirty="0"/>
                    </a:p>
                  </a:txBody>
                  <a:tcPr/>
                </a:tc>
              </a:tr>
              <a:tr h="533276">
                <a:tc>
                  <a:txBody>
                    <a:bodyPr/>
                    <a:lstStyle/>
                    <a:p>
                      <a:r>
                        <a:rPr lang="sv-SE" dirty="0" smtClean="0"/>
                        <a:t>Forskning</a:t>
                      </a:r>
                      <a:endParaRPr lang="sv-SE" dirty="0"/>
                    </a:p>
                  </a:txBody>
                  <a:tcPr/>
                </a:tc>
                <a:tc>
                  <a:txBody>
                    <a:bodyPr/>
                    <a:lstStyle/>
                    <a:p>
                      <a:pPr algn="ctr"/>
                      <a:r>
                        <a:rPr lang="sv-SE" baseline="0" dirty="0" smtClean="0"/>
                        <a:t>48,1   (70, 107)</a:t>
                      </a:r>
                      <a:endParaRPr lang="sv-SE" dirty="0"/>
                    </a:p>
                  </a:txBody>
                  <a:tcPr/>
                </a:tc>
                <a:tc>
                  <a:txBody>
                    <a:bodyPr/>
                    <a:lstStyle/>
                    <a:p>
                      <a:pPr algn="ctr"/>
                      <a:r>
                        <a:rPr lang="sv-SE" baseline="0" dirty="0" smtClean="0"/>
                        <a:t>251,8   (230, 161)</a:t>
                      </a:r>
                    </a:p>
                  </a:txBody>
                  <a:tcPr/>
                </a:tc>
                <a:tc>
                  <a:txBody>
                    <a:bodyPr/>
                    <a:lstStyle/>
                    <a:p>
                      <a:pPr algn="ctr"/>
                      <a:r>
                        <a:rPr lang="sv-SE" dirty="0" smtClean="0"/>
                        <a:t>0,2   (0,</a:t>
                      </a:r>
                      <a:r>
                        <a:rPr lang="sv-SE" baseline="0" dirty="0" smtClean="0"/>
                        <a:t> </a:t>
                      </a:r>
                      <a:r>
                        <a:rPr lang="sv-SE" dirty="0" smtClean="0"/>
                        <a:t>0)</a:t>
                      </a:r>
                      <a:endParaRPr lang="sv-SE" dirty="0"/>
                    </a:p>
                  </a:txBody>
                  <a:tcPr/>
                </a:tc>
              </a:tr>
              <a:tr h="533276">
                <a:tc>
                  <a:txBody>
                    <a:bodyPr/>
                    <a:lstStyle/>
                    <a:p>
                      <a:r>
                        <a:rPr lang="sv-SE" dirty="0" smtClean="0"/>
                        <a:t>Summa</a:t>
                      </a:r>
                      <a:endParaRPr lang="sv-SE" dirty="0"/>
                    </a:p>
                  </a:txBody>
                  <a:tcPr/>
                </a:tc>
                <a:tc>
                  <a:txBody>
                    <a:bodyPr/>
                    <a:lstStyle/>
                    <a:p>
                      <a:pPr algn="ctr"/>
                      <a:r>
                        <a:rPr lang="sv-SE" baseline="0" dirty="0" smtClean="0"/>
                        <a:t>69,6   (102, 167)</a:t>
                      </a:r>
                      <a:endParaRPr lang="sv-SE" dirty="0"/>
                    </a:p>
                  </a:txBody>
                  <a:tcPr/>
                </a:tc>
                <a:tc>
                  <a:txBody>
                    <a:bodyPr/>
                    <a:lstStyle/>
                    <a:p>
                      <a:pPr algn="ctr"/>
                      <a:r>
                        <a:rPr lang="sv-SE" baseline="0" dirty="0" smtClean="0"/>
                        <a:t>404,2   (372, 270)</a:t>
                      </a:r>
                      <a:endParaRPr lang="sv-SE" dirty="0"/>
                    </a:p>
                  </a:txBody>
                  <a:tcPr/>
                </a:tc>
                <a:tc>
                  <a:txBody>
                    <a:bodyPr/>
                    <a:lstStyle/>
                    <a:p>
                      <a:pPr algn="ctr"/>
                      <a:r>
                        <a:rPr lang="sv-SE" dirty="0" smtClean="0"/>
                        <a:t>22,0   (19</a:t>
                      </a:r>
                      <a:r>
                        <a:rPr lang="sv-SE" baseline="0" dirty="0" smtClean="0"/>
                        <a:t>, 10)</a:t>
                      </a:r>
                      <a:endParaRPr lang="sv-SE" dirty="0" smtClean="0"/>
                    </a:p>
                  </a:txBody>
                  <a:tcPr/>
                </a:tc>
              </a:tr>
            </a:tbl>
          </a:graphicData>
        </a:graphic>
      </p:graphicFrame>
      <p:sp>
        <p:nvSpPr>
          <p:cNvPr id="4" name="Platshållare för bildnummer 3"/>
          <p:cNvSpPr>
            <a:spLocks noGrp="1"/>
          </p:cNvSpPr>
          <p:nvPr>
            <p:ph type="sldNum" sz="quarter" idx="12"/>
          </p:nvPr>
        </p:nvSpPr>
        <p:spPr/>
        <p:txBody>
          <a:bodyPr/>
          <a:lstStyle/>
          <a:p>
            <a:fld id="{F744A35F-86DE-449F-A7A9-32B43FB60C66}" type="slidenum">
              <a:rPr lang="sv-SE" smtClean="0"/>
              <a:pPr/>
              <a:t>10</a:t>
            </a:fld>
            <a:endParaRPr lang="sv-SE"/>
          </a:p>
        </p:txBody>
      </p:sp>
      <p:sp>
        <p:nvSpPr>
          <p:cNvPr id="3" name="textruta 2"/>
          <p:cNvSpPr txBox="1"/>
          <p:nvPr/>
        </p:nvSpPr>
        <p:spPr>
          <a:xfrm>
            <a:off x="539552" y="5301208"/>
            <a:ext cx="720080" cy="369332"/>
          </a:xfrm>
          <a:prstGeom prst="rect">
            <a:avLst/>
          </a:prstGeom>
          <a:noFill/>
        </p:spPr>
        <p:txBody>
          <a:bodyPr wrap="square" rtlCol="0">
            <a:spAutoFit/>
          </a:bodyPr>
          <a:lstStyle/>
          <a:p>
            <a:r>
              <a:rPr lang="sv-SE" dirty="0" smtClean="0"/>
              <a:t>mnkr</a:t>
            </a:r>
            <a:endParaRPr lang="sv-SE" dirty="0"/>
          </a:p>
        </p:txBody>
      </p:sp>
      <p:sp>
        <p:nvSpPr>
          <p:cNvPr id="7" name="Platshållare för datum 6"/>
          <p:cNvSpPr>
            <a:spLocks noGrp="1"/>
          </p:cNvSpPr>
          <p:nvPr>
            <p:ph type="dt" sz="half" idx="10"/>
          </p:nvPr>
        </p:nvSpPr>
        <p:spPr>
          <a:xfrm>
            <a:off x="457200" y="6356350"/>
            <a:ext cx="3754760" cy="365125"/>
          </a:xfrm>
        </p:spPr>
        <p:txBody>
          <a:bodyPr/>
          <a:lstStyle/>
          <a:p>
            <a:r>
              <a:rPr lang="sv-SE" smtClean="0"/>
              <a:t>SUHF-statistiken 2013/Ann-Kristin Mattsson/2013-10-10</a:t>
            </a:r>
            <a:endParaRPr lang="sv-SE" dirty="0"/>
          </a:p>
        </p:txBody>
      </p:sp>
    </p:spTree>
    <p:extLst>
      <p:ext uri="{BB962C8B-B14F-4D97-AF65-F5344CB8AC3E}">
        <p14:creationId xmlns:p14="http://schemas.microsoft.com/office/powerpoint/2010/main" val="1410272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Direktifieringar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697653694"/>
              </p:ext>
            </p:extLst>
          </p:nvPr>
        </p:nvGraphicFramePr>
        <p:xfrm>
          <a:off x="457200" y="1600200"/>
          <a:ext cx="8229600" cy="2560320"/>
        </p:xfrm>
        <a:graphic>
          <a:graphicData uri="http://schemas.openxmlformats.org/drawingml/2006/table">
            <a:tbl>
              <a:tblPr firstRow="1" lastRow="1" bandRow="1">
                <a:tableStyleId>{5C22544A-7EE6-4342-B048-85BDC9FD1C3A}</a:tableStyleId>
              </a:tblPr>
              <a:tblGrid>
                <a:gridCol w="2057400"/>
                <a:gridCol w="2057400"/>
                <a:gridCol w="2057400"/>
                <a:gridCol w="2057400"/>
              </a:tblGrid>
              <a:tr h="370840">
                <a:tc>
                  <a:txBody>
                    <a:bodyPr/>
                    <a:lstStyle/>
                    <a:p>
                      <a:endParaRPr lang="sv-SE" dirty="0"/>
                    </a:p>
                  </a:txBody>
                  <a:tcPr/>
                </a:tc>
                <a:tc>
                  <a:txBody>
                    <a:bodyPr/>
                    <a:lstStyle/>
                    <a:p>
                      <a:pPr algn="ctr"/>
                      <a:r>
                        <a:rPr lang="sv-SE" dirty="0" smtClean="0"/>
                        <a:t>2013</a:t>
                      </a:r>
                    </a:p>
                    <a:p>
                      <a:pPr algn="ctr"/>
                      <a:endParaRPr lang="sv-SE" dirty="0"/>
                    </a:p>
                  </a:txBody>
                  <a:tcPr/>
                </a:tc>
                <a:tc>
                  <a:txBody>
                    <a:bodyPr/>
                    <a:lstStyle/>
                    <a:p>
                      <a:pPr algn="ctr"/>
                      <a:r>
                        <a:rPr lang="sv-SE" dirty="0" smtClean="0"/>
                        <a:t>2012</a:t>
                      </a:r>
                    </a:p>
                  </a:txBody>
                  <a:tcPr/>
                </a:tc>
                <a:tc>
                  <a:txBody>
                    <a:bodyPr/>
                    <a:lstStyle/>
                    <a:p>
                      <a:pPr algn="ctr"/>
                      <a:r>
                        <a:rPr lang="sv-SE" dirty="0" smtClean="0"/>
                        <a:t>2011</a:t>
                      </a:r>
                      <a:endParaRPr lang="sv-SE" dirty="0"/>
                    </a:p>
                  </a:txBody>
                  <a:tcPr/>
                </a:tc>
              </a:tr>
              <a:tr h="370840">
                <a:tc>
                  <a:txBody>
                    <a:bodyPr/>
                    <a:lstStyle/>
                    <a:p>
                      <a:r>
                        <a:rPr lang="sv-SE" b="0" dirty="0" smtClean="0"/>
                        <a:t>Utbildning</a:t>
                      </a:r>
                    </a:p>
                    <a:p>
                      <a:endParaRPr lang="sv-SE" dirty="0"/>
                    </a:p>
                  </a:txBody>
                  <a:tcPr/>
                </a:tc>
                <a:tc>
                  <a:txBody>
                    <a:bodyPr/>
                    <a:lstStyle/>
                    <a:p>
                      <a:pPr algn="ctr"/>
                      <a:r>
                        <a:rPr lang="sv-SE" dirty="0" smtClean="0"/>
                        <a:t>0,8 %</a:t>
                      </a:r>
                      <a:endParaRPr lang="sv-SE" dirty="0"/>
                    </a:p>
                  </a:txBody>
                  <a:tcPr/>
                </a:tc>
                <a:tc>
                  <a:txBody>
                    <a:bodyPr/>
                    <a:lstStyle/>
                    <a:p>
                      <a:pPr algn="ctr"/>
                      <a:r>
                        <a:rPr lang="sv-SE" dirty="0" smtClean="0"/>
                        <a:t>0,8 %</a:t>
                      </a:r>
                      <a:endParaRPr lang="sv-SE" dirty="0"/>
                    </a:p>
                  </a:txBody>
                  <a:tcPr/>
                </a:tc>
                <a:tc>
                  <a:txBody>
                    <a:bodyPr/>
                    <a:lstStyle/>
                    <a:p>
                      <a:pPr algn="ctr"/>
                      <a:r>
                        <a:rPr lang="sv-SE" dirty="0" smtClean="0"/>
                        <a:t>0,8 %</a:t>
                      </a:r>
                      <a:endParaRPr lang="sv-SE" dirty="0"/>
                    </a:p>
                  </a:txBody>
                  <a:tcPr/>
                </a:tc>
              </a:tr>
              <a:tr h="370840">
                <a:tc>
                  <a:txBody>
                    <a:bodyPr/>
                    <a:lstStyle/>
                    <a:p>
                      <a:r>
                        <a:rPr lang="sv-SE" b="0" dirty="0" smtClean="0"/>
                        <a:t>Forskning</a:t>
                      </a:r>
                    </a:p>
                    <a:p>
                      <a:endParaRPr lang="sv-SE" b="1" dirty="0"/>
                    </a:p>
                  </a:txBody>
                  <a:tcPr/>
                </a:tc>
                <a:tc>
                  <a:txBody>
                    <a:bodyPr/>
                    <a:lstStyle/>
                    <a:p>
                      <a:pPr algn="ctr"/>
                      <a:r>
                        <a:rPr lang="sv-SE" dirty="0" smtClean="0"/>
                        <a:t>0,9 %</a:t>
                      </a:r>
                      <a:endParaRPr lang="sv-SE" dirty="0"/>
                    </a:p>
                  </a:txBody>
                  <a:tcPr/>
                </a:tc>
                <a:tc>
                  <a:txBody>
                    <a:bodyPr/>
                    <a:lstStyle/>
                    <a:p>
                      <a:pPr algn="ctr"/>
                      <a:r>
                        <a:rPr lang="sv-SE" dirty="0" smtClean="0"/>
                        <a:t>0,9 %</a:t>
                      </a:r>
                      <a:endParaRPr lang="sv-SE" dirty="0"/>
                    </a:p>
                  </a:txBody>
                  <a:tcPr/>
                </a:tc>
                <a:tc>
                  <a:txBody>
                    <a:bodyPr/>
                    <a:lstStyle/>
                    <a:p>
                      <a:pPr algn="ctr"/>
                      <a:r>
                        <a:rPr lang="sv-SE" dirty="0" smtClean="0"/>
                        <a:t>0,9 %</a:t>
                      </a:r>
                      <a:endParaRPr lang="sv-SE" dirty="0"/>
                    </a:p>
                  </a:txBody>
                  <a:tcPr/>
                </a:tc>
              </a:tr>
              <a:tr h="370840">
                <a:tc>
                  <a:txBody>
                    <a:bodyPr/>
                    <a:lstStyle/>
                    <a:p>
                      <a:r>
                        <a:rPr lang="sv-SE" dirty="0" smtClean="0"/>
                        <a:t>Totalt</a:t>
                      </a:r>
                    </a:p>
                    <a:p>
                      <a:endParaRPr lang="sv-SE" dirty="0"/>
                    </a:p>
                  </a:txBody>
                  <a:tcPr/>
                </a:tc>
                <a:tc>
                  <a:txBody>
                    <a:bodyPr/>
                    <a:lstStyle/>
                    <a:p>
                      <a:pPr algn="ctr"/>
                      <a:r>
                        <a:rPr lang="sv-SE" dirty="0" smtClean="0"/>
                        <a:t>0,8 %</a:t>
                      </a:r>
                      <a:endParaRPr lang="sv-SE" dirty="0"/>
                    </a:p>
                  </a:txBody>
                  <a:tcPr/>
                </a:tc>
                <a:tc>
                  <a:txBody>
                    <a:bodyPr/>
                    <a:lstStyle/>
                    <a:p>
                      <a:pPr algn="ctr"/>
                      <a:r>
                        <a:rPr lang="sv-SE" dirty="0" smtClean="0"/>
                        <a:t>0,9 %</a:t>
                      </a:r>
                      <a:endParaRPr lang="sv-SE" dirty="0"/>
                    </a:p>
                  </a:txBody>
                  <a:tcPr/>
                </a:tc>
                <a:tc>
                  <a:txBody>
                    <a:bodyPr/>
                    <a:lstStyle/>
                    <a:p>
                      <a:pPr algn="ctr"/>
                      <a:r>
                        <a:rPr lang="sv-SE" dirty="0" smtClean="0"/>
                        <a:t>0,8 %</a:t>
                      </a:r>
                      <a:endParaRPr lang="sv-SE" dirty="0"/>
                    </a:p>
                  </a:txBody>
                  <a:tcPr/>
                </a:tc>
              </a:tr>
            </a:tbl>
          </a:graphicData>
        </a:graphic>
      </p:graphicFrame>
      <p:sp>
        <p:nvSpPr>
          <p:cNvPr id="4" name="Platshållare för datum 3"/>
          <p:cNvSpPr>
            <a:spLocks noGrp="1"/>
          </p:cNvSpPr>
          <p:nvPr>
            <p:ph type="dt" sz="half" idx="10"/>
          </p:nvPr>
        </p:nvSpPr>
        <p:spPr>
          <a:xfrm>
            <a:off x="457200" y="6356350"/>
            <a:ext cx="3826768" cy="365125"/>
          </a:xfrm>
        </p:spPr>
        <p:txBody>
          <a:bodyPr/>
          <a:lstStyle/>
          <a:p>
            <a:r>
              <a:rPr lang="sv-SE" dirty="0"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11</a:t>
            </a:fld>
            <a:endParaRPr lang="sv-SE"/>
          </a:p>
        </p:txBody>
      </p:sp>
      <p:sp>
        <p:nvSpPr>
          <p:cNvPr id="7" name="textruta 6"/>
          <p:cNvSpPr txBox="1"/>
          <p:nvPr/>
        </p:nvSpPr>
        <p:spPr>
          <a:xfrm>
            <a:off x="683568" y="4797152"/>
            <a:ext cx="3349828" cy="369332"/>
          </a:xfrm>
          <a:prstGeom prst="rect">
            <a:avLst/>
          </a:prstGeom>
          <a:noFill/>
        </p:spPr>
        <p:txBody>
          <a:bodyPr wrap="none" rtlCol="0">
            <a:spAutoFit/>
          </a:bodyPr>
          <a:lstStyle/>
          <a:p>
            <a:r>
              <a:rPr lang="sv-SE" dirty="0" smtClean="0"/>
              <a:t>% av verksamhetskostnader totalt</a:t>
            </a:r>
            <a:endParaRPr lang="sv-SE" dirty="0"/>
          </a:p>
        </p:txBody>
      </p:sp>
    </p:spTree>
    <p:extLst>
      <p:ext uri="{BB962C8B-B14F-4D97-AF65-F5344CB8AC3E}">
        <p14:creationId xmlns:p14="http://schemas.microsoft.com/office/powerpoint/2010/main" val="2832059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 2013</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12</a:t>
            </a:fld>
            <a:endParaRPr lang="sv-SE"/>
          </a:p>
        </p:txBody>
      </p:sp>
      <p:sp>
        <p:nvSpPr>
          <p:cNvPr id="6" name="Platshållare för datum 5"/>
          <p:cNvSpPr>
            <a:spLocks noGrp="1"/>
          </p:cNvSpPr>
          <p:nvPr>
            <p:ph type="dt" sz="half" idx="10"/>
          </p:nvPr>
        </p:nvSpPr>
        <p:spPr>
          <a:xfrm>
            <a:off x="457200" y="6356350"/>
            <a:ext cx="3682752" cy="365125"/>
          </a:xfrm>
        </p:spPr>
        <p:txBody>
          <a:bodyPr/>
          <a:lstStyle/>
          <a:p>
            <a:r>
              <a:rPr lang="sv-SE" smtClean="0"/>
              <a:t>SUHF-statistiken 2013/Ann-Kristin Mattsson/2013-10-10</a:t>
            </a:r>
            <a:endParaRPr lang="sv-SE" dirty="0"/>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4571942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949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13</a:t>
            </a:fld>
            <a:endParaRPr lang="sv-SE"/>
          </a:p>
        </p:txBody>
      </p:sp>
      <p:sp>
        <p:nvSpPr>
          <p:cNvPr id="7" name="Platshållare för datum 6"/>
          <p:cNvSpPr>
            <a:spLocks noGrp="1"/>
          </p:cNvSpPr>
          <p:nvPr>
            <p:ph type="dt" sz="half" idx="10"/>
          </p:nvPr>
        </p:nvSpPr>
        <p:spPr>
          <a:xfrm>
            <a:off x="457200" y="6356350"/>
            <a:ext cx="3682752" cy="365125"/>
          </a:xfrm>
        </p:spPr>
        <p:txBody>
          <a:bodyPr/>
          <a:lstStyle/>
          <a:p>
            <a:r>
              <a:rPr lang="sv-SE" smtClean="0"/>
              <a:t>SUHF-statistiken 2013/Ann-Kristin Mattsson/2013-10-10</a:t>
            </a:r>
            <a:endParaRPr lang="sv-SE" dirty="0"/>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9283297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16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14</a:t>
            </a:fld>
            <a:endParaRPr lang="sv-SE"/>
          </a:p>
        </p:txBody>
      </p:sp>
      <p:sp>
        <p:nvSpPr>
          <p:cNvPr id="6" name="Platshållare för datum 5"/>
          <p:cNvSpPr>
            <a:spLocks noGrp="1"/>
          </p:cNvSpPr>
          <p:nvPr>
            <p:ph type="dt" sz="half" idx="10"/>
          </p:nvPr>
        </p:nvSpPr>
        <p:spPr>
          <a:xfrm>
            <a:off x="457200" y="6356350"/>
            <a:ext cx="3682752" cy="365125"/>
          </a:xfrm>
        </p:spPr>
        <p:txBody>
          <a:bodyPr/>
          <a:lstStyle/>
          <a:p>
            <a:r>
              <a:rPr lang="sv-SE" smtClean="0"/>
              <a:t>SUHF-statistiken 2013/Ann-Kristin Mattsson/2013-10-10</a:t>
            </a:r>
            <a:endParaRPr lang="sv-SE" dirty="0"/>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8136093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260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15</a:t>
            </a:fld>
            <a:endParaRPr lang="sv-SE"/>
          </a:p>
        </p:txBody>
      </p:sp>
      <p:sp>
        <p:nvSpPr>
          <p:cNvPr id="6" name="Platshållare för datum 5"/>
          <p:cNvSpPr>
            <a:spLocks noGrp="1"/>
          </p:cNvSpPr>
          <p:nvPr>
            <p:ph type="dt" sz="half" idx="10"/>
          </p:nvPr>
        </p:nvSpPr>
        <p:spPr>
          <a:xfrm>
            <a:off x="457200" y="6356350"/>
            <a:ext cx="4546848" cy="365125"/>
          </a:xfrm>
        </p:spPr>
        <p:txBody>
          <a:bodyPr/>
          <a:lstStyle/>
          <a:p>
            <a:r>
              <a:rPr lang="sv-SE" smtClean="0"/>
              <a:t>SUHF-statistiken 2013/Ann-Kristin Mattsson/2013-10-10</a:t>
            </a:r>
            <a:endParaRPr lang="sv-SE" dirty="0"/>
          </a:p>
        </p:txBody>
      </p:sp>
      <p:graphicFrame>
        <p:nvGraphicFramePr>
          <p:cNvPr id="10" name="Platshållare för innehåll 9"/>
          <p:cNvGraphicFramePr>
            <a:graphicFrameLocks noGrp="1"/>
          </p:cNvGraphicFramePr>
          <p:nvPr>
            <p:ph idx="1"/>
            <p:extLst>
              <p:ext uri="{D42A27DB-BD31-4B8C-83A1-F6EECF244321}">
                <p14:modId xmlns:p14="http://schemas.microsoft.com/office/powerpoint/2010/main" val="36637464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67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a:t>
            </a:r>
            <a:endParaRPr lang="sv-SE" dirty="0"/>
          </a:p>
        </p:txBody>
      </p:sp>
      <p:sp>
        <p:nvSpPr>
          <p:cNvPr id="4" name="Platshållare för datum 3"/>
          <p:cNvSpPr>
            <a:spLocks noGrp="1"/>
          </p:cNvSpPr>
          <p:nvPr>
            <p:ph type="dt" sz="half" idx="10"/>
          </p:nvPr>
        </p:nvSpPr>
        <p:spPr>
          <a:xfrm>
            <a:off x="457200" y="6356350"/>
            <a:ext cx="4330824" cy="365125"/>
          </a:xfrm>
        </p:spPr>
        <p:txBody>
          <a:bodyPr/>
          <a:lstStyle/>
          <a:p>
            <a:r>
              <a:rPr lang="sv-SE"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16</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5157290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4447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17</a:t>
            </a:fld>
            <a:endParaRPr lang="sv-SE"/>
          </a:p>
        </p:txBody>
      </p:sp>
      <p:sp>
        <p:nvSpPr>
          <p:cNvPr id="6" name="Platshållare för datum 5"/>
          <p:cNvSpPr>
            <a:spLocks noGrp="1"/>
          </p:cNvSpPr>
          <p:nvPr>
            <p:ph type="dt" sz="half" idx="10"/>
          </p:nvPr>
        </p:nvSpPr>
        <p:spPr>
          <a:xfrm>
            <a:off x="457200" y="6356350"/>
            <a:ext cx="3898776" cy="365125"/>
          </a:xfrm>
        </p:spPr>
        <p:txBody>
          <a:bodyPr/>
          <a:lstStyle/>
          <a:p>
            <a:r>
              <a:rPr lang="sv-SE" smtClean="0"/>
              <a:t>SUHF-statistiken 2013/Ann-Kristin Mattsson/2013-10-10</a:t>
            </a:r>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050045095"/>
              </p:ext>
            </p:extLst>
          </p:nvPr>
        </p:nvGraphicFramePr>
        <p:xfrm>
          <a:off x="539552" y="1628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3527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18</a:t>
            </a:fld>
            <a:endParaRPr lang="sv-SE"/>
          </a:p>
        </p:txBody>
      </p:sp>
      <p:sp>
        <p:nvSpPr>
          <p:cNvPr id="6" name="Platshållare för datum 5"/>
          <p:cNvSpPr>
            <a:spLocks noGrp="1"/>
          </p:cNvSpPr>
          <p:nvPr>
            <p:ph type="dt" sz="half" idx="10"/>
          </p:nvPr>
        </p:nvSpPr>
        <p:spPr>
          <a:xfrm>
            <a:off x="457200" y="6356350"/>
            <a:ext cx="3682752" cy="365125"/>
          </a:xfrm>
        </p:spPr>
        <p:txBody>
          <a:bodyPr/>
          <a:lstStyle/>
          <a:p>
            <a:r>
              <a:rPr lang="sv-SE" smtClean="0"/>
              <a:t>SUHF-statistiken 2013/Ann-Kristin Mattsson/2013-10-10</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13223278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4128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a:t>
            </a:r>
            <a:endParaRPr lang="sv-SE" dirty="0"/>
          </a:p>
        </p:txBody>
      </p:sp>
      <p:sp>
        <p:nvSpPr>
          <p:cNvPr id="4" name="Platshållare för datum 3"/>
          <p:cNvSpPr>
            <a:spLocks noGrp="1"/>
          </p:cNvSpPr>
          <p:nvPr>
            <p:ph type="dt" sz="half" idx="10"/>
          </p:nvPr>
        </p:nvSpPr>
        <p:spPr>
          <a:xfrm>
            <a:off x="457200" y="6356350"/>
            <a:ext cx="4258816" cy="365125"/>
          </a:xfrm>
        </p:spPr>
        <p:txBody>
          <a:bodyPr/>
          <a:lstStyle/>
          <a:p>
            <a:r>
              <a:rPr lang="sv-SE"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19</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17669642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2259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err="1" smtClean="0"/>
              <a:t>SUHF-statistik</a:t>
            </a:r>
            <a:endParaRPr lang="sv-SE" dirty="0"/>
          </a:p>
        </p:txBody>
      </p:sp>
      <p:sp>
        <p:nvSpPr>
          <p:cNvPr id="10" name="Platshållare för innehåll 9"/>
          <p:cNvSpPr>
            <a:spLocks noGrp="1"/>
          </p:cNvSpPr>
          <p:nvPr>
            <p:ph sz="half" idx="1"/>
          </p:nvPr>
        </p:nvSpPr>
        <p:spPr/>
        <p:txBody>
          <a:bodyPr/>
          <a:lstStyle/>
          <a:p>
            <a:pPr>
              <a:buNone/>
            </a:pPr>
            <a:r>
              <a:rPr lang="sv-SE" dirty="0" smtClean="0"/>
              <a:t>Statistik för 2010 finns</a:t>
            </a:r>
          </a:p>
          <a:p>
            <a:pPr>
              <a:buNone/>
            </a:pPr>
            <a:r>
              <a:rPr lang="sv-SE" dirty="0" smtClean="0"/>
              <a:t>redovisad i rapporten </a:t>
            </a:r>
          </a:p>
          <a:p>
            <a:pPr>
              <a:buNone/>
            </a:pPr>
            <a:r>
              <a:rPr lang="sv-SE" sz="2400" i="1" dirty="0" smtClean="0"/>
              <a:t>SUHF-modellen i verkligheten</a:t>
            </a:r>
          </a:p>
          <a:p>
            <a:pPr>
              <a:buNone/>
            </a:pPr>
            <a:r>
              <a:rPr lang="sv-SE" sz="2400" u="sng" dirty="0" smtClean="0">
                <a:solidFill>
                  <a:schemeClr val="tx2">
                    <a:lumMod val="40000"/>
                    <a:lumOff val="60000"/>
                  </a:schemeClr>
                </a:solidFill>
                <a:hlinkClick r:id="rId3"/>
              </a:rPr>
              <a:t>http://www.suhf.se/web/Rapporter_2011-2012.aspx</a:t>
            </a:r>
            <a:r>
              <a:rPr lang="sv-SE" sz="2400" dirty="0" smtClean="0"/>
              <a:t>.</a:t>
            </a:r>
          </a:p>
          <a:p>
            <a:pPr>
              <a:buNone/>
            </a:pPr>
            <a:endParaRPr lang="sv-SE" sz="2400" dirty="0"/>
          </a:p>
          <a:p>
            <a:pPr>
              <a:buNone/>
            </a:pPr>
            <a:r>
              <a:rPr lang="sv-SE" sz="2400" dirty="0" smtClean="0"/>
              <a:t>Statistik för 2011och 2012 se</a:t>
            </a:r>
          </a:p>
          <a:p>
            <a:pPr>
              <a:buNone/>
            </a:pPr>
            <a:r>
              <a:rPr lang="sv-SE" sz="2400" dirty="0" smtClean="0"/>
              <a:t>http</a:t>
            </a:r>
            <a:r>
              <a:rPr lang="sv-SE" sz="2400" dirty="0"/>
              <a:t>://</a:t>
            </a:r>
            <a:r>
              <a:rPr lang="sv-SE" sz="2400" dirty="0" smtClean="0"/>
              <a:t>www.suhf.se/web/SUHF_-_modellen.aspx.</a:t>
            </a:r>
            <a:endParaRPr lang="sv-SE" sz="2400" dirty="0"/>
          </a:p>
        </p:txBody>
      </p:sp>
      <p:pic>
        <p:nvPicPr>
          <p:cNvPr id="12" name="Picture 3"/>
          <p:cNvPicPr>
            <a:picLocks noGrp="1" noChangeAspect="1" noChangeArrowheads="1"/>
          </p:cNvPicPr>
          <p:nvPr>
            <p:ph sz="half" idx="2"/>
          </p:nvPr>
        </p:nvPicPr>
        <p:blipFill>
          <a:blip r:embed="rId4" cstate="print"/>
          <a:srcRect/>
          <a:stretch>
            <a:fillRect/>
          </a:stretch>
        </p:blipFill>
        <p:spPr bwMode="auto">
          <a:xfrm>
            <a:off x="4648200" y="1628800"/>
            <a:ext cx="4038600" cy="4536504"/>
          </a:xfrm>
          <a:prstGeom prst="rect">
            <a:avLst/>
          </a:prstGeom>
          <a:noFill/>
          <a:ln w="9525">
            <a:noFill/>
            <a:miter lim="800000"/>
            <a:headEnd/>
            <a:tailEnd/>
          </a:ln>
        </p:spPr>
      </p:pic>
      <p:sp>
        <p:nvSpPr>
          <p:cNvPr id="5" name="Platshållare för bildnummer 4"/>
          <p:cNvSpPr>
            <a:spLocks noGrp="1"/>
          </p:cNvSpPr>
          <p:nvPr>
            <p:ph type="sldNum" sz="quarter" idx="12"/>
          </p:nvPr>
        </p:nvSpPr>
        <p:spPr/>
        <p:txBody>
          <a:bodyPr/>
          <a:lstStyle/>
          <a:p>
            <a:fld id="{F744A35F-86DE-449F-A7A9-32B43FB60C66}" type="slidenum">
              <a:rPr lang="sv-SE" smtClean="0"/>
              <a:pPr/>
              <a:t>2</a:t>
            </a:fld>
            <a:endParaRPr lang="sv-SE"/>
          </a:p>
        </p:txBody>
      </p:sp>
      <p:sp>
        <p:nvSpPr>
          <p:cNvPr id="2" name="Platshållare för datum 1"/>
          <p:cNvSpPr>
            <a:spLocks noGrp="1"/>
          </p:cNvSpPr>
          <p:nvPr>
            <p:ph type="dt" sz="half" idx="10"/>
          </p:nvPr>
        </p:nvSpPr>
        <p:spPr>
          <a:xfrm>
            <a:off x="457200" y="6356350"/>
            <a:ext cx="3970784" cy="365125"/>
          </a:xfrm>
        </p:spPr>
        <p:txBody>
          <a:bodyPr/>
          <a:lstStyle/>
          <a:p>
            <a:r>
              <a:rPr lang="sv-SE" smtClean="0"/>
              <a:t>SUHF-statistiken 2013/Ann-Kristin Mattsson/2013-10-10</a:t>
            </a:r>
            <a:endParaRPr lang="sv-SE"/>
          </a:p>
        </p:txBody>
      </p:sp>
    </p:spTree>
    <p:extLst>
      <p:ext uri="{BB962C8B-B14F-4D97-AF65-F5344CB8AC3E}">
        <p14:creationId xmlns:p14="http://schemas.microsoft.com/office/powerpoint/2010/main" val="1102461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20</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2013/Ann-Kristin Mattsson/2013-10-10</a:t>
            </a:r>
            <a:endParaRPr lang="sv-SE" dirty="0"/>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060530193"/>
              </p:ext>
            </p:extLst>
          </p:nvPr>
        </p:nvGraphicFramePr>
        <p:xfrm>
          <a:off x="467544" y="1772816"/>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358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21</a:t>
            </a:fld>
            <a:endParaRPr lang="sv-SE"/>
          </a:p>
        </p:txBody>
      </p:sp>
      <p:sp>
        <p:nvSpPr>
          <p:cNvPr id="6" name="Platshållare för datum 5"/>
          <p:cNvSpPr>
            <a:spLocks noGrp="1"/>
          </p:cNvSpPr>
          <p:nvPr>
            <p:ph type="dt" sz="half" idx="10"/>
          </p:nvPr>
        </p:nvSpPr>
        <p:spPr>
          <a:xfrm>
            <a:off x="457200" y="6356350"/>
            <a:ext cx="5050904" cy="365125"/>
          </a:xfrm>
        </p:spPr>
        <p:txBody>
          <a:bodyPr/>
          <a:lstStyle/>
          <a:p>
            <a:r>
              <a:rPr lang="sv-SE" smtClean="0"/>
              <a:t>SUHF-statistiken 2013/Ann-Kristin Mattsson/2013-10-10</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53239647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7194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22</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7001089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461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Verksamhetsgrenar 2013</a:t>
            </a:r>
            <a:endParaRPr lang="sv-SE" dirty="0"/>
          </a:p>
        </p:txBody>
      </p:sp>
      <p:sp>
        <p:nvSpPr>
          <p:cNvPr id="4" name="Platshållare för datum 3"/>
          <p:cNvSpPr>
            <a:spLocks noGrp="1"/>
          </p:cNvSpPr>
          <p:nvPr>
            <p:ph type="dt" sz="half" idx="10"/>
          </p:nvPr>
        </p:nvSpPr>
        <p:spPr>
          <a:xfrm>
            <a:off x="457200" y="6356350"/>
            <a:ext cx="4258816" cy="365125"/>
          </a:xfrm>
        </p:spPr>
        <p:txBody>
          <a:bodyPr/>
          <a:lstStyle/>
          <a:p>
            <a:r>
              <a:rPr lang="sv-SE"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23</a:t>
            </a:fld>
            <a:endParaRPr lang="sv-SE"/>
          </a:p>
        </p:txBody>
      </p:sp>
      <p:sp>
        <p:nvSpPr>
          <p:cNvPr id="7" name="textruta 6"/>
          <p:cNvSpPr txBox="1"/>
          <p:nvPr/>
        </p:nvSpPr>
        <p:spPr>
          <a:xfrm>
            <a:off x="2195736" y="3294856"/>
            <a:ext cx="864096" cy="307777"/>
          </a:xfrm>
          <a:prstGeom prst="rect">
            <a:avLst/>
          </a:prstGeom>
          <a:noFill/>
        </p:spPr>
        <p:txBody>
          <a:bodyPr wrap="square" rtlCol="0">
            <a:spAutoFit/>
          </a:bodyPr>
          <a:lstStyle/>
          <a:p>
            <a:r>
              <a:rPr lang="sv-SE" sz="1400" dirty="0" smtClean="0"/>
              <a:t>(57%)</a:t>
            </a:r>
            <a:endParaRPr lang="sv-SE" sz="1400"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18116845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217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Verksamhetsgrenar - utveckling</a:t>
            </a:r>
            <a:endParaRPr lang="sv-SE" dirty="0"/>
          </a:p>
        </p:txBody>
      </p:sp>
      <p:sp>
        <p:nvSpPr>
          <p:cNvPr id="4" name="Platshållare för datum 3"/>
          <p:cNvSpPr>
            <a:spLocks noGrp="1"/>
          </p:cNvSpPr>
          <p:nvPr>
            <p:ph type="dt" sz="half" idx="10"/>
          </p:nvPr>
        </p:nvSpPr>
        <p:spPr>
          <a:xfrm>
            <a:off x="457200" y="6356350"/>
            <a:ext cx="3754760" cy="365125"/>
          </a:xfrm>
        </p:spPr>
        <p:txBody>
          <a:bodyPr/>
          <a:lstStyle/>
          <a:p>
            <a:r>
              <a:rPr lang="sv-SE" dirty="0"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24</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634031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3859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Verksamhetsgren/nivå 2013</a:t>
            </a:r>
            <a:endParaRPr lang="sv-SE" dirty="0"/>
          </a:p>
        </p:txBody>
      </p:sp>
      <p:sp>
        <p:nvSpPr>
          <p:cNvPr id="4" name="Platshållare för datum 3"/>
          <p:cNvSpPr>
            <a:spLocks noGrp="1"/>
          </p:cNvSpPr>
          <p:nvPr>
            <p:ph type="dt" sz="half" idx="10"/>
          </p:nvPr>
        </p:nvSpPr>
        <p:spPr>
          <a:xfrm>
            <a:off x="457200" y="6356350"/>
            <a:ext cx="3682752" cy="365125"/>
          </a:xfrm>
        </p:spPr>
        <p:txBody>
          <a:bodyPr/>
          <a:lstStyle/>
          <a:p>
            <a:r>
              <a:rPr lang="sv-SE"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25</a:t>
            </a:fld>
            <a:endParaRPr lang="sv-SE"/>
          </a:p>
        </p:txBody>
      </p:sp>
      <p:sp>
        <p:nvSpPr>
          <p:cNvPr id="7" name="textruta 6"/>
          <p:cNvSpPr txBox="1"/>
          <p:nvPr/>
        </p:nvSpPr>
        <p:spPr>
          <a:xfrm>
            <a:off x="1475656" y="2996952"/>
            <a:ext cx="648072" cy="307777"/>
          </a:xfrm>
          <a:prstGeom prst="rect">
            <a:avLst/>
          </a:prstGeom>
          <a:noFill/>
        </p:spPr>
        <p:txBody>
          <a:bodyPr wrap="square" rtlCol="0">
            <a:spAutoFit/>
          </a:bodyPr>
          <a:lstStyle/>
          <a:p>
            <a:r>
              <a:rPr lang="sv-SE" sz="1400" dirty="0" smtClean="0"/>
              <a:t>(42%)</a:t>
            </a:r>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5176965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3166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Nivåer 2013</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26</a:t>
            </a:fld>
            <a:endParaRPr lang="sv-SE"/>
          </a:p>
        </p:txBody>
      </p:sp>
      <p:sp>
        <p:nvSpPr>
          <p:cNvPr id="7" name="textruta 6"/>
          <p:cNvSpPr txBox="1"/>
          <p:nvPr/>
        </p:nvSpPr>
        <p:spPr>
          <a:xfrm>
            <a:off x="1619672" y="3212976"/>
            <a:ext cx="716736" cy="307777"/>
          </a:xfrm>
          <a:prstGeom prst="rect">
            <a:avLst/>
          </a:prstGeom>
          <a:noFill/>
        </p:spPr>
        <p:txBody>
          <a:bodyPr wrap="square" rtlCol="0">
            <a:spAutoFit/>
          </a:bodyPr>
          <a:lstStyle/>
          <a:p>
            <a:r>
              <a:rPr lang="sv-SE" sz="1400" dirty="0" smtClean="0"/>
              <a:t>(32%)</a:t>
            </a:r>
            <a:endParaRPr lang="sv-SE" sz="1400"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400179777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624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Nivåer 2013</a:t>
            </a:r>
            <a:br>
              <a:rPr lang="sv-SE" dirty="0" smtClean="0"/>
            </a:br>
            <a:endParaRPr lang="sv-SE" dirty="0"/>
          </a:p>
        </p:txBody>
      </p:sp>
      <p:sp>
        <p:nvSpPr>
          <p:cNvPr id="4" name="Platshållare för datum 3"/>
          <p:cNvSpPr>
            <a:spLocks noGrp="1"/>
          </p:cNvSpPr>
          <p:nvPr>
            <p:ph type="dt" sz="half" idx="10"/>
          </p:nvPr>
        </p:nvSpPr>
        <p:spPr>
          <a:xfrm>
            <a:off x="457200" y="6356350"/>
            <a:ext cx="3826768" cy="365125"/>
          </a:xfrm>
        </p:spPr>
        <p:txBody>
          <a:bodyPr/>
          <a:lstStyle/>
          <a:p>
            <a:r>
              <a:rPr lang="sv-SE"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27</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40772968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4577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Nivåer - utveckling</a:t>
            </a:r>
            <a:endParaRPr lang="sv-SE" dirty="0"/>
          </a:p>
        </p:txBody>
      </p:sp>
      <p:sp>
        <p:nvSpPr>
          <p:cNvPr id="4" name="Platshållare för datum 3"/>
          <p:cNvSpPr>
            <a:spLocks noGrp="1"/>
          </p:cNvSpPr>
          <p:nvPr>
            <p:ph type="dt" sz="half" idx="10"/>
          </p:nvPr>
        </p:nvSpPr>
        <p:spPr>
          <a:xfrm>
            <a:off x="457200" y="6356350"/>
            <a:ext cx="4618856" cy="365125"/>
          </a:xfrm>
        </p:spPr>
        <p:txBody>
          <a:bodyPr/>
          <a:lstStyle/>
          <a:p>
            <a:r>
              <a:rPr lang="sv-SE" dirty="0"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28</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4189704431"/>
              </p:ext>
            </p:extLst>
          </p:nvPr>
        </p:nvGraphicFramePr>
        <p:xfrm>
          <a:off x="539552" y="170080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6163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Funktioner 2013</a:t>
            </a:r>
            <a:endParaRPr lang="sv-SE" dirty="0"/>
          </a:p>
        </p:txBody>
      </p:sp>
      <p:sp>
        <p:nvSpPr>
          <p:cNvPr id="4" name="Platshållare för datum 3"/>
          <p:cNvSpPr>
            <a:spLocks noGrp="1"/>
          </p:cNvSpPr>
          <p:nvPr>
            <p:ph type="dt" sz="half" idx="10"/>
          </p:nvPr>
        </p:nvSpPr>
        <p:spPr>
          <a:xfrm>
            <a:off x="457200" y="6356350"/>
            <a:ext cx="4330824" cy="365125"/>
          </a:xfrm>
        </p:spPr>
        <p:txBody>
          <a:bodyPr/>
          <a:lstStyle/>
          <a:p>
            <a:r>
              <a:rPr lang="sv-SE"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29</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3565720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75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err="1" smtClean="0"/>
              <a:t>SUHF-statistik</a:t>
            </a:r>
            <a:endParaRPr lang="sv-SE" dirty="0"/>
          </a:p>
        </p:txBody>
      </p:sp>
      <p:sp>
        <p:nvSpPr>
          <p:cNvPr id="6" name="Platshållare för innehåll 5"/>
          <p:cNvSpPr>
            <a:spLocks noGrp="1"/>
          </p:cNvSpPr>
          <p:nvPr>
            <p:ph idx="1"/>
          </p:nvPr>
        </p:nvSpPr>
        <p:spPr/>
        <p:txBody>
          <a:bodyPr/>
          <a:lstStyle/>
          <a:p>
            <a:r>
              <a:rPr lang="sv-SE" dirty="0" smtClean="0"/>
              <a:t>Statistiken bygger på uppgifter från respektive lärosäte. </a:t>
            </a:r>
          </a:p>
          <a:p>
            <a:r>
              <a:rPr lang="sv-SE" dirty="0" smtClean="0"/>
              <a:t>Respektive lärosäte ansvarar för kvaliteten i uppgifterna.</a:t>
            </a:r>
          </a:p>
          <a:p>
            <a:r>
              <a:rPr lang="sv-SE" dirty="0" smtClean="0"/>
              <a:t>Andel indirekta kostnader 2013 =</a:t>
            </a:r>
          </a:p>
          <a:p>
            <a:pPr>
              <a:buNone/>
            </a:pPr>
            <a:r>
              <a:rPr lang="sv-SE" dirty="0" smtClean="0"/>
              <a:t>	budgeterade indirekta kostnader 2013/</a:t>
            </a:r>
          </a:p>
          <a:p>
            <a:pPr>
              <a:buNone/>
            </a:pPr>
            <a:r>
              <a:rPr lang="sv-SE" dirty="0" smtClean="0"/>
              <a:t>	verksamhetskostnader 2012.</a:t>
            </a:r>
          </a:p>
          <a:p>
            <a:pPr>
              <a:buNone/>
            </a:pP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3</a:t>
            </a:fld>
            <a:endParaRPr lang="sv-SE"/>
          </a:p>
        </p:txBody>
      </p:sp>
      <p:sp>
        <p:nvSpPr>
          <p:cNvPr id="2" name="Platshållare för datum 1"/>
          <p:cNvSpPr>
            <a:spLocks noGrp="1"/>
          </p:cNvSpPr>
          <p:nvPr>
            <p:ph type="dt" sz="half" idx="10"/>
          </p:nvPr>
        </p:nvSpPr>
        <p:spPr>
          <a:xfrm>
            <a:off x="457200" y="6356350"/>
            <a:ext cx="3682752" cy="365125"/>
          </a:xfrm>
        </p:spPr>
        <p:txBody>
          <a:bodyPr/>
          <a:lstStyle/>
          <a:p>
            <a:r>
              <a:rPr lang="sv-SE" smtClean="0"/>
              <a:t>SUHF-statistiken 2013/Ann-Kristin Mattsson/2013-10-10</a:t>
            </a:r>
            <a:endParaRPr lang="sv-SE" dirty="0"/>
          </a:p>
        </p:txBody>
      </p:sp>
    </p:spTree>
    <p:extLst>
      <p:ext uri="{BB962C8B-B14F-4D97-AF65-F5344CB8AC3E}">
        <p14:creationId xmlns:p14="http://schemas.microsoft.com/office/powerpoint/2010/main" val="3925652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r>
              <a:rPr lang="sv-SE" dirty="0" smtClean="0"/>
              <a:t>Funktioner 2013</a:t>
            </a:r>
            <a:endParaRPr lang="sv-SE" dirty="0"/>
          </a:p>
        </p:txBody>
      </p:sp>
      <p:sp>
        <p:nvSpPr>
          <p:cNvPr id="4" name="Platshållare för datum 3"/>
          <p:cNvSpPr>
            <a:spLocks noGrp="1"/>
          </p:cNvSpPr>
          <p:nvPr>
            <p:ph type="dt" sz="half" idx="10"/>
          </p:nvPr>
        </p:nvSpPr>
        <p:spPr>
          <a:xfrm>
            <a:off x="457200" y="6356350"/>
            <a:ext cx="4402832" cy="365125"/>
          </a:xfrm>
        </p:spPr>
        <p:txBody>
          <a:bodyPr/>
          <a:lstStyle/>
          <a:p>
            <a:r>
              <a:rPr lang="sv-SE" dirty="0"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30</a:t>
            </a:fld>
            <a:endParaRPr lang="sv-SE"/>
          </a:p>
        </p:txBody>
      </p:sp>
      <p:graphicFrame>
        <p:nvGraphicFramePr>
          <p:cNvPr id="9" name="Platshållare för innehåll 8"/>
          <p:cNvGraphicFramePr>
            <a:graphicFrameLocks noGrp="1"/>
          </p:cNvGraphicFramePr>
          <p:nvPr>
            <p:ph sz="half" idx="1"/>
            <p:extLst>
              <p:ext uri="{D42A27DB-BD31-4B8C-83A1-F6EECF244321}">
                <p14:modId xmlns:p14="http://schemas.microsoft.com/office/powerpoint/2010/main" val="1174356034"/>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Platshållare för innehåll 9"/>
          <p:cNvGraphicFramePr>
            <a:graphicFrameLocks noGrp="1"/>
          </p:cNvGraphicFramePr>
          <p:nvPr>
            <p:ph sz="half" idx="2"/>
            <p:extLst>
              <p:ext uri="{D42A27DB-BD31-4B8C-83A1-F6EECF244321}">
                <p14:modId xmlns:p14="http://schemas.microsoft.com/office/powerpoint/2010/main" val="2667499667"/>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4528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Funktioner utbildning - utveckling</a:t>
            </a:r>
            <a:endParaRPr lang="sv-SE" dirty="0"/>
          </a:p>
        </p:txBody>
      </p:sp>
      <p:sp>
        <p:nvSpPr>
          <p:cNvPr id="5" name="Platshållare för datum 4"/>
          <p:cNvSpPr>
            <a:spLocks noGrp="1"/>
          </p:cNvSpPr>
          <p:nvPr>
            <p:ph type="dt" sz="half" idx="10"/>
          </p:nvPr>
        </p:nvSpPr>
        <p:spPr>
          <a:xfrm>
            <a:off x="457200" y="6356350"/>
            <a:ext cx="3898776" cy="365125"/>
          </a:xfrm>
        </p:spPr>
        <p:txBody>
          <a:bodyPr/>
          <a:lstStyle/>
          <a:p>
            <a:r>
              <a:rPr lang="sv-SE" dirty="0" smtClean="0"/>
              <a:t>SUHF-statistiken 2013/Ann-Kristin Mattsson/2013-10-10</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31</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23451339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214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Funktioner forskning - utveckling</a:t>
            </a:r>
            <a:endParaRPr lang="sv-SE" dirty="0"/>
          </a:p>
        </p:txBody>
      </p:sp>
      <p:sp>
        <p:nvSpPr>
          <p:cNvPr id="5" name="Platshållare för datum 4"/>
          <p:cNvSpPr>
            <a:spLocks noGrp="1"/>
          </p:cNvSpPr>
          <p:nvPr>
            <p:ph type="dt" sz="half" idx="10"/>
          </p:nvPr>
        </p:nvSpPr>
        <p:spPr>
          <a:xfrm>
            <a:off x="457200" y="6356350"/>
            <a:ext cx="4114800" cy="365125"/>
          </a:xfrm>
        </p:spPr>
        <p:txBody>
          <a:bodyPr/>
          <a:lstStyle/>
          <a:p>
            <a:r>
              <a:rPr lang="sv-SE" smtClean="0"/>
              <a:t>SUHF-statistiken 2013/Ann-Kristin Mattsson/2013-10-10</a:t>
            </a:r>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32</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6534534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070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Förkortningar </a:t>
            </a:r>
            <a:r>
              <a:rPr lang="sv-SE" sz="2000" dirty="0" smtClean="0"/>
              <a:t>(bokstavsordning)</a:t>
            </a:r>
            <a:endParaRPr lang="sv-SE" sz="2000" dirty="0"/>
          </a:p>
        </p:txBody>
      </p:sp>
      <p:sp>
        <p:nvSpPr>
          <p:cNvPr id="3" name="Platshållare för innehåll 2"/>
          <p:cNvSpPr>
            <a:spLocks noGrp="1"/>
          </p:cNvSpPr>
          <p:nvPr>
            <p:ph sz="half" idx="1"/>
          </p:nvPr>
        </p:nvSpPr>
        <p:spPr/>
        <p:txBody>
          <a:bodyPr>
            <a:normAutofit/>
          </a:bodyPr>
          <a:lstStyle/>
          <a:p>
            <a:pPr marL="0" indent="0">
              <a:buNone/>
            </a:pPr>
            <a:endParaRPr lang="sv-SE" dirty="0"/>
          </a:p>
          <a:p>
            <a:pPr marL="0" indent="0">
              <a:buNone/>
            </a:pPr>
            <a:r>
              <a:rPr lang="sv-SE" dirty="0" smtClean="0"/>
              <a:t>		</a:t>
            </a:r>
          </a:p>
        </p:txBody>
      </p:sp>
      <p:graphicFrame>
        <p:nvGraphicFramePr>
          <p:cNvPr id="11" name="Platshållare för innehåll 10"/>
          <p:cNvGraphicFramePr>
            <a:graphicFrameLocks noGrp="1"/>
          </p:cNvGraphicFramePr>
          <p:nvPr>
            <p:ph sz="half" idx="2"/>
            <p:extLst>
              <p:ext uri="{D42A27DB-BD31-4B8C-83A1-F6EECF244321}">
                <p14:modId xmlns:p14="http://schemas.microsoft.com/office/powerpoint/2010/main" val="2083397233"/>
              </p:ext>
            </p:extLst>
          </p:nvPr>
        </p:nvGraphicFramePr>
        <p:xfrm>
          <a:off x="611560" y="4179911"/>
          <a:ext cx="3744416" cy="2201418"/>
        </p:xfrm>
        <a:graphic>
          <a:graphicData uri="http://schemas.openxmlformats.org/drawingml/2006/table">
            <a:tbl>
              <a:tblPr>
                <a:tableStyleId>{5C22544A-7EE6-4342-B048-85BDC9FD1C3A}</a:tableStyleId>
              </a:tblPr>
              <a:tblGrid>
                <a:gridCol w="2973034"/>
                <a:gridCol w="771382"/>
              </a:tblGrid>
              <a:tr h="244602">
                <a:tc>
                  <a:txBody>
                    <a:bodyPr/>
                    <a:lstStyle/>
                    <a:p>
                      <a:pPr algn="l" rtl="0" fontAlgn="ctr"/>
                      <a:r>
                        <a:rPr lang="sv-SE" sz="1300" i="1" u="none" strike="noStrike" dirty="0">
                          <a:effectLst/>
                        </a:rPr>
                        <a:t>Övriga: </a:t>
                      </a:r>
                      <a:endParaRPr lang="sv-SE" sz="1300" b="0" i="1" u="none" strike="noStrike" dirty="0">
                        <a:solidFill>
                          <a:srgbClr val="000000"/>
                        </a:solidFill>
                        <a:effectLst/>
                        <a:latin typeface="Calibri"/>
                      </a:endParaRPr>
                    </a:p>
                  </a:txBody>
                  <a:tcPr marL="7620" marR="7620" marT="7620" marB="0" anchor="ctr"/>
                </a:tc>
                <a:tc>
                  <a:txBody>
                    <a:bodyPr/>
                    <a:lstStyle/>
                    <a:p>
                      <a:pPr algn="l" fontAlgn="b"/>
                      <a:endParaRPr lang="sv-SE" sz="1100" b="0" i="0" u="none" strike="noStrike">
                        <a:solidFill>
                          <a:srgbClr val="000000"/>
                        </a:solidFill>
                        <a:effectLst/>
                        <a:latin typeface="Calibri"/>
                      </a:endParaRPr>
                    </a:p>
                  </a:txBody>
                  <a:tcPr marL="7620" marR="7620" marT="7620" marB="0" anchor="b"/>
                </a:tc>
              </a:tr>
              <a:tr h="244602">
                <a:tc>
                  <a:txBody>
                    <a:bodyPr/>
                    <a:lstStyle/>
                    <a:p>
                      <a:pPr algn="l" rtl="0" fontAlgn="ctr"/>
                      <a:r>
                        <a:rPr lang="sv-SE" sz="1300" u="none" strike="noStrike">
                          <a:effectLst/>
                        </a:rPr>
                        <a:t>Blekinge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BTH </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a:effectLst/>
                        </a:rPr>
                        <a:t>Dans- och Cirkushögskolan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DCH</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a:effectLst/>
                        </a:rPr>
                        <a:t>Dramatiska institutet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DI</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dirty="0">
                          <a:effectLst/>
                        </a:rPr>
                        <a:t>Försvarshögskolan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FHS </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dirty="0">
                          <a:effectLst/>
                        </a:rPr>
                        <a:t>Gymnastik- och idrottshögskolan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GIH </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a:effectLst/>
                        </a:rPr>
                        <a:t>Högskolan i Borås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HB </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dirty="0">
                          <a:effectLst/>
                        </a:rPr>
                        <a:t>Högskolan Dalarna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HD </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a:effectLst/>
                        </a:rPr>
                        <a:t>Högskolan på Gotland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HG </a:t>
                      </a:r>
                      <a:endParaRPr lang="sv-SE" sz="1300" b="0" i="0" u="none" strike="noStrike" dirty="0">
                        <a:solidFill>
                          <a:srgbClr val="000000"/>
                        </a:solidFill>
                        <a:effectLst/>
                        <a:latin typeface="Calibri"/>
                      </a:endParaRPr>
                    </a:p>
                  </a:txBody>
                  <a:tcPr marL="7620" marR="7620" marT="7620" marB="0" anchor="ctr"/>
                </a:tc>
              </a:tr>
            </a:tbl>
          </a:graphicData>
        </a:graphic>
      </p:graphicFrame>
      <p:sp>
        <p:nvSpPr>
          <p:cNvPr id="4" name="Platshållare för datum 3"/>
          <p:cNvSpPr>
            <a:spLocks noGrp="1"/>
          </p:cNvSpPr>
          <p:nvPr>
            <p:ph type="dt" sz="half" idx="10"/>
          </p:nvPr>
        </p:nvSpPr>
        <p:spPr>
          <a:xfrm>
            <a:off x="457200" y="6356350"/>
            <a:ext cx="4474840" cy="365125"/>
          </a:xfrm>
        </p:spPr>
        <p:txBody>
          <a:bodyPr/>
          <a:lstStyle/>
          <a:p>
            <a:r>
              <a:rPr lang="sv-SE"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33</a:t>
            </a:fld>
            <a:endParaRPr lang="sv-SE"/>
          </a:p>
        </p:txBody>
      </p:sp>
      <p:graphicFrame>
        <p:nvGraphicFramePr>
          <p:cNvPr id="10" name="Tabell 9"/>
          <p:cNvGraphicFramePr>
            <a:graphicFrameLocks noGrp="1"/>
          </p:cNvGraphicFramePr>
          <p:nvPr>
            <p:extLst>
              <p:ext uri="{D42A27DB-BD31-4B8C-83A1-F6EECF244321}">
                <p14:modId xmlns:p14="http://schemas.microsoft.com/office/powerpoint/2010/main" val="3112958214"/>
              </p:ext>
            </p:extLst>
          </p:nvPr>
        </p:nvGraphicFramePr>
        <p:xfrm>
          <a:off x="611560" y="1484780"/>
          <a:ext cx="3744416" cy="2592293"/>
        </p:xfrm>
        <a:graphic>
          <a:graphicData uri="http://schemas.openxmlformats.org/drawingml/2006/table">
            <a:tbl>
              <a:tblPr>
                <a:tableStyleId>{5C22544A-7EE6-4342-B048-85BDC9FD1C3A}</a:tableStyleId>
              </a:tblPr>
              <a:tblGrid>
                <a:gridCol w="2973034"/>
                <a:gridCol w="771382"/>
              </a:tblGrid>
              <a:tr h="235663">
                <a:tc>
                  <a:txBody>
                    <a:bodyPr/>
                    <a:lstStyle/>
                    <a:p>
                      <a:pPr algn="l" fontAlgn="b"/>
                      <a:r>
                        <a:rPr lang="sv-SE" sz="1300" i="1" u="none" strike="noStrike" dirty="0">
                          <a:effectLst/>
                        </a:rPr>
                        <a:t>10 största lärosäten</a:t>
                      </a:r>
                      <a:endParaRPr lang="sv-SE" sz="1300" b="0" i="1" u="none" strike="noStrike" dirty="0">
                        <a:solidFill>
                          <a:srgbClr val="000000"/>
                        </a:solidFill>
                        <a:effectLst/>
                        <a:latin typeface="Calibri"/>
                      </a:endParaRPr>
                    </a:p>
                  </a:txBody>
                  <a:tcPr marL="7620" marR="7620" marT="7620" marB="0" anchor="b"/>
                </a:tc>
                <a:tc>
                  <a:txBody>
                    <a:bodyPr/>
                    <a:lstStyle/>
                    <a:p>
                      <a:pPr algn="l" fontAlgn="b"/>
                      <a:endParaRPr lang="sv-SE" sz="1100" b="0" i="0" u="none" strike="noStrike">
                        <a:solidFill>
                          <a:srgbClr val="000000"/>
                        </a:solidFill>
                        <a:effectLst/>
                        <a:latin typeface="Calibri"/>
                      </a:endParaRPr>
                    </a:p>
                  </a:txBody>
                  <a:tcPr marL="7620" marR="7620" marT="7620" marB="0" anchor="b"/>
                </a:tc>
              </a:tr>
              <a:tr h="235663">
                <a:tc>
                  <a:txBody>
                    <a:bodyPr/>
                    <a:lstStyle/>
                    <a:p>
                      <a:pPr algn="l" rtl="0" fontAlgn="ctr"/>
                      <a:r>
                        <a:rPr lang="sv-SE" sz="1300" u="none" strike="noStrike">
                          <a:effectLst/>
                        </a:rPr>
                        <a:t>Chalmers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CTH</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Göteborgs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GU</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Karolinska Institutet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KI </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Kungliga Tekniska 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KTH</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dirty="0">
                          <a:effectLst/>
                        </a:rPr>
                        <a:t>Linköpings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LiU</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Lunds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LU </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Sveriges lantbruksuniversitet</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SLU</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Stockholms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SU</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Umeå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UmU </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Uppsala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UU</a:t>
                      </a:r>
                      <a:endParaRPr lang="sv-SE" sz="1300" b="0" i="0" u="none" strike="noStrike" dirty="0">
                        <a:solidFill>
                          <a:srgbClr val="000000"/>
                        </a:solidFill>
                        <a:effectLst/>
                        <a:latin typeface="Calibri"/>
                      </a:endParaRPr>
                    </a:p>
                  </a:txBody>
                  <a:tcPr marL="7620" marR="7620" marT="7620" marB="0" anchor="ctr"/>
                </a:tc>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4061271909"/>
              </p:ext>
            </p:extLst>
          </p:nvPr>
        </p:nvGraphicFramePr>
        <p:xfrm>
          <a:off x="4572000" y="1484780"/>
          <a:ext cx="3816424" cy="4896540"/>
        </p:xfrm>
        <a:graphic>
          <a:graphicData uri="http://schemas.openxmlformats.org/drawingml/2006/table">
            <a:tbl>
              <a:tblPr>
                <a:tableStyleId>{5C22544A-7EE6-4342-B048-85BDC9FD1C3A}</a:tableStyleId>
              </a:tblPr>
              <a:tblGrid>
                <a:gridCol w="3030208"/>
                <a:gridCol w="786216"/>
              </a:tblGrid>
              <a:tr h="244827">
                <a:tc>
                  <a:txBody>
                    <a:bodyPr/>
                    <a:lstStyle/>
                    <a:p>
                      <a:pPr algn="l" rtl="0" fontAlgn="ctr"/>
                      <a:r>
                        <a:rPr lang="sv-SE" sz="1300" u="none" strike="noStrike">
                          <a:effectLst/>
                        </a:rPr>
                        <a:t>Högskolan i Halmstad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Handelshögskolan i Stockholm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HHS</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i Gävle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HiG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i Jönköping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HJ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Kristianstad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HKr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i Skövde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HS</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Väst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HV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Karlstads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KaU</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Konstfack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KF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Kungliga Konsthögskolan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KKH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Kungliga Musikhögskolan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KMH</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Linnéuniversitetet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LNU</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Luleå tekniska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LTU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Malmö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MaH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Mälardalens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MdH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Mittuniversitetet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MiU</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Operahögskolan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OH</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Stockholms dramatiska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SDH</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Södertörns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SH</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Örebro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ÖU</a:t>
                      </a:r>
                      <a:endParaRPr lang="sv-SE" sz="1300" b="0" i="0" u="none" strike="noStrike" dirty="0">
                        <a:solidFill>
                          <a:srgbClr val="000000"/>
                        </a:solidFill>
                        <a:effectLst/>
                        <a:latin typeface="Calibri"/>
                      </a:endParaRPr>
                    </a:p>
                  </a:txBody>
                  <a:tcPr marL="7620" marR="7620" marT="7620" marB="0" anchor="ctr"/>
                </a:tc>
              </a:tr>
            </a:tbl>
          </a:graphicData>
        </a:graphic>
      </p:graphicFrame>
    </p:spTree>
    <p:extLst>
      <p:ext uri="{BB962C8B-B14F-4D97-AF65-F5344CB8AC3E}">
        <p14:creationId xmlns:p14="http://schemas.microsoft.com/office/powerpoint/2010/main" val="785034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SUHF-statistik</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err="1" smtClean="0"/>
              <a:t>Fr</a:t>
            </a:r>
            <a:r>
              <a:rPr lang="sv-SE" dirty="0" smtClean="0"/>
              <a:t> o m 2011 har information om s k ”direktifierade” kostnader och ”lokal avgift” i lönekostnadspålägget samlats in och inkluderats i indirekta kostnader. </a:t>
            </a:r>
          </a:p>
          <a:p>
            <a:r>
              <a:rPr lang="sv-SE" dirty="0" smtClean="0"/>
              <a:t>Ovannämnda kostnader ingick </a:t>
            </a:r>
            <a:r>
              <a:rPr lang="sv-SE" i="1" dirty="0" smtClean="0"/>
              <a:t>inte</a:t>
            </a:r>
            <a:r>
              <a:rPr lang="sv-SE" dirty="0" smtClean="0"/>
              <a:t> 2010. Jämförelser mellan åren omfattar därför endast 2011 </a:t>
            </a:r>
            <a:r>
              <a:rPr lang="sv-SE" dirty="0"/>
              <a:t>-</a:t>
            </a:r>
            <a:r>
              <a:rPr lang="sv-SE" dirty="0" smtClean="0"/>
              <a:t> 2013.</a:t>
            </a:r>
          </a:p>
          <a:p>
            <a:endParaRPr lang="sv-SE" sz="2200" dirty="0" smtClean="0"/>
          </a:p>
          <a:p>
            <a:r>
              <a:rPr lang="sv-SE" sz="2200" dirty="0" smtClean="0"/>
              <a:t>I jämförelser mellan åren ingår inte Försvarshögskolan, Kungliga Musikhögskolan, Dans- och Cirkushögskolan, Dramatiska Institutet, Stockholms Dramatiska Högskola, Högskolan på Gotland och Handelshögskolan i Stockholm då det saknas uppgifter för lärosätet för något av åren.</a:t>
            </a:r>
            <a:endParaRPr lang="sv-SE" sz="2200"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4</a:t>
            </a:fld>
            <a:endParaRPr lang="sv-SE"/>
          </a:p>
        </p:txBody>
      </p:sp>
      <p:sp>
        <p:nvSpPr>
          <p:cNvPr id="6" name="Platshållare för datum 5"/>
          <p:cNvSpPr>
            <a:spLocks noGrp="1"/>
          </p:cNvSpPr>
          <p:nvPr>
            <p:ph type="dt" sz="half" idx="10"/>
          </p:nvPr>
        </p:nvSpPr>
        <p:spPr>
          <a:xfrm>
            <a:off x="457200" y="6356350"/>
            <a:ext cx="3754760" cy="365125"/>
          </a:xfrm>
        </p:spPr>
        <p:txBody>
          <a:bodyPr/>
          <a:lstStyle/>
          <a:p>
            <a:r>
              <a:rPr lang="sv-SE" smtClean="0"/>
              <a:t>SUHF-statistiken 2013/Ann-Kristin Mattsson/2013-10-10</a:t>
            </a:r>
            <a:endParaRPr lang="sv-SE" dirty="0"/>
          </a:p>
        </p:txBody>
      </p:sp>
    </p:spTree>
    <p:extLst>
      <p:ext uri="{BB962C8B-B14F-4D97-AF65-F5344CB8AC3E}">
        <p14:creationId xmlns:p14="http://schemas.microsoft.com/office/powerpoint/2010/main" val="2579621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Direktifiering</a:t>
            </a:r>
            <a:endParaRPr lang="sv-SE" dirty="0"/>
          </a:p>
        </p:txBody>
      </p:sp>
      <p:sp>
        <p:nvSpPr>
          <p:cNvPr id="3" name="Platshållare för innehåll 2"/>
          <p:cNvSpPr>
            <a:spLocks noGrp="1"/>
          </p:cNvSpPr>
          <p:nvPr>
            <p:ph idx="1"/>
          </p:nvPr>
        </p:nvSpPr>
        <p:spPr/>
        <p:txBody>
          <a:bodyPr/>
          <a:lstStyle/>
          <a:p>
            <a:pPr>
              <a:buNone/>
            </a:pPr>
            <a:r>
              <a:rPr lang="sv-SE" dirty="0" smtClean="0"/>
              <a:t>”Kostnader som</a:t>
            </a:r>
          </a:p>
          <a:p>
            <a:pPr lvl="0"/>
            <a:r>
              <a:rPr lang="sv-SE" dirty="0" smtClean="0"/>
              <a:t>är gemensamma för många kostnadsbärare men inte ingår i de indirekta kostnaderna på någon av nivåerna och </a:t>
            </a:r>
          </a:p>
          <a:p>
            <a:pPr lvl="0"/>
            <a:r>
              <a:rPr lang="sv-SE" dirty="0" smtClean="0"/>
              <a:t>fördelas med hjälp av en relevant fördelningsbas och</a:t>
            </a:r>
          </a:p>
          <a:p>
            <a:pPr lvl="0"/>
            <a:r>
              <a:rPr lang="sv-SE" dirty="0" smtClean="0"/>
              <a:t>bokförs direkt på kostnadsbäraren med filinläsning eller med </a:t>
            </a:r>
            <a:r>
              <a:rPr lang="sv-SE" dirty="0" err="1" smtClean="0"/>
              <a:t>trigger</a:t>
            </a:r>
            <a:r>
              <a:rPr lang="sv-SE" dirty="0" smtClean="0"/>
              <a:t>.”</a:t>
            </a:r>
          </a:p>
          <a:p>
            <a:pPr>
              <a:buNone/>
            </a:pP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5</a:t>
            </a:fld>
            <a:endParaRPr lang="sv-SE"/>
          </a:p>
        </p:txBody>
      </p:sp>
      <p:sp>
        <p:nvSpPr>
          <p:cNvPr id="6" name="Platshållare för datum 5"/>
          <p:cNvSpPr>
            <a:spLocks noGrp="1"/>
          </p:cNvSpPr>
          <p:nvPr>
            <p:ph type="dt" sz="half" idx="10"/>
          </p:nvPr>
        </p:nvSpPr>
        <p:spPr>
          <a:xfrm>
            <a:off x="457200" y="6356350"/>
            <a:ext cx="3898776" cy="365125"/>
          </a:xfrm>
        </p:spPr>
        <p:txBody>
          <a:bodyPr/>
          <a:lstStyle/>
          <a:p>
            <a:r>
              <a:rPr lang="sv-SE" smtClean="0"/>
              <a:t>SUHF-statistiken 2013/Ann-Kristin Mattsson/2013-10-10</a:t>
            </a:r>
            <a:endParaRPr lang="sv-SE" dirty="0"/>
          </a:p>
        </p:txBody>
      </p:sp>
    </p:spTree>
    <p:extLst>
      <p:ext uri="{BB962C8B-B14F-4D97-AF65-F5344CB8AC3E}">
        <p14:creationId xmlns:p14="http://schemas.microsoft.com/office/powerpoint/2010/main" val="2995846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Lokal avgift i lönekostnadspålägg</a:t>
            </a:r>
            <a:endParaRPr lang="sv-SE" dirty="0"/>
          </a:p>
        </p:txBody>
      </p:sp>
      <p:sp>
        <p:nvSpPr>
          <p:cNvPr id="3" name="Platshållare för innehåll 2"/>
          <p:cNvSpPr>
            <a:spLocks noGrp="1"/>
          </p:cNvSpPr>
          <p:nvPr>
            <p:ph idx="1"/>
          </p:nvPr>
        </p:nvSpPr>
        <p:spPr/>
        <p:txBody>
          <a:bodyPr/>
          <a:lstStyle/>
          <a:p>
            <a:r>
              <a:rPr lang="sv-SE" dirty="0" smtClean="0"/>
              <a:t>Intern finansiering av vissa personalrelaterade kostnader som tas ut tillsammans med lagstadgade och avtalade sociala avgifter i lönekostnadspålägget.</a:t>
            </a:r>
          </a:p>
          <a:p>
            <a:r>
              <a:rPr lang="sv-SE" dirty="0" smtClean="0"/>
              <a:t>Exempelvis kostnader för delpension, föräldraledighet (för doktorander), företagshälsovård eller </a:t>
            </a:r>
            <a:r>
              <a:rPr lang="sv-SE" dirty="0" err="1" smtClean="0"/>
              <a:t>personaladministra-tion</a:t>
            </a:r>
            <a:r>
              <a:rPr lang="sv-SE" dirty="0" smtClean="0"/>
              <a:t>.</a:t>
            </a: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6</a:t>
            </a:fld>
            <a:endParaRPr lang="sv-SE"/>
          </a:p>
        </p:txBody>
      </p:sp>
      <p:sp>
        <p:nvSpPr>
          <p:cNvPr id="6" name="Platshållare för datum 5"/>
          <p:cNvSpPr>
            <a:spLocks noGrp="1"/>
          </p:cNvSpPr>
          <p:nvPr>
            <p:ph type="dt" sz="half" idx="10"/>
          </p:nvPr>
        </p:nvSpPr>
        <p:spPr>
          <a:xfrm>
            <a:off x="457200" y="6356350"/>
            <a:ext cx="4042792" cy="365125"/>
          </a:xfrm>
        </p:spPr>
        <p:txBody>
          <a:bodyPr/>
          <a:lstStyle/>
          <a:p>
            <a:r>
              <a:rPr lang="sv-SE" smtClean="0"/>
              <a:t>SUHF-statistiken 2013/Ann-Kristin Mattsson/2013-10-10</a:t>
            </a:r>
            <a:endParaRPr lang="sv-SE" dirty="0"/>
          </a:p>
        </p:txBody>
      </p:sp>
    </p:spTree>
    <p:extLst>
      <p:ext uri="{BB962C8B-B14F-4D97-AF65-F5344CB8AC3E}">
        <p14:creationId xmlns:p14="http://schemas.microsoft.com/office/powerpoint/2010/main" val="4215020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Lönekostnadspålägg 2013</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7</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2013/Ann-Kristin Mattsson/2013-10-10</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63108413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322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Lönekostnadspålägg 2013</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8</a:t>
            </a:fld>
            <a:endParaRPr lang="sv-SE"/>
          </a:p>
        </p:txBody>
      </p:sp>
      <p:sp>
        <p:nvSpPr>
          <p:cNvPr id="6" name="Platshållare för datum 5"/>
          <p:cNvSpPr>
            <a:spLocks noGrp="1"/>
          </p:cNvSpPr>
          <p:nvPr>
            <p:ph type="dt" sz="half" idx="10"/>
          </p:nvPr>
        </p:nvSpPr>
        <p:spPr>
          <a:xfrm>
            <a:off x="457200" y="6356350"/>
            <a:ext cx="4114800" cy="365125"/>
          </a:xfrm>
        </p:spPr>
        <p:txBody>
          <a:bodyPr/>
          <a:lstStyle/>
          <a:p>
            <a:r>
              <a:rPr lang="sv-SE" smtClean="0"/>
              <a:t>SUHF-statistiken 2013/Ann-Kristin Mattsson/2013-10-10</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440317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9219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542498271"/>
              </p:ext>
            </p:extLst>
          </p:nvPr>
        </p:nvGraphicFramePr>
        <p:xfrm>
          <a:off x="467544" y="1999744"/>
          <a:ext cx="7560840" cy="2719948"/>
        </p:xfrm>
        <a:graphic>
          <a:graphicData uri="http://schemas.openxmlformats.org/drawingml/2006/table">
            <a:tbl>
              <a:tblPr firstRow="1" lastRow="1" bandRow="1">
                <a:tableStyleId>{5C22544A-7EE6-4342-B048-85BDC9FD1C3A}</a:tableStyleId>
              </a:tblPr>
              <a:tblGrid>
                <a:gridCol w="1903809"/>
                <a:gridCol w="1958203"/>
                <a:gridCol w="1849414"/>
                <a:gridCol w="1849414"/>
              </a:tblGrid>
              <a:tr h="681350">
                <a:tc>
                  <a:txBody>
                    <a:bodyPr/>
                    <a:lstStyle/>
                    <a:p>
                      <a:endParaRPr lang="sv-SE" dirty="0"/>
                    </a:p>
                  </a:txBody>
                  <a:tcPr/>
                </a:tc>
                <a:tc>
                  <a:txBody>
                    <a:bodyPr/>
                    <a:lstStyle/>
                    <a:p>
                      <a:pPr algn="ctr"/>
                      <a:r>
                        <a:rPr lang="sv-SE" dirty="0" smtClean="0"/>
                        <a:t>2013</a:t>
                      </a:r>
                    </a:p>
                    <a:p>
                      <a:pPr algn="ctr"/>
                      <a:endParaRPr lang="sv-SE" dirty="0"/>
                    </a:p>
                  </a:txBody>
                  <a:tcPr/>
                </a:tc>
                <a:tc>
                  <a:txBody>
                    <a:bodyPr/>
                    <a:lstStyle/>
                    <a:p>
                      <a:pPr algn="ctr"/>
                      <a:r>
                        <a:rPr lang="sv-SE" dirty="0" smtClean="0"/>
                        <a:t>2012</a:t>
                      </a:r>
                      <a:endParaRPr lang="sv-SE" dirty="0"/>
                    </a:p>
                  </a:txBody>
                  <a:tcPr/>
                </a:tc>
                <a:tc>
                  <a:txBody>
                    <a:bodyPr/>
                    <a:lstStyle/>
                    <a:p>
                      <a:pPr algn="ctr"/>
                      <a:r>
                        <a:rPr lang="sv-SE" dirty="0" smtClean="0"/>
                        <a:t>2011</a:t>
                      </a:r>
                      <a:endParaRPr lang="sv-SE" dirty="0"/>
                    </a:p>
                  </a:txBody>
                  <a:tcPr/>
                </a:tc>
              </a:tr>
              <a:tr h="675898">
                <a:tc>
                  <a:txBody>
                    <a:bodyPr/>
                    <a:lstStyle/>
                    <a:p>
                      <a:pPr algn="l"/>
                      <a:r>
                        <a:rPr lang="sv-SE" dirty="0" smtClean="0"/>
                        <a:t>Utbildning</a:t>
                      </a:r>
                      <a:endParaRPr lang="sv-SE" dirty="0"/>
                    </a:p>
                  </a:txBody>
                  <a:tcPr/>
                </a:tc>
                <a:tc>
                  <a:txBody>
                    <a:bodyPr/>
                    <a:lstStyle/>
                    <a:p>
                      <a:pPr algn="ctr"/>
                      <a:r>
                        <a:rPr lang="sv-SE" dirty="0" smtClean="0"/>
                        <a:t>34,2 %</a:t>
                      </a:r>
                      <a:endParaRPr lang="sv-SE" dirty="0"/>
                    </a:p>
                  </a:txBody>
                  <a:tcPr/>
                </a:tc>
                <a:tc>
                  <a:txBody>
                    <a:bodyPr/>
                    <a:lstStyle/>
                    <a:p>
                      <a:pPr algn="ctr"/>
                      <a:r>
                        <a:rPr lang="sv-SE" dirty="0" smtClean="0"/>
                        <a:t>34,6 %</a:t>
                      </a:r>
                      <a:endParaRPr lang="sv-SE" dirty="0"/>
                    </a:p>
                  </a:txBody>
                  <a:tcPr/>
                </a:tc>
                <a:tc>
                  <a:txBody>
                    <a:bodyPr/>
                    <a:lstStyle/>
                    <a:p>
                      <a:pPr algn="ctr"/>
                      <a:r>
                        <a:rPr lang="sv-SE" dirty="0" smtClean="0"/>
                        <a:t>34,6 %</a:t>
                      </a:r>
                      <a:endParaRPr lang="sv-SE" dirty="0"/>
                    </a:p>
                  </a:txBody>
                  <a:tcPr/>
                </a:tc>
              </a:tr>
              <a:tr h="681350">
                <a:tc>
                  <a:txBody>
                    <a:bodyPr/>
                    <a:lstStyle/>
                    <a:p>
                      <a:r>
                        <a:rPr lang="sv-SE" dirty="0" smtClean="0"/>
                        <a:t>Forskning</a:t>
                      </a:r>
                      <a:endParaRPr lang="sv-SE" dirty="0"/>
                    </a:p>
                  </a:txBody>
                  <a:tcPr/>
                </a:tc>
                <a:tc>
                  <a:txBody>
                    <a:bodyPr/>
                    <a:lstStyle/>
                    <a:p>
                      <a:pPr algn="ctr"/>
                      <a:r>
                        <a:rPr lang="sv-SE" dirty="0" smtClean="0"/>
                        <a:t>19,9 %</a:t>
                      </a:r>
                      <a:endParaRPr lang="sv-SE" dirty="0"/>
                    </a:p>
                  </a:txBody>
                  <a:tcPr/>
                </a:tc>
                <a:tc>
                  <a:txBody>
                    <a:bodyPr/>
                    <a:lstStyle/>
                    <a:p>
                      <a:pPr algn="ctr"/>
                      <a:r>
                        <a:rPr lang="sv-SE" dirty="0" smtClean="0"/>
                        <a:t>20,5 %</a:t>
                      </a:r>
                      <a:endParaRPr lang="sv-SE" dirty="0"/>
                    </a:p>
                  </a:txBody>
                  <a:tcPr/>
                </a:tc>
                <a:tc>
                  <a:txBody>
                    <a:bodyPr/>
                    <a:lstStyle/>
                    <a:p>
                      <a:pPr algn="ctr"/>
                      <a:r>
                        <a:rPr lang="sv-SE" dirty="0" smtClean="0"/>
                        <a:t>20,2 %</a:t>
                      </a:r>
                      <a:endParaRPr lang="sv-SE" dirty="0"/>
                    </a:p>
                  </a:txBody>
                  <a:tcPr/>
                </a:tc>
              </a:tr>
              <a:tr h="681350">
                <a:tc>
                  <a:txBody>
                    <a:bodyPr/>
                    <a:lstStyle/>
                    <a:p>
                      <a:r>
                        <a:rPr lang="sv-SE" dirty="0" smtClean="0"/>
                        <a:t>Totalt</a:t>
                      </a:r>
                      <a:endParaRPr lang="sv-SE" dirty="0"/>
                    </a:p>
                  </a:txBody>
                  <a:tcPr/>
                </a:tc>
                <a:tc>
                  <a:txBody>
                    <a:bodyPr/>
                    <a:lstStyle/>
                    <a:p>
                      <a:pPr algn="ctr"/>
                      <a:r>
                        <a:rPr lang="sv-SE" dirty="0" smtClean="0"/>
                        <a:t>25,8 %</a:t>
                      </a:r>
                      <a:endParaRPr lang="sv-SE" dirty="0"/>
                    </a:p>
                  </a:txBody>
                  <a:tcPr/>
                </a:tc>
                <a:tc>
                  <a:txBody>
                    <a:bodyPr/>
                    <a:lstStyle/>
                    <a:p>
                      <a:pPr algn="ctr"/>
                      <a:r>
                        <a:rPr lang="sv-SE" dirty="0" smtClean="0"/>
                        <a:t>26,5 %</a:t>
                      </a:r>
                    </a:p>
                    <a:p>
                      <a:pPr algn="ctr"/>
                      <a:endParaRPr lang="sv-SE" dirty="0"/>
                    </a:p>
                  </a:txBody>
                  <a:tcPr/>
                </a:tc>
                <a:tc>
                  <a:txBody>
                    <a:bodyPr/>
                    <a:lstStyle/>
                    <a:p>
                      <a:pPr algn="ctr"/>
                      <a:r>
                        <a:rPr lang="sv-SE" dirty="0" smtClean="0"/>
                        <a:t>26,4%</a:t>
                      </a:r>
                      <a:endParaRPr lang="sv-SE" dirty="0"/>
                    </a:p>
                  </a:txBody>
                  <a:tcPr/>
                </a:tc>
              </a:tr>
            </a:tbl>
          </a:graphicData>
        </a:graphic>
      </p:graphicFrame>
      <p:sp>
        <p:nvSpPr>
          <p:cNvPr id="4" name="Platshållare för datum 3"/>
          <p:cNvSpPr>
            <a:spLocks noGrp="1"/>
          </p:cNvSpPr>
          <p:nvPr>
            <p:ph type="dt" sz="half" idx="10"/>
          </p:nvPr>
        </p:nvSpPr>
        <p:spPr>
          <a:xfrm>
            <a:off x="457200" y="6356350"/>
            <a:ext cx="3682752" cy="365125"/>
          </a:xfrm>
        </p:spPr>
        <p:txBody>
          <a:bodyPr/>
          <a:lstStyle/>
          <a:p>
            <a:r>
              <a:rPr lang="sv-SE" smtClean="0"/>
              <a:t>SUHF-statistiken 2013/Ann-Kristin Mattsson/2013-10-10</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9</a:t>
            </a:fld>
            <a:endParaRPr lang="sv-SE"/>
          </a:p>
        </p:txBody>
      </p:sp>
      <p:sp>
        <p:nvSpPr>
          <p:cNvPr id="7" name="textruta 6"/>
          <p:cNvSpPr txBox="1"/>
          <p:nvPr/>
        </p:nvSpPr>
        <p:spPr>
          <a:xfrm>
            <a:off x="683568" y="5373216"/>
            <a:ext cx="3754554" cy="646331"/>
          </a:xfrm>
          <a:prstGeom prst="rect">
            <a:avLst/>
          </a:prstGeom>
          <a:noFill/>
        </p:spPr>
        <p:txBody>
          <a:bodyPr wrap="none" rtlCol="0">
            <a:spAutoFit/>
          </a:bodyPr>
          <a:lstStyle/>
          <a:p>
            <a:r>
              <a:rPr lang="sv-SE" dirty="0" err="1" smtClean="0"/>
              <a:t>Exkl</a:t>
            </a:r>
            <a:r>
              <a:rPr lang="sv-SE" dirty="0" smtClean="0"/>
              <a:t> HHS, FHS, KMH, DCH, HG, SDH/DI</a:t>
            </a:r>
          </a:p>
          <a:p>
            <a:r>
              <a:rPr lang="sv-SE" dirty="0" smtClean="0"/>
              <a:t>Inklusive </a:t>
            </a:r>
            <a:r>
              <a:rPr lang="sv-SE" dirty="0" err="1" smtClean="0"/>
              <a:t>direktifiering</a:t>
            </a:r>
            <a:endParaRPr lang="sv-SE" dirty="0"/>
          </a:p>
        </p:txBody>
      </p:sp>
    </p:spTree>
    <p:extLst>
      <p:ext uri="{BB962C8B-B14F-4D97-AF65-F5344CB8AC3E}">
        <p14:creationId xmlns:p14="http://schemas.microsoft.com/office/powerpoint/2010/main" val="2255217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2359</TotalTime>
  <Words>2270</Words>
  <Application>Microsoft Office PowerPoint</Application>
  <PresentationFormat>Bildspel på skärmen (4:3)</PresentationFormat>
  <Paragraphs>366</Paragraphs>
  <Slides>33</Slides>
  <Notes>27</Notes>
  <HiddenSlides>0</HiddenSlides>
  <MMClips>0</MMClips>
  <ScaleCrop>false</ScaleCrop>
  <HeadingPairs>
    <vt:vector size="4" baseType="variant">
      <vt:variant>
        <vt:lpstr>Tema</vt:lpstr>
      </vt:variant>
      <vt:variant>
        <vt:i4>1</vt:i4>
      </vt:variant>
      <vt:variant>
        <vt:lpstr>Bildrubriker</vt:lpstr>
      </vt:variant>
      <vt:variant>
        <vt:i4>33</vt:i4>
      </vt:variant>
    </vt:vector>
  </HeadingPairs>
  <TitlesOfParts>
    <vt:vector size="34" baseType="lpstr">
      <vt:lpstr>Office-tema</vt:lpstr>
      <vt:lpstr>Lärosätenas indirekta kostnader</vt:lpstr>
      <vt:lpstr>SUHF-statistik</vt:lpstr>
      <vt:lpstr>SUHF-statistik</vt:lpstr>
      <vt:lpstr>SUHF-statistik</vt:lpstr>
      <vt:lpstr>Direktifiering</vt:lpstr>
      <vt:lpstr>Lokal avgift i lönekostnadspålägg</vt:lpstr>
      <vt:lpstr>Lönekostnadspålägg 2013</vt:lpstr>
      <vt:lpstr>Lönekostnadspålägg 2013</vt:lpstr>
      <vt:lpstr>Andel indirekta kostnader</vt:lpstr>
      <vt:lpstr>Direktifiering 2013 (2012, 2011)</vt:lpstr>
      <vt:lpstr>Direktifieringar</vt:lpstr>
      <vt:lpstr>Andel indirekta kostnader 2013</vt:lpstr>
      <vt:lpstr>Andel indirekta kostnader</vt:lpstr>
      <vt:lpstr>Andel indirekta kostnader</vt:lpstr>
      <vt:lpstr>Andel indirekta kostnader</vt:lpstr>
      <vt:lpstr>Jämförelse tidigare år</vt:lpstr>
      <vt:lpstr>Andel indirekta kostnader</vt:lpstr>
      <vt:lpstr>Andel indirekta kostnader</vt:lpstr>
      <vt:lpstr>Jämförelse tidigare år</vt:lpstr>
      <vt:lpstr>Andel indirekta kostnader</vt:lpstr>
      <vt:lpstr>Andel indirekta kostnader</vt:lpstr>
      <vt:lpstr>Jämförelse tidigare år</vt:lpstr>
      <vt:lpstr>Verksamhetsgrenar 2013</vt:lpstr>
      <vt:lpstr>Verksamhetsgrenar - utveckling</vt:lpstr>
      <vt:lpstr>Verksamhetsgren/nivå 2013</vt:lpstr>
      <vt:lpstr>Nivåer 2013</vt:lpstr>
      <vt:lpstr>Nivåer 2013 </vt:lpstr>
      <vt:lpstr>Nivåer - utveckling</vt:lpstr>
      <vt:lpstr>Funktioner 2013</vt:lpstr>
      <vt:lpstr>Funktioner 2013</vt:lpstr>
      <vt:lpstr>Funktioner utbildning - utveckling</vt:lpstr>
      <vt:lpstr>Funktioner forskning - utveckling</vt:lpstr>
      <vt:lpstr>Förkortningar (bokstavsordning)</vt:lpstr>
    </vt:vector>
  </TitlesOfParts>
  <Company>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Ann-Kristin Mattsson</dc:creator>
  <cp:lastModifiedBy>laalb</cp:lastModifiedBy>
  <cp:revision>123</cp:revision>
  <cp:lastPrinted>2013-10-10T15:33:54Z</cp:lastPrinted>
  <dcterms:created xsi:type="dcterms:W3CDTF">2012-07-04T13:45:48Z</dcterms:created>
  <dcterms:modified xsi:type="dcterms:W3CDTF">2013-10-14T13:08:12Z</dcterms:modified>
</cp:coreProperties>
</file>