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charts/chart2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notesSlides/notesSlide35.xml" ContentType="application/vnd.openxmlformats-officedocument.presentationml.notesSlide+xml"/>
  <Override PartName="/ppt/charts/chart25.xml" ContentType="application/vnd.openxmlformats-officedocument.drawingml.chart+xml"/>
  <Override PartName="/ppt/notesSlides/notesSlide36.xml" ContentType="application/vnd.openxmlformats-officedocument.presentationml.notesSlide+xml"/>
  <Override PartName="/ppt/charts/chart26.xml" ContentType="application/vnd.openxmlformats-officedocument.drawingml.chart+xml"/>
  <Override PartName="/ppt/notesSlides/notesSlide37.xml" ContentType="application/vnd.openxmlformats-officedocument.presentationml.notesSlide+xml"/>
  <Override PartName="/ppt/charts/chart27.xml" ContentType="application/vnd.openxmlformats-officedocument.drawingml.chart+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40.xml" ContentType="application/vnd.openxmlformats-officedocument.presentationml.notesSlide+xml"/>
  <Override PartName="/ppt/charts/chart31.xml" ContentType="application/vnd.openxmlformats-officedocument.drawingml.chart+xml"/>
  <Override PartName="/ppt/notesSlides/notesSlide41.xml" ContentType="application/vnd.openxmlformats-officedocument.presentationml.notesSlide+xml"/>
  <Override PartName="/ppt/charts/chart32.xml" ContentType="application/vnd.openxmlformats-officedocument.drawingml.chart+xml"/>
  <Override PartName="/ppt/notesSlides/notesSlide42.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79" r:id="rId3"/>
    <p:sldId id="280" r:id="rId4"/>
    <p:sldId id="281" r:id="rId5"/>
    <p:sldId id="282" r:id="rId6"/>
    <p:sldId id="283" r:id="rId7"/>
    <p:sldId id="303" r:id="rId8"/>
    <p:sldId id="259" r:id="rId9"/>
    <p:sldId id="258" r:id="rId10"/>
    <p:sldId id="284" r:id="rId11"/>
    <p:sldId id="257" r:id="rId12"/>
    <p:sldId id="298" r:id="rId13"/>
    <p:sldId id="260" r:id="rId14"/>
    <p:sldId id="278" r:id="rId15"/>
    <p:sldId id="263" r:id="rId16"/>
    <p:sldId id="264" r:id="rId17"/>
    <p:sldId id="306" r:id="rId18"/>
    <p:sldId id="307" r:id="rId19"/>
    <p:sldId id="308" r:id="rId20"/>
    <p:sldId id="261" r:id="rId21"/>
    <p:sldId id="262" r:id="rId22"/>
    <p:sldId id="295" r:id="rId23"/>
    <p:sldId id="309" r:id="rId24"/>
    <p:sldId id="310" r:id="rId25"/>
    <p:sldId id="265" r:id="rId26"/>
    <p:sldId id="266" r:id="rId27"/>
    <p:sldId id="296" r:id="rId28"/>
    <p:sldId id="311" r:id="rId29"/>
    <p:sldId id="312" r:id="rId30"/>
    <p:sldId id="286" r:id="rId31"/>
    <p:sldId id="300" r:id="rId32"/>
    <p:sldId id="287" r:id="rId33"/>
    <p:sldId id="288" r:id="rId34"/>
    <p:sldId id="290" r:id="rId35"/>
    <p:sldId id="299" r:id="rId36"/>
    <p:sldId id="304" r:id="rId37"/>
    <p:sldId id="305" r:id="rId38"/>
    <p:sldId id="291" r:id="rId39"/>
    <p:sldId id="297" r:id="rId40"/>
    <p:sldId id="313" r:id="rId41"/>
    <p:sldId id="301" r:id="rId42"/>
    <p:sldId id="302" r:id="rId43"/>
    <p:sldId id="285" r:id="rId4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9654" autoAdjust="0"/>
  </p:normalViewPr>
  <p:slideViewPr>
    <p:cSldViewPr>
      <p:cViewPr>
        <p:scale>
          <a:sx n="80" d="100"/>
          <a:sy n="80" d="100"/>
        </p:scale>
        <p:origin x="-1794" y="-714"/>
      </p:cViewPr>
      <p:guideLst>
        <p:guide orient="horz" pos="2160"/>
        <p:guide pos="2880"/>
      </p:guideLst>
    </p:cSldViewPr>
  </p:slideViewPr>
  <p:notesTextViewPr>
    <p:cViewPr>
      <p:scale>
        <a:sx n="1" d="1"/>
        <a:sy n="1" d="1"/>
      </p:scale>
      <p:origin x="0" y="0"/>
    </p:cViewPr>
  </p:notesTextViewPr>
  <p:sorterViewPr>
    <p:cViewPr>
      <p:scale>
        <a:sx n="100" d="100"/>
        <a:sy n="100" d="100"/>
      </p:scale>
      <p:origin x="0" y="5040"/>
    </p:cViewPr>
  </p:sorterViewPr>
  <p:notesViewPr>
    <p:cSldViewPr>
      <p:cViewPr>
        <p:scale>
          <a:sx n="100" d="100"/>
          <a:sy n="100" d="100"/>
        </p:scale>
        <p:origin x="-278" y="66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sammanst&#228;llning%20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sammanst&#228;llning%202014.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ber&#228;kningar%20till%20bildspelet%202014.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ber&#228;kningar%20till%20bildspelet%202014.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2-2014.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2-2014.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2-2014.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2-2014.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2-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J&#228;mf&#246;relse%202011-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'Sociala avgifter'!$B$39</c:f>
              <c:strCache>
                <c:ptCount val="1"/>
                <c:pt idx="0">
                  <c:v>obligatoriska avgifter</c:v>
                </c:pt>
              </c:strCache>
            </c:strRef>
          </c:tx>
          <c:spPr>
            <a:solidFill>
              <a:schemeClr val="accent3">
                <a:lumMod val="50000"/>
              </a:schemeClr>
            </a:solidFill>
          </c:spPr>
          <c:invertIfNegative val="0"/>
          <c:cat>
            <c:strRef>
              <c:f>'Sociala avgifter'!$A$40:$A$71</c:f>
              <c:strCache>
                <c:ptCount val="32"/>
                <c:pt idx="0">
                  <c:v>HJ</c:v>
                </c:pt>
                <c:pt idx="1">
                  <c:v>CTH</c:v>
                </c:pt>
                <c:pt idx="2">
                  <c:v>FHS</c:v>
                </c:pt>
                <c:pt idx="3">
                  <c:v>KTH</c:v>
                </c:pt>
                <c:pt idx="4">
                  <c:v>SU</c:v>
                </c:pt>
                <c:pt idx="5">
                  <c:v>GU</c:v>
                </c:pt>
                <c:pt idx="6">
                  <c:v>LiU</c:v>
                </c:pt>
                <c:pt idx="7">
                  <c:v>LU</c:v>
                </c:pt>
                <c:pt idx="8">
                  <c:v>ÖU</c:v>
                </c:pt>
                <c:pt idx="9">
                  <c:v>HB</c:v>
                </c:pt>
                <c:pt idx="10">
                  <c:v>HKr</c:v>
                </c:pt>
                <c:pt idx="11">
                  <c:v>SLU</c:v>
                </c:pt>
                <c:pt idx="12">
                  <c:v>GIH</c:v>
                </c:pt>
                <c:pt idx="13">
                  <c:v>UmU</c:v>
                </c:pt>
                <c:pt idx="14">
                  <c:v>KI</c:v>
                </c:pt>
                <c:pt idx="15">
                  <c:v>MdH</c:v>
                </c:pt>
                <c:pt idx="16">
                  <c:v>KaU</c:v>
                </c:pt>
                <c:pt idx="17">
                  <c:v>LTU</c:v>
                </c:pt>
                <c:pt idx="18">
                  <c:v>HV</c:v>
                </c:pt>
                <c:pt idx="19">
                  <c:v>MiUn</c:v>
                </c:pt>
                <c:pt idx="20">
                  <c:v>MaH</c:v>
                </c:pt>
                <c:pt idx="21">
                  <c:v>HiG</c:v>
                </c:pt>
                <c:pt idx="22">
                  <c:v>SH</c:v>
                </c:pt>
                <c:pt idx="23">
                  <c:v>LNU</c:v>
                </c:pt>
                <c:pt idx="24">
                  <c:v>BTH</c:v>
                </c:pt>
                <c:pt idx="25">
                  <c:v>HH </c:v>
                </c:pt>
                <c:pt idx="26">
                  <c:v>HS</c:v>
                </c:pt>
                <c:pt idx="27">
                  <c:v>UU</c:v>
                </c:pt>
                <c:pt idx="28">
                  <c:v>KKH</c:v>
                </c:pt>
                <c:pt idx="29">
                  <c:v>HD</c:v>
                </c:pt>
                <c:pt idx="30">
                  <c:v>KMH</c:v>
                </c:pt>
                <c:pt idx="31">
                  <c:v>KF</c:v>
                </c:pt>
              </c:strCache>
            </c:strRef>
          </c:cat>
          <c:val>
            <c:numRef>
              <c:f>'Sociala avgifter'!$B$40:$B$71</c:f>
              <c:numCache>
                <c:formatCode>0.000%</c:formatCode>
                <c:ptCount val="32"/>
                <c:pt idx="0">
                  <c:v>0.37697000000000003</c:v>
                </c:pt>
                <c:pt idx="1">
                  <c:v>0.37697000000000003</c:v>
                </c:pt>
                <c:pt idx="2">
                  <c:v>0.37697000000000003</c:v>
                </c:pt>
                <c:pt idx="3">
                  <c:v>0.37697000000000003</c:v>
                </c:pt>
                <c:pt idx="4">
                  <c:v>0.37697000000000003</c:v>
                </c:pt>
                <c:pt idx="5">
                  <c:v>0.37697000000000003</c:v>
                </c:pt>
                <c:pt idx="6">
                  <c:v>0.37697000000000003</c:v>
                </c:pt>
                <c:pt idx="7">
                  <c:v>0.37697000000000003</c:v>
                </c:pt>
                <c:pt idx="8">
                  <c:v>0.37697000000000003</c:v>
                </c:pt>
                <c:pt idx="9">
                  <c:v>0.37697000000000003</c:v>
                </c:pt>
                <c:pt idx="10">
                  <c:v>0.37697000000000003</c:v>
                </c:pt>
                <c:pt idx="11">
                  <c:v>0.37697000000000003</c:v>
                </c:pt>
                <c:pt idx="12">
                  <c:v>0.37697000000000003</c:v>
                </c:pt>
                <c:pt idx="13">
                  <c:v>0.37697000000000003</c:v>
                </c:pt>
                <c:pt idx="14">
                  <c:v>0.37697000000000003</c:v>
                </c:pt>
                <c:pt idx="15">
                  <c:v>0.37697000000000003</c:v>
                </c:pt>
                <c:pt idx="16">
                  <c:v>0.37697000000000003</c:v>
                </c:pt>
                <c:pt idx="17">
                  <c:v>0.37697000000000003</c:v>
                </c:pt>
                <c:pt idx="18">
                  <c:v>0.37697000000000003</c:v>
                </c:pt>
                <c:pt idx="19">
                  <c:v>0.37697000000000003</c:v>
                </c:pt>
                <c:pt idx="20">
                  <c:v>0.37697000000000003</c:v>
                </c:pt>
                <c:pt idx="21">
                  <c:v>0.37697000000000003</c:v>
                </c:pt>
                <c:pt idx="22">
                  <c:v>0.37697000000000003</c:v>
                </c:pt>
                <c:pt idx="23">
                  <c:v>0.37697000000000003</c:v>
                </c:pt>
                <c:pt idx="24">
                  <c:v>0.37697000000000003</c:v>
                </c:pt>
                <c:pt idx="25">
                  <c:v>0.37697000000000003</c:v>
                </c:pt>
                <c:pt idx="26">
                  <c:v>0.37697000000000003</c:v>
                </c:pt>
                <c:pt idx="27">
                  <c:v>0.37697000000000003</c:v>
                </c:pt>
                <c:pt idx="28">
                  <c:v>0.37697000000000003</c:v>
                </c:pt>
                <c:pt idx="29">
                  <c:v>0.37697000000000003</c:v>
                </c:pt>
                <c:pt idx="30">
                  <c:v>0.37697000000000003</c:v>
                </c:pt>
                <c:pt idx="31">
                  <c:v>0.37697000000000003</c:v>
                </c:pt>
              </c:numCache>
            </c:numRef>
          </c:val>
        </c:ser>
        <c:ser>
          <c:idx val="1"/>
          <c:order val="1"/>
          <c:tx>
            <c:strRef>
              <c:f>'Sociala avgifter'!$C$39</c:f>
              <c:strCache>
                <c:ptCount val="1"/>
                <c:pt idx="0">
                  <c:v>pensionskostnader </c:v>
                </c:pt>
              </c:strCache>
            </c:strRef>
          </c:tx>
          <c:invertIfNegative val="0"/>
          <c:cat>
            <c:strRef>
              <c:f>'Sociala avgifter'!$A$40:$A$71</c:f>
              <c:strCache>
                <c:ptCount val="32"/>
                <c:pt idx="0">
                  <c:v>HJ</c:v>
                </c:pt>
                <c:pt idx="1">
                  <c:v>CTH</c:v>
                </c:pt>
                <c:pt idx="2">
                  <c:v>FHS</c:v>
                </c:pt>
                <c:pt idx="3">
                  <c:v>KTH</c:v>
                </c:pt>
                <c:pt idx="4">
                  <c:v>SU</c:v>
                </c:pt>
                <c:pt idx="5">
                  <c:v>GU</c:v>
                </c:pt>
                <c:pt idx="6">
                  <c:v>LiU</c:v>
                </c:pt>
                <c:pt idx="7">
                  <c:v>LU</c:v>
                </c:pt>
                <c:pt idx="8">
                  <c:v>ÖU</c:v>
                </c:pt>
                <c:pt idx="9">
                  <c:v>HB</c:v>
                </c:pt>
                <c:pt idx="10">
                  <c:v>HKr</c:v>
                </c:pt>
                <c:pt idx="11">
                  <c:v>SLU</c:v>
                </c:pt>
                <c:pt idx="12">
                  <c:v>GIH</c:v>
                </c:pt>
                <c:pt idx="13">
                  <c:v>UmU</c:v>
                </c:pt>
                <c:pt idx="14">
                  <c:v>KI</c:v>
                </c:pt>
                <c:pt idx="15">
                  <c:v>MdH</c:v>
                </c:pt>
                <c:pt idx="16">
                  <c:v>KaU</c:v>
                </c:pt>
                <c:pt idx="17">
                  <c:v>LTU</c:v>
                </c:pt>
                <c:pt idx="18">
                  <c:v>HV</c:v>
                </c:pt>
                <c:pt idx="19">
                  <c:v>MiUn</c:v>
                </c:pt>
                <c:pt idx="20">
                  <c:v>MaH</c:v>
                </c:pt>
                <c:pt idx="21">
                  <c:v>HiG</c:v>
                </c:pt>
                <c:pt idx="22">
                  <c:v>SH</c:v>
                </c:pt>
                <c:pt idx="23">
                  <c:v>LNU</c:v>
                </c:pt>
                <c:pt idx="24">
                  <c:v>BTH</c:v>
                </c:pt>
                <c:pt idx="25">
                  <c:v>HH </c:v>
                </c:pt>
                <c:pt idx="26">
                  <c:v>HS</c:v>
                </c:pt>
                <c:pt idx="27">
                  <c:v>UU</c:v>
                </c:pt>
                <c:pt idx="28">
                  <c:v>KKH</c:v>
                </c:pt>
                <c:pt idx="29">
                  <c:v>HD</c:v>
                </c:pt>
                <c:pt idx="30">
                  <c:v>KMH</c:v>
                </c:pt>
                <c:pt idx="31">
                  <c:v>KF</c:v>
                </c:pt>
              </c:strCache>
            </c:strRef>
          </c:cat>
          <c:val>
            <c:numRef>
              <c:f>'Sociala avgifter'!$C$40:$C$71</c:f>
              <c:numCache>
                <c:formatCode>0.000%</c:formatCode>
                <c:ptCount val="32"/>
                <c:pt idx="0">
                  <c:v>0.16506000000000001</c:v>
                </c:pt>
                <c:pt idx="1">
                  <c:v>0.15303</c:v>
                </c:pt>
                <c:pt idx="2">
                  <c:v>0.15</c:v>
                </c:pt>
                <c:pt idx="3">
                  <c:v>0.12617999999999999</c:v>
                </c:pt>
                <c:pt idx="4">
                  <c:v>0.13200000000000001</c:v>
                </c:pt>
                <c:pt idx="5">
                  <c:v>0.13556000000000001</c:v>
                </c:pt>
                <c:pt idx="6">
                  <c:v>0.13500000000000001</c:v>
                </c:pt>
                <c:pt idx="7">
                  <c:v>0.1227</c:v>
                </c:pt>
                <c:pt idx="8">
                  <c:v>0.12</c:v>
                </c:pt>
                <c:pt idx="9">
                  <c:v>0.12</c:v>
                </c:pt>
                <c:pt idx="10">
                  <c:v>0.11555</c:v>
                </c:pt>
                <c:pt idx="11">
                  <c:v>0.1157</c:v>
                </c:pt>
                <c:pt idx="12">
                  <c:v>0.11700000000000001</c:v>
                </c:pt>
                <c:pt idx="13">
                  <c:v>0.11602999999999999</c:v>
                </c:pt>
                <c:pt idx="14">
                  <c:v>0.11588</c:v>
                </c:pt>
                <c:pt idx="15">
                  <c:v>0.115</c:v>
                </c:pt>
                <c:pt idx="16">
                  <c:v>0.11310000000000001</c:v>
                </c:pt>
                <c:pt idx="17">
                  <c:v>0.11303000000000001</c:v>
                </c:pt>
                <c:pt idx="18">
                  <c:v>0.11303000000000001</c:v>
                </c:pt>
                <c:pt idx="19">
                  <c:v>0.10854999999999999</c:v>
                </c:pt>
                <c:pt idx="20">
                  <c:v>0.10883</c:v>
                </c:pt>
                <c:pt idx="21">
                  <c:v>0.1085</c:v>
                </c:pt>
                <c:pt idx="22">
                  <c:v>0.10199999999999999</c:v>
                </c:pt>
                <c:pt idx="23">
                  <c:v>0.10155</c:v>
                </c:pt>
                <c:pt idx="24">
                  <c:v>0.10073</c:v>
                </c:pt>
                <c:pt idx="25">
                  <c:v>0.10073</c:v>
                </c:pt>
                <c:pt idx="26">
                  <c:v>0.1</c:v>
                </c:pt>
                <c:pt idx="27">
                  <c:v>9.8030000000000006E-2</c:v>
                </c:pt>
                <c:pt idx="28">
                  <c:v>9.7000000000000003E-2</c:v>
                </c:pt>
                <c:pt idx="29">
                  <c:v>0.09</c:v>
                </c:pt>
                <c:pt idx="30">
                  <c:v>0.09</c:v>
                </c:pt>
                <c:pt idx="31">
                  <c:v>7.6999999999999999E-2</c:v>
                </c:pt>
              </c:numCache>
            </c:numRef>
          </c:val>
        </c:ser>
        <c:ser>
          <c:idx val="2"/>
          <c:order val="2"/>
          <c:tx>
            <c:strRef>
              <c:f>'Sociala avgifter'!$D$39</c:f>
              <c:strCache>
                <c:ptCount val="1"/>
                <c:pt idx="0">
                  <c:v>Trygghetsstiftelsen</c:v>
                </c:pt>
              </c:strCache>
            </c:strRef>
          </c:tx>
          <c:invertIfNegative val="0"/>
          <c:cat>
            <c:strRef>
              <c:f>'Sociala avgifter'!$A$40:$A$71</c:f>
              <c:strCache>
                <c:ptCount val="32"/>
                <c:pt idx="0">
                  <c:v>HJ</c:v>
                </c:pt>
                <c:pt idx="1">
                  <c:v>CTH</c:v>
                </c:pt>
                <c:pt idx="2">
                  <c:v>FHS</c:v>
                </c:pt>
                <c:pt idx="3">
                  <c:v>KTH</c:v>
                </c:pt>
                <c:pt idx="4">
                  <c:v>SU</c:v>
                </c:pt>
                <c:pt idx="5">
                  <c:v>GU</c:v>
                </c:pt>
                <c:pt idx="6">
                  <c:v>LiU</c:v>
                </c:pt>
                <c:pt idx="7">
                  <c:v>LU</c:v>
                </c:pt>
                <c:pt idx="8">
                  <c:v>ÖU</c:v>
                </c:pt>
                <c:pt idx="9">
                  <c:v>HB</c:v>
                </c:pt>
                <c:pt idx="10">
                  <c:v>HKr</c:v>
                </c:pt>
                <c:pt idx="11">
                  <c:v>SLU</c:v>
                </c:pt>
                <c:pt idx="12">
                  <c:v>GIH</c:v>
                </c:pt>
                <c:pt idx="13">
                  <c:v>UmU</c:v>
                </c:pt>
                <c:pt idx="14">
                  <c:v>KI</c:v>
                </c:pt>
                <c:pt idx="15">
                  <c:v>MdH</c:v>
                </c:pt>
                <c:pt idx="16">
                  <c:v>KaU</c:v>
                </c:pt>
                <c:pt idx="17">
                  <c:v>LTU</c:v>
                </c:pt>
                <c:pt idx="18">
                  <c:v>HV</c:v>
                </c:pt>
                <c:pt idx="19">
                  <c:v>MiUn</c:v>
                </c:pt>
                <c:pt idx="20">
                  <c:v>MaH</c:v>
                </c:pt>
                <c:pt idx="21">
                  <c:v>HiG</c:v>
                </c:pt>
                <c:pt idx="22">
                  <c:v>SH</c:v>
                </c:pt>
                <c:pt idx="23">
                  <c:v>LNU</c:v>
                </c:pt>
                <c:pt idx="24">
                  <c:v>BTH</c:v>
                </c:pt>
                <c:pt idx="25">
                  <c:v>HH </c:v>
                </c:pt>
                <c:pt idx="26">
                  <c:v>HS</c:v>
                </c:pt>
                <c:pt idx="27">
                  <c:v>UU</c:v>
                </c:pt>
                <c:pt idx="28">
                  <c:v>KKH</c:v>
                </c:pt>
                <c:pt idx="29">
                  <c:v>HD</c:v>
                </c:pt>
                <c:pt idx="30">
                  <c:v>KMH</c:v>
                </c:pt>
                <c:pt idx="31">
                  <c:v>KF</c:v>
                </c:pt>
              </c:strCache>
            </c:strRef>
          </c:cat>
          <c:val>
            <c:numRef>
              <c:f>'Sociala avgifter'!$D$40:$D$71</c:f>
              <c:numCache>
                <c:formatCode>General</c:formatCode>
                <c:ptCount val="32"/>
                <c:pt idx="5" formatCode="0.000%">
                  <c:v>5.5000000000000003E-4</c:v>
                </c:pt>
                <c:pt idx="6" formatCode="0.000%">
                  <c:v>5.5000000000000003E-4</c:v>
                </c:pt>
                <c:pt idx="7" formatCode="0.000%">
                  <c:v>5.5000000000000003E-4</c:v>
                </c:pt>
              </c:numCache>
            </c:numRef>
          </c:val>
        </c:ser>
        <c:ser>
          <c:idx val="3"/>
          <c:order val="3"/>
          <c:tx>
            <c:strRef>
              <c:f>'Sociala avgifter'!$E$39</c:f>
              <c:strCache>
                <c:ptCount val="1"/>
                <c:pt idx="0">
                  <c:v>lokal avgift</c:v>
                </c:pt>
              </c:strCache>
            </c:strRef>
          </c:tx>
          <c:invertIfNegative val="0"/>
          <c:cat>
            <c:strRef>
              <c:f>'Sociala avgifter'!$A$40:$A$71</c:f>
              <c:strCache>
                <c:ptCount val="32"/>
                <c:pt idx="0">
                  <c:v>HJ</c:v>
                </c:pt>
                <c:pt idx="1">
                  <c:v>CTH</c:v>
                </c:pt>
                <c:pt idx="2">
                  <c:v>FHS</c:v>
                </c:pt>
                <c:pt idx="3">
                  <c:v>KTH</c:v>
                </c:pt>
                <c:pt idx="4">
                  <c:v>SU</c:v>
                </c:pt>
                <c:pt idx="5">
                  <c:v>GU</c:v>
                </c:pt>
                <c:pt idx="6">
                  <c:v>LiU</c:v>
                </c:pt>
                <c:pt idx="7">
                  <c:v>LU</c:v>
                </c:pt>
                <c:pt idx="8">
                  <c:v>ÖU</c:v>
                </c:pt>
                <c:pt idx="9">
                  <c:v>HB</c:v>
                </c:pt>
                <c:pt idx="10">
                  <c:v>HKr</c:v>
                </c:pt>
                <c:pt idx="11">
                  <c:v>SLU</c:v>
                </c:pt>
                <c:pt idx="12">
                  <c:v>GIH</c:v>
                </c:pt>
                <c:pt idx="13">
                  <c:v>UmU</c:v>
                </c:pt>
                <c:pt idx="14">
                  <c:v>KI</c:v>
                </c:pt>
                <c:pt idx="15">
                  <c:v>MdH</c:v>
                </c:pt>
                <c:pt idx="16">
                  <c:v>KaU</c:v>
                </c:pt>
                <c:pt idx="17">
                  <c:v>LTU</c:v>
                </c:pt>
                <c:pt idx="18">
                  <c:v>HV</c:v>
                </c:pt>
                <c:pt idx="19">
                  <c:v>MiUn</c:v>
                </c:pt>
                <c:pt idx="20">
                  <c:v>MaH</c:v>
                </c:pt>
                <c:pt idx="21">
                  <c:v>HiG</c:v>
                </c:pt>
                <c:pt idx="22">
                  <c:v>SH</c:v>
                </c:pt>
                <c:pt idx="23">
                  <c:v>LNU</c:v>
                </c:pt>
                <c:pt idx="24">
                  <c:v>BTH</c:v>
                </c:pt>
                <c:pt idx="25">
                  <c:v>HH </c:v>
                </c:pt>
                <c:pt idx="26">
                  <c:v>HS</c:v>
                </c:pt>
                <c:pt idx="27">
                  <c:v>UU</c:v>
                </c:pt>
                <c:pt idx="28">
                  <c:v>KKH</c:v>
                </c:pt>
                <c:pt idx="29">
                  <c:v>HD</c:v>
                </c:pt>
                <c:pt idx="30">
                  <c:v>KMH</c:v>
                </c:pt>
                <c:pt idx="31">
                  <c:v>KF</c:v>
                </c:pt>
              </c:strCache>
            </c:strRef>
          </c:cat>
          <c:val>
            <c:numRef>
              <c:f>'Sociala avgifter'!$E$40:$E$71</c:f>
              <c:numCache>
                <c:formatCode>0.000%</c:formatCode>
                <c:ptCount val="32"/>
                <c:pt idx="0">
                  <c:v>0</c:v>
                </c:pt>
                <c:pt idx="1">
                  <c:v>0</c:v>
                </c:pt>
                <c:pt idx="2">
                  <c:v>0</c:v>
                </c:pt>
                <c:pt idx="3">
                  <c:v>2.1349999999999952E-2</c:v>
                </c:pt>
                <c:pt idx="4">
                  <c:v>5.8300000000000018E-3</c:v>
                </c:pt>
                <c:pt idx="5">
                  <c:v>-6.10405823109339E-17</c:v>
                </c:pt>
                <c:pt idx="6">
                  <c:v>0</c:v>
                </c:pt>
                <c:pt idx="7">
                  <c:v>1.7999999999992501E-4</c:v>
                </c:pt>
                <c:pt idx="8">
                  <c:v>3.0299999999999772E-3</c:v>
                </c:pt>
                <c:pt idx="9">
                  <c:v>0</c:v>
                </c:pt>
                <c:pt idx="10">
                  <c:v>2.9999999999999888E-3</c:v>
                </c:pt>
                <c:pt idx="11">
                  <c:v>2.8299999999999714E-3</c:v>
                </c:pt>
                <c:pt idx="12">
                  <c:v>0</c:v>
                </c:pt>
                <c:pt idx="13">
                  <c:v>0</c:v>
                </c:pt>
                <c:pt idx="14">
                  <c:v>0</c:v>
                </c:pt>
                <c:pt idx="15">
                  <c:v>0</c:v>
                </c:pt>
                <c:pt idx="16">
                  <c:v>0</c:v>
                </c:pt>
                <c:pt idx="17">
                  <c:v>0</c:v>
                </c:pt>
                <c:pt idx="18">
                  <c:v>0</c:v>
                </c:pt>
                <c:pt idx="19">
                  <c:v>4.2999999999999566E-3</c:v>
                </c:pt>
                <c:pt idx="20">
                  <c:v>0</c:v>
                </c:pt>
                <c:pt idx="21">
                  <c:v>0</c:v>
                </c:pt>
                <c:pt idx="22">
                  <c:v>4.9999999999980616E-5</c:v>
                </c:pt>
                <c:pt idx="23">
                  <c:v>0</c:v>
                </c:pt>
                <c:pt idx="24">
                  <c:v>0</c:v>
                </c:pt>
                <c:pt idx="25">
                  <c:v>0</c:v>
                </c:pt>
                <c:pt idx="26">
                  <c:v>0</c:v>
                </c:pt>
                <c:pt idx="27">
                  <c:v>0</c:v>
                </c:pt>
                <c:pt idx="28">
                  <c:v>0</c:v>
                </c:pt>
                <c:pt idx="29">
                  <c:v>0</c:v>
                </c:pt>
                <c:pt idx="30">
                  <c:v>0</c:v>
                </c:pt>
                <c:pt idx="31">
                  <c:v>0</c:v>
                </c:pt>
              </c:numCache>
            </c:numRef>
          </c:val>
        </c:ser>
        <c:dLbls>
          <c:showLegendKey val="0"/>
          <c:showVal val="0"/>
          <c:showCatName val="0"/>
          <c:showSerName val="0"/>
          <c:showPercent val="0"/>
          <c:showBubbleSize val="0"/>
        </c:dLbls>
        <c:gapWidth val="150"/>
        <c:overlap val="100"/>
        <c:axId val="61638528"/>
        <c:axId val="61640064"/>
      </c:barChart>
      <c:catAx>
        <c:axId val="61638528"/>
        <c:scaling>
          <c:orientation val="minMax"/>
        </c:scaling>
        <c:delete val="0"/>
        <c:axPos val="b"/>
        <c:majorTickMark val="out"/>
        <c:minorTickMark val="none"/>
        <c:tickLblPos val="nextTo"/>
        <c:txPr>
          <a:bodyPr/>
          <a:lstStyle/>
          <a:p>
            <a:pPr>
              <a:defRPr sz="1200"/>
            </a:pPr>
            <a:endParaRPr lang="sv-SE"/>
          </a:p>
        </c:txPr>
        <c:crossAx val="61640064"/>
        <c:crosses val="autoZero"/>
        <c:auto val="1"/>
        <c:lblAlgn val="ctr"/>
        <c:lblOffset val="100"/>
        <c:noMultiLvlLbl val="0"/>
      </c:catAx>
      <c:valAx>
        <c:axId val="61640064"/>
        <c:scaling>
          <c:orientation val="minMax"/>
          <c:min val="0"/>
        </c:scaling>
        <c:delete val="0"/>
        <c:axPos val="l"/>
        <c:majorGridlines/>
        <c:numFmt formatCode="0%" sourceLinked="0"/>
        <c:majorTickMark val="out"/>
        <c:minorTickMark val="none"/>
        <c:tickLblPos val="nextTo"/>
        <c:txPr>
          <a:bodyPr/>
          <a:lstStyle/>
          <a:p>
            <a:pPr>
              <a:defRPr sz="1200"/>
            </a:pPr>
            <a:endParaRPr lang="sv-SE"/>
          </a:p>
        </c:txPr>
        <c:crossAx val="61638528"/>
        <c:crosses val="autoZero"/>
        <c:crossBetween val="between"/>
      </c:valAx>
    </c:plotArea>
    <c:legend>
      <c:legendPos val="r"/>
      <c:layout/>
      <c:overlay val="0"/>
      <c:txPr>
        <a:bodyPr/>
        <a:lstStyle/>
        <a:p>
          <a:pPr>
            <a:defRPr sz="1200"/>
          </a:pPr>
          <a:endParaRPr lang="sv-SE"/>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 2014</a:t>
            </a:r>
          </a:p>
        </c:rich>
      </c:tx>
      <c:layout/>
      <c:overlay val="0"/>
    </c:title>
    <c:autoTitleDeleted val="0"/>
    <c:plotArea>
      <c:layout/>
      <c:scatterChart>
        <c:scatterStyle val="lineMarker"/>
        <c:varyColors val="0"/>
        <c:ser>
          <c:idx val="0"/>
          <c:order val="0"/>
          <c:tx>
            <c:strRef>
              <c:f>'avstämning, andel'!$C$79</c:f>
              <c:strCache>
                <c:ptCount val="1"/>
                <c:pt idx="0">
                  <c:v>andel</c:v>
                </c:pt>
              </c:strCache>
            </c:strRef>
          </c:tx>
          <c:spPr>
            <a:ln w="28575">
              <a:noFill/>
            </a:ln>
          </c:spPr>
          <c:xVal>
            <c:numRef>
              <c:f>'avstämning, andel'!$B$80:$B$111</c:f>
              <c:numCache>
                <c:formatCode>#,##0</c:formatCode>
                <c:ptCount val="32"/>
                <c:pt idx="0">
                  <c:v>296348</c:v>
                </c:pt>
                <c:pt idx="1">
                  <c:v>911112</c:v>
                </c:pt>
                <c:pt idx="2">
                  <c:v>374256</c:v>
                </c:pt>
                <c:pt idx="3">
                  <c:v>100852</c:v>
                </c:pt>
                <c:pt idx="4">
                  <c:v>2070959</c:v>
                </c:pt>
                <c:pt idx="5">
                  <c:v>442951</c:v>
                </c:pt>
                <c:pt idx="6">
                  <c:v>421221</c:v>
                </c:pt>
                <c:pt idx="7">
                  <c:v>376494</c:v>
                </c:pt>
                <c:pt idx="8">
                  <c:v>448365</c:v>
                </c:pt>
                <c:pt idx="9">
                  <c:v>559469</c:v>
                </c:pt>
                <c:pt idx="10">
                  <c:v>411836</c:v>
                </c:pt>
                <c:pt idx="11">
                  <c:v>313277</c:v>
                </c:pt>
                <c:pt idx="12">
                  <c:v>358325</c:v>
                </c:pt>
                <c:pt idx="13">
                  <c:v>654536</c:v>
                </c:pt>
                <c:pt idx="14">
                  <c:v>158633</c:v>
                </c:pt>
                <c:pt idx="15">
                  <c:v>1003872.11</c:v>
                </c:pt>
                <c:pt idx="16">
                  <c:v>64446</c:v>
                </c:pt>
                <c:pt idx="17">
                  <c:v>145514</c:v>
                </c:pt>
                <c:pt idx="18">
                  <c:v>1252205</c:v>
                </c:pt>
                <c:pt idx="19">
                  <c:v>1537033</c:v>
                </c:pt>
                <c:pt idx="20">
                  <c:v>1158968</c:v>
                </c:pt>
                <c:pt idx="21">
                  <c:v>690387</c:v>
                </c:pt>
                <c:pt idx="22">
                  <c:v>2447627.5</c:v>
                </c:pt>
                <c:pt idx="23">
                  <c:v>1040901</c:v>
                </c:pt>
                <c:pt idx="24">
                  <c:v>597650</c:v>
                </c:pt>
                <c:pt idx="25">
                  <c:v>548337</c:v>
                </c:pt>
                <c:pt idx="26">
                  <c:v>372615</c:v>
                </c:pt>
                <c:pt idx="27">
                  <c:v>616134</c:v>
                </c:pt>
                <c:pt idx="28">
                  <c:v>1587288</c:v>
                </c:pt>
                <c:pt idx="29">
                  <c:v>1679540</c:v>
                </c:pt>
                <c:pt idx="30">
                  <c:v>1908387</c:v>
                </c:pt>
                <c:pt idx="31">
                  <c:v>705755</c:v>
                </c:pt>
              </c:numCache>
            </c:numRef>
          </c:xVal>
          <c:yVal>
            <c:numRef>
              <c:f>'avstämning, andel'!$C$80:$C$111</c:f>
              <c:numCache>
                <c:formatCode>0%</c:formatCode>
                <c:ptCount val="32"/>
                <c:pt idx="0">
                  <c:v>0.3917320177629004</c:v>
                </c:pt>
                <c:pt idx="1">
                  <c:v>0.30979730373433778</c:v>
                </c:pt>
                <c:pt idx="2">
                  <c:v>0.23471099995724851</c:v>
                </c:pt>
                <c:pt idx="3">
                  <c:v>0.44644627771387774</c:v>
                </c:pt>
                <c:pt idx="4">
                  <c:v>0.3587067633883626</c:v>
                </c:pt>
                <c:pt idx="5">
                  <c:v>0.38249603229251089</c:v>
                </c:pt>
                <c:pt idx="6">
                  <c:v>0.3313415048157618</c:v>
                </c:pt>
                <c:pt idx="7">
                  <c:v>0.42828836581725072</c:v>
                </c:pt>
                <c:pt idx="8">
                  <c:v>0.29719714964370542</c:v>
                </c:pt>
                <c:pt idx="9">
                  <c:v>0.38362089767261459</c:v>
                </c:pt>
                <c:pt idx="10">
                  <c:v>0.348401553045387</c:v>
                </c:pt>
                <c:pt idx="11">
                  <c:v>0.41171740025600345</c:v>
                </c:pt>
                <c:pt idx="12">
                  <c:v>0.41618682125589973</c:v>
                </c:pt>
                <c:pt idx="13">
                  <c:v>0.32906364203038491</c:v>
                </c:pt>
                <c:pt idx="14">
                  <c:v>0.34479584953950315</c:v>
                </c:pt>
                <c:pt idx="15">
                  <c:v>0.21979519091994323</c:v>
                </c:pt>
                <c:pt idx="16">
                  <c:v>0.22120845358905131</c:v>
                </c:pt>
                <c:pt idx="17">
                  <c:v>0.43992330634853005</c:v>
                </c:pt>
                <c:pt idx="18">
                  <c:v>0.38113241878423099</c:v>
                </c:pt>
                <c:pt idx="19">
                  <c:v>0.38052700779558407</c:v>
                </c:pt>
                <c:pt idx="20">
                  <c:v>0.34832713241435487</c:v>
                </c:pt>
                <c:pt idx="21">
                  <c:v>0.26830893397471273</c:v>
                </c:pt>
                <c:pt idx="22">
                  <c:v>0.31136751813746172</c:v>
                </c:pt>
                <c:pt idx="23">
                  <c:v>0.36441313823312688</c:v>
                </c:pt>
                <c:pt idx="24">
                  <c:v>0.36225717393123064</c:v>
                </c:pt>
                <c:pt idx="25">
                  <c:v>0.37948142207626351</c:v>
                </c:pt>
                <c:pt idx="26">
                  <c:v>0.37555775175578482</c:v>
                </c:pt>
                <c:pt idx="27">
                  <c:v>0.31550562905147256</c:v>
                </c:pt>
                <c:pt idx="28">
                  <c:v>0.38703731090583438</c:v>
                </c:pt>
                <c:pt idx="29">
                  <c:v>0.28847660668992703</c:v>
                </c:pt>
                <c:pt idx="30">
                  <c:v>0.29909289887218893</c:v>
                </c:pt>
                <c:pt idx="31">
                  <c:v>0.33076895924222993</c:v>
                </c:pt>
              </c:numCache>
            </c:numRef>
          </c:yVal>
          <c:smooth val="0"/>
        </c:ser>
        <c:dLbls>
          <c:showLegendKey val="0"/>
          <c:showVal val="0"/>
          <c:showCatName val="0"/>
          <c:showSerName val="0"/>
          <c:showPercent val="0"/>
          <c:showBubbleSize val="0"/>
        </c:dLbls>
        <c:axId val="72500352"/>
        <c:axId val="72502272"/>
      </c:scatterChart>
      <c:valAx>
        <c:axId val="72500352"/>
        <c:scaling>
          <c:orientation val="minMax"/>
        </c:scaling>
        <c:delete val="0"/>
        <c:axPos val="b"/>
        <c:title>
          <c:tx>
            <c:rich>
              <a:bodyPr/>
              <a:lstStyle/>
              <a:p>
                <a:pPr>
                  <a:defRPr sz="1200" b="0"/>
                </a:pPr>
                <a:r>
                  <a:rPr lang="en-US" sz="1200" b="0" dirty="0" err="1"/>
                  <a:t>verksamhetskostnader</a:t>
                </a:r>
                <a:r>
                  <a:rPr lang="en-US" sz="1200" b="0" dirty="0"/>
                  <a:t> </a:t>
                </a:r>
                <a:r>
                  <a:rPr lang="en-US" sz="1200" b="0" dirty="0" err="1" smtClean="0"/>
                  <a:t>tkr</a:t>
                </a:r>
                <a:r>
                  <a:rPr lang="en-US" sz="1200" b="0" dirty="0" smtClean="0"/>
                  <a:t> </a:t>
                </a:r>
                <a:r>
                  <a:rPr lang="en-US" sz="1200" b="0" dirty="0"/>
                  <a:t>- </a:t>
                </a:r>
                <a:r>
                  <a:rPr lang="en-US" sz="1200" b="0" dirty="0" err="1"/>
                  <a:t>utbildning</a:t>
                </a:r>
                <a:endParaRPr lang="en-US" sz="1200" b="0" dirty="0"/>
              </a:p>
            </c:rich>
          </c:tx>
          <c:layout/>
          <c:overlay val="0"/>
        </c:title>
        <c:numFmt formatCode="#,##0" sourceLinked="1"/>
        <c:majorTickMark val="out"/>
        <c:minorTickMark val="none"/>
        <c:tickLblPos val="nextTo"/>
        <c:txPr>
          <a:bodyPr/>
          <a:lstStyle/>
          <a:p>
            <a:pPr>
              <a:defRPr sz="1200" b="0"/>
            </a:pPr>
            <a:endParaRPr lang="sv-SE"/>
          </a:p>
        </c:txPr>
        <c:crossAx val="72502272"/>
        <c:crosses val="autoZero"/>
        <c:crossBetween val="midCat"/>
      </c:valAx>
      <c:valAx>
        <c:axId val="72502272"/>
        <c:scaling>
          <c:orientation val="minMax"/>
          <c:max val="1"/>
          <c:min val="0"/>
        </c:scaling>
        <c:delete val="0"/>
        <c:axPos val="l"/>
        <c:majorGridlines/>
        <c:title>
          <c:tx>
            <c:rich>
              <a:bodyPr rot="-5400000" vert="horz"/>
              <a:lstStyle/>
              <a:p>
                <a:pPr>
                  <a:defRPr sz="1200" b="0"/>
                </a:pPr>
                <a:r>
                  <a:rPr lang="en-US" sz="1200" b="0"/>
                  <a:t>andel indirekta kostnader </a:t>
                </a:r>
              </a:p>
            </c:rich>
          </c:tx>
          <c:layout/>
          <c:overlay val="0"/>
        </c:title>
        <c:numFmt formatCode="0%" sourceLinked="1"/>
        <c:majorTickMark val="out"/>
        <c:minorTickMark val="none"/>
        <c:tickLblPos val="nextTo"/>
        <c:txPr>
          <a:bodyPr/>
          <a:lstStyle/>
          <a:p>
            <a:pPr>
              <a:defRPr sz="1200" b="0"/>
            </a:pPr>
            <a:endParaRPr lang="sv-SE"/>
          </a:p>
        </c:txPr>
        <c:crossAx val="72500352"/>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a:t>
            </a:r>
            <a:r>
              <a:rPr lang="en-US" baseline="0"/>
              <a:t> 2014</a:t>
            </a:r>
            <a:endParaRPr lang="en-US"/>
          </a:p>
        </c:rich>
      </c:tx>
      <c:layout/>
      <c:overlay val="0"/>
    </c:title>
    <c:autoTitleDeleted val="0"/>
    <c:plotArea>
      <c:layout/>
      <c:barChart>
        <c:barDir val="col"/>
        <c:grouping val="clustered"/>
        <c:varyColors val="0"/>
        <c:ser>
          <c:idx val="0"/>
          <c:order val="0"/>
          <c:tx>
            <c:strRef>
              <c:f>'avstämning, andel'!$P$78</c:f>
              <c:strCache>
                <c:ptCount val="1"/>
                <c:pt idx="0">
                  <c:v>andel</c:v>
                </c:pt>
              </c:strCache>
            </c:strRef>
          </c:tx>
          <c:invertIfNegative val="0"/>
          <c:cat>
            <c:strRef>
              <c:f>'avstämning, andel'!$O$79:$O$110</c:f>
              <c:strCache>
                <c:ptCount val="32"/>
                <c:pt idx="0">
                  <c:v>KI</c:v>
                </c:pt>
                <c:pt idx="1">
                  <c:v>KKH</c:v>
                </c:pt>
                <c:pt idx="2">
                  <c:v>FHS</c:v>
                </c:pt>
                <c:pt idx="3">
                  <c:v>LTU</c:v>
                </c:pt>
                <c:pt idx="4">
                  <c:v>UmU</c:v>
                </c:pt>
                <c:pt idx="5">
                  <c:v>HiG</c:v>
                </c:pt>
                <c:pt idx="6">
                  <c:v>UU</c:v>
                </c:pt>
                <c:pt idx="7">
                  <c:v>CTH</c:v>
                </c:pt>
                <c:pt idx="8">
                  <c:v>LU</c:v>
                </c:pt>
                <c:pt idx="9">
                  <c:v>SLU</c:v>
                </c:pt>
                <c:pt idx="10">
                  <c:v>KaU</c:v>
                </c:pt>
                <c:pt idx="11">
                  <c:v>ÖU</c:v>
                </c:pt>
                <c:pt idx="12">
                  <c:v>HD</c:v>
                </c:pt>
                <c:pt idx="13">
                  <c:v>KF</c:v>
                </c:pt>
                <c:pt idx="14">
                  <c:v>LNU</c:v>
                </c:pt>
                <c:pt idx="15">
                  <c:v>HKr</c:v>
                </c:pt>
                <c:pt idx="16">
                  <c:v>GU</c:v>
                </c:pt>
                <c:pt idx="17">
                  <c:v>MdH</c:v>
                </c:pt>
                <c:pt idx="18">
                  <c:v>MAH</c:v>
                </c:pt>
                <c:pt idx="19">
                  <c:v>SH</c:v>
                </c:pt>
                <c:pt idx="20">
                  <c:v>MiU</c:v>
                </c:pt>
                <c:pt idx="21">
                  <c:v>LiU</c:v>
                </c:pt>
                <c:pt idx="22">
                  <c:v>KTH</c:v>
                </c:pt>
                <c:pt idx="23">
                  <c:v>HB</c:v>
                </c:pt>
                <c:pt idx="24">
                  <c:v>HJ</c:v>
                </c:pt>
                <c:pt idx="25">
                  <c:v>SU</c:v>
                </c:pt>
                <c:pt idx="26">
                  <c:v>BTH</c:v>
                </c:pt>
                <c:pt idx="27">
                  <c:v>HS</c:v>
                </c:pt>
                <c:pt idx="28">
                  <c:v>HV</c:v>
                </c:pt>
                <c:pt idx="29">
                  <c:v>HH</c:v>
                </c:pt>
                <c:pt idx="30">
                  <c:v>KMH</c:v>
                </c:pt>
                <c:pt idx="31">
                  <c:v>GIH</c:v>
                </c:pt>
              </c:strCache>
            </c:strRef>
          </c:cat>
          <c:val>
            <c:numRef>
              <c:f>'avstämning, andel'!$P$79:$P$110</c:f>
              <c:numCache>
                <c:formatCode>0%</c:formatCode>
                <c:ptCount val="32"/>
                <c:pt idx="0">
                  <c:v>0.21979519091994323</c:v>
                </c:pt>
                <c:pt idx="1">
                  <c:v>0.22120845358905131</c:v>
                </c:pt>
                <c:pt idx="2">
                  <c:v>0.23471099995724851</c:v>
                </c:pt>
                <c:pt idx="3">
                  <c:v>0.26830893397471273</c:v>
                </c:pt>
                <c:pt idx="4">
                  <c:v>0.28847660668992703</c:v>
                </c:pt>
                <c:pt idx="5">
                  <c:v>0.29719714964370542</c:v>
                </c:pt>
                <c:pt idx="6">
                  <c:v>0.29909289887218893</c:v>
                </c:pt>
                <c:pt idx="7">
                  <c:v>0.30979730373433778</c:v>
                </c:pt>
                <c:pt idx="8">
                  <c:v>0.31136751813746172</c:v>
                </c:pt>
                <c:pt idx="9">
                  <c:v>0.31550562905147256</c:v>
                </c:pt>
                <c:pt idx="10">
                  <c:v>0.32906364203038491</c:v>
                </c:pt>
                <c:pt idx="11">
                  <c:v>0.33076895924222993</c:v>
                </c:pt>
                <c:pt idx="12">
                  <c:v>0.3313415048157618</c:v>
                </c:pt>
                <c:pt idx="13">
                  <c:v>0.34479584953950315</c:v>
                </c:pt>
                <c:pt idx="14">
                  <c:v>0.34832713241435487</c:v>
                </c:pt>
                <c:pt idx="15">
                  <c:v>0.348401553045387</c:v>
                </c:pt>
                <c:pt idx="16">
                  <c:v>0.3587067633883626</c:v>
                </c:pt>
                <c:pt idx="17">
                  <c:v>0.36225717393123064</c:v>
                </c:pt>
                <c:pt idx="18">
                  <c:v>0.36441313823312688</c:v>
                </c:pt>
                <c:pt idx="19">
                  <c:v>0.37555775175578482</c:v>
                </c:pt>
                <c:pt idx="20">
                  <c:v>0.37948142207626351</c:v>
                </c:pt>
                <c:pt idx="21">
                  <c:v>0.38052700779558407</c:v>
                </c:pt>
                <c:pt idx="22">
                  <c:v>0.38113241878423099</c:v>
                </c:pt>
                <c:pt idx="23">
                  <c:v>0.38249603229251089</c:v>
                </c:pt>
                <c:pt idx="24">
                  <c:v>0.38362089767261459</c:v>
                </c:pt>
                <c:pt idx="25">
                  <c:v>0.38703731090583438</c:v>
                </c:pt>
                <c:pt idx="26">
                  <c:v>0.3917320177629004</c:v>
                </c:pt>
                <c:pt idx="27">
                  <c:v>0.41171740025600345</c:v>
                </c:pt>
                <c:pt idx="28">
                  <c:v>0.41618682125589973</c:v>
                </c:pt>
                <c:pt idx="29">
                  <c:v>0.42828836581725072</c:v>
                </c:pt>
                <c:pt idx="30">
                  <c:v>0.43992330634853005</c:v>
                </c:pt>
                <c:pt idx="31">
                  <c:v>0.44644627771387774</c:v>
                </c:pt>
              </c:numCache>
            </c:numRef>
          </c:val>
        </c:ser>
        <c:dLbls>
          <c:showLegendKey val="0"/>
          <c:showVal val="0"/>
          <c:showCatName val="0"/>
          <c:showSerName val="0"/>
          <c:showPercent val="0"/>
          <c:showBubbleSize val="0"/>
        </c:dLbls>
        <c:gapWidth val="150"/>
        <c:axId val="72534272"/>
        <c:axId val="72622080"/>
      </c:barChart>
      <c:catAx>
        <c:axId val="72534272"/>
        <c:scaling>
          <c:orientation val="minMax"/>
        </c:scaling>
        <c:delete val="0"/>
        <c:axPos val="b"/>
        <c:majorTickMark val="out"/>
        <c:minorTickMark val="none"/>
        <c:tickLblPos val="nextTo"/>
        <c:txPr>
          <a:bodyPr/>
          <a:lstStyle/>
          <a:p>
            <a:pPr>
              <a:defRPr b="0"/>
            </a:pPr>
            <a:endParaRPr lang="sv-SE"/>
          </a:p>
        </c:txPr>
        <c:crossAx val="72622080"/>
        <c:crosses val="autoZero"/>
        <c:auto val="1"/>
        <c:lblAlgn val="ctr"/>
        <c:lblOffset val="100"/>
        <c:noMultiLvlLbl val="0"/>
      </c:catAx>
      <c:valAx>
        <c:axId val="72622080"/>
        <c:scaling>
          <c:orientation val="minMax"/>
          <c:max val="1"/>
        </c:scaling>
        <c:delete val="0"/>
        <c:axPos val="l"/>
        <c:majorGridlines/>
        <c:title>
          <c:tx>
            <c:rich>
              <a:bodyPr rot="-5400000" vert="horz"/>
              <a:lstStyle/>
              <a:p>
                <a:pPr>
                  <a:defRPr sz="1200" b="0"/>
                </a:pPr>
                <a:r>
                  <a:rPr lang="en-US" sz="1200" b="0"/>
                  <a:t>andel indirekta kostnader</a:t>
                </a:r>
              </a:p>
            </c:rich>
          </c:tx>
          <c:layout/>
          <c:overlay val="0"/>
        </c:title>
        <c:numFmt formatCode="0%" sourceLinked="1"/>
        <c:majorTickMark val="out"/>
        <c:minorTickMark val="none"/>
        <c:tickLblPos val="nextTo"/>
        <c:txPr>
          <a:bodyPr/>
          <a:lstStyle/>
          <a:p>
            <a:pPr>
              <a:defRPr sz="1200" b="0"/>
            </a:pPr>
            <a:endParaRPr lang="sv-SE"/>
          </a:p>
        </c:txPr>
        <c:crossAx val="7253427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10 största lärosäten</a:t>
            </a:r>
          </a:p>
        </c:rich>
      </c:tx>
      <c:layout/>
      <c:overlay val="0"/>
    </c:title>
    <c:autoTitleDeleted val="0"/>
    <c:plotArea>
      <c:layout/>
      <c:barChart>
        <c:barDir val="col"/>
        <c:grouping val="clustered"/>
        <c:varyColors val="0"/>
        <c:ser>
          <c:idx val="0"/>
          <c:order val="0"/>
          <c:tx>
            <c:strRef>
              <c:f>Blad1!$T$410</c:f>
              <c:strCache>
                <c:ptCount val="1"/>
                <c:pt idx="0">
                  <c:v>2014</c:v>
                </c:pt>
              </c:strCache>
            </c:strRef>
          </c:tx>
          <c:invertIfNegative val="0"/>
          <c:cat>
            <c:strRef>
              <c:f>Blad1!$S$411:$S$420</c:f>
              <c:strCache>
                <c:ptCount val="10"/>
                <c:pt idx="0">
                  <c:v>KI</c:v>
                </c:pt>
                <c:pt idx="1">
                  <c:v>UmU</c:v>
                </c:pt>
                <c:pt idx="2">
                  <c:v>UU</c:v>
                </c:pt>
                <c:pt idx="3">
                  <c:v>CTH</c:v>
                </c:pt>
                <c:pt idx="4">
                  <c:v>LU</c:v>
                </c:pt>
                <c:pt idx="5">
                  <c:v>SLU</c:v>
                </c:pt>
                <c:pt idx="6">
                  <c:v>GU</c:v>
                </c:pt>
                <c:pt idx="7">
                  <c:v>LiU</c:v>
                </c:pt>
                <c:pt idx="8">
                  <c:v>KTH</c:v>
                </c:pt>
                <c:pt idx="9">
                  <c:v>SU</c:v>
                </c:pt>
              </c:strCache>
            </c:strRef>
          </c:cat>
          <c:val>
            <c:numRef>
              <c:f>Blad1!$T$411:$T$420</c:f>
              <c:numCache>
                <c:formatCode>0.00%</c:formatCode>
                <c:ptCount val="10"/>
                <c:pt idx="0">
                  <c:v>0.21979519091994323</c:v>
                </c:pt>
                <c:pt idx="1">
                  <c:v>0.28847660668992703</c:v>
                </c:pt>
                <c:pt idx="2">
                  <c:v>0.29909289887218893</c:v>
                </c:pt>
                <c:pt idx="3">
                  <c:v>0.30979730373433778</c:v>
                </c:pt>
                <c:pt idx="4">
                  <c:v>0.31136751813746166</c:v>
                </c:pt>
                <c:pt idx="5">
                  <c:v>0.31550562905147256</c:v>
                </c:pt>
                <c:pt idx="6">
                  <c:v>0.3587067633883626</c:v>
                </c:pt>
                <c:pt idx="7">
                  <c:v>0.3805270077955839</c:v>
                </c:pt>
                <c:pt idx="8">
                  <c:v>0.38113241878423093</c:v>
                </c:pt>
                <c:pt idx="9">
                  <c:v>0.38703731090583426</c:v>
                </c:pt>
              </c:numCache>
            </c:numRef>
          </c:val>
        </c:ser>
        <c:ser>
          <c:idx val="1"/>
          <c:order val="1"/>
          <c:tx>
            <c:strRef>
              <c:f>Blad1!$U$410</c:f>
              <c:strCache>
                <c:ptCount val="1"/>
                <c:pt idx="0">
                  <c:v>2013</c:v>
                </c:pt>
              </c:strCache>
            </c:strRef>
          </c:tx>
          <c:invertIfNegative val="0"/>
          <c:cat>
            <c:strRef>
              <c:f>Blad1!$S$411:$S$420</c:f>
              <c:strCache>
                <c:ptCount val="10"/>
                <c:pt idx="0">
                  <c:v>KI</c:v>
                </c:pt>
                <c:pt idx="1">
                  <c:v>UmU</c:v>
                </c:pt>
                <c:pt idx="2">
                  <c:v>UU</c:v>
                </c:pt>
                <c:pt idx="3">
                  <c:v>CTH</c:v>
                </c:pt>
                <c:pt idx="4">
                  <c:v>LU</c:v>
                </c:pt>
                <c:pt idx="5">
                  <c:v>SLU</c:v>
                </c:pt>
                <c:pt idx="6">
                  <c:v>GU</c:v>
                </c:pt>
                <c:pt idx="7">
                  <c:v>LiU</c:v>
                </c:pt>
                <c:pt idx="8">
                  <c:v>KTH</c:v>
                </c:pt>
                <c:pt idx="9">
                  <c:v>SU</c:v>
                </c:pt>
              </c:strCache>
            </c:strRef>
          </c:cat>
          <c:val>
            <c:numRef>
              <c:f>Blad1!$U$411:$U$420</c:f>
              <c:numCache>
                <c:formatCode>0.00%</c:formatCode>
                <c:ptCount val="10"/>
                <c:pt idx="0">
                  <c:v>0.21726896825518974</c:v>
                </c:pt>
                <c:pt idx="1">
                  <c:v>0.29031304778774059</c:v>
                </c:pt>
                <c:pt idx="2">
                  <c:v>0.30841326037903638</c:v>
                </c:pt>
                <c:pt idx="3">
                  <c:v>0.32550960975926346</c:v>
                </c:pt>
                <c:pt idx="4">
                  <c:v>0.31321767443584075</c:v>
                </c:pt>
                <c:pt idx="5">
                  <c:v>0.30569927707363609</c:v>
                </c:pt>
                <c:pt idx="6">
                  <c:v>0.34143289894474865</c:v>
                </c:pt>
                <c:pt idx="7">
                  <c:v>0.38873193956978541</c:v>
                </c:pt>
                <c:pt idx="8">
                  <c:v>0.43000335001220685</c:v>
                </c:pt>
                <c:pt idx="9">
                  <c:v>0.32511463994920914</c:v>
                </c:pt>
              </c:numCache>
            </c:numRef>
          </c:val>
        </c:ser>
        <c:ser>
          <c:idx val="2"/>
          <c:order val="2"/>
          <c:tx>
            <c:strRef>
              <c:f>Blad1!$V$410</c:f>
              <c:strCache>
                <c:ptCount val="1"/>
                <c:pt idx="0">
                  <c:v>2012</c:v>
                </c:pt>
              </c:strCache>
            </c:strRef>
          </c:tx>
          <c:invertIfNegative val="0"/>
          <c:cat>
            <c:strRef>
              <c:f>Blad1!$S$411:$S$420</c:f>
              <c:strCache>
                <c:ptCount val="10"/>
                <c:pt idx="0">
                  <c:v>KI</c:v>
                </c:pt>
                <c:pt idx="1">
                  <c:v>UmU</c:v>
                </c:pt>
                <c:pt idx="2">
                  <c:v>UU</c:v>
                </c:pt>
                <c:pt idx="3">
                  <c:v>CTH</c:v>
                </c:pt>
                <c:pt idx="4">
                  <c:v>LU</c:v>
                </c:pt>
                <c:pt idx="5">
                  <c:v>SLU</c:v>
                </c:pt>
                <c:pt idx="6">
                  <c:v>GU</c:v>
                </c:pt>
                <c:pt idx="7">
                  <c:v>LiU</c:v>
                </c:pt>
                <c:pt idx="8">
                  <c:v>KTH</c:v>
                </c:pt>
                <c:pt idx="9">
                  <c:v>SU</c:v>
                </c:pt>
              </c:strCache>
            </c:strRef>
          </c:cat>
          <c:val>
            <c:numRef>
              <c:f>Blad1!$V$411:$V$420</c:f>
              <c:numCache>
                <c:formatCode>0.00%</c:formatCode>
                <c:ptCount val="10"/>
                <c:pt idx="0">
                  <c:v>0.22601358999033322</c:v>
                </c:pt>
                <c:pt idx="1">
                  <c:v>0.29977502776191939</c:v>
                </c:pt>
                <c:pt idx="2">
                  <c:v>0.32574779066861681</c:v>
                </c:pt>
                <c:pt idx="3">
                  <c:v>0.31356556692788695</c:v>
                </c:pt>
                <c:pt idx="4">
                  <c:v>0.32103916886919737</c:v>
                </c:pt>
                <c:pt idx="5">
                  <c:v>0.30029645354561346</c:v>
                </c:pt>
                <c:pt idx="6">
                  <c:v>0.33310028447038081</c:v>
                </c:pt>
                <c:pt idx="7">
                  <c:v>0.39296107361707389</c:v>
                </c:pt>
                <c:pt idx="8">
                  <c:v>0.44431268269504254</c:v>
                </c:pt>
                <c:pt idx="9">
                  <c:v>0.30892563439871601</c:v>
                </c:pt>
              </c:numCache>
            </c:numRef>
          </c:val>
        </c:ser>
        <c:ser>
          <c:idx val="3"/>
          <c:order val="3"/>
          <c:tx>
            <c:strRef>
              <c:f>Blad1!$W$410</c:f>
              <c:strCache>
                <c:ptCount val="1"/>
                <c:pt idx="0">
                  <c:v>2011</c:v>
                </c:pt>
              </c:strCache>
            </c:strRef>
          </c:tx>
          <c:invertIfNegative val="0"/>
          <c:cat>
            <c:strRef>
              <c:f>Blad1!$S$411:$S$420</c:f>
              <c:strCache>
                <c:ptCount val="10"/>
                <c:pt idx="0">
                  <c:v>KI</c:v>
                </c:pt>
                <c:pt idx="1">
                  <c:v>UmU</c:v>
                </c:pt>
                <c:pt idx="2">
                  <c:v>UU</c:v>
                </c:pt>
                <c:pt idx="3">
                  <c:v>CTH</c:v>
                </c:pt>
                <c:pt idx="4">
                  <c:v>LU</c:v>
                </c:pt>
                <c:pt idx="5">
                  <c:v>SLU</c:v>
                </c:pt>
                <c:pt idx="6">
                  <c:v>GU</c:v>
                </c:pt>
                <c:pt idx="7">
                  <c:v>LiU</c:v>
                </c:pt>
                <c:pt idx="8">
                  <c:v>KTH</c:v>
                </c:pt>
                <c:pt idx="9">
                  <c:v>SU</c:v>
                </c:pt>
              </c:strCache>
            </c:strRef>
          </c:cat>
          <c:val>
            <c:numRef>
              <c:f>Blad1!$W$411:$W$420</c:f>
              <c:numCache>
                <c:formatCode>0.00%</c:formatCode>
                <c:ptCount val="10"/>
                <c:pt idx="0">
                  <c:v>0.23867285884571451</c:v>
                </c:pt>
                <c:pt idx="1">
                  <c:v>0.30373673147168151</c:v>
                </c:pt>
                <c:pt idx="2">
                  <c:v>0.32056236589728559</c:v>
                </c:pt>
                <c:pt idx="3">
                  <c:v>0.34283193330243289</c:v>
                </c:pt>
                <c:pt idx="4">
                  <c:v>0.31851973256255939</c:v>
                </c:pt>
                <c:pt idx="5">
                  <c:v>0.33021204382320896</c:v>
                </c:pt>
                <c:pt idx="6">
                  <c:v>0.32087337567401786</c:v>
                </c:pt>
                <c:pt idx="7">
                  <c:v>0.3579578642355663</c:v>
                </c:pt>
                <c:pt idx="8">
                  <c:v>0.40867897470540471</c:v>
                </c:pt>
                <c:pt idx="9">
                  <c:v>0.32941634677269338</c:v>
                </c:pt>
              </c:numCache>
            </c:numRef>
          </c:val>
        </c:ser>
        <c:dLbls>
          <c:showLegendKey val="0"/>
          <c:showVal val="0"/>
          <c:showCatName val="0"/>
          <c:showSerName val="0"/>
          <c:showPercent val="0"/>
          <c:showBubbleSize val="0"/>
        </c:dLbls>
        <c:gapWidth val="150"/>
        <c:axId val="72676096"/>
        <c:axId val="72677632"/>
      </c:barChart>
      <c:catAx>
        <c:axId val="72676096"/>
        <c:scaling>
          <c:orientation val="minMax"/>
        </c:scaling>
        <c:delete val="0"/>
        <c:axPos val="b"/>
        <c:majorTickMark val="none"/>
        <c:minorTickMark val="none"/>
        <c:tickLblPos val="nextTo"/>
        <c:txPr>
          <a:bodyPr/>
          <a:lstStyle/>
          <a:p>
            <a:pPr>
              <a:defRPr sz="1400"/>
            </a:pPr>
            <a:endParaRPr lang="sv-SE"/>
          </a:p>
        </c:txPr>
        <c:crossAx val="72677632"/>
        <c:crosses val="autoZero"/>
        <c:auto val="1"/>
        <c:lblAlgn val="ctr"/>
        <c:lblOffset val="100"/>
        <c:noMultiLvlLbl val="0"/>
      </c:catAx>
      <c:valAx>
        <c:axId val="72677632"/>
        <c:scaling>
          <c:orientation val="minMax"/>
        </c:scaling>
        <c:delete val="0"/>
        <c:axPos val="l"/>
        <c:majorGridlines/>
        <c:numFmt formatCode="0%" sourceLinked="0"/>
        <c:majorTickMark val="none"/>
        <c:minorTickMark val="none"/>
        <c:tickLblPos val="nextTo"/>
        <c:txPr>
          <a:bodyPr/>
          <a:lstStyle/>
          <a:p>
            <a:pPr>
              <a:defRPr sz="1400"/>
            </a:pPr>
            <a:endParaRPr lang="sv-SE"/>
          </a:p>
        </c:txPr>
        <c:crossAx val="72676096"/>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utbildningsvolym &gt; 500 mnkr</a:t>
            </a:r>
          </a:p>
        </c:rich>
      </c:tx>
      <c:layout/>
      <c:overlay val="0"/>
    </c:title>
    <c:autoTitleDeleted val="0"/>
    <c:plotArea>
      <c:layout/>
      <c:barChart>
        <c:barDir val="col"/>
        <c:grouping val="clustered"/>
        <c:varyColors val="0"/>
        <c:ser>
          <c:idx val="0"/>
          <c:order val="0"/>
          <c:tx>
            <c:strRef>
              <c:f>Blad1!$T$422</c:f>
              <c:strCache>
                <c:ptCount val="1"/>
                <c:pt idx="0">
                  <c:v>2014</c:v>
                </c:pt>
              </c:strCache>
            </c:strRef>
          </c:tx>
          <c:invertIfNegative val="0"/>
          <c:cat>
            <c:strRef>
              <c:f>Blad1!$S$423:$S$430</c:f>
              <c:strCache>
                <c:ptCount val="8"/>
                <c:pt idx="0">
                  <c:v>LTU</c:v>
                </c:pt>
                <c:pt idx="1">
                  <c:v>KaU</c:v>
                </c:pt>
                <c:pt idx="2">
                  <c:v>ÖU</c:v>
                </c:pt>
                <c:pt idx="3">
                  <c:v>LnU</c:v>
                </c:pt>
                <c:pt idx="4">
                  <c:v>MdH</c:v>
                </c:pt>
                <c:pt idx="5">
                  <c:v>MaH</c:v>
                </c:pt>
                <c:pt idx="6">
                  <c:v>MiUn</c:v>
                </c:pt>
                <c:pt idx="7">
                  <c:v>HJ</c:v>
                </c:pt>
              </c:strCache>
            </c:strRef>
          </c:cat>
          <c:val>
            <c:numRef>
              <c:f>Blad1!$T$423:$T$430</c:f>
              <c:numCache>
                <c:formatCode>0.00%</c:formatCode>
                <c:ptCount val="8"/>
                <c:pt idx="0">
                  <c:v>0.26830893397471273</c:v>
                </c:pt>
                <c:pt idx="1">
                  <c:v>0.32906364203038491</c:v>
                </c:pt>
                <c:pt idx="2">
                  <c:v>0.33076895924222993</c:v>
                </c:pt>
                <c:pt idx="3">
                  <c:v>0.34832713241435487</c:v>
                </c:pt>
                <c:pt idx="4">
                  <c:v>0.36225717393123064</c:v>
                </c:pt>
                <c:pt idx="5">
                  <c:v>0.36441313823312688</c:v>
                </c:pt>
                <c:pt idx="6">
                  <c:v>0.37948142207626351</c:v>
                </c:pt>
                <c:pt idx="7">
                  <c:v>0.38362089767261459</c:v>
                </c:pt>
              </c:numCache>
            </c:numRef>
          </c:val>
        </c:ser>
        <c:ser>
          <c:idx val="1"/>
          <c:order val="1"/>
          <c:tx>
            <c:strRef>
              <c:f>Blad1!$U$422</c:f>
              <c:strCache>
                <c:ptCount val="1"/>
                <c:pt idx="0">
                  <c:v>2013</c:v>
                </c:pt>
              </c:strCache>
            </c:strRef>
          </c:tx>
          <c:invertIfNegative val="0"/>
          <c:cat>
            <c:strRef>
              <c:f>Blad1!$S$423:$S$430</c:f>
              <c:strCache>
                <c:ptCount val="8"/>
                <c:pt idx="0">
                  <c:v>LTU</c:v>
                </c:pt>
                <c:pt idx="1">
                  <c:v>KaU</c:v>
                </c:pt>
                <c:pt idx="2">
                  <c:v>ÖU</c:v>
                </c:pt>
                <c:pt idx="3">
                  <c:v>LnU</c:v>
                </c:pt>
                <c:pt idx="4">
                  <c:v>MdH</c:v>
                </c:pt>
                <c:pt idx="5">
                  <c:v>MaH</c:v>
                </c:pt>
                <c:pt idx="6">
                  <c:v>MiUn</c:v>
                </c:pt>
                <c:pt idx="7">
                  <c:v>HJ</c:v>
                </c:pt>
              </c:strCache>
            </c:strRef>
          </c:cat>
          <c:val>
            <c:numRef>
              <c:f>Blad1!$U$423:$U$430</c:f>
              <c:numCache>
                <c:formatCode>0.00%</c:formatCode>
                <c:ptCount val="8"/>
                <c:pt idx="0">
                  <c:v>0.28284049363989855</c:v>
                </c:pt>
                <c:pt idx="1">
                  <c:v>0.3258132798573975</c:v>
                </c:pt>
                <c:pt idx="2">
                  <c:v>0.33952251540153527</c:v>
                </c:pt>
                <c:pt idx="3">
                  <c:v>0.34225473975801241</c:v>
                </c:pt>
                <c:pt idx="4">
                  <c:v>0.34947059083404647</c:v>
                </c:pt>
                <c:pt idx="5">
                  <c:v>0.38010023077020405</c:v>
                </c:pt>
                <c:pt idx="6">
                  <c:v>0.36281103054538538</c:v>
                </c:pt>
                <c:pt idx="7">
                  <c:v>0.43981727149009286</c:v>
                </c:pt>
              </c:numCache>
            </c:numRef>
          </c:val>
        </c:ser>
        <c:ser>
          <c:idx val="2"/>
          <c:order val="2"/>
          <c:tx>
            <c:strRef>
              <c:f>Blad1!$V$422</c:f>
              <c:strCache>
                <c:ptCount val="1"/>
                <c:pt idx="0">
                  <c:v>2012</c:v>
                </c:pt>
              </c:strCache>
            </c:strRef>
          </c:tx>
          <c:invertIfNegative val="0"/>
          <c:cat>
            <c:strRef>
              <c:f>Blad1!$S$423:$S$430</c:f>
              <c:strCache>
                <c:ptCount val="8"/>
                <c:pt idx="0">
                  <c:v>LTU</c:v>
                </c:pt>
                <c:pt idx="1">
                  <c:v>KaU</c:v>
                </c:pt>
                <c:pt idx="2">
                  <c:v>ÖU</c:v>
                </c:pt>
                <c:pt idx="3">
                  <c:v>LnU</c:v>
                </c:pt>
                <c:pt idx="4">
                  <c:v>MdH</c:v>
                </c:pt>
                <c:pt idx="5">
                  <c:v>MaH</c:v>
                </c:pt>
                <c:pt idx="6">
                  <c:v>MiUn</c:v>
                </c:pt>
                <c:pt idx="7">
                  <c:v>HJ</c:v>
                </c:pt>
              </c:strCache>
            </c:strRef>
          </c:cat>
          <c:val>
            <c:numRef>
              <c:f>Blad1!$V$423:$V$430</c:f>
              <c:numCache>
                <c:formatCode>0.00%</c:formatCode>
                <c:ptCount val="8"/>
                <c:pt idx="0">
                  <c:v>0.28020785445062574</c:v>
                </c:pt>
                <c:pt idx="1">
                  <c:v>0.32544903661776942</c:v>
                </c:pt>
                <c:pt idx="2">
                  <c:v>0.34718924350355168</c:v>
                </c:pt>
                <c:pt idx="3">
                  <c:v>0.37958944226943941</c:v>
                </c:pt>
                <c:pt idx="4">
                  <c:v>0.33422685049154388</c:v>
                </c:pt>
                <c:pt idx="5">
                  <c:v>0.46134424010136271</c:v>
                </c:pt>
                <c:pt idx="6">
                  <c:v>0.37293762544700565</c:v>
                </c:pt>
                <c:pt idx="7">
                  <c:v>0.45836391665066462</c:v>
                </c:pt>
              </c:numCache>
            </c:numRef>
          </c:val>
        </c:ser>
        <c:ser>
          <c:idx val="3"/>
          <c:order val="3"/>
          <c:tx>
            <c:strRef>
              <c:f>Blad1!$W$422</c:f>
              <c:strCache>
                <c:ptCount val="1"/>
                <c:pt idx="0">
                  <c:v>2011</c:v>
                </c:pt>
              </c:strCache>
            </c:strRef>
          </c:tx>
          <c:invertIfNegative val="0"/>
          <c:cat>
            <c:strRef>
              <c:f>Blad1!$S$423:$S$430</c:f>
              <c:strCache>
                <c:ptCount val="8"/>
                <c:pt idx="0">
                  <c:v>LTU</c:v>
                </c:pt>
                <c:pt idx="1">
                  <c:v>KaU</c:v>
                </c:pt>
                <c:pt idx="2">
                  <c:v>ÖU</c:v>
                </c:pt>
                <c:pt idx="3">
                  <c:v>LnU</c:v>
                </c:pt>
                <c:pt idx="4">
                  <c:v>MdH</c:v>
                </c:pt>
                <c:pt idx="5">
                  <c:v>MaH</c:v>
                </c:pt>
                <c:pt idx="6">
                  <c:v>MiUn</c:v>
                </c:pt>
                <c:pt idx="7">
                  <c:v>HJ</c:v>
                </c:pt>
              </c:strCache>
            </c:strRef>
          </c:cat>
          <c:val>
            <c:numRef>
              <c:f>Blad1!$W$423:$W$430</c:f>
              <c:numCache>
                <c:formatCode>0.00%</c:formatCode>
                <c:ptCount val="8"/>
                <c:pt idx="0">
                  <c:v>0.31375088319340599</c:v>
                </c:pt>
                <c:pt idx="1">
                  <c:v>0.3430735121939068</c:v>
                </c:pt>
                <c:pt idx="2">
                  <c:v>0.34899304975336837</c:v>
                </c:pt>
                <c:pt idx="3">
                  <c:v>0.35785752031543899</c:v>
                </c:pt>
                <c:pt idx="4">
                  <c:v>0.35674982185866155</c:v>
                </c:pt>
                <c:pt idx="5">
                  <c:v>0.37364808049739123</c:v>
                </c:pt>
                <c:pt idx="6">
                  <c:v>0.38386390866512859</c:v>
                </c:pt>
                <c:pt idx="7">
                  <c:v>0.36533619779888438</c:v>
                </c:pt>
              </c:numCache>
            </c:numRef>
          </c:val>
        </c:ser>
        <c:dLbls>
          <c:showLegendKey val="0"/>
          <c:showVal val="0"/>
          <c:showCatName val="0"/>
          <c:showSerName val="0"/>
          <c:showPercent val="0"/>
          <c:showBubbleSize val="0"/>
        </c:dLbls>
        <c:gapWidth val="150"/>
        <c:axId val="72592768"/>
        <c:axId val="72598656"/>
      </c:barChart>
      <c:catAx>
        <c:axId val="72592768"/>
        <c:scaling>
          <c:orientation val="minMax"/>
        </c:scaling>
        <c:delete val="0"/>
        <c:axPos val="b"/>
        <c:majorTickMark val="none"/>
        <c:minorTickMark val="none"/>
        <c:tickLblPos val="nextTo"/>
        <c:txPr>
          <a:bodyPr/>
          <a:lstStyle/>
          <a:p>
            <a:pPr>
              <a:defRPr sz="1400"/>
            </a:pPr>
            <a:endParaRPr lang="sv-SE"/>
          </a:p>
        </c:txPr>
        <c:crossAx val="72598656"/>
        <c:crosses val="autoZero"/>
        <c:auto val="1"/>
        <c:lblAlgn val="ctr"/>
        <c:lblOffset val="100"/>
        <c:noMultiLvlLbl val="0"/>
      </c:catAx>
      <c:valAx>
        <c:axId val="72598656"/>
        <c:scaling>
          <c:orientation val="minMax"/>
        </c:scaling>
        <c:delete val="0"/>
        <c:axPos val="l"/>
        <c:majorGridlines/>
        <c:numFmt formatCode="0%" sourceLinked="0"/>
        <c:majorTickMark val="none"/>
        <c:minorTickMark val="none"/>
        <c:tickLblPos val="nextTo"/>
        <c:txPr>
          <a:bodyPr/>
          <a:lstStyle/>
          <a:p>
            <a:pPr>
              <a:defRPr sz="1400"/>
            </a:pPr>
            <a:endParaRPr lang="sv-SE"/>
          </a:p>
        </c:txPr>
        <c:crossAx val="72592768"/>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Lärosäten med utbildningsvolym &lt; 500 mnkr</a:t>
            </a:r>
          </a:p>
        </c:rich>
      </c:tx>
      <c:layout/>
      <c:overlay val="0"/>
    </c:title>
    <c:autoTitleDeleted val="0"/>
    <c:plotArea>
      <c:layout/>
      <c:barChart>
        <c:barDir val="col"/>
        <c:grouping val="clustered"/>
        <c:varyColors val="0"/>
        <c:ser>
          <c:idx val="0"/>
          <c:order val="0"/>
          <c:tx>
            <c:strRef>
              <c:f>Blad1!$T$432</c:f>
              <c:strCache>
                <c:ptCount val="1"/>
                <c:pt idx="0">
                  <c:v>2014</c:v>
                </c:pt>
              </c:strCache>
            </c:strRef>
          </c:tx>
          <c:invertIfNegative val="0"/>
          <c:cat>
            <c:strRef>
              <c:f>Blad1!$S$433:$S$444</c:f>
              <c:strCache>
                <c:ptCount val="12"/>
                <c:pt idx="0">
                  <c:v>KKH</c:v>
                </c:pt>
                <c:pt idx="1">
                  <c:v>HiG</c:v>
                </c:pt>
                <c:pt idx="2">
                  <c:v>HD</c:v>
                </c:pt>
                <c:pt idx="3">
                  <c:v>KF</c:v>
                </c:pt>
                <c:pt idx="4">
                  <c:v>HKr</c:v>
                </c:pt>
                <c:pt idx="5">
                  <c:v>SH</c:v>
                </c:pt>
                <c:pt idx="6">
                  <c:v>HB</c:v>
                </c:pt>
                <c:pt idx="7">
                  <c:v>BTH</c:v>
                </c:pt>
                <c:pt idx="8">
                  <c:v>HS</c:v>
                </c:pt>
                <c:pt idx="9">
                  <c:v>HV</c:v>
                </c:pt>
                <c:pt idx="10">
                  <c:v>HH</c:v>
                </c:pt>
                <c:pt idx="11">
                  <c:v>GIH</c:v>
                </c:pt>
              </c:strCache>
            </c:strRef>
          </c:cat>
          <c:val>
            <c:numRef>
              <c:f>Blad1!$T$433:$T$444</c:f>
              <c:numCache>
                <c:formatCode>0.00%</c:formatCode>
                <c:ptCount val="12"/>
                <c:pt idx="0">
                  <c:v>0.22120845358905131</c:v>
                </c:pt>
                <c:pt idx="1">
                  <c:v>0.29719714964370542</c:v>
                </c:pt>
                <c:pt idx="2">
                  <c:v>0.3313415048157618</c:v>
                </c:pt>
                <c:pt idx="3">
                  <c:v>0.34479584953950315</c:v>
                </c:pt>
                <c:pt idx="4">
                  <c:v>0.348401553045387</c:v>
                </c:pt>
                <c:pt idx="5">
                  <c:v>0.37555775175578482</c:v>
                </c:pt>
                <c:pt idx="6">
                  <c:v>0.38249603229251089</c:v>
                </c:pt>
                <c:pt idx="7">
                  <c:v>0.3917320177629004</c:v>
                </c:pt>
                <c:pt idx="8">
                  <c:v>0.41171740025600345</c:v>
                </c:pt>
                <c:pt idx="9">
                  <c:v>0.41618682125589973</c:v>
                </c:pt>
                <c:pt idx="10">
                  <c:v>0.42828836581725072</c:v>
                </c:pt>
                <c:pt idx="11">
                  <c:v>0.44644627771387774</c:v>
                </c:pt>
              </c:numCache>
            </c:numRef>
          </c:val>
        </c:ser>
        <c:ser>
          <c:idx val="1"/>
          <c:order val="1"/>
          <c:tx>
            <c:strRef>
              <c:f>Blad1!$U$432</c:f>
              <c:strCache>
                <c:ptCount val="1"/>
                <c:pt idx="0">
                  <c:v>2013</c:v>
                </c:pt>
              </c:strCache>
            </c:strRef>
          </c:tx>
          <c:invertIfNegative val="0"/>
          <c:cat>
            <c:strRef>
              <c:f>Blad1!$S$433:$S$444</c:f>
              <c:strCache>
                <c:ptCount val="12"/>
                <c:pt idx="0">
                  <c:v>KKH</c:v>
                </c:pt>
                <c:pt idx="1">
                  <c:v>HiG</c:v>
                </c:pt>
                <c:pt idx="2">
                  <c:v>HD</c:v>
                </c:pt>
                <c:pt idx="3">
                  <c:v>KF</c:v>
                </c:pt>
                <c:pt idx="4">
                  <c:v>HKr</c:v>
                </c:pt>
                <c:pt idx="5">
                  <c:v>SH</c:v>
                </c:pt>
                <c:pt idx="6">
                  <c:v>HB</c:v>
                </c:pt>
                <c:pt idx="7">
                  <c:v>BTH</c:v>
                </c:pt>
                <c:pt idx="8">
                  <c:v>HS</c:v>
                </c:pt>
                <c:pt idx="9">
                  <c:v>HV</c:v>
                </c:pt>
                <c:pt idx="10">
                  <c:v>HH</c:v>
                </c:pt>
                <c:pt idx="11">
                  <c:v>GIH</c:v>
                </c:pt>
              </c:strCache>
            </c:strRef>
          </c:cat>
          <c:val>
            <c:numRef>
              <c:f>Blad1!$U$433:$U$444</c:f>
              <c:numCache>
                <c:formatCode>0.00%</c:formatCode>
                <c:ptCount val="12"/>
                <c:pt idx="0">
                  <c:v>0.24794435906779258</c:v>
                </c:pt>
                <c:pt idx="1">
                  <c:v>0.37415013602489977</c:v>
                </c:pt>
                <c:pt idx="2">
                  <c:v>0.31687731970244171</c:v>
                </c:pt>
                <c:pt idx="3">
                  <c:v>0.34180226657098711</c:v>
                </c:pt>
                <c:pt idx="4">
                  <c:v>0.35432626134389</c:v>
                </c:pt>
                <c:pt idx="5">
                  <c:v>0.35629856116929648</c:v>
                </c:pt>
                <c:pt idx="6">
                  <c:v>0.38899019500621601</c:v>
                </c:pt>
                <c:pt idx="7">
                  <c:v>0.37970163518060301</c:v>
                </c:pt>
                <c:pt idx="8">
                  <c:v>0.41415533297358359</c:v>
                </c:pt>
                <c:pt idx="9">
                  <c:v>0.45571940540016981</c:v>
                </c:pt>
                <c:pt idx="10">
                  <c:v>0.43168289208598354</c:v>
                </c:pt>
                <c:pt idx="11">
                  <c:v>0.55757502199836151</c:v>
                </c:pt>
              </c:numCache>
            </c:numRef>
          </c:val>
        </c:ser>
        <c:ser>
          <c:idx val="2"/>
          <c:order val="2"/>
          <c:tx>
            <c:strRef>
              <c:f>Blad1!$V$432</c:f>
              <c:strCache>
                <c:ptCount val="1"/>
                <c:pt idx="0">
                  <c:v>2012</c:v>
                </c:pt>
              </c:strCache>
            </c:strRef>
          </c:tx>
          <c:invertIfNegative val="0"/>
          <c:cat>
            <c:strRef>
              <c:f>Blad1!$S$433:$S$444</c:f>
              <c:strCache>
                <c:ptCount val="12"/>
                <c:pt idx="0">
                  <c:v>KKH</c:v>
                </c:pt>
                <c:pt idx="1">
                  <c:v>HiG</c:v>
                </c:pt>
                <c:pt idx="2">
                  <c:v>HD</c:v>
                </c:pt>
                <c:pt idx="3">
                  <c:v>KF</c:v>
                </c:pt>
                <c:pt idx="4">
                  <c:v>HKr</c:v>
                </c:pt>
                <c:pt idx="5">
                  <c:v>SH</c:v>
                </c:pt>
                <c:pt idx="6">
                  <c:v>HB</c:v>
                </c:pt>
                <c:pt idx="7">
                  <c:v>BTH</c:v>
                </c:pt>
                <c:pt idx="8">
                  <c:v>HS</c:v>
                </c:pt>
                <c:pt idx="9">
                  <c:v>HV</c:v>
                </c:pt>
                <c:pt idx="10">
                  <c:v>HH</c:v>
                </c:pt>
                <c:pt idx="11">
                  <c:v>GIH</c:v>
                </c:pt>
              </c:strCache>
            </c:strRef>
          </c:cat>
          <c:val>
            <c:numRef>
              <c:f>Blad1!$V$433:$V$444</c:f>
              <c:numCache>
                <c:formatCode>0.00%</c:formatCode>
                <c:ptCount val="12"/>
                <c:pt idx="0">
                  <c:v>0.17125047093879509</c:v>
                </c:pt>
                <c:pt idx="1">
                  <c:v>0.38522732251273406</c:v>
                </c:pt>
                <c:pt idx="2">
                  <c:v>0.28609933239478835</c:v>
                </c:pt>
                <c:pt idx="3">
                  <c:v>0.38118437974183977</c:v>
                </c:pt>
                <c:pt idx="4">
                  <c:v>0.30973383759461259</c:v>
                </c:pt>
                <c:pt idx="5">
                  <c:v>0.30943659387043493</c:v>
                </c:pt>
                <c:pt idx="6">
                  <c:v>0.34366796515837306</c:v>
                </c:pt>
                <c:pt idx="7">
                  <c:v>0.4112630193953889</c:v>
                </c:pt>
                <c:pt idx="8">
                  <c:v>0.36075024679768647</c:v>
                </c:pt>
                <c:pt idx="9">
                  <c:v>0.46464714105150379</c:v>
                </c:pt>
                <c:pt idx="10">
                  <c:v>0.43484029497069132</c:v>
                </c:pt>
                <c:pt idx="11">
                  <c:v>0.51570941637489276</c:v>
                </c:pt>
              </c:numCache>
            </c:numRef>
          </c:val>
        </c:ser>
        <c:ser>
          <c:idx val="3"/>
          <c:order val="3"/>
          <c:tx>
            <c:strRef>
              <c:f>Blad1!$W$432</c:f>
              <c:strCache>
                <c:ptCount val="1"/>
                <c:pt idx="0">
                  <c:v>2011</c:v>
                </c:pt>
              </c:strCache>
            </c:strRef>
          </c:tx>
          <c:invertIfNegative val="0"/>
          <c:cat>
            <c:strRef>
              <c:f>Blad1!$S$433:$S$444</c:f>
              <c:strCache>
                <c:ptCount val="12"/>
                <c:pt idx="0">
                  <c:v>KKH</c:v>
                </c:pt>
                <c:pt idx="1">
                  <c:v>HiG</c:v>
                </c:pt>
                <c:pt idx="2">
                  <c:v>HD</c:v>
                </c:pt>
                <c:pt idx="3">
                  <c:v>KF</c:v>
                </c:pt>
                <c:pt idx="4">
                  <c:v>HKr</c:v>
                </c:pt>
                <c:pt idx="5">
                  <c:v>SH</c:v>
                </c:pt>
                <c:pt idx="6">
                  <c:v>HB</c:v>
                </c:pt>
                <c:pt idx="7">
                  <c:v>BTH</c:v>
                </c:pt>
                <c:pt idx="8">
                  <c:v>HS</c:v>
                </c:pt>
                <c:pt idx="9">
                  <c:v>HV</c:v>
                </c:pt>
                <c:pt idx="10">
                  <c:v>HH</c:v>
                </c:pt>
                <c:pt idx="11">
                  <c:v>GIH</c:v>
                </c:pt>
              </c:strCache>
            </c:strRef>
          </c:cat>
          <c:val>
            <c:numRef>
              <c:f>Blad1!$W$433:$W$444</c:f>
              <c:numCache>
                <c:formatCode>0.00%</c:formatCode>
                <c:ptCount val="12"/>
                <c:pt idx="0">
                  <c:v>0.19787745809081395</c:v>
                </c:pt>
                <c:pt idx="1">
                  <c:v>0.42756775095195659</c:v>
                </c:pt>
                <c:pt idx="2">
                  <c:v>0.30020592464768481</c:v>
                </c:pt>
                <c:pt idx="3">
                  <c:v>0.37646893350680405</c:v>
                </c:pt>
                <c:pt idx="4">
                  <c:v>0.39421281428463889</c:v>
                </c:pt>
                <c:pt idx="5">
                  <c:v>0.39715214893370299</c:v>
                </c:pt>
                <c:pt idx="6">
                  <c:v>0.39852088059201962</c:v>
                </c:pt>
                <c:pt idx="7">
                  <c:v>0.44780157265303028</c:v>
                </c:pt>
                <c:pt idx="8">
                  <c:v>0.40153868915520047</c:v>
                </c:pt>
                <c:pt idx="9">
                  <c:v>0.468867619233651</c:v>
                </c:pt>
                <c:pt idx="10">
                  <c:v>0.40696889859915181</c:v>
                </c:pt>
                <c:pt idx="11">
                  <c:v>0.43294264643967895</c:v>
                </c:pt>
              </c:numCache>
            </c:numRef>
          </c:val>
        </c:ser>
        <c:dLbls>
          <c:showLegendKey val="0"/>
          <c:showVal val="0"/>
          <c:showCatName val="0"/>
          <c:showSerName val="0"/>
          <c:showPercent val="0"/>
          <c:showBubbleSize val="0"/>
        </c:dLbls>
        <c:gapWidth val="150"/>
        <c:axId val="72718592"/>
        <c:axId val="72728576"/>
      </c:barChart>
      <c:catAx>
        <c:axId val="72718592"/>
        <c:scaling>
          <c:orientation val="minMax"/>
        </c:scaling>
        <c:delete val="0"/>
        <c:axPos val="b"/>
        <c:majorTickMark val="none"/>
        <c:minorTickMark val="none"/>
        <c:tickLblPos val="nextTo"/>
        <c:txPr>
          <a:bodyPr/>
          <a:lstStyle/>
          <a:p>
            <a:pPr>
              <a:defRPr sz="1400"/>
            </a:pPr>
            <a:endParaRPr lang="sv-SE"/>
          </a:p>
        </c:txPr>
        <c:crossAx val="72728576"/>
        <c:crosses val="autoZero"/>
        <c:auto val="1"/>
        <c:lblAlgn val="ctr"/>
        <c:lblOffset val="100"/>
        <c:noMultiLvlLbl val="0"/>
      </c:catAx>
      <c:valAx>
        <c:axId val="72728576"/>
        <c:scaling>
          <c:orientation val="minMax"/>
        </c:scaling>
        <c:delete val="0"/>
        <c:axPos val="l"/>
        <c:majorGridlines/>
        <c:numFmt formatCode="0%" sourceLinked="0"/>
        <c:majorTickMark val="none"/>
        <c:minorTickMark val="none"/>
        <c:tickLblPos val="nextTo"/>
        <c:txPr>
          <a:bodyPr/>
          <a:lstStyle/>
          <a:p>
            <a:pPr>
              <a:defRPr sz="1400"/>
            </a:pPr>
            <a:endParaRPr lang="sv-SE"/>
          </a:p>
        </c:txPr>
        <c:crossAx val="72718592"/>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 + forskning 2014</a:t>
            </a:r>
          </a:p>
        </c:rich>
      </c:tx>
      <c:layout/>
      <c:overlay val="0"/>
    </c:title>
    <c:autoTitleDeleted val="0"/>
    <c:plotArea>
      <c:layout/>
      <c:scatterChart>
        <c:scatterStyle val="lineMarker"/>
        <c:varyColors val="0"/>
        <c:ser>
          <c:idx val="0"/>
          <c:order val="0"/>
          <c:tx>
            <c:strRef>
              <c:f>'avstämning, andel'!$C$153</c:f>
              <c:strCache>
                <c:ptCount val="1"/>
                <c:pt idx="0">
                  <c:v>andel</c:v>
                </c:pt>
              </c:strCache>
            </c:strRef>
          </c:tx>
          <c:spPr>
            <a:ln w="28575">
              <a:noFill/>
            </a:ln>
          </c:spPr>
          <c:xVal>
            <c:numRef>
              <c:f>'avstämning, andel'!$B$154:$B$185</c:f>
              <c:numCache>
                <c:formatCode>#,##0</c:formatCode>
                <c:ptCount val="32"/>
                <c:pt idx="0">
                  <c:v>451277</c:v>
                </c:pt>
                <c:pt idx="1">
                  <c:v>3285438</c:v>
                </c:pt>
                <c:pt idx="2">
                  <c:v>503494</c:v>
                </c:pt>
                <c:pt idx="3">
                  <c:v>135698</c:v>
                </c:pt>
                <c:pt idx="4">
                  <c:v>5493467</c:v>
                </c:pt>
                <c:pt idx="5">
                  <c:v>604220</c:v>
                </c:pt>
                <c:pt idx="6">
                  <c:v>531831</c:v>
                </c:pt>
                <c:pt idx="7">
                  <c:v>500151</c:v>
                </c:pt>
                <c:pt idx="8">
                  <c:v>572530</c:v>
                </c:pt>
                <c:pt idx="9">
                  <c:v>760341</c:v>
                </c:pt>
                <c:pt idx="10">
                  <c:v>477316</c:v>
                </c:pt>
                <c:pt idx="11">
                  <c:v>406776</c:v>
                </c:pt>
                <c:pt idx="12">
                  <c:v>454382</c:v>
                </c:pt>
                <c:pt idx="13">
                  <c:v>991897</c:v>
                </c:pt>
                <c:pt idx="14">
                  <c:v>169700</c:v>
                </c:pt>
                <c:pt idx="15">
                  <c:v>5797000.7200000007</c:v>
                </c:pt>
                <c:pt idx="16">
                  <c:v>71750</c:v>
                </c:pt>
                <c:pt idx="17">
                  <c:v>152852</c:v>
                </c:pt>
                <c:pt idx="18">
                  <c:v>4031360</c:v>
                </c:pt>
                <c:pt idx="19">
                  <c:v>3479433</c:v>
                </c:pt>
                <c:pt idx="20">
                  <c:v>1586177</c:v>
                </c:pt>
                <c:pt idx="21">
                  <c:v>1564306</c:v>
                </c:pt>
                <c:pt idx="22">
                  <c:v>7308087</c:v>
                </c:pt>
                <c:pt idx="23">
                  <c:v>1298999</c:v>
                </c:pt>
                <c:pt idx="24">
                  <c:v>824133</c:v>
                </c:pt>
                <c:pt idx="25">
                  <c:v>924868</c:v>
                </c:pt>
                <c:pt idx="26">
                  <c:v>645220</c:v>
                </c:pt>
                <c:pt idx="27">
                  <c:v>3089158</c:v>
                </c:pt>
                <c:pt idx="28">
                  <c:v>4188565</c:v>
                </c:pt>
                <c:pt idx="29">
                  <c:v>4078138</c:v>
                </c:pt>
                <c:pt idx="30">
                  <c:v>5984474</c:v>
                </c:pt>
                <c:pt idx="31">
                  <c:v>1055896</c:v>
                </c:pt>
              </c:numCache>
            </c:numRef>
          </c:xVal>
          <c:yVal>
            <c:numRef>
              <c:f>'avstämning, andel'!$C$154:$C$185</c:f>
              <c:numCache>
                <c:formatCode>0%</c:formatCode>
                <c:ptCount val="32"/>
                <c:pt idx="0">
                  <c:v>0.32647132470744133</c:v>
                </c:pt>
                <c:pt idx="1">
                  <c:v>0.21730896124047994</c:v>
                </c:pt>
                <c:pt idx="2">
                  <c:v>0.22965516967431587</c:v>
                </c:pt>
                <c:pt idx="3">
                  <c:v>0.38595263010508629</c:v>
                </c:pt>
                <c:pt idx="4">
                  <c:v>0.25891754696988262</c:v>
                </c:pt>
                <c:pt idx="5">
                  <c:v>0.35850187017973584</c:v>
                </c:pt>
                <c:pt idx="6">
                  <c:v>0.31104617820322622</c:v>
                </c:pt>
                <c:pt idx="7">
                  <c:v>0.38644529352135654</c:v>
                </c:pt>
                <c:pt idx="8">
                  <c:v>0.28001327441356783</c:v>
                </c:pt>
                <c:pt idx="9">
                  <c:v>0.36635404377772607</c:v>
                </c:pt>
                <c:pt idx="10">
                  <c:v>0.32893928969487718</c:v>
                </c:pt>
                <c:pt idx="11">
                  <c:v>0.35919895716561445</c:v>
                </c:pt>
                <c:pt idx="12">
                  <c:v>0.3843423538301296</c:v>
                </c:pt>
                <c:pt idx="13">
                  <c:v>0.30693005422942099</c:v>
                </c:pt>
                <c:pt idx="14">
                  <c:v>0.35410724808485561</c:v>
                </c:pt>
                <c:pt idx="15">
                  <c:v>0.16477660041977796</c:v>
                </c:pt>
                <c:pt idx="16">
                  <c:v>0.28289895470383275</c:v>
                </c:pt>
                <c:pt idx="17">
                  <c:v>0.43738387459764999</c:v>
                </c:pt>
                <c:pt idx="18">
                  <c:v>0.28747170964118374</c:v>
                </c:pt>
                <c:pt idx="19">
                  <c:v>0.29265101011972505</c:v>
                </c:pt>
                <c:pt idx="20">
                  <c:v>0.31813032215194142</c:v>
                </c:pt>
                <c:pt idx="21">
                  <c:v>0.22108590007325932</c:v>
                </c:pt>
                <c:pt idx="22">
                  <c:v>0.22385306852531997</c:v>
                </c:pt>
                <c:pt idx="23">
                  <c:v>0.33274621458523063</c:v>
                </c:pt>
                <c:pt idx="24">
                  <c:v>0.32932912527468261</c:v>
                </c:pt>
                <c:pt idx="25">
                  <c:v>0.32877631557442327</c:v>
                </c:pt>
                <c:pt idx="26">
                  <c:v>0.34020228821608728</c:v>
                </c:pt>
                <c:pt idx="27">
                  <c:v>0.2234150901799131</c:v>
                </c:pt>
                <c:pt idx="28">
                  <c:v>0.31679151776090381</c:v>
                </c:pt>
                <c:pt idx="29">
                  <c:v>0.19789031170597954</c:v>
                </c:pt>
                <c:pt idx="30">
                  <c:v>0.22088925442737323</c:v>
                </c:pt>
                <c:pt idx="31">
                  <c:v>0.31005037194951013</c:v>
                </c:pt>
              </c:numCache>
            </c:numRef>
          </c:yVal>
          <c:smooth val="0"/>
        </c:ser>
        <c:dLbls>
          <c:showLegendKey val="0"/>
          <c:showVal val="0"/>
          <c:showCatName val="0"/>
          <c:showSerName val="0"/>
          <c:showPercent val="0"/>
          <c:showBubbleSize val="0"/>
        </c:dLbls>
        <c:axId val="91478656"/>
        <c:axId val="91480832"/>
      </c:scatterChart>
      <c:valAx>
        <c:axId val="91478656"/>
        <c:scaling>
          <c:orientation val="minMax"/>
        </c:scaling>
        <c:delete val="0"/>
        <c:axPos val="b"/>
        <c:title>
          <c:tx>
            <c:rich>
              <a:bodyPr/>
              <a:lstStyle/>
              <a:p>
                <a:pPr>
                  <a:defRPr sz="1200" b="0"/>
                </a:pPr>
                <a:r>
                  <a:rPr lang="en-US" sz="1200" b="0" dirty="0" err="1"/>
                  <a:t>verksamhetskostnader</a:t>
                </a:r>
                <a:r>
                  <a:rPr lang="en-US" sz="1200" b="0" dirty="0"/>
                  <a:t> </a:t>
                </a:r>
                <a:r>
                  <a:rPr lang="en-US" sz="1200" b="0" dirty="0" err="1" smtClean="0"/>
                  <a:t>tkr</a:t>
                </a:r>
                <a:r>
                  <a:rPr lang="en-US" sz="1200" b="0" dirty="0" smtClean="0"/>
                  <a:t> </a:t>
                </a:r>
                <a:r>
                  <a:rPr lang="en-US" sz="1200" b="0" dirty="0"/>
                  <a:t>- </a:t>
                </a:r>
                <a:r>
                  <a:rPr lang="en-US" sz="1200" b="0" dirty="0" err="1"/>
                  <a:t>utbildning</a:t>
                </a:r>
                <a:r>
                  <a:rPr lang="en-US" sz="1200" b="0" dirty="0"/>
                  <a:t> + </a:t>
                </a:r>
                <a:r>
                  <a:rPr lang="en-US" sz="1200" b="0" dirty="0" err="1"/>
                  <a:t>forskning</a:t>
                </a:r>
                <a:endParaRPr lang="en-US" sz="1200" b="0" dirty="0"/>
              </a:p>
            </c:rich>
          </c:tx>
          <c:layout/>
          <c:overlay val="0"/>
        </c:title>
        <c:numFmt formatCode="#,##0" sourceLinked="1"/>
        <c:majorTickMark val="out"/>
        <c:minorTickMark val="none"/>
        <c:tickLblPos val="nextTo"/>
        <c:txPr>
          <a:bodyPr/>
          <a:lstStyle/>
          <a:p>
            <a:pPr>
              <a:defRPr sz="1200" b="0"/>
            </a:pPr>
            <a:endParaRPr lang="sv-SE"/>
          </a:p>
        </c:txPr>
        <c:crossAx val="91480832"/>
        <c:crosses val="autoZero"/>
        <c:crossBetween val="midCat"/>
      </c:valAx>
      <c:valAx>
        <c:axId val="91480832"/>
        <c:scaling>
          <c:orientation val="minMax"/>
          <c:max val="1"/>
        </c:scaling>
        <c:delete val="0"/>
        <c:axPos val="l"/>
        <c:majorGridlines/>
        <c:title>
          <c:tx>
            <c:rich>
              <a:bodyPr rot="-5400000" vert="horz"/>
              <a:lstStyle/>
              <a:p>
                <a:pPr>
                  <a:defRPr sz="1200" b="0"/>
                </a:pPr>
                <a:r>
                  <a:rPr lang="en-US" sz="1200" b="0"/>
                  <a:t>andel indirekta kostnader</a:t>
                </a:r>
              </a:p>
            </c:rich>
          </c:tx>
          <c:layout/>
          <c:overlay val="0"/>
        </c:title>
        <c:numFmt formatCode="0%" sourceLinked="1"/>
        <c:majorTickMark val="out"/>
        <c:minorTickMark val="none"/>
        <c:tickLblPos val="nextTo"/>
        <c:txPr>
          <a:bodyPr/>
          <a:lstStyle/>
          <a:p>
            <a:pPr>
              <a:defRPr sz="1200" b="0"/>
            </a:pPr>
            <a:endParaRPr lang="sv-SE"/>
          </a:p>
        </c:txPr>
        <c:crossAx val="91478656"/>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 + forskning 2014</a:t>
            </a:r>
          </a:p>
        </c:rich>
      </c:tx>
      <c:layout/>
      <c:overlay val="0"/>
    </c:title>
    <c:autoTitleDeleted val="0"/>
    <c:plotArea>
      <c:layout/>
      <c:barChart>
        <c:barDir val="col"/>
        <c:grouping val="clustered"/>
        <c:varyColors val="0"/>
        <c:ser>
          <c:idx val="0"/>
          <c:order val="0"/>
          <c:tx>
            <c:strRef>
              <c:f>'avstämning, andel'!$P$152</c:f>
              <c:strCache>
                <c:ptCount val="1"/>
                <c:pt idx="0">
                  <c:v>andel</c:v>
                </c:pt>
              </c:strCache>
            </c:strRef>
          </c:tx>
          <c:invertIfNegative val="0"/>
          <c:cat>
            <c:strRef>
              <c:f>'avstämning, andel'!$O$153:$O$184</c:f>
              <c:strCache>
                <c:ptCount val="32"/>
                <c:pt idx="0">
                  <c:v>KI</c:v>
                </c:pt>
                <c:pt idx="1">
                  <c:v>UmU</c:v>
                </c:pt>
                <c:pt idx="2">
                  <c:v>CTH</c:v>
                </c:pt>
                <c:pt idx="3">
                  <c:v>UU</c:v>
                </c:pt>
                <c:pt idx="4">
                  <c:v>LTU</c:v>
                </c:pt>
                <c:pt idx="5">
                  <c:v>SLU</c:v>
                </c:pt>
                <c:pt idx="6">
                  <c:v>LU</c:v>
                </c:pt>
                <c:pt idx="7">
                  <c:v>FHS</c:v>
                </c:pt>
                <c:pt idx="8">
                  <c:v>GU</c:v>
                </c:pt>
                <c:pt idx="9">
                  <c:v>HiG</c:v>
                </c:pt>
                <c:pt idx="10">
                  <c:v>KKH</c:v>
                </c:pt>
                <c:pt idx="11">
                  <c:v>KTH</c:v>
                </c:pt>
                <c:pt idx="12">
                  <c:v>LiU</c:v>
                </c:pt>
                <c:pt idx="13">
                  <c:v>KaU</c:v>
                </c:pt>
                <c:pt idx="14">
                  <c:v>ÖU</c:v>
                </c:pt>
                <c:pt idx="15">
                  <c:v>HD</c:v>
                </c:pt>
                <c:pt idx="16">
                  <c:v>SU</c:v>
                </c:pt>
                <c:pt idx="17">
                  <c:v>LNU</c:v>
                </c:pt>
                <c:pt idx="18">
                  <c:v>BTH</c:v>
                </c:pt>
                <c:pt idx="19">
                  <c:v>MiU</c:v>
                </c:pt>
                <c:pt idx="20">
                  <c:v>HKr</c:v>
                </c:pt>
                <c:pt idx="21">
                  <c:v>MdH</c:v>
                </c:pt>
                <c:pt idx="22">
                  <c:v>MAH</c:v>
                </c:pt>
                <c:pt idx="23">
                  <c:v>SH</c:v>
                </c:pt>
                <c:pt idx="24">
                  <c:v>KF</c:v>
                </c:pt>
                <c:pt idx="25">
                  <c:v>HB</c:v>
                </c:pt>
                <c:pt idx="26">
                  <c:v>HS</c:v>
                </c:pt>
                <c:pt idx="27">
                  <c:v>HJ</c:v>
                </c:pt>
                <c:pt idx="28">
                  <c:v>HV</c:v>
                </c:pt>
                <c:pt idx="29">
                  <c:v>GIH</c:v>
                </c:pt>
                <c:pt idx="30">
                  <c:v>HH</c:v>
                </c:pt>
                <c:pt idx="31">
                  <c:v>KMH</c:v>
                </c:pt>
              </c:strCache>
            </c:strRef>
          </c:cat>
          <c:val>
            <c:numRef>
              <c:f>'avstämning, andel'!$P$153:$P$184</c:f>
              <c:numCache>
                <c:formatCode>0%</c:formatCode>
                <c:ptCount val="32"/>
                <c:pt idx="0">
                  <c:v>0.16477660041977796</c:v>
                </c:pt>
                <c:pt idx="1">
                  <c:v>0.19789031170597954</c:v>
                </c:pt>
                <c:pt idx="2">
                  <c:v>0.21730896124047994</c:v>
                </c:pt>
                <c:pt idx="3">
                  <c:v>0.22088925442737323</c:v>
                </c:pt>
                <c:pt idx="4">
                  <c:v>0.22108590007325932</c:v>
                </c:pt>
                <c:pt idx="5">
                  <c:v>0.2234150901799131</c:v>
                </c:pt>
                <c:pt idx="6">
                  <c:v>0.22385306852531997</c:v>
                </c:pt>
                <c:pt idx="7">
                  <c:v>0.22965516967431587</c:v>
                </c:pt>
                <c:pt idx="8">
                  <c:v>0.25891754696988262</c:v>
                </c:pt>
                <c:pt idx="9">
                  <c:v>0.28001327441356783</c:v>
                </c:pt>
                <c:pt idx="10">
                  <c:v>0.28289895470383275</c:v>
                </c:pt>
                <c:pt idx="11">
                  <c:v>0.28747170964118374</c:v>
                </c:pt>
                <c:pt idx="12">
                  <c:v>0.29265101011972505</c:v>
                </c:pt>
                <c:pt idx="13">
                  <c:v>0.30693005422942099</c:v>
                </c:pt>
                <c:pt idx="14">
                  <c:v>0.31005037194951013</c:v>
                </c:pt>
                <c:pt idx="15">
                  <c:v>0.31104617820322622</c:v>
                </c:pt>
                <c:pt idx="16">
                  <c:v>0.31679151776090381</c:v>
                </c:pt>
                <c:pt idx="17">
                  <c:v>0.31813032215194142</c:v>
                </c:pt>
                <c:pt idx="18">
                  <c:v>0.32647132470744133</c:v>
                </c:pt>
                <c:pt idx="19">
                  <c:v>0.32877631557442327</c:v>
                </c:pt>
                <c:pt idx="20">
                  <c:v>0.32893928969487718</c:v>
                </c:pt>
                <c:pt idx="21">
                  <c:v>0.32932912527468261</c:v>
                </c:pt>
                <c:pt idx="22">
                  <c:v>0.33274621458523063</c:v>
                </c:pt>
                <c:pt idx="23">
                  <c:v>0.34020228821608728</c:v>
                </c:pt>
                <c:pt idx="24">
                  <c:v>0.35410724808485561</c:v>
                </c:pt>
                <c:pt idx="25">
                  <c:v>0.35850187017973584</c:v>
                </c:pt>
                <c:pt idx="26">
                  <c:v>0.35919895716561445</c:v>
                </c:pt>
                <c:pt idx="27">
                  <c:v>0.36635404377772607</c:v>
                </c:pt>
                <c:pt idx="28">
                  <c:v>0.3843423538301296</c:v>
                </c:pt>
                <c:pt idx="29">
                  <c:v>0.38595263010508629</c:v>
                </c:pt>
                <c:pt idx="30">
                  <c:v>0.38644529352135654</c:v>
                </c:pt>
                <c:pt idx="31">
                  <c:v>0.43738387459764999</c:v>
                </c:pt>
              </c:numCache>
            </c:numRef>
          </c:val>
        </c:ser>
        <c:dLbls>
          <c:showLegendKey val="0"/>
          <c:showVal val="0"/>
          <c:showCatName val="0"/>
          <c:showSerName val="0"/>
          <c:showPercent val="0"/>
          <c:showBubbleSize val="0"/>
        </c:dLbls>
        <c:gapWidth val="150"/>
        <c:axId val="91615232"/>
        <c:axId val="91616768"/>
      </c:barChart>
      <c:catAx>
        <c:axId val="91615232"/>
        <c:scaling>
          <c:orientation val="minMax"/>
        </c:scaling>
        <c:delete val="0"/>
        <c:axPos val="b"/>
        <c:majorTickMark val="out"/>
        <c:minorTickMark val="none"/>
        <c:tickLblPos val="nextTo"/>
        <c:txPr>
          <a:bodyPr/>
          <a:lstStyle/>
          <a:p>
            <a:pPr>
              <a:defRPr b="0"/>
            </a:pPr>
            <a:endParaRPr lang="sv-SE"/>
          </a:p>
        </c:txPr>
        <c:crossAx val="91616768"/>
        <c:crosses val="autoZero"/>
        <c:auto val="1"/>
        <c:lblAlgn val="ctr"/>
        <c:lblOffset val="100"/>
        <c:noMultiLvlLbl val="0"/>
      </c:catAx>
      <c:valAx>
        <c:axId val="91616768"/>
        <c:scaling>
          <c:orientation val="minMax"/>
          <c:max val="1"/>
        </c:scaling>
        <c:delete val="0"/>
        <c:axPos val="l"/>
        <c:majorGridlines/>
        <c:title>
          <c:tx>
            <c:rich>
              <a:bodyPr rot="-5400000" vert="horz"/>
              <a:lstStyle/>
              <a:p>
                <a:pPr>
                  <a:defRPr sz="1200" b="0"/>
                </a:pPr>
                <a:r>
                  <a:rPr lang="en-US" sz="1200" b="0"/>
                  <a:t>andel indirekta kostnader</a:t>
                </a:r>
              </a:p>
            </c:rich>
          </c:tx>
          <c:layout/>
          <c:overlay val="0"/>
        </c:title>
        <c:numFmt formatCode="0%" sourceLinked="1"/>
        <c:majorTickMark val="out"/>
        <c:minorTickMark val="none"/>
        <c:tickLblPos val="nextTo"/>
        <c:txPr>
          <a:bodyPr/>
          <a:lstStyle/>
          <a:p>
            <a:pPr>
              <a:defRPr sz="1200" b="0"/>
            </a:pPr>
            <a:endParaRPr lang="sv-SE"/>
          </a:p>
        </c:txPr>
        <c:crossAx val="91615232"/>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10 största lärosäten</a:t>
            </a:r>
          </a:p>
        </c:rich>
      </c:tx>
      <c:layout/>
      <c:overlay val="0"/>
    </c:title>
    <c:autoTitleDeleted val="0"/>
    <c:plotArea>
      <c:layout/>
      <c:barChart>
        <c:barDir val="col"/>
        <c:grouping val="clustered"/>
        <c:varyColors val="0"/>
        <c:ser>
          <c:idx val="0"/>
          <c:order val="0"/>
          <c:tx>
            <c:strRef>
              <c:f>Blad1!$T$486</c:f>
              <c:strCache>
                <c:ptCount val="1"/>
                <c:pt idx="0">
                  <c:v>2014</c:v>
                </c:pt>
              </c:strCache>
            </c:strRef>
          </c:tx>
          <c:invertIfNegative val="0"/>
          <c:cat>
            <c:strRef>
              <c:f>Blad1!$S$487:$S$496</c:f>
              <c:strCache>
                <c:ptCount val="10"/>
                <c:pt idx="0">
                  <c:v>KI</c:v>
                </c:pt>
                <c:pt idx="1">
                  <c:v>UmU</c:v>
                </c:pt>
                <c:pt idx="2">
                  <c:v>CTH</c:v>
                </c:pt>
                <c:pt idx="3">
                  <c:v>UU</c:v>
                </c:pt>
                <c:pt idx="4">
                  <c:v>SLU</c:v>
                </c:pt>
                <c:pt idx="5">
                  <c:v>LU</c:v>
                </c:pt>
                <c:pt idx="6">
                  <c:v>GU</c:v>
                </c:pt>
                <c:pt idx="7">
                  <c:v>KTH</c:v>
                </c:pt>
                <c:pt idx="8">
                  <c:v>LiU</c:v>
                </c:pt>
                <c:pt idx="9">
                  <c:v>SU</c:v>
                </c:pt>
              </c:strCache>
            </c:strRef>
          </c:cat>
          <c:val>
            <c:numRef>
              <c:f>Blad1!$T$487:$T$496</c:f>
              <c:numCache>
                <c:formatCode>0.00%</c:formatCode>
                <c:ptCount val="10"/>
                <c:pt idx="0">
                  <c:v>0.16477660041977796</c:v>
                </c:pt>
                <c:pt idx="1">
                  <c:v>0.19789031170597954</c:v>
                </c:pt>
                <c:pt idx="2">
                  <c:v>0.21730896124047994</c:v>
                </c:pt>
                <c:pt idx="3">
                  <c:v>0.22088925442737323</c:v>
                </c:pt>
                <c:pt idx="4">
                  <c:v>0.2234150901799131</c:v>
                </c:pt>
                <c:pt idx="5">
                  <c:v>0.22385306852531997</c:v>
                </c:pt>
                <c:pt idx="6">
                  <c:v>0.25891754696988262</c:v>
                </c:pt>
                <c:pt idx="7">
                  <c:v>0.28747170964118374</c:v>
                </c:pt>
                <c:pt idx="8">
                  <c:v>0.29265101011972494</c:v>
                </c:pt>
                <c:pt idx="9">
                  <c:v>0.31679151776090381</c:v>
                </c:pt>
              </c:numCache>
            </c:numRef>
          </c:val>
        </c:ser>
        <c:ser>
          <c:idx val="1"/>
          <c:order val="1"/>
          <c:tx>
            <c:strRef>
              <c:f>Blad1!$U$486</c:f>
              <c:strCache>
                <c:ptCount val="1"/>
                <c:pt idx="0">
                  <c:v>2013</c:v>
                </c:pt>
              </c:strCache>
            </c:strRef>
          </c:tx>
          <c:invertIfNegative val="0"/>
          <c:cat>
            <c:strRef>
              <c:f>Blad1!$S$487:$S$496</c:f>
              <c:strCache>
                <c:ptCount val="10"/>
                <c:pt idx="0">
                  <c:v>KI</c:v>
                </c:pt>
                <c:pt idx="1">
                  <c:v>UmU</c:v>
                </c:pt>
                <c:pt idx="2">
                  <c:v>CTH</c:v>
                </c:pt>
                <c:pt idx="3">
                  <c:v>UU</c:v>
                </c:pt>
                <c:pt idx="4">
                  <c:v>SLU</c:v>
                </c:pt>
                <c:pt idx="5">
                  <c:v>LU</c:v>
                </c:pt>
                <c:pt idx="6">
                  <c:v>GU</c:v>
                </c:pt>
                <c:pt idx="7">
                  <c:v>KTH</c:v>
                </c:pt>
                <c:pt idx="8">
                  <c:v>LiU</c:v>
                </c:pt>
                <c:pt idx="9">
                  <c:v>SU</c:v>
                </c:pt>
              </c:strCache>
            </c:strRef>
          </c:cat>
          <c:val>
            <c:numRef>
              <c:f>Blad1!$U$487:$U$496</c:f>
              <c:numCache>
                <c:formatCode>0.00%</c:formatCode>
                <c:ptCount val="10"/>
                <c:pt idx="0">
                  <c:v>0.16071410566706182</c:v>
                </c:pt>
                <c:pt idx="1">
                  <c:v>0.20326258292058721</c:v>
                </c:pt>
                <c:pt idx="2">
                  <c:v>0.21433349886376282</c:v>
                </c:pt>
                <c:pt idx="3">
                  <c:v>0.22324672934188483</c:v>
                </c:pt>
                <c:pt idx="4">
                  <c:v>0.21883188353686769</c:v>
                </c:pt>
                <c:pt idx="5">
                  <c:v>0.22674721574186793</c:v>
                </c:pt>
                <c:pt idx="6">
                  <c:v>0.25695103948596482</c:v>
                </c:pt>
                <c:pt idx="7">
                  <c:v>0.29781993537693791</c:v>
                </c:pt>
                <c:pt idx="8">
                  <c:v>0.31304670525387829</c:v>
                </c:pt>
                <c:pt idx="9">
                  <c:v>0.28811793116262585</c:v>
                </c:pt>
              </c:numCache>
            </c:numRef>
          </c:val>
        </c:ser>
        <c:ser>
          <c:idx val="2"/>
          <c:order val="2"/>
          <c:tx>
            <c:strRef>
              <c:f>Blad1!$V$486</c:f>
              <c:strCache>
                <c:ptCount val="1"/>
                <c:pt idx="0">
                  <c:v>2012</c:v>
                </c:pt>
              </c:strCache>
            </c:strRef>
          </c:tx>
          <c:invertIfNegative val="0"/>
          <c:cat>
            <c:strRef>
              <c:f>Blad1!$S$487:$S$496</c:f>
              <c:strCache>
                <c:ptCount val="10"/>
                <c:pt idx="0">
                  <c:v>KI</c:v>
                </c:pt>
                <c:pt idx="1">
                  <c:v>UmU</c:v>
                </c:pt>
                <c:pt idx="2">
                  <c:v>CTH</c:v>
                </c:pt>
                <c:pt idx="3">
                  <c:v>UU</c:v>
                </c:pt>
                <c:pt idx="4">
                  <c:v>SLU</c:v>
                </c:pt>
                <c:pt idx="5">
                  <c:v>LU</c:v>
                </c:pt>
                <c:pt idx="6">
                  <c:v>GU</c:v>
                </c:pt>
                <c:pt idx="7">
                  <c:v>KTH</c:v>
                </c:pt>
                <c:pt idx="8">
                  <c:v>LiU</c:v>
                </c:pt>
                <c:pt idx="9">
                  <c:v>SU</c:v>
                </c:pt>
              </c:strCache>
            </c:strRef>
          </c:cat>
          <c:val>
            <c:numRef>
              <c:f>Blad1!$V$487:$V$496</c:f>
              <c:numCache>
                <c:formatCode>0.00%</c:formatCode>
                <c:ptCount val="10"/>
                <c:pt idx="0">
                  <c:v>0.16478447974355112</c:v>
                </c:pt>
                <c:pt idx="1">
                  <c:v>0.21207936458730658</c:v>
                </c:pt>
                <c:pt idx="2">
                  <c:v>0.21989545388688875</c:v>
                </c:pt>
                <c:pt idx="3">
                  <c:v>0.23179620737958875</c:v>
                </c:pt>
                <c:pt idx="4">
                  <c:v>0.22931816093449073</c:v>
                </c:pt>
                <c:pt idx="5">
                  <c:v>0.2374622607112942</c:v>
                </c:pt>
                <c:pt idx="6">
                  <c:v>0.25588004977253964</c:v>
                </c:pt>
                <c:pt idx="7">
                  <c:v>0.31094661469820728</c:v>
                </c:pt>
                <c:pt idx="8">
                  <c:v>0.30958173637727043</c:v>
                </c:pt>
                <c:pt idx="9">
                  <c:v>0.27846625224112592</c:v>
                </c:pt>
              </c:numCache>
            </c:numRef>
          </c:val>
        </c:ser>
        <c:ser>
          <c:idx val="3"/>
          <c:order val="3"/>
          <c:tx>
            <c:strRef>
              <c:f>Blad1!$W$486</c:f>
              <c:strCache>
                <c:ptCount val="1"/>
                <c:pt idx="0">
                  <c:v>2011</c:v>
                </c:pt>
              </c:strCache>
            </c:strRef>
          </c:tx>
          <c:invertIfNegative val="0"/>
          <c:cat>
            <c:strRef>
              <c:f>Blad1!$S$487:$S$496</c:f>
              <c:strCache>
                <c:ptCount val="10"/>
                <c:pt idx="0">
                  <c:v>KI</c:v>
                </c:pt>
                <c:pt idx="1">
                  <c:v>UmU</c:v>
                </c:pt>
                <c:pt idx="2">
                  <c:v>CTH</c:v>
                </c:pt>
                <c:pt idx="3">
                  <c:v>UU</c:v>
                </c:pt>
                <c:pt idx="4">
                  <c:v>SLU</c:v>
                </c:pt>
                <c:pt idx="5">
                  <c:v>LU</c:v>
                </c:pt>
                <c:pt idx="6">
                  <c:v>GU</c:v>
                </c:pt>
                <c:pt idx="7">
                  <c:v>KTH</c:v>
                </c:pt>
                <c:pt idx="8">
                  <c:v>LiU</c:v>
                </c:pt>
                <c:pt idx="9">
                  <c:v>SU</c:v>
                </c:pt>
              </c:strCache>
            </c:strRef>
          </c:cat>
          <c:val>
            <c:numRef>
              <c:f>Blad1!$W$487:$W$496</c:f>
              <c:numCache>
                <c:formatCode>0.00%</c:formatCode>
                <c:ptCount val="10"/>
                <c:pt idx="0">
                  <c:v>0.16311403177932843</c:v>
                </c:pt>
                <c:pt idx="1">
                  <c:v>0.21554032674798848</c:v>
                </c:pt>
                <c:pt idx="2">
                  <c:v>0.24049663413777042</c:v>
                </c:pt>
                <c:pt idx="3">
                  <c:v>0.23233956714346338</c:v>
                </c:pt>
                <c:pt idx="4">
                  <c:v>0.23454174986220763</c:v>
                </c:pt>
                <c:pt idx="5">
                  <c:v>0.23481964279155496</c:v>
                </c:pt>
                <c:pt idx="6">
                  <c:v>0.25453350585105489</c:v>
                </c:pt>
                <c:pt idx="7">
                  <c:v>0.26467513137079246</c:v>
                </c:pt>
                <c:pt idx="8">
                  <c:v>0.30271680157218211</c:v>
                </c:pt>
                <c:pt idx="9">
                  <c:v>0.29286988243337841</c:v>
                </c:pt>
              </c:numCache>
            </c:numRef>
          </c:val>
        </c:ser>
        <c:dLbls>
          <c:showLegendKey val="0"/>
          <c:showVal val="0"/>
          <c:showCatName val="0"/>
          <c:showSerName val="0"/>
          <c:showPercent val="0"/>
          <c:showBubbleSize val="0"/>
        </c:dLbls>
        <c:gapWidth val="150"/>
        <c:axId val="91662592"/>
        <c:axId val="91664384"/>
      </c:barChart>
      <c:catAx>
        <c:axId val="91662592"/>
        <c:scaling>
          <c:orientation val="minMax"/>
        </c:scaling>
        <c:delete val="0"/>
        <c:axPos val="b"/>
        <c:majorTickMark val="none"/>
        <c:minorTickMark val="none"/>
        <c:tickLblPos val="nextTo"/>
        <c:txPr>
          <a:bodyPr/>
          <a:lstStyle/>
          <a:p>
            <a:pPr>
              <a:defRPr sz="1400"/>
            </a:pPr>
            <a:endParaRPr lang="sv-SE"/>
          </a:p>
        </c:txPr>
        <c:crossAx val="91664384"/>
        <c:crosses val="autoZero"/>
        <c:auto val="1"/>
        <c:lblAlgn val="ctr"/>
        <c:lblOffset val="100"/>
        <c:noMultiLvlLbl val="0"/>
      </c:catAx>
      <c:valAx>
        <c:axId val="91664384"/>
        <c:scaling>
          <c:orientation val="minMax"/>
        </c:scaling>
        <c:delete val="0"/>
        <c:axPos val="l"/>
        <c:majorGridlines/>
        <c:numFmt formatCode="0%" sourceLinked="0"/>
        <c:majorTickMark val="none"/>
        <c:minorTickMark val="none"/>
        <c:tickLblPos val="nextTo"/>
        <c:txPr>
          <a:bodyPr/>
          <a:lstStyle/>
          <a:p>
            <a:pPr>
              <a:defRPr sz="1400"/>
            </a:pPr>
            <a:endParaRPr lang="sv-SE"/>
          </a:p>
        </c:txPr>
        <c:crossAx val="91662592"/>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a:t>Lärosäten</a:t>
            </a:r>
            <a:r>
              <a:rPr lang="sv-SE" baseline="0" dirty="0"/>
              <a:t> med totala verksamhetkostnader &gt; </a:t>
            </a:r>
            <a:r>
              <a:rPr lang="sv-SE" baseline="0" dirty="0" smtClean="0"/>
              <a:t>700 </a:t>
            </a:r>
            <a:r>
              <a:rPr lang="sv-SE" baseline="0" dirty="0"/>
              <a:t>mnkr</a:t>
            </a:r>
            <a:endParaRPr lang="sv-SE" dirty="0"/>
          </a:p>
        </c:rich>
      </c:tx>
      <c:layout/>
      <c:overlay val="0"/>
    </c:title>
    <c:autoTitleDeleted val="0"/>
    <c:plotArea>
      <c:layout/>
      <c:barChart>
        <c:barDir val="col"/>
        <c:grouping val="clustered"/>
        <c:varyColors val="0"/>
        <c:ser>
          <c:idx val="0"/>
          <c:order val="0"/>
          <c:tx>
            <c:strRef>
              <c:f>Blad1!$T$500</c:f>
              <c:strCache>
                <c:ptCount val="1"/>
                <c:pt idx="0">
                  <c:v>2014</c:v>
                </c:pt>
              </c:strCache>
            </c:strRef>
          </c:tx>
          <c:invertIfNegative val="0"/>
          <c:cat>
            <c:strRef>
              <c:f>Blad1!$S$501:$S$508</c:f>
              <c:strCache>
                <c:ptCount val="8"/>
                <c:pt idx="0">
                  <c:v>LTU</c:v>
                </c:pt>
                <c:pt idx="1">
                  <c:v>KaU</c:v>
                </c:pt>
                <c:pt idx="2">
                  <c:v>ÖU</c:v>
                </c:pt>
                <c:pt idx="3">
                  <c:v>LnU</c:v>
                </c:pt>
                <c:pt idx="4">
                  <c:v>MiUn</c:v>
                </c:pt>
                <c:pt idx="5">
                  <c:v>MdH</c:v>
                </c:pt>
                <c:pt idx="6">
                  <c:v>MaH</c:v>
                </c:pt>
                <c:pt idx="7">
                  <c:v>HJ</c:v>
                </c:pt>
              </c:strCache>
            </c:strRef>
          </c:cat>
          <c:val>
            <c:numRef>
              <c:f>Blad1!$T$501:$T$508</c:f>
              <c:numCache>
                <c:formatCode>0.00%</c:formatCode>
                <c:ptCount val="8"/>
                <c:pt idx="0">
                  <c:v>0.22108590007325932</c:v>
                </c:pt>
                <c:pt idx="1">
                  <c:v>0.30693005422942099</c:v>
                </c:pt>
                <c:pt idx="2">
                  <c:v>0.31005037194951013</c:v>
                </c:pt>
                <c:pt idx="3">
                  <c:v>0.31813032215194142</c:v>
                </c:pt>
                <c:pt idx="4">
                  <c:v>0.32877631557442327</c:v>
                </c:pt>
                <c:pt idx="5">
                  <c:v>0.32932912527468261</c:v>
                </c:pt>
                <c:pt idx="6">
                  <c:v>0.33274621458523063</c:v>
                </c:pt>
                <c:pt idx="7">
                  <c:v>0.36635404377772607</c:v>
                </c:pt>
              </c:numCache>
            </c:numRef>
          </c:val>
        </c:ser>
        <c:ser>
          <c:idx val="1"/>
          <c:order val="1"/>
          <c:tx>
            <c:strRef>
              <c:f>Blad1!$U$500</c:f>
              <c:strCache>
                <c:ptCount val="1"/>
                <c:pt idx="0">
                  <c:v>2013</c:v>
                </c:pt>
              </c:strCache>
            </c:strRef>
          </c:tx>
          <c:invertIfNegative val="0"/>
          <c:cat>
            <c:strRef>
              <c:f>Blad1!$S$501:$S$508</c:f>
              <c:strCache>
                <c:ptCount val="8"/>
                <c:pt idx="0">
                  <c:v>LTU</c:v>
                </c:pt>
                <c:pt idx="1">
                  <c:v>KaU</c:v>
                </c:pt>
                <c:pt idx="2">
                  <c:v>ÖU</c:v>
                </c:pt>
                <c:pt idx="3">
                  <c:v>LnU</c:v>
                </c:pt>
                <c:pt idx="4">
                  <c:v>MiUn</c:v>
                </c:pt>
                <c:pt idx="5">
                  <c:v>MdH</c:v>
                </c:pt>
                <c:pt idx="6">
                  <c:v>MaH</c:v>
                </c:pt>
                <c:pt idx="7">
                  <c:v>HJ</c:v>
                </c:pt>
              </c:strCache>
            </c:strRef>
          </c:cat>
          <c:val>
            <c:numRef>
              <c:f>Blad1!$U$501:$U$508</c:f>
              <c:numCache>
                <c:formatCode>0.00%</c:formatCode>
                <c:ptCount val="8"/>
                <c:pt idx="0">
                  <c:v>0.23742552116252394</c:v>
                </c:pt>
                <c:pt idx="1">
                  <c:v>0.30886494441140599</c:v>
                </c:pt>
                <c:pt idx="2">
                  <c:v>0.31510067160323751</c:v>
                </c:pt>
                <c:pt idx="3">
                  <c:v>0.31613833715876133</c:v>
                </c:pt>
                <c:pt idx="4">
                  <c:v>0.31659202390566088</c:v>
                </c:pt>
                <c:pt idx="5">
                  <c:v>0.32392438701362031</c:v>
                </c:pt>
                <c:pt idx="6">
                  <c:v>0.34549008064990877</c:v>
                </c:pt>
                <c:pt idx="7">
                  <c:v>0.41455525534682985</c:v>
                </c:pt>
              </c:numCache>
            </c:numRef>
          </c:val>
        </c:ser>
        <c:ser>
          <c:idx val="2"/>
          <c:order val="2"/>
          <c:tx>
            <c:strRef>
              <c:f>Blad1!$V$500</c:f>
              <c:strCache>
                <c:ptCount val="1"/>
                <c:pt idx="0">
                  <c:v>2012</c:v>
                </c:pt>
              </c:strCache>
            </c:strRef>
          </c:tx>
          <c:invertIfNegative val="0"/>
          <c:cat>
            <c:strRef>
              <c:f>Blad1!$S$501:$S$508</c:f>
              <c:strCache>
                <c:ptCount val="8"/>
                <c:pt idx="0">
                  <c:v>LTU</c:v>
                </c:pt>
                <c:pt idx="1">
                  <c:v>KaU</c:v>
                </c:pt>
                <c:pt idx="2">
                  <c:v>ÖU</c:v>
                </c:pt>
                <c:pt idx="3">
                  <c:v>LnU</c:v>
                </c:pt>
                <c:pt idx="4">
                  <c:v>MiUn</c:v>
                </c:pt>
                <c:pt idx="5">
                  <c:v>MdH</c:v>
                </c:pt>
                <c:pt idx="6">
                  <c:v>MaH</c:v>
                </c:pt>
                <c:pt idx="7">
                  <c:v>HJ</c:v>
                </c:pt>
              </c:strCache>
            </c:strRef>
          </c:cat>
          <c:val>
            <c:numRef>
              <c:f>Blad1!$V$501:$V$508</c:f>
              <c:numCache>
                <c:formatCode>0.00%</c:formatCode>
                <c:ptCount val="8"/>
                <c:pt idx="0">
                  <c:v>0.23453848839102451</c:v>
                </c:pt>
                <c:pt idx="1">
                  <c:v>0.31514883090258999</c:v>
                </c:pt>
                <c:pt idx="2">
                  <c:v>0.31948141026330779</c:v>
                </c:pt>
                <c:pt idx="3">
                  <c:v>0.34519792404319644</c:v>
                </c:pt>
                <c:pt idx="4">
                  <c:v>0.324362423606677</c:v>
                </c:pt>
                <c:pt idx="5">
                  <c:v>0.32030133222970109</c:v>
                </c:pt>
                <c:pt idx="6">
                  <c:v>0.41710454972798466</c:v>
                </c:pt>
                <c:pt idx="7">
                  <c:v>0.41593240606709042</c:v>
                </c:pt>
              </c:numCache>
            </c:numRef>
          </c:val>
        </c:ser>
        <c:ser>
          <c:idx val="3"/>
          <c:order val="3"/>
          <c:tx>
            <c:strRef>
              <c:f>Blad1!$W$500</c:f>
              <c:strCache>
                <c:ptCount val="1"/>
                <c:pt idx="0">
                  <c:v>2011</c:v>
                </c:pt>
              </c:strCache>
            </c:strRef>
          </c:tx>
          <c:invertIfNegative val="0"/>
          <c:cat>
            <c:strRef>
              <c:f>Blad1!$S$501:$S$508</c:f>
              <c:strCache>
                <c:ptCount val="8"/>
                <c:pt idx="0">
                  <c:v>LTU</c:v>
                </c:pt>
                <c:pt idx="1">
                  <c:v>KaU</c:v>
                </c:pt>
                <c:pt idx="2">
                  <c:v>ÖU</c:v>
                </c:pt>
                <c:pt idx="3">
                  <c:v>LnU</c:v>
                </c:pt>
                <c:pt idx="4">
                  <c:v>MiUn</c:v>
                </c:pt>
                <c:pt idx="5">
                  <c:v>MdH</c:v>
                </c:pt>
                <c:pt idx="6">
                  <c:v>MaH</c:v>
                </c:pt>
                <c:pt idx="7">
                  <c:v>HJ</c:v>
                </c:pt>
              </c:strCache>
            </c:strRef>
          </c:cat>
          <c:val>
            <c:numRef>
              <c:f>Blad1!$W$501:$W$508</c:f>
              <c:numCache>
                <c:formatCode>0.00%</c:formatCode>
                <c:ptCount val="8"/>
                <c:pt idx="0">
                  <c:v>0.24429993906765921</c:v>
                </c:pt>
                <c:pt idx="1">
                  <c:v>0.33343234921965059</c:v>
                </c:pt>
                <c:pt idx="2">
                  <c:v>0.32036714715303655</c:v>
                </c:pt>
                <c:pt idx="3">
                  <c:v>0.32855183353987255</c:v>
                </c:pt>
                <c:pt idx="4">
                  <c:v>0.33054137253922894</c:v>
                </c:pt>
                <c:pt idx="5">
                  <c:v>0.33772092440416135</c:v>
                </c:pt>
                <c:pt idx="6">
                  <c:v>0.3419594661160274</c:v>
                </c:pt>
                <c:pt idx="7">
                  <c:v>0.34960258832884966</c:v>
                </c:pt>
              </c:numCache>
            </c:numRef>
          </c:val>
        </c:ser>
        <c:dLbls>
          <c:showLegendKey val="0"/>
          <c:showVal val="0"/>
          <c:showCatName val="0"/>
          <c:showSerName val="0"/>
          <c:showPercent val="0"/>
          <c:showBubbleSize val="0"/>
        </c:dLbls>
        <c:gapWidth val="150"/>
        <c:axId val="91722880"/>
        <c:axId val="91724416"/>
      </c:barChart>
      <c:catAx>
        <c:axId val="91722880"/>
        <c:scaling>
          <c:orientation val="minMax"/>
        </c:scaling>
        <c:delete val="0"/>
        <c:axPos val="b"/>
        <c:majorTickMark val="none"/>
        <c:minorTickMark val="none"/>
        <c:tickLblPos val="nextTo"/>
        <c:txPr>
          <a:bodyPr/>
          <a:lstStyle/>
          <a:p>
            <a:pPr>
              <a:defRPr sz="1400"/>
            </a:pPr>
            <a:endParaRPr lang="sv-SE"/>
          </a:p>
        </c:txPr>
        <c:crossAx val="91724416"/>
        <c:crosses val="autoZero"/>
        <c:auto val="1"/>
        <c:lblAlgn val="ctr"/>
        <c:lblOffset val="100"/>
        <c:noMultiLvlLbl val="0"/>
      </c:catAx>
      <c:valAx>
        <c:axId val="91724416"/>
        <c:scaling>
          <c:orientation val="minMax"/>
        </c:scaling>
        <c:delete val="0"/>
        <c:axPos val="l"/>
        <c:majorGridlines/>
        <c:numFmt formatCode="0%" sourceLinked="0"/>
        <c:majorTickMark val="none"/>
        <c:minorTickMark val="none"/>
        <c:tickLblPos val="nextTo"/>
        <c:txPr>
          <a:bodyPr/>
          <a:lstStyle/>
          <a:p>
            <a:pPr>
              <a:defRPr sz="1400"/>
            </a:pPr>
            <a:endParaRPr lang="sv-SE"/>
          </a:p>
        </c:txPr>
        <c:crossAx val="91722880"/>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Lärosäten</a:t>
            </a:r>
            <a:r>
              <a:rPr lang="en-US" dirty="0"/>
              <a:t> med </a:t>
            </a:r>
            <a:r>
              <a:rPr lang="en-US" dirty="0" err="1"/>
              <a:t>totala</a:t>
            </a:r>
            <a:r>
              <a:rPr lang="en-US" dirty="0"/>
              <a:t> </a:t>
            </a:r>
            <a:r>
              <a:rPr lang="en-US" dirty="0" err="1"/>
              <a:t>verksamhetskostnader</a:t>
            </a:r>
            <a:r>
              <a:rPr lang="en-US" dirty="0"/>
              <a:t> &lt; </a:t>
            </a:r>
            <a:r>
              <a:rPr lang="en-US" dirty="0" smtClean="0"/>
              <a:t>700 </a:t>
            </a:r>
            <a:r>
              <a:rPr lang="en-US" dirty="0" err="1"/>
              <a:t>mnkr</a:t>
            </a:r>
            <a:endParaRPr lang="en-US" dirty="0"/>
          </a:p>
        </c:rich>
      </c:tx>
      <c:layout/>
      <c:overlay val="0"/>
    </c:title>
    <c:autoTitleDeleted val="0"/>
    <c:plotArea>
      <c:layout/>
      <c:barChart>
        <c:barDir val="col"/>
        <c:grouping val="clustered"/>
        <c:varyColors val="0"/>
        <c:ser>
          <c:idx val="0"/>
          <c:order val="0"/>
          <c:tx>
            <c:strRef>
              <c:f>Blad1!$T$511</c:f>
              <c:strCache>
                <c:ptCount val="1"/>
                <c:pt idx="0">
                  <c:v>2014</c:v>
                </c:pt>
              </c:strCache>
            </c:strRef>
          </c:tx>
          <c:invertIfNegative val="0"/>
          <c:cat>
            <c:strRef>
              <c:f>Blad1!$S$512:$S$523</c:f>
              <c:strCache>
                <c:ptCount val="12"/>
                <c:pt idx="0">
                  <c:v>HiG</c:v>
                </c:pt>
                <c:pt idx="1">
                  <c:v>KKH</c:v>
                </c:pt>
                <c:pt idx="2">
                  <c:v>HD</c:v>
                </c:pt>
                <c:pt idx="3">
                  <c:v>BTH</c:v>
                </c:pt>
                <c:pt idx="4">
                  <c:v>HKr</c:v>
                </c:pt>
                <c:pt idx="5">
                  <c:v>SH</c:v>
                </c:pt>
                <c:pt idx="6">
                  <c:v>KF</c:v>
                </c:pt>
                <c:pt idx="7">
                  <c:v>HB</c:v>
                </c:pt>
                <c:pt idx="8">
                  <c:v>HS</c:v>
                </c:pt>
                <c:pt idx="9">
                  <c:v>HV</c:v>
                </c:pt>
                <c:pt idx="10">
                  <c:v>GIH</c:v>
                </c:pt>
                <c:pt idx="11">
                  <c:v>HH</c:v>
                </c:pt>
              </c:strCache>
            </c:strRef>
          </c:cat>
          <c:val>
            <c:numRef>
              <c:f>Blad1!$T$512:$T$523</c:f>
              <c:numCache>
                <c:formatCode>0.00%</c:formatCode>
                <c:ptCount val="12"/>
                <c:pt idx="0">
                  <c:v>0.28001327441356783</c:v>
                </c:pt>
                <c:pt idx="1">
                  <c:v>0.28289895470383275</c:v>
                </c:pt>
                <c:pt idx="2">
                  <c:v>0.31104617820322622</c:v>
                </c:pt>
                <c:pt idx="3">
                  <c:v>0.32647132470744133</c:v>
                </c:pt>
                <c:pt idx="4">
                  <c:v>0.32893928969487718</c:v>
                </c:pt>
                <c:pt idx="5">
                  <c:v>0.34020228821608728</c:v>
                </c:pt>
                <c:pt idx="6">
                  <c:v>0.35410724808485561</c:v>
                </c:pt>
                <c:pt idx="7">
                  <c:v>0.35850187017973584</c:v>
                </c:pt>
                <c:pt idx="8">
                  <c:v>0.35919895716561445</c:v>
                </c:pt>
                <c:pt idx="9">
                  <c:v>0.3843423538301296</c:v>
                </c:pt>
                <c:pt idx="10">
                  <c:v>0.38595263010508629</c:v>
                </c:pt>
                <c:pt idx="11">
                  <c:v>0.38644529352135654</c:v>
                </c:pt>
              </c:numCache>
            </c:numRef>
          </c:val>
        </c:ser>
        <c:ser>
          <c:idx val="1"/>
          <c:order val="1"/>
          <c:tx>
            <c:strRef>
              <c:f>Blad1!$U$511</c:f>
              <c:strCache>
                <c:ptCount val="1"/>
                <c:pt idx="0">
                  <c:v>2013</c:v>
                </c:pt>
              </c:strCache>
            </c:strRef>
          </c:tx>
          <c:invertIfNegative val="0"/>
          <c:cat>
            <c:strRef>
              <c:f>Blad1!$S$512:$S$523</c:f>
              <c:strCache>
                <c:ptCount val="12"/>
                <c:pt idx="0">
                  <c:v>HiG</c:v>
                </c:pt>
                <c:pt idx="1">
                  <c:v>KKH</c:v>
                </c:pt>
                <c:pt idx="2">
                  <c:v>HD</c:v>
                </c:pt>
                <c:pt idx="3">
                  <c:v>BTH</c:v>
                </c:pt>
                <c:pt idx="4">
                  <c:v>HKr</c:v>
                </c:pt>
                <c:pt idx="5">
                  <c:v>SH</c:v>
                </c:pt>
                <c:pt idx="6">
                  <c:v>KF</c:v>
                </c:pt>
                <c:pt idx="7">
                  <c:v>HB</c:v>
                </c:pt>
                <c:pt idx="8">
                  <c:v>HS</c:v>
                </c:pt>
                <c:pt idx="9">
                  <c:v>HV</c:v>
                </c:pt>
                <c:pt idx="10">
                  <c:v>GIH</c:v>
                </c:pt>
                <c:pt idx="11">
                  <c:v>HH</c:v>
                </c:pt>
              </c:strCache>
            </c:strRef>
          </c:cat>
          <c:val>
            <c:numRef>
              <c:f>Blad1!$U$512:$U$523</c:f>
              <c:numCache>
                <c:formatCode>0.00%</c:formatCode>
                <c:ptCount val="12"/>
                <c:pt idx="0">
                  <c:v>0.35445672983291626</c:v>
                </c:pt>
                <c:pt idx="1">
                  <c:v>0.2805370387757018</c:v>
                </c:pt>
                <c:pt idx="2">
                  <c:v>0.29671176318796771</c:v>
                </c:pt>
                <c:pt idx="3">
                  <c:v>0.32596680385020915</c:v>
                </c:pt>
                <c:pt idx="4">
                  <c:v>0.33828209697860745</c:v>
                </c:pt>
                <c:pt idx="5">
                  <c:v>0.34011254259626289</c:v>
                </c:pt>
                <c:pt idx="6">
                  <c:v>0.34677659801028327</c:v>
                </c:pt>
                <c:pt idx="7">
                  <c:v>0.36204822296856987</c:v>
                </c:pt>
                <c:pt idx="8">
                  <c:v>0.36143997158476998</c:v>
                </c:pt>
                <c:pt idx="9">
                  <c:v>0.4270042286843489</c:v>
                </c:pt>
                <c:pt idx="10">
                  <c:v>0.44951523956356737</c:v>
                </c:pt>
                <c:pt idx="11">
                  <c:v>0.38172586957369392</c:v>
                </c:pt>
              </c:numCache>
            </c:numRef>
          </c:val>
        </c:ser>
        <c:ser>
          <c:idx val="2"/>
          <c:order val="2"/>
          <c:tx>
            <c:strRef>
              <c:f>Blad1!$V$511</c:f>
              <c:strCache>
                <c:ptCount val="1"/>
                <c:pt idx="0">
                  <c:v>2012</c:v>
                </c:pt>
              </c:strCache>
            </c:strRef>
          </c:tx>
          <c:invertIfNegative val="0"/>
          <c:cat>
            <c:strRef>
              <c:f>Blad1!$S$512:$S$523</c:f>
              <c:strCache>
                <c:ptCount val="12"/>
                <c:pt idx="0">
                  <c:v>HiG</c:v>
                </c:pt>
                <c:pt idx="1">
                  <c:v>KKH</c:v>
                </c:pt>
                <c:pt idx="2">
                  <c:v>HD</c:v>
                </c:pt>
                <c:pt idx="3">
                  <c:v>BTH</c:v>
                </c:pt>
                <c:pt idx="4">
                  <c:v>HKr</c:v>
                </c:pt>
                <c:pt idx="5">
                  <c:v>SH</c:v>
                </c:pt>
                <c:pt idx="6">
                  <c:v>KF</c:v>
                </c:pt>
                <c:pt idx="7">
                  <c:v>HB</c:v>
                </c:pt>
                <c:pt idx="8">
                  <c:v>HS</c:v>
                </c:pt>
                <c:pt idx="9">
                  <c:v>HV</c:v>
                </c:pt>
                <c:pt idx="10">
                  <c:v>GIH</c:v>
                </c:pt>
                <c:pt idx="11">
                  <c:v>HH</c:v>
                </c:pt>
              </c:strCache>
            </c:strRef>
          </c:cat>
          <c:val>
            <c:numRef>
              <c:f>Blad1!$V$512:$V$523</c:f>
              <c:numCache>
                <c:formatCode>0.00%</c:formatCode>
                <c:ptCount val="12"/>
                <c:pt idx="0">
                  <c:v>0.36374099343824057</c:v>
                </c:pt>
                <c:pt idx="1">
                  <c:v>0.25078279021222311</c:v>
                </c:pt>
                <c:pt idx="2">
                  <c:v>0.27280333116879707</c:v>
                </c:pt>
                <c:pt idx="3">
                  <c:v>0.36132268864280198</c:v>
                </c:pt>
                <c:pt idx="4">
                  <c:v>0.34029424542475972</c:v>
                </c:pt>
                <c:pt idx="5">
                  <c:v>0.30235194022121109</c:v>
                </c:pt>
                <c:pt idx="6">
                  <c:v>0.3750926427632767</c:v>
                </c:pt>
                <c:pt idx="7">
                  <c:v>0.32709650217672825</c:v>
                </c:pt>
                <c:pt idx="8">
                  <c:v>0.32663971118439394</c:v>
                </c:pt>
                <c:pt idx="9">
                  <c:v>0.43185373791347459</c:v>
                </c:pt>
                <c:pt idx="10">
                  <c:v>0.49212678589608716</c:v>
                </c:pt>
                <c:pt idx="11">
                  <c:v>0.3689559418299711</c:v>
                </c:pt>
              </c:numCache>
            </c:numRef>
          </c:val>
        </c:ser>
        <c:ser>
          <c:idx val="3"/>
          <c:order val="3"/>
          <c:tx>
            <c:strRef>
              <c:f>Blad1!$W$511</c:f>
              <c:strCache>
                <c:ptCount val="1"/>
                <c:pt idx="0">
                  <c:v>2011</c:v>
                </c:pt>
              </c:strCache>
            </c:strRef>
          </c:tx>
          <c:invertIfNegative val="0"/>
          <c:cat>
            <c:strRef>
              <c:f>Blad1!$S$512:$S$523</c:f>
              <c:strCache>
                <c:ptCount val="12"/>
                <c:pt idx="0">
                  <c:v>HiG</c:v>
                </c:pt>
                <c:pt idx="1">
                  <c:v>KKH</c:v>
                </c:pt>
                <c:pt idx="2">
                  <c:v>HD</c:v>
                </c:pt>
                <c:pt idx="3">
                  <c:v>BTH</c:v>
                </c:pt>
                <c:pt idx="4">
                  <c:v>HKr</c:v>
                </c:pt>
                <c:pt idx="5">
                  <c:v>SH</c:v>
                </c:pt>
                <c:pt idx="6">
                  <c:v>KF</c:v>
                </c:pt>
                <c:pt idx="7">
                  <c:v>HB</c:v>
                </c:pt>
                <c:pt idx="8">
                  <c:v>HS</c:v>
                </c:pt>
                <c:pt idx="9">
                  <c:v>HV</c:v>
                </c:pt>
                <c:pt idx="10">
                  <c:v>GIH</c:v>
                </c:pt>
                <c:pt idx="11">
                  <c:v>HH</c:v>
                </c:pt>
              </c:strCache>
            </c:strRef>
          </c:cat>
          <c:val>
            <c:numRef>
              <c:f>Blad1!$W$512:$W$523</c:f>
              <c:numCache>
                <c:formatCode>0.00%</c:formatCode>
                <c:ptCount val="12"/>
                <c:pt idx="0">
                  <c:v>0.3917531229112805</c:v>
                </c:pt>
                <c:pt idx="1">
                  <c:v>0.26309818000963614</c:v>
                </c:pt>
                <c:pt idx="2">
                  <c:v>0.28746968132713252</c:v>
                </c:pt>
                <c:pt idx="3">
                  <c:v>0.38533294766637055</c:v>
                </c:pt>
                <c:pt idx="4">
                  <c:v>0.36812880818779475</c:v>
                </c:pt>
                <c:pt idx="5">
                  <c:v>0.33432668771668017</c:v>
                </c:pt>
                <c:pt idx="6">
                  <c:v>0.3749704402957888</c:v>
                </c:pt>
                <c:pt idx="7">
                  <c:v>0.36886400286686971</c:v>
                </c:pt>
                <c:pt idx="8">
                  <c:v>0.35318736669481227</c:v>
                </c:pt>
                <c:pt idx="9">
                  <c:v>0.47983170305573053</c:v>
                </c:pt>
                <c:pt idx="10">
                  <c:v>0.38490019630327887</c:v>
                </c:pt>
                <c:pt idx="11">
                  <c:v>0.36089378388948196</c:v>
                </c:pt>
              </c:numCache>
            </c:numRef>
          </c:val>
        </c:ser>
        <c:dLbls>
          <c:showLegendKey val="0"/>
          <c:showVal val="0"/>
          <c:showCatName val="0"/>
          <c:showSerName val="0"/>
          <c:showPercent val="0"/>
          <c:showBubbleSize val="0"/>
        </c:dLbls>
        <c:gapWidth val="150"/>
        <c:axId val="93949952"/>
        <c:axId val="93951488"/>
      </c:barChart>
      <c:catAx>
        <c:axId val="93949952"/>
        <c:scaling>
          <c:orientation val="minMax"/>
        </c:scaling>
        <c:delete val="0"/>
        <c:axPos val="b"/>
        <c:majorTickMark val="none"/>
        <c:minorTickMark val="none"/>
        <c:tickLblPos val="nextTo"/>
        <c:txPr>
          <a:bodyPr/>
          <a:lstStyle/>
          <a:p>
            <a:pPr>
              <a:defRPr sz="1400"/>
            </a:pPr>
            <a:endParaRPr lang="sv-SE"/>
          </a:p>
        </c:txPr>
        <c:crossAx val="93951488"/>
        <c:crosses val="autoZero"/>
        <c:auto val="1"/>
        <c:lblAlgn val="ctr"/>
        <c:lblOffset val="100"/>
        <c:noMultiLvlLbl val="0"/>
      </c:catAx>
      <c:valAx>
        <c:axId val="93951488"/>
        <c:scaling>
          <c:orientation val="minMax"/>
        </c:scaling>
        <c:delete val="0"/>
        <c:axPos val="l"/>
        <c:majorGridlines/>
        <c:numFmt formatCode="0%" sourceLinked="0"/>
        <c:majorTickMark val="none"/>
        <c:minorTickMark val="none"/>
        <c:tickLblPos val="nextTo"/>
        <c:txPr>
          <a:bodyPr/>
          <a:lstStyle/>
          <a:p>
            <a:pPr>
              <a:defRPr sz="1400"/>
            </a:pPr>
            <a:endParaRPr lang="sv-SE"/>
          </a:p>
        </c:txPr>
        <c:crossAx val="93949952"/>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'Sociala avgifter'!$B$85</c:f>
              <c:strCache>
                <c:ptCount val="1"/>
                <c:pt idx="0">
                  <c:v>lokal avgift</c:v>
                </c:pt>
              </c:strCache>
            </c:strRef>
          </c:tx>
          <c:invertIfNegative val="0"/>
          <c:cat>
            <c:strRef>
              <c:f>'Sociala avgifter'!$A$86:$A$93</c:f>
              <c:strCache>
                <c:ptCount val="8"/>
                <c:pt idx="0">
                  <c:v>KTH</c:v>
                </c:pt>
                <c:pt idx="1">
                  <c:v>SU</c:v>
                </c:pt>
                <c:pt idx="2">
                  <c:v>MiUn</c:v>
                </c:pt>
                <c:pt idx="3">
                  <c:v>ÖU</c:v>
                </c:pt>
                <c:pt idx="4">
                  <c:v>HKr</c:v>
                </c:pt>
                <c:pt idx="5">
                  <c:v>SLU</c:v>
                </c:pt>
                <c:pt idx="6">
                  <c:v>LU</c:v>
                </c:pt>
                <c:pt idx="7">
                  <c:v>SH</c:v>
                </c:pt>
              </c:strCache>
            </c:strRef>
          </c:cat>
          <c:val>
            <c:numRef>
              <c:f>'Sociala avgifter'!$B$86:$B$93</c:f>
              <c:numCache>
                <c:formatCode>0.000%</c:formatCode>
                <c:ptCount val="8"/>
                <c:pt idx="0">
                  <c:v>2.1349999999999952E-2</c:v>
                </c:pt>
                <c:pt idx="1">
                  <c:v>5.8300000000000018E-3</c:v>
                </c:pt>
                <c:pt idx="2">
                  <c:v>4.2999999999999566E-3</c:v>
                </c:pt>
                <c:pt idx="3">
                  <c:v>3.0299999999999772E-3</c:v>
                </c:pt>
                <c:pt idx="4">
                  <c:v>2.9999999999999888E-3</c:v>
                </c:pt>
                <c:pt idx="5">
                  <c:v>2.8299999999999714E-3</c:v>
                </c:pt>
                <c:pt idx="6">
                  <c:v>1.7999999999992501E-4</c:v>
                </c:pt>
                <c:pt idx="7">
                  <c:v>4.9999999999980616E-5</c:v>
                </c:pt>
              </c:numCache>
            </c:numRef>
          </c:val>
        </c:ser>
        <c:dLbls>
          <c:showLegendKey val="0"/>
          <c:showVal val="0"/>
          <c:showCatName val="0"/>
          <c:showSerName val="0"/>
          <c:showPercent val="0"/>
          <c:showBubbleSize val="0"/>
        </c:dLbls>
        <c:gapWidth val="150"/>
        <c:axId val="62022016"/>
        <c:axId val="62023552"/>
      </c:barChart>
      <c:catAx>
        <c:axId val="62022016"/>
        <c:scaling>
          <c:orientation val="minMax"/>
        </c:scaling>
        <c:delete val="0"/>
        <c:axPos val="b"/>
        <c:majorTickMark val="out"/>
        <c:minorTickMark val="none"/>
        <c:tickLblPos val="nextTo"/>
        <c:txPr>
          <a:bodyPr/>
          <a:lstStyle/>
          <a:p>
            <a:pPr>
              <a:defRPr sz="1600" b="0"/>
            </a:pPr>
            <a:endParaRPr lang="sv-SE"/>
          </a:p>
        </c:txPr>
        <c:crossAx val="62023552"/>
        <c:crosses val="autoZero"/>
        <c:auto val="1"/>
        <c:lblAlgn val="ctr"/>
        <c:lblOffset val="100"/>
        <c:noMultiLvlLbl val="0"/>
      </c:catAx>
      <c:valAx>
        <c:axId val="62023552"/>
        <c:scaling>
          <c:orientation val="minMax"/>
        </c:scaling>
        <c:delete val="0"/>
        <c:axPos val="l"/>
        <c:majorGridlines/>
        <c:numFmt formatCode="0.0%" sourceLinked="0"/>
        <c:majorTickMark val="out"/>
        <c:minorTickMark val="none"/>
        <c:tickLblPos val="nextTo"/>
        <c:txPr>
          <a:bodyPr/>
          <a:lstStyle/>
          <a:p>
            <a:pPr>
              <a:defRPr sz="1600" b="0"/>
            </a:pPr>
            <a:endParaRPr lang="sv-SE"/>
          </a:p>
        </c:txPr>
        <c:crossAx val="62022016"/>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'v-gren'!$A$16</c:f>
              <c:strCache>
                <c:ptCount val="1"/>
                <c:pt idx="0">
                  <c:v>utbildning</c:v>
                </c:pt>
              </c:strCache>
            </c:strRef>
          </c:tx>
          <c:spPr>
            <a:solidFill>
              <a:schemeClr val="accent6"/>
            </a:solidFill>
          </c:spPr>
          <c:invertIfNegative val="0"/>
          <c:dLbls>
            <c:txPr>
              <a:bodyPr/>
              <a:lstStyle/>
              <a:p>
                <a:pPr>
                  <a:defRPr sz="1800" b="1">
                    <a:solidFill>
                      <a:schemeClr val="tx1"/>
                    </a:solidFill>
                  </a:defRPr>
                </a:pPr>
                <a:endParaRPr lang="sv-SE"/>
              </a:p>
            </c:txPr>
            <c:showLegendKey val="0"/>
            <c:showVal val="1"/>
            <c:showCatName val="0"/>
            <c:showSerName val="0"/>
            <c:showPercent val="0"/>
            <c:showBubbleSize val="0"/>
            <c:showLeaderLines val="0"/>
          </c:dLbls>
          <c:cat>
            <c:strRef>
              <c:f>'v-gren'!$B$15:$C$15</c:f>
              <c:strCache>
                <c:ptCount val="2"/>
                <c:pt idx="0">
                  <c:v>totala verksamhetskostnader</c:v>
                </c:pt>
                <c:pt idx="1">
                  <c:v>indirekta kostnader</c:v>
                </c:pt>
              </c:strCache>
            </c:strRef>
          </c:cat>
          <c:val>
            <c:numRef>
              <c:f>'v-gren'!$B$16:$C$16</c:f>
              <c:numCache>
                <c:formatCode>0%</c:formatCode>
                <c:ptCount val="2"/>
                <c:pt idx="0">
                  <c:v>0.41119719391316722</c:v>
                </c:pt>
                <c:pt idx="1">
                  <c:v>0.54326978194622488</c:v>
                </c:pt>
              </c:numCache>
            </c:numRef>
          </c:val>
        </c:ser>
        <c:ser>
          <c:idx val="1"/>
          <c:order val="1"/>
          <c:tx>
            <c:strRef>
              <c:f>'v-gren'!$A$17</c:f>
              <c:strCache>
                <c:ptCount val="1"/>
                <c:pt idx="0">
                  <c:v>forskning</c:v>
                </c:pt>
              </c:strCache>
            </c:strRef>
          </c:tx>
          <c:spPr>
            <a:solidFill>
              <a:schemeClr val="accent6">
                <a:lumMod val="60000"/>
                <a:lumOff val="40000"/>
              </a:schemeClr>
            </a:solidFill>
          </c:spPr>
          <c:invertIfNegative val="0"/>
          <c:dLbls>
            <c:txPr>
              <a:bodyPr/>
              <a:lstStyle/>
              <a:p>
                <a:pPr>
                  <a:defRPr sz="1800" b="1">
                    <a:solidFill>
                      <a:schemeClr val="tx1"/>
                    </a:solidFill>
                  </a:defRPr>
                </a:pPr>
                <a:endParaRPr lang="sv-SE"/>
              </a:p>
            </c:txPr>
            <c:showLegendKey val="0"/>
            <c:showVal val="1"/>
            <c:showCatName val="0"/>
            <c:showSerName val="0"/>
            <c:showPercent val="0"/>
            <c:showBubbleSize val="0"/>
            <c:showLeaderLines val="0"/>
          </c:dLbls>
          <c:cat>
            <c:strRef>
              <c:f>'v-gren'!$B$15:$C$15</c:f>
              <c:strCache>
                <c:ptCount val="2"/>
                <c:pt idx="0">
                  <c:v>totala verksamhetskostnader</c:v>
                </c:pt>
                <c:pt idx="1">
                  <c:v>indirekta kostnader</c:v>
                </c:pt>
              </c:strCache>
            </c:strRef>
          </c:cat>
          <c:val>
            <c:numRef>
              <c:f>'v-gren'!$B$17:$C$17</c:f>
              <c:numCache>
                <c:formatCode>0%</c:formatCode>
                <c:ptCount val="2"/>
                <c:pt idx="0">
                  <c:v>0.58880280608683278</c:v>
                </c:pt>
                <c:pt idx="1">
                  <c:v>0.45673021805377517</c:v>
                </c:pt>
              </c:numCache>
            </c:numRef>
          </c:val>
        </c:ser>
        <c:dLbls>
          <c:showLegendKey val="0"/>
          <c:showVal val="1"/>
          <c:showCatName val="0"/>
          <c:showSerName val="0"/>
          <c:showPercent val="0"/>
          <c:showBubbleSize val="0"/>
        </c:dLbls>
        <c:gapWidth val="95"/>
        <c:overlap val="100"/>
        <c:axId val="93980544"/>
        <c:axId val="93982080"/>
      </c:barChart>
      <c:catAx>
        <c:axId val="93980544"/>
        <c:scaling>
          <c:orientation val="minMax"/>
        </c:scaling>
        <c:delete val="0"/>
        <c:axPos val="b"/>
        <c:majorTickMark val="none"/>
        <c:minorTickMark val="none"/>
        <c:tickLblPos val="nextTo"/>
        <c:txPr>
          <a:bodyPr/>
          <a:lstStyle/>
          <a:p>
            <a:pPr>
              <a:defRPr sz="1600" b="0"/>
            </a:pPr>
            <a:endParaRPr lang="sv-SE"/>
          </a:p>
        </c:txPr>
        <c:crossAx val="93982080"/>
        <c:crosses val="autoZero"/>
        <c:auto val="1"/>
        <c:lblAlgn val="ctr"/>
        <c:lblOffset val="100"/>
        <c:noMultiLvlLbl val="0"/>
      </c:catAx>
      <c:valAx>
        <c:axId val="93982080"/>
        <c:scaling>
          <c:orientation val="minMax"/>
        </c:scaling>
        <c:delete val="1"/>
        <c:axPos val="l"/>
        <c:numFmt formatCode="0%" sourceLinked="1"/>
        <c:majorTickMark val="out"/>
        <c:minorTickMark val="none"/>
        <c:tickLblPos val="nextTo"/>
        <c:crossAx val="93980544"/>
        <c:crosses val="autoZero"/>
        <c:crossBetween val="between"/>
      </c:valAx>
    </c:plotArea>
    <c:legend>
      <c:legendPos val="t"/>
      <c:layout/>
      <c:overlay val="0"/>
      <c:txPr>
        <a:bodyPr/>
        <a:lstStyle/>
        <a:p>
          <a:pPr>
            <a:defRPr sz="1600" b="0"/>
          </a:pPr>
          <a:endParaRPr lang="sv-SE"/>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Blad1!$A$38</c:f>
              <c:strCache>
                <c:ptCount val="1"/>
                <c:pt idx="0">
                  <c:v>verksamhetskostnader utbildning</c:v>
                </c:pt>
              </c:strCache>
            </c:strRef>
          </c:tx>
          <c:spPr>
            <a:ln w="38100"/>
          </c:spPr>
          <c:marker>
            <c:symbol val="none"/>
          </c:marker>
          <c:cat>
            <c:numRef>
              <c:f>Blad1!$B$37:$E$37</c:f>
              <c:numCache>
                <c:formatCode>General</c:formatCode>
                <c:ptCount val="4"/>
                <c:pt idx="0">
                  <c:v>2011</c:v>
                </c:pt>
                <c:pt idx="1">
                  <c:v>2012</c:v>
                </c:pt>
                <c:pt idx="2">
                  <c:v>2013</c:v>
                </c:pt>
                <c:pt idx="3">
                  <c:v>2014</c:v>
                </c:pt>
              </c:numCache>
            </c:numRef>
          </c:cat>
          <c:val>
            <c:numRef>
              <c:f>Blad1!$B$38:$E$38</c:f>
              <c:numCache>
                <c:formatCode>0%</c:formatCode>
                <c:ptCount val="4"/>
                <c:pt idx="0">
                  <c:v>0.42902531745325928</c:v>
                </c:pt>
                <c:pt idx="1">
                  <c:v>0.42663009896840132</c:v>
                </c:pt>
                <c:pt idx="2">
                  <c:v>0.41715933323818521</c:v>
                </c:pt>
                <c:pt idx="3">
                  <c:v>0.40708476065758159</c:v>
                </c:pt>
              </c:numCache>
            </c:numRef>
          </c:val>
          <c:smooth val="0"/>
        </c:ser>
        <c:ser>
          <c:idx val="1"/>
          <c:order val="1"/>
          <c:tx>
            <c:strRef>
              <c:f>Blad1!$A$39</c:f>
              <c:strCache>
                <c:ptCount val="1"/>
                <c:pt idx="0">
                  <c:v>verksamhetskostnader forskning</c:v>
                </c:pt>
              </c:strCache>
            </c:strRef>
          </c:tx>
          <c:spPr>
            <a:ln w="38100"/>
          </c:spPr>
          <c:marker>
            <c:symbol val="none"/>
          </c:marker>
          <c:cat>
            <c:numRef>
              <c:f>Blad1!$B$37:$E$37</c:f>
              <c:numCache>
                <c:formatCode>General</c:formatCode>
                <c:ptCount val="4"/>
                <c:pt idx="0">
                  <c:v>2011</c:v>
                </c:pt>
                <c:pt idx="1">
                  <c:v>2012</c:v>
                </c:pt>
                <c:pt idx="2">
                  <c:v>2013</c:v>
                </c:pt>
                <c:pt idx="3">
                  <c:v>2014</c:v>
                </c:pt>
              </c:numCache>
            </c:numRef>
          </c:cat>
          <c:val>
            <c:numRef>
              <c:f>Blad1!$B$39:$E$39</c:f>
              <c:numCache>
                <c:formatCode>0%</c:formatCode>
                <c:ptCount val="4"/>
                <c:pt idx="0">
                  <c:v>0.57097468254674066</c:v>
                </c:pt>
                <c:pt idx="1">
                  <c:v>0.57336990103159868</c:v>
                </c:pt>
                <c:pt idx="2">
                  <c:v>0.58284066676181479</c:v>
                </c:pt>
                <c:pt idx="3">
                  <c:v>0.59291523934241841</c:v>
                </c:pt>
              </c:numCache>
            </c:numRef>
          </c:val>
          <c:smooth val="0"/>
        </c:ser>
        <c:ser>
          <c:idx val="2"/>
          <c:order val="2"/>
          <c:tx>
            <c:strRef>
              <c:f>Blad1!$A$40</c:f>
              <c:strCache>
                <c:ptCount val="1"/>
                <c:pt idx="0">
                  <c:v>indirekta kostnader utbildning</c:v>
                </c:pt>
              </c:strCache>
            </c:strRef>
          </c:tx>
          <c:spPr>
            <a:ln w="38100"/>
          </c:spPr>
          <c:marker>
            <c:symbol val="none"/>
          </c:marker>
          <c:cat>
            <c:numRef>
              <c:f>Blad1!$B$37:$E$37</c:f>
              <c:numCache>
                <c:formatCode>General</c:formatCode>
                <c:ptCount val="4"/>
                <c:pt idx="0">
                  <c:v>2011</c:v>
                </c:pt>
                <c:pt idx="1">
                  <c:v>2012</c:v>
                </c:pt>
                <c:pt idx="2">
                  <c:v>2013</c:v>
                </c:pt>
                <c:pt idx="3">
                  <c:v>2014</c:v>
                </c:pt>
              </c:numCache>
            </c:numRef>
          </c:cat>
          <c:val>
            <c:numRef>
              <c:f>Blad1!$B$40:$E$40</c:f>
              <c:numCache>
                <c:formatCode>0%</c:formatCode>
                <c:ptCount val="4"/>
                <c:pt idx="0">
                  <c:v>0.56223504478120345</c:v>
                </c:pt>
                <c:pt idx="1">
                  <c:v>0.55660917715680402</c:v>
                </c:pt>
                <c:pt idx="2">
                  <c:v>0.55142903682952404</c:v>
                </c:pt>
                <c:pt idx="3">
                  <c:v>0.53987563614759204</c:v>
                </c:pt>
              </c:numCache>
            </c:numRef>
          </c:val>
          <c:smooth val="0"/>
        </c:ser>
        <c:ser>
          <c:idx val="3"/>
          <c:order val="3"/>
          <c:tx>
            <c:strRef>
              <c:f>Blad1!$A$41</c:f>
              <c:strCache>
                <c:ptCount val="1"/>
                <c:pt idx="0">
                  <c:v>indirekta kostnader forskning</c:v>
                </c:pt>
              </c:strCache>
            </c:strRef>
          </c:tx>
          <c:spPr>
            <a:ln w="38100"/>
          </c:spPr>
          <c:marker>
            <c:symbol val="none"/>
          </c:marker>
          <c:cat>
            <c:numRef>
              <c:f>Blad1!$B$37:$E$37</c:f>
              <c:numCache>
                <c:formatCode>General</c:formatCode>
                <c:ptCount val="4"/>
                <c:pt idx="0">
                  <c:v>2011</c:v>
                </c:pt>
                <c:pt idx="1">
                  <c:v>2012</c:v>
                </c:pt>
                <c:pt idx="2">
                  <c:v>2013</c:v>
                </c:pt>
                <c:pt idx="3">
                  <c:v>2014</c:v>
                </c:pt>
              </c:numCache>
            </c:numRef>
          </c:cat>
          <c:val>
            <c:numRef>
              <c:f>Blad1!$B$41:$E$41</c:f>
              <c:numCache>
                <c:formatCode>0%</c:formatCode>
                <c:ptCount val="4"/>
                <c:pt idx="0">
                  <c:v>0.43776495521879655</c:v>
                </c:pt>
                <c:pt idx="1">
                  <c:v>0.44339082284319598</c:v>
                </c:pt>
                <c:pt idx="2">
                  <c:v>0.44857096317047596</c:v>
                </c:pt>
                <c:pt idx="3">
                  <c:v>0.46012436385240796</c:v>
                </c:pt>
              </c:numCache>
            </c:numRef>
          </c:val>
          <c:smooth val="0"/>
        </c:ser>
        <c:dLbls>
          <c:showLegendKey val="0"/>
          <c:showVal val="0"/>
          <c:showCatName val="0"/>
          <c:showSerName val="0"/>
          <c:showPercent val="0"/>
          <c:showBubbleSize val="0"/>
        </c:dLbls>
        <c:marker val="1"/>
        <c:smooth val="0"/>
        <c:axId val="94020352"/>
        <c:axId val="94021888"/>
      </c:lineChart>
      <c:catAx>
        <c:axId val="94020352"/>
        <c:scaling>
          <c:orientation val="minMax"/>
        </c:scaling>
        <c:delete val="0"/>
        <c:axPos val="b"/>
        <c:numFmt formatCode="General" sourceLinked="1"/>
        <c:majorTickMark val="out"/>
        <c:minorTickMark val="none"/>
        <c:tickLblPos val="nextTo"/>
        <c:txPr>
          <a:bodyPr/>
          <a:lstStyle/>
          <a:p>
            <a:pPr>
              <a:defRPr sz="1400" b="0"/>
            </a:pPr>
            <a:endParaRPr lang="sv-SE"/>
          </a:p>
        </c:txPr>
        <c:crossAx val="94021888"/>
        <c:crosses val="autoZero"/>
        <c:auto val="1"/>
        <c:lblAlgn val="ctr"/>
        <c:lblOffset val="100"/>
        <c:noMultiLvlLbl val="0"/>
      </c:catAx>
      <c:valAx>
        <c:axId val="94021888"/>
        <c:scaling>
          <c:orientation val="minMax"/>
          <c:max val="1"/>
        </c:scaling>
        <c:delete val="0"/>
        <c:axPos val="l"/>
        <c:majorGridlines/>
        <c:numFmt formatCode="0%" sourceLinked="1"/>
        <c:majorTickMark val="out"/>
        <c:minorTickMark val="none"/>
        <c:tickLblPos val="nextTo"/>
        <c:txPr>
          <a:bodyPr/>
          <a:lstStyle/>
          <a:p>
            <a:pPr>
              <a:defRPr sz="1400" b="0"/>
            </a:pPr>
            <a:endParaRPr lang="sv-SE"/>
          </a:p>
        </c:txPr>
        <c:crossAx val="94020352"/>
        <c:crosses val="autoZero"/>
        <c:crossBetween val="between"/>
      </c:valAx>
    </c:plotArea>
    <c:legend>
      <c:legendPos val="r"/>
      <c:layout>
        <c:manualLayout>
          <c:xMode val="edge"/>
          <c:yMode val="edge"/>
          <c:x val="0.70850235734422085"/>
          <c:y val="0.18196812479465696"/>
          <c:w val="0.28223838339651985"/>
          <c:h val="0.56871874560176472"/>
        </c:manualLayout>
      </c:layout>
      <c:overlay val="0"/>
      <c:txPr>
        <a:bodyPr/>
        <a:lstStyle/>
        <a:p>
          <a:pPr>
            <a:defRPr sz="1600" b="0"/>
          </a:pPr>
          <a:endParaRPr lang="sv-SE"/>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 nivå'!$B$23</c:f>
              <c:strCache>
                <c:ptCount val="1"/>
                <c:pt idx="0">
                  <c:v>utbildning </c:v>
                </c:pt>
              </c:strCache>
            </c:strRef>
          </c:tx>
          <c:spPr>
            <a:solidFill>
              <a:schemeClr val="accent6"/>
            </a:solidFill>
          </c:spPr>
          <c:invertIfNegative val="0"/>
          <c:dLbls>
            <c:txPr>
              <a:bodyPr/>
              <a:lstStyle/>
              <a:p>
                <a:pPr>
                  <a:defRPr sz="1800" b="1">
                    <a:solidFill>
                      <a:schemeClr val="tx1"/>
                    </a:solidFill>
                  </a:defRPr>
                </a:pPr>
                <a:endParaRPr lang="sv-SE"/>
              </a:p>
            </c:txPr>
            <c:showLegendKey val="0"/>
            <c:showVal val="1"/>
            <c:showCatName val="0"/>
            <c:showSerName val="0"/>
            <c:showPercent val="0"/>
            <c:showBubbleSize val="0"/>
            <c:showLeaderLines val="0"/>
          </c:dLbls>
          <c:cat>
            <c:strRef>
              <c:f>'v-gren nivå'!$A$24:$A$27</c:f>
              <c:strCache>
                <c:ptCount val="4"/>
                <c:pt idx="0">
                  <c:v>högskolegemensam</c:v>
                </c:pt>
                <c:pt idx="1">
                  <c:v>fakultetsgemensam</c:v>
                </c:pt>
                <c:pt idx="2">
                  <c:v>institutionsgemensam</c:v>
                </c:pt>
                <c:pt idx="3">
                  <c:v>verksamhetskostnader</c:v>
                </c:pt>
              </c:strCache>
            </c:strRef>
          </c:cat>
          <c:val>
            <c:numRef>
              <c:f>'v-gren nivå'!$B$24:$B$27</c:f>
              <c:numCache>
                <c:formatCode>0%</c:formatCode>
                <c:ptCount val="4"/>
                <c:pt idx="0">
                  <c:v>0.56032437809081981</c:v>
                </c:pt>
                <c:pt idx="1">
                  <c:v>0.61928518587969239</c:v>
                </c:pt>
                <c:pt idx="2">
                  <c:v>0.48919514164405031</c:v>
                </c:pt>
                <c:pt idx="3">
                  <c:v>0.41119719391316722</c:v>
                </c:pt>
              </c:numCache>
            </c:numRef>
          </c:val>
        </c:ser>
        <c:ser>
          <c:idx val="1"/>
          <c:order val="1"/>
          <c:tx>
            <c:strRef>
              <c:f>'v-gren nivå'!$C$23</c:f>
              <c:strCache>
                <c:ptCount val="1"/>
                <c:pt idx="0">
                  <c:v>forskning</c:v>
                </c:pt>
              </c:strCache>
            </c:strRef>
          </c:tx>
          <c:spPr>
            <a:solidFill>
              <a:schemeClr val="accent6">
                <a:lumMod val="60000"/>
                <a:lumOff val="40000"/>
              </a:schemeClr>
            </a:solidFill>
          </c:spPr>
          <c:invertIfNegative val="0"/>
          <c:dLbls>
            <c:txPr>
              <a:bodyPr/>
              <a:lstStyle/>
              <a:p>
                <a:pPr>
                  <a:defRPr sz="1800" b="1">
                    <a:solidFill>
                      <a:schemeClr val="tx1"/>
                    </a:solidFill>
                  </a:defRPr>
                </a:pPr>
                <a:endParaRPr lang="sv-SE"/>
              </a:p>
            </c:txPr>
            <c:showLegendKey val="0"/>
            <c:showVal val="1"/>
            <c:showCatName val="0"/>
            <c:showSerName val="0"/>
            <c:showPercent val="0"/>
            <c:showBubbleSize val="0"/>
            <c:showLeaderLines val="0"/>
          </c:dLbls>
          <c:cat>
            <c:strRef>
              <c:f>'v-gren nivå'!$A$24:$A$27</c:f>
              <c:strCache>
                <c:ptCount val="4"/>
                <c:pt idx="0">
                  <c:v>högskolegemensam</c:v>
                </c:pt>
                <c:pt idx="1">
                  <c:v>fakultetsgemensam</c:v>
                </c:pt>
                <c:pt idx="2">
                  <c:v>institutionsgemensam</c:v>
                </c:pt>
                <c:pt idx="3">
                  <c:v>verksamhetskostnader</c:v>
                </c:pt>
              </c:strCache>
            </c:strRef>
          </c:cat>
          <c:val>
            <c:numRef>
              <c:f>'v-gren nivå'!$C$24:$C$27</c:f>
              <c:numCache>
                <c:formatCode>0%</c:formatCode>
                <c:ptCount val="4"/>
                <c:pt idx="0">
                  <c:v>0.43967562190918014</c:v>
                </c:pt>
                <c:pt idx="1">
                  <c:v>0.38071481412030761</c:v>
                </c:pt>
                <c:pt idx="2">
                  <c:v>0.51080485835594969</c:v>
                </c:pt>
                <c:pt idx="3">
                  <c:v>0.58880280608683278</c:v>
                </c:pt>
              </c:numCache>
            </c:numRef>
          </c:val>
        </c:ser>
        <c:dLbls>
          <c:showLegendKey val="0"/>
          <c:showVal val="1"/>
          <c:showCatName val="0"/>
          <c:showSerName val="0"/>
          <c:showPercent val="0"/>
          <c:showBubbleSize val="0"/>
        </c:dLbls>
        <c:gapWidth val="95"/>
        <c:overlap val="100"/>
        <c:axId val="98605312"/>
        <c:axId val="98619392"/>
      </c:barChart>
      <c:catAx>
        <c:axId val="98605312"/>
        <c:scaling>
          <c:orientation val="minMax"/>
        </c:scaling>
        <c:delete val="0"/>
        <c:axPos val="b"/>
        <c:majorTickMark val="none"/>
        <c:minorTickMark val="none"/>
        <c:tickLblPos val="nextTo"/>
        <c:txPr>
          <a:bodyPr/>
          <a:lstStyle/>
          <a:p>
            <a:pPr>
              <a:defRPr sz="1600" b="0"/>
            </a:pPr>
            <a:endParaRPr lang="sv-SE"/>
          </a:p>
        </c:txPr>
        <c:crossAx val="98619392"/>
        <c:crosses val="autoZero"/>
        <c:auto val="1"/>
        <c:lblAlgn val="ctr"/>
        <c:lblOffset val="100"/>
        <c:noMultiLvlLbl val="0"/>
      </c:catAx>
      <c:valAx>
        <c:axId val="98619392"/>
        <c:scaling>
          <c:orientation val="minMax"/>
        </c:scaling>
        <c:delete val="1"/>
        <c:axPos val="l"/>
        <c:numFmt formatCode="0%" sourceLinked="1"/>
        <c:majorTickMark val="out"/>
        <c:minorTickMark val="none"/>
        <c:tickLblPos val="nextTo"/>
        <c:crossAx val="98605312"/>
        <c:crosses val="autoZero"/>
        <c:crossBetween val="between"/>
      </c:valAx>
    </c:plotArea>
    <c:legend>
      <c:legendPos val="t"/>
      <c:layout/>
      <c:overlay val="0"/>
      <c:txPr>
        <a:bodyPr/>
        <a:lstStyle/>
        <a:p>
          <a:pPr>
            <a:defRPr sz="1600" b="0"/>
          </a:pPr>
          <a:endParaRPr lang="sv-SE"/>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err="1"/>
              <a:t>utbildning</a:t>
            </a:r>
            <a:r>
              <a:rPr lang="en-US" b="0" dirty="0"/>
              <a:t> + </a:t>
            </a:r>
            <a:r>
              <a:rPr lang="en-US" b="0" dirty="0" err="1"/>
              <a:t>forskning</a:t>
            </a:r>
            <a:r>
              <a:rPr lang="en-US" b="0" dirty="0"/>
              <a:t> </a:t>
            </a:r>
            <a:endParaRPr lang="en-US" b="0" dirty="0" smtClean="0"/>
          </a:p>
        </c:rich>
      </c:tx>
      <c:overlay val="0"/>
    </c:title>
    <c:autoTitleDeleted val="0"/>
    <c:plotArea>
      <c:layout/>
      <c:barChart>
        <c:barDir val="col"/>
        <c:grouping val="percentStacked"/>
        <c:varyColors val="0"/>
        <c:ser>
          <c:idx val="0"/>
          <c:order val="0"/>
          <c:tx>
            <c:strRef>
              <c:f>nivåer!$G$81</c:f>
              <c:strCache>
                <c:ptCount val="1"/>
                <c:pt idx="0">
                  <c:v>högskolegemensam</c:v>
                </c:pt>
              </c:strCache>
            </c:strRef>
          </c:tx>
          <c:spPr>
            <a:solidFill>
              <a:schemeClr val="accent3">
                <a:lumMod val="75000"/>
              </a:schemeClr>
            </a:solidFill>
          </c:spPr>
          <c:invertIfNegative val="0"/>
          <c:dLbls>
            <c:txPr>
              <a:bodyPr/>
              <a:lstStyle/>
              <a:p>
                <a:pPr>
                  <a:defRPr sz="1800" b="1">
                    <a:solidFill>
                      <a:schemeClr val="tx1"/>
                    </a:solidFill>
                  </a:defRPr>
                </a:pPr>
                <a:endParaRPr lang="sv-SE"/>
              </a:p>
            </c:txPr>
            <c:showLegendKey val="0"/>
            <c:showVal val="1"/>
            <c:showCatName val="0"/>
            <c:showSerName val="0"/>
            <c:showPercent val="0"/>
            <c:showBubbleSize val="0"/>
            <c:showLeaderLines val="0"/>
          </c:dLbls>
          <c:cat>
            <c:strRef>
              <c:f>nivåer!$F$82:$F$84</c:f>
              <c:strCache>
                <c:ptCount val="3"/>
                <c:pt idx="0">
                  <c:v>tre nivåer</c:v>
                </c:pt>
                <c:pt idx="1">
                  <c:v>två nivåer</c:v>
                </c:pt>
                <c:pt idx="2">
                  <c:v>alla</c:v>
                </c:pt>
              </c:strCache>
            </c:strRef>
          </c:cat>
          <c:val>
            <c:numRef>
              <c:f>nivåer!$G$82:$G$84</c:f>
              <c:numCache>
                <c:formatCode>0%</c:formatCode>
                <c:ptCount val="3"/>
                <c:pt idx="0">
                  <c:v>0.48094213088420151</c:v>
                </c:pt>
                <c:pt idx="1">
                  <c:v>0.66052351766054118</c:v>
                </c:pt>
                <c:pt idx="2">
                  <c:v>0.53728019540844674</c:v>
                </c:pt>
              </c:numCache>
            </c:numRef>
          </c:val>
        </c:ser>
        <c:ser>
          <c:idx val="1"/>
          <c:order val="1"/>
          <c:tx>
            <c:strRef>
              <c:f>nivåer!$H$81</c:f>
              <c:strCache>
                <c:ptCount val="1"/>
                <c:pt idx="0">
                  <c:v>fakultetsgemensam</c:v>
                </c:pt>
              </c:strCache>
            </c:strRef>
          </c:tx>
          <c:spPr>
            <a:solidFill>
              <a:schemeClr val="accent3"/>
            </a:solidFill>
          </c:spPr>
          <c:invertIfNegative val="0"/>
          <c:dLbls>
            <c:txPr>
              <a:bodyPr/>
              <a:lstStyle/>
              <a:p>
                <a:pPr>
                  <a:defRPr sz="1800" b="1">
                    <a:solidFill>
                      <a:schemeClr val="tx1"/>
                    </a:solidFill>
                  </a:defRPr>
                </a:pPr>
                <a:endParaRPr lang="sv-SE"/>
              </a:p>
            </c:txPr>
            <c:showLegendKey val="0"/>
            <c:showVal val="1"/>
            <c:showCatName val="0"/>
            <c:showSerName val="0"/>
            <c:showPercent val="0"/>
            <c:showBubbleSize val="0"/>
            <c:showLeaderLines val="0"/>
          </c:dLbls>
          <c:cat>
            <c:strRef>
              <c:f>nivåer!$F$82:$F$84</c:f>
              <c:strCache>
                <c:ptCount val="3"/>
                <c:pt idx="0">
                  <c:v>tre nivåer</c:v>
                </c:pt>
                <c:pt idx="1">
                  <c:v>två nivåer</c:v>
                </c:pt>
                <c:pt idx="2">
                  <c:v>alla</c:v>
                </c:pt>
              </c:strCache>
            </c:strRef>
          </c:cat>
          <c:val>
            <c:numRef>
              <c:f>nivåer!$H$82:$H$84</c:f>
              <c:numCache>
                <c:formatCode>0%</c:formatCode>
                <c:ptCount val="3"/>
                <c:pt idx="0">
                  <c:v>0.17762773277302837</c:v>
                </c:pt>
                <c:pt idx="1">
                  <c:v>0</c:v>
                </c:pt>
                <c:pt idx="2">
                  <c:v>0.12190256631841263</c:v>
                </c:pt>
              </c:numCache>
            </c:numRef>
          </c:val>
        </c:ser>
        <c:ser>
          <c:idx val="2"/>
          <c:order val="2"/>
          <c:tx>
            <c:strRef>
              <c:f>nivåer!$I$81</c:f>
              <c:strCache>
                <c:ptCount val="1"/>
                <c:pt idx="0">
                  <c:v>institutionsgemensam</c:v>
                </c:pt>
              </c:strCache>
            </c:strRef>
          </c:tx>
          <c:spPr>
            <a:solidFill>
              <a:schemeClr val="accent3">
                <a:lumMod val="60000"/>
                <a:lumOff val="40000"/>
              </a:schemeClr>
            </a:solidFill>
          </c:spPr>
          <c:invertIfNegative val="0"/>
          <c:dLbls>
            <c:txPr>
              <a:bodyPr/>
              <a:lstStyle/>
              <a:p>
                <a:pPr>
                  <a:defRPr sz="1800" b="1">
                    <a:solidFill>
                      <a:schemeClr val="tx1"/>
                    </a:solidFill>
                  </a:defRPr>
                </a:pPr>
                <a:endParaRPr lang="sv-SE"/>
              </a:p>
            </c:txPr>
            <c:showLegendKey val="0"/>
            <c:showVal val="1"/>
            <c:showCatName val="0"/>
            <c:showSerName val="0"/>
            <c:showPercent val="0"/>
            <c:showBubbleSize val="0"/>
            <c:showLeaderLines val="0"/>
          </c:dLbls>
          <c:cat>
            <c:strRef>
              <c:f>nivåer!$F$82:$F$84</c:f>
              <c:strCache>
                <c:ptCount val="3"/>
                <c:pt idx="0">
                  <c:v>tre nivåer</c:v>
                </c:pt>
                <c:pt idx="1">
                  <c:v>två nivåer</c:v>
                </c:pt>
                <c:pt idx="2">
                  <c:v>alla</c:v>
                </c:pt>
              </c:strCache>
            </c:strRef>
          </c:cat>
          <c:val>
            <c:numRef>
              <c:f>nivåer!$I$82:$I$84</c:f>
              <c:numCache>
                <c:formatCode>0%</c:formatCode>
                <c:ptCount val="3"/>
                <c:pt idx="0">
                  <c:v>0.34143013634277014</c:v>
                </c:pt>
                <c:pt idx="1">
                  <c:v>0.33947648233945887</c:v>
                </c:pt>
                <c:pt idx="2">
                  <c:v>0.3408172382731407</c:v>
                </c:pt>
              </c:numCache>
            </c:numRef>
          </c:val>
        </c:ser>
        <c:dLbls>
          <c:showLegendKey val="0"/>
          <c:showVal val="1"/>
          <c:showCatName val="0"/>
          <c:showSerName val="0"/>
          <c:showPercent val="0"/>
          <c:showBubbleSize val="0"/>
        </c:dLbls>
        <c:gapWidth val="95"/>
        <c:overlap val="100"/>
        <c:axId val="98670464"/>
        <c:axId val="98672000"/>
      </c:barChart>
      <c:catAx>
        <c:axId val="98670464"/>
        <c:scaling>
          <c:orientation val="minMax"/>
        </c:scaling>
        <c:delete val="0"/>
        <c:axPos val="b"/>
        <c:majorTickMark val="none"/>
        <c:minorTickMark val="none"/>
        <c:tickLblPos val="nextTo"/>
        <c:txPr>
          <a:bodyPr/>
          <a:lstStyle/>
          <a:p>
            <a:pPr>
              <a:defRPr sz="1600" b="0"/>
            </a:pPr>
            <a:endParaRPr lang="sv-SE"/>
          </a:p>
        </c:txPr>
        <c:crossAx val="98672000"/>
        <c:crosses val="autoZero"/>
        <c:auto val="1"/>
        <c:lblAlgn val="ctr"/>
        <c:lblOffset val="100"/>
        <c:noMultiLvlLbl val="0"/>
      </c:catAx>
      <c:valAx>
        <c:axId val="98672000"/>
        <c:scaling>
          <c:orientation val="minMax"/>
        </c:scaling>
        <c:delete val="1"/>
        <c:axPos val="l"/>
        <c:numFmt formatCode="0%" sourceLinked="1"/>
        <c:majorTickMark val="out"/>
        <c:minorTickMark val="none"/>
        <c:tickLblPos val="nextTo"/>
        <c:crossAx val="98670464"/>
        <c:crosses val="autoZero"/>
        <c:crossBetween val="between"/>
      </c:valAx>
    </c:plotArea>
    <c:legend>
      <c:legendPos val="t"/>
      <c:overlay val="0"/>
      <c:txPr>
        <a:bodyPr/>
        <a:lstStyle/>
        <a:p>
          <a:pPr>
            <a:defRPr sz="1600" b="0"/>
          </a:pPr>
          <a:endParaRPr lang="sv-SE"/>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'nivåer utb o fo'!$A$39</c:f>
              <c:strCache>
                <c:ptCount val="1"/>
                <c:pt idx="0">
                  <c:v>högskolegemensamma</c:v>
                </c:pt>
              </c:strCache>
            </c:strRef>
          </c:tx>
          <c:spPr>
            <a:solidFill>
              <a:schemeClr val="accent3">
                <a:lumMod val="75000"/>
              </a:schemeClr>
            </a:solidFill>
          </c:spPr>
          <c:invertIfNegative val="0"/>
          <c:dLbls>
            <c:txPr>
              <a:bodyPr/>
              <a:lstStyle/>
              <a:p>
                <a:pPr>
                  <a:defRPr sz="1800">
                    <a:solidFill>
                      <a:schemeClr val="tx1"/>
                    </a:solidFill>
                  </a:defRPr>
                </a:pPr>
                <a:endParaRPr lang="sv-SE"/>
              </a:p>
            </c:txPr>
            <c:showLegendKey val="0"/>
            <c:showVal val="1"/>
            <c:showCatName val="0"/>
            <c:showSerName val="0"/>
            <c:showPercent val="0"/>
            <c:showBubbleSize val="0"/>
            <c:showLeaderLines val="0"/>
          </c:dLbls>
          <c:cat>
            <c:multiLvlStrRef>
              <c:f>'nivåer utb o fo'!$B$37:$G$38</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fo'!$B$39:$G$39</c:f>
              <c:numCache>
                <c:formatCode>0%</c:formatCode>
                <c:ptCount val="6"/>
                <c:pt idx="0">
                  <c:v>0.48638101027429509</c:v>
                </c:pt>
                <c:pt idx="1">
                  <c:v>0.47540242720507303</c:v>
                </c:pt>
                <c:pt idx="2">
                  <c:v>0.67328059209524338</c:v>
                </c:pt>
                <c:pt idx="3">
                  <c:v>0.63899840835078414</c:v>
                </c:pt>
                <c:pt idx="4">
                  <c:v>0.55414676346300329</c:v>
                </c:pt>
                <c:pt idx="5">
                  <c:v>0.51721781199920769</c:v>
                </c:pt>
              </c:numCache>
            </c:numRef>
          </c:val>
        </c:ser>
        <c:ser>
          <c:idx val="1"/>
          <c:order val="1"/>
          <c:tx>
            <c:strRef>
              <c:f>'nivåer utb o fo'!$A$40</c:f>
              <c:strCache>
                <c:ptCount val="1"/>
                <c:pt idx="0">
                  <c:v>fakultetsgemensamma</c:v>
                </c:pt>
              </c:strCache>
            </c:strRef>
          </c:tx>
          <c:spPr>
            <a:solidFill>
              <a:schemeClr val="accent3"/>
            </a:solidFill>
          </c:spPr>
          <c:invertIfNegative val="0"/>
          <c:dLbls>
            <c:txPr>
              <a:bodyPr/>
              <a:lstStyle/>
              <a:p>
                <a:pPr>
                  <a:defRPr sz="1800">
                    <a:solidFill>
                      <a:schemeClr val="tx1"/>
                    </a:solidFill>
                  </a:defRPr>
                </a:pPr>
                <a:endParaRPr lang="sv-SE"/>
              </a:p>
            </c:txPr>
            <c:showLegendKey val="0"/>
            <c:showVal val="1"/>
            <c:showCatName val="0"/>
            <c:showSerName val="0"/>
            <c:showPercent val="0"/>
            <c:showBubbleSize val="0"/>
            <c:showLeaderLines val="0"/>
          </c:dLbls>
          <c:cat>
            <c:multiLvlStrRef>
              <c:f>'nivåer utb o fo'!$B$37:$G$38</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fo'!$B$40:$G$40</c:f>
              <c:numCache>
                <c:formatCode>0%</c:formatCode>
                <c:ptCount val="6"/>
                <c:pt idx="0">
                  <c:v>0.21800237314657395</c:v>
                </c:pt>
                <c:pt idx="1">
                  <c:v>0.13650463961744391</c:v>
                </c:pt>
                <c:pt idx="4">
                  <c:v>0.13895941933538697</c:v>
                </c:pt>
                <c:pt idx="5">
                  <c:v>0.10161384345109969</c:v>
                </c:pt>
              </c:numCache>
            </c:numRef>
          </c:val>
        </c:ser>
        <c:ser>
          <c:idx val="2"/>
          <c:order val="2"/>
          <c:tx>
            <c:strRef>
              <c:f>'nivåer utb o fo'!$A$41</c:f>
              <c:strCache>
                <c:ptCount val="1"/>
                <c:pt idx="0">
                  <c:v>institutionsgemensamma</c:v>
                </c:pt>
              </c:strCache>
            </c:strRef>
          </c:tx>
          <c:spPr>
            <a:solidFill>
              <a:schemeClr val="accent3">
                <a:lumMod val="60000"/>
                <a:lumOff val="40000"/>
              </a:schemeClr>
            </a:solidFill>
          </c:spPr>
          <c:invertIfNegative val="0"/>
          <c:dLbls>
            <c:txPr>
              <a:bodyPr/>
              <a:lstStyle/>
              <a:p>
                <a:pPr>
                  <a:defRPr sz="1800">
                    <a:solidFill>
                      <a:schemeClr val="tx1"/>
                    </a:solidFill>
                  </a:defRPr>
                </a:pPr>
                <a:endParaRPr lang="sv-SE"/>
              </a:p>
            </c:txPr>
            <c:showLegendKey val="0"/>
            <c:showVal val="1"/>
            <c:showCatName val="0"/>
            <c:showSerName val="0"/>
            <c:showPercent val="0"/>
            <c:showBubbleSize val="0"/>
            <c:showLeaderLines val="0"/>
          </c:dLbls>
          <c:cat>
            <c:multiLvlStrRef>
              <c:f>'nivåer utb o fo'!$B$37:$G$38</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fo'!$B$41:$G$41</c:f>
              <c:numCache>
                <c:formatCode>0%</c:formatCode>
                <c:ptCount val="6"/>
                <c:pt idx="0">
                  <c:v>0.29561661657913085</c:v>
                </c:pt>
                <c:pt idx="1">
                  <c:v>0.38809293317748295</c:v>
                </c:pt>
                <c:pt idx="2">
                  <c:v>0.32671940790475656</c:v>
                </c:pt>
                <c:pt idx="3">
                  <c:v>0.36100159164921586</c:v>
                </c:pt>
                <c:pt idx="4">
                  <c:v>0.3068938172016098</c:v>
                </c:pt>
                <c:pt idx="5">
                  <c:v>0.38116834454969256</c:v>
                </c:pt>
              </c:numCache>
            </c:numRef>
          </c:val>
        </c:ser>
        <c:dLbls>
          <c:showLegendKey val="0"/>
          <c:showVal val="1"/>
          <c:showCatName val="0"/>
          <c:showSerName val="0"/>
          <c:showPercent val="0"/>
          <c:showBubbleSize val="0"/>
        </c:dLbls>
        <c:gapWidth val="95"/>
        <c:overlap val="100"/>
        <c:axId val="90019712"/>
        <c:axId val="90021248"/>
      </c:barChart>
      <c:catAx>
        <c:axId val="90019712"/>
        <c:scaling>
          <c:orientation val="minMax"/>
        </c:scaling>
        <c:delete val="0"/>
        <c:axPos val="b"/>
        <c:majorTickMark val="none"/>
        <c:minorTickMark val="none"/>
        <c:tickLblPos val="nextTo"/>
        <c:txPr>
          <a:bodyPr/>
          <a:lstStyle/>
          <a:p>
            <a:pPr>
              <a:defRPr b="0"/>
            </a:pPr>
            <a:endParaRPr lang="sv-SE"/>
          </a:p>
        </c:txPr>
        <c:crossAx val="90021248"/>
        <c:crosses val="autoZero"/>
        <c:auto val="1"/>
        <c:lblAlgn val="ctr"/>
        <c:lblOffset val="100"/>
        <c:noMultiLvlLbl val="0"/>
      </c:catAx>
      <c:valAx>
        <c:axId val="90021248"/>
        <c:scaling>
          <c:orientation val="minMax"/>
        </c:scaling>
        <c:delete val="1"/>
        <c:axPos val="l"/>
        <c:numFmt formatCode="0%" sourceLinked="1"/>
        <c:majorTickMark val="out"/>
        <c:minorTickMark val="none"/>
        <c:tickLblPos val="nextTo"/>
        <c:crossAx val="90019712"/>
        <c:crosses val="autoZero"/>
        <c:crossBetween val="between"/>
      </c:valAx>
    </c:plotArea>
    <c:legend>
      <c:legendPos val="t"/>
      <c:overlay val="0"/>
      <c:txPr>
        <a:bodyPr/>
        <a:lstStyle/>
        <a:p>
          <a:pPr>
            <a:defRPr b="0"/>
          </a:pPr>
          <a:endParaRPr lang="sv-SE"/>
        </a:p>
      </c:txPr>
    </c:legend>
    <c:plotVisOnly val="1"/>
    <c:dispBlanksAs val="gap"/>
    <c:showDLblsOverMax val="0"/>
  </c:chart>
  <c:txPr>
    <a:bodyPr/>
    <a:lstStyle/>
    <a:p>
      <a:pPr>
        <a:defRPr sz="1600" b="1"/>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Blad1!$A$10</c:f>
              <c:strCache>
                <c:ptCount val="1"/>
                <c:pt idx="0">
                  <c:v>högskolegemensam</c:v>
                </c:pt>
              </c:strCache>
            </c:strRef>
          </c:tx>
          <c:spPr>
            <a:ln w="38100"/>
          </c:spPr>
          <c:marker>
            <c:symbol val="none"/>
          </c:marker>
          <c:cat>
            <c:numRef>
              <c:f>Blad1!$B$9:$E$9</c:f>
              <c:numCache>
                <c:formatCode>General</c:formatCode>
                <c:ptCount val="4"/>
                <c:pt idx="0">
                  <c:v>2011</c:v>
                </c:pt>
                <c:pt idx="1">
                  <c:v>2012</c:v>
                </c:pt>
                <c:pt idx="2">
                  <c:v>2013</c:v>
                </c:pt>
                <c:pt idx="3">
                  <c:v>2014</c:v>
                </c:pt>
              </c:numCache>
            </c:numRef>
          </c:cat>
          <c:val>
            <c:numRef>
              <c:f>Blad1!$B$10:$E$10</c:f>
              <c:numCache>
                <c:formatCode>0%</c:formatCode>
                <c:ptCount val="4"/>
                <c:pt idx="0">
                  <c:v>0.54709160182851269</c:v>
                </c:pt>
                <c:pt idx="1">
                  <c:v>0.52311796210864259</c:v>
                </c:pt>
                <c:pt idx="2">
                  <c:v>0.53043123757769317</c:v>
                </c:pt>
                <c:pt idx="3">
                  <c:v>0.53326514525335922</c:v>
                </c:pt>
              </c:numCache>
            </c:numRef>
          </c:val>
          <c:smooth val="0"/>
        </c:ser>
        <c:ser>
          <c:idx val="1"/>
          <c:order val="1"/>
          <c:tx>
            <c:strRef>
              <c:f>Blad1!$A$11</c:f>
              <c:strCache>
                <c:ptCount val="1"/>
                <c:pt idx="0">
                  <c:v>fakultetsgemensam</c:v>
                </c:pt>
              </c:strCache>
            </c:strRef>
          </c:tx>
          <c:spPr>
            <a:ln w="38100"/>
          </c:spPr>
          <c:marker>
            <c:symbol val="none"/>
          </c:marker>
          <c:cat>
            <c:numRef>
              <c:f>Blad1!$B$9:$E$9</c:f>
              <c:numCache>
                <c:formatCode>General</c:formatCode>
                <c:ptCount val="4"/>
                <c:pt idx="0">
                  <c:v>2011</c:v>
                </c:pt>
                <c:pt idx="1">
                  <c:v>2012</c:v>
                </c:pt>
                <c:pt idx="2">
                  <c:v>2013</c:v>
                </c:pt>
                <c:pt idx="3">
                  <c:v>2014</c:v>
                </c:pt>
              </c:numCache>
            </c:numRef>
          </c:cat>
          <c:val>
            <c:numRef>
              <c:f>Blad1!$B$11:$E$11</c:f>
              <c:numCache>
                <c:formatCode>0%</c:formatCode>
                <c:ptCount val="4"/>
                <c:pt idx="0">
                  <c:v>0.12929580381889658</c:v>
                </c:pt>
                <c:pt idx="1">
                  <c:v>0.13281014203682351</c:v>
                </c:pt>
                <c:pt idx="2">
                  <c:v>0.13885938433086378</c:v>
                </c:pt>
                <c:pt idx="3">
                  <c:v>0.12333478063520532</c:v>
                </c:pt>
              </c:numCache>
            </c:numRef>
          </c:val>
          <c:smooth val="0"/>
        </c:ser>
        <c:ser>
          <c:idx val="2"/>
          <c:order val="2"/>
          <c:tx>
            <c:strRef>
              <c:f>Blad1!$A$12</c:f>
              <c:strCache>
                <c:ptCount val="1"/>
                <c:pt idx="0">
                  <c:v>institutionsgemensam</c:v>
                </c:pt>
              </c:strCache>
            </c:strRef>
          </c:tx>
          <c:spPr>
            <a:ln w="38100"/>
          </c:spPr>
          <c:marker>
            <c:symbol val="none"/>
          </c:marker>
          <c:cat>
            <c:numRef>
              <c:f>Blad1!$B$9:$E$9</c:f>
              <c:numCache>
                <c:formatCode>General</c:formatCode>
                <c:ptCount val="4"/>
                <c:pt idx="0">
                  <c:v>2011</c:v>
                </c:pt>
                <c:pt idx="1">
                  <c:v>2012</c:v>
                </c:pt>
                <c:pt idx="2">
                  <c:v>2013</c:v>
                </c:pt>
                <c:pt idx="3">
                  <c:v>2014</c:v>
                </c:pt>
              </c:numCache>
            </c:numRef>
          </c:cat>
          <c:val>
            <c:numRef>
              <c:f>Blad1!$B$12:$E$12</c:f>
              <c:numCache>
                <c:formatCode>0%</c:formatCode>
                <c:ptCount val="4"/>
                <c:pt idx="0">
                  <c:v>0.32361259435259077</c:v>
                </c:pt>
                <c:pt idx="1">
                  <c:v>0.34407189585453385</c:v>
                </c:pt>
                <c:pt idx="2">
                  <c:v>0.33070937809144302</c:v>
                </c:pt>
                <c:pt idx="3">
                  <c:v>0.34340007411143536</c:v>
                </c:pt>
              </c:numCache>
            </c:numRef>
          </c:val>
          <c:smooth val="0"/>
        </c:ser>
        <c:dLbls>
          <c:showLegendKey val="0"/>
          <c:showVal val="0"/>
          <c:showCatName val="0"/>
          <c:showSerName val="0"/>
          <c:showPercent val="0"/>
          <c:showBubbleSize val="0"/>
        </c:dLbls>
        <c:marker val="1"/>
        <c:smooth val="0"/>
        <c:axId val="90066304"/>
        <c:axId val="90068096"/>
      </c:lineChart>
      <c:catAx>
        <c:axId val="90066304"/>
        <c:scaling>
          <c:orientation val="minMax"/>
        </c:scaling>
        <c:delete val="0"/>
        <c:axPos val="b"/>
        <c:numFmt formatCode="General" sourceLinked="1"/>
        <c:majorTickMark val="out"/>
        <c:minorTickMark val="none"/>
        <c:tickLblPos val="nextTo"/>
        <c:txPr>
          <a:bodyPr/>
          <a:lstStyle/>
          <a:p>
            <a:pPr>
              <a:defRPr sz="1400" b="0"/>
            </a:pPr>
            <a:endParaRPr lang="sv-SE"/>
          </a:p>
        </c:txPr>
        <c:crossAx val="90068096"/>
        <c:crosses val="autoZero"/>
        <c:auto val="1"/>
        <c:lblAlgn val="ctr"/>
        <c:lblOffset val="100"/>
        <c:noMultiLvlLbl val="0"/>
      </c:catAx>
      <c:valAx>
        <c:axId val="90068096"/>
        <c:scaling>
          <c:orientation val="minMax"/>
        </c:scaling>
        <c:delete val="0"/>
        <c:axPos val="l"/>
        <c:majorGridlines/>
        <c:numFmt formatCode="0%" sourceLinked="1"/>
        <c:majorTickMark val="out"/>
        <c:minorTickMark val="none"/>
        <c:tickLblPos val="nextTo"/>
        <c:txPr>
          <a:bodyPr/>
          <a:lstStyle/>
          <a:p>
            <a:pPr>
              <a:defRPr sz="1400" b="0"/>
            </a:pPr>
            <a:endParaRPr lang="sv-SE"/>
          </a:p>
        </c:txPr>
        <c:crossAx val="90066304"/>
        <c:crosses val="autoZero"/>
        <c:crossBetween val="between"/>
      </c:valAx>
    </c:plotArea>
    <c:legend>
      <c:legendPos val="r"/>
      <c:overlay val="0"/>
      <c:txPr>
        <a:bodyPr/>
        <a:lstStyle/>
        <a:p>
          <a:pPr>
            <a:defRPr sz="1600" b="0"/>
          </a:pPr>
          <a:endParaRPr lang="sv-SE"/>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Blad1!$B$51</c:f>
              <c:strCache>
                <c:ptCount val="1"/>
                <c:pt idx="0">
                  <c:v>högskolegemensam</c:v>
                </c:pt>
              </c:strCache>
            </c:strRef>
          </c:tx>
          <c:spPr>
            <a:ln w="38100"/>
          </c:spPr>
          <c:marker>
            <c:symbol val="none"/>
          </c:marker>
          <c:cat>
            <c:numRef>
              <c:f>Blad1!$A$52:$A$55</c:f>
              <c:numCache>
                <c:formatCode>General</c:formatCode>
                <c:ptCount val="4"/>
                <c:pt idx="0">
                  <c:v>2011</c:v>
                </c:pt>
                <c:pt idx="1">
                  <c:v>2012</c:v>
                </c:pt>
                <c:pt idx="2">
                  <c:v>2013</c:v>
                </c:pt>
                <c:pt idx="3">
                  <c:v>2014</c:v>
                </c:pt>
              </c:numCache>
            </c:numRef>
          </c:cat>
          <c:val>
            <c:numRef>
              <c:f>Blad1!$B$52:$B$55</c:f>
              <c:numCache>
                <c:formatCode>0.0%</c:formatCode>
                <c:ptCount val="4"/>
                <c:pt idx="0">
                  <c:v>0.55548736916841968</c:v>
                </c:pt>
                <c:pt idx="1">
                  <c:v>0.53294050920372871</c:v>
                </c:pt>
                <c:pt idx="2">
                  <c:v>0.54486649296113543</c:v>
                </c:pt>
                <c:pt idx="3">
                  <c:v>0.54833157094005613</c:v>
                </c:pt>
              </c:numCache>
            </c:numRef>
          </c:val>
          <c:smooth val="0"/>
        </c:ser>
        <c:ser>
          <c:idx val="1"/>
          <c:order val="1"/>
          <c:tx>
            <c:strRef>
              <c:f>Blad1!$C$51</c:f>
              <c:strCache>
                <c:ptCount val="1"/>
                <c:pt idx="0">
                  <c:v>fakultetsgemensam</c:v>
                </c:pt>
              </c:strCache>
            </c:strRef>
          </c:tx>
          <c:spPr>
            <a:ln w="38100"/>
          </c:spPr>
          <c:marker>
            <c:symbol val="none"/>
          </c:marker>
          <c:cat>
            <c:numRef>
              <c:f>Blad1!$A$52:$A$55</c:f>
              <c:numCache>
                <c:formatCode>General</c:formatCode>
                <c:ptCount val="4"/>
                <c:pt idx="0">
                  <c:v>2011</c:v>
                </c:pt>
                <c:pt idx="1">
                  <c:v>2012</c:v>
                </c:pt>
                <c:pt idx="2">
                  <c:v>2013</c:v>
                </c:pt>
                <c:pt idx="3">
                  <c:v>2014</c:v>
                </c:pt>
              </c:numCache>
            </c:numRef>
          </c:cat>
          <c:val>
            <c:numRef>
              <c:f>Blad1!$C$52:$C$55</c:f>
              <c:numCache>
                <c:formatCode>0.0%</c:formatCode>
                <c:ptCount val="4"/>
                <c:pt idx="0">
                  <c:v>0.13775612969952281</c:v>
                </c:pt>
                <c:pt idx="1">
                  <c:v>0.14232413122581603</c:v>
                </c:pt>
                <c:pt idx="2">
                  <c:v>0.15255328117778663</c:v>
                </c:pt>
                <c:pt idx="3">
                  <c:v>0.14147592010205381</c:v>
                </c:pt>
              </c:numCache>
            </c:numRef>
          </c:val>
          <c:smooth val="0"/>
        </c:ser>
        <c:ser>
          <c:idx val="2"/>
          <c:order val="2"/>
          <c:tx>
            <c:strRef>
              <c:f>Blad1!$D$51</c:f>
              <c:strCache>
                <c:ptCount val="1"/>
                <c:pt idx="0">
                  <c:v>institutionsgemensam</c:v>
                </c:pt>
              </c:strCache>
            </c:strRef>
          </c:tx>
          <c:spPr>
            <a:ln w="38100"/>
          </c:spPr>
          <c:marker>
            <c:symbol val="none"/>
          </c:marker>
          <c:cat>
            <c:numRef>
              <c:f>Blad1!$A$52:$A$55</c:f>
              <c:numCache>
                <c:formatCode>General</c:formatCode>
                <c:ptCount val="4"/>
                <c:pt idx="0">
                  <c:v>2011</c:v>
                </c:pt>
                <c:pt idx="1">
                  <c:v>2012</c:v>
                </c:pt>
                <c:pt idx="2">
                  <c:v>2013</c:v>
                </c:pt>
                <c:pt idx="3">
                  <c:v>2014</c:v>
                </c:pt>
              </c:numCache>
            </c:numRef>
          </c:cat>
          <c:val>
            <c:numRef>
              <c:f>Blad1!$D$52:$D$55</c:f>
              <c:numCache>
                <c:formatCode>0.0%</c:formatCode>
                <c:ptCount val="4"/>
                <c:pt idx="0">
                  <c:v>0.30675650113205749</c:v>
                </c:pt>
                <c:pt idx="1">
                  <c:v>0.32473535957045535</c:v>
                </c:pt>
                <c:pt idx="2">
                  <c:v>0.30258022586107797</c:v>
                </c:pt>
                <c:pt idx="3">
                  <c:v>0.31019250895789002</c:v>
                </c:pt>
              </c:numCache>
            </c:numRef>
          </c:val>
          <c:smooth val="0"/>
        </c:ser>
        <c:dLbls>
          <c:showLegendKey val="0"/>
          <c:showVal val="0"/>
          <c:showCatName val="0"/>
          <c:showSerName val="0"/>
          <c:showPercent val="0"/>
          <c:showBubbleSize val="0"/>
        </c:dLbls>
        <c:marker val="1"/>
        <c:smooth val="0"/>
        <c:axId val="90137728"/>
        <c:axId val="90139264"/>
      </c:lineChart>
      <c:catAx>
        <c:axId val="90137728"/>
        <c:scaling>
          <c:orientation val="minMax"/>
        </c:scaling>
        <c:delete val="0"/>
        <c:axPos val="b"/>
        <c:numFmt formatCode="General" sourceLinked="1"/>
        <c:majorTickMark val="none"/>
        <c:minorTickMark val="none"/>
        <c:tickLblPos val="nextTo"/>
        <c:txPr>
          <a:bodyPr/>
          <a:lstStyle/>
          <a:p>
            <a:pPr>
              <a:defRPr sz="1400"/>
            </a:pPr>
            <a:endParaRPr lang="sv-SE"/>
          </a:p>
        </c:txPr>
        <c:crossAx val="90139264"/>
        <c:crosses val="autoZero"/>
        <c:auto val="1"/>
        <c:lblAlgn val="ctr"/>
        <c:lblOffset val="100"/>
        <c:noMultiLvlLbl val="0"/>
      </c:catAx>
      <c:valAx>
        <c:axId val="90139264"/>
        <c:scaling>
          <c:orientation val="minMax"/>
        </c:scaling>
        <c:delete val="0"/>
        <c:axPos val="l"/>
        <c:majorGridlines/>
        <c:numFmt formatCode="0%" sourceLinked="0"/>
        <c:majorTickMark val="none"/>
        <c:minorTickMark val="none"/>
        <c:tickLblPos val="nextTo"/>
        <c:txPr>
          <a:bodyPr/>
          <a:lstStyle/>
          <a:p>
            <a:pPr>
              <a:defRPr sz="1400"/>
            </a:pPr>
            <a:endParaRPr lang="sv-SE"/>
          </a:p>
        </c:txPr>
        <c:crossAx val="90137728"/>
        <c:crosses val="autoZero"/>
        <c:crossBetween val="between"/>
      </c:valAx>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Blad1!$B$59</c:f>
              <c:strCache>
                <c:ptCount val="1"/>
                <c:pt idx="0">
                  <c:v>högskolegemensam</c:v>
                </c:pt>
              </c:strCache>
            </c:strRef>
          </c:tx>
          <c:spPr>
            <a:ln w="38100"/>
          </c:spPr>
          <c:marker>
            <c:symbol val="none"/>
          </c:marker>
          <c:cat>
            <c:numRef>
              <c:f>Blad1!$A$60:$A$63</c:f>
              <c:numCache>
                <c:formatCode>General</c:formatCode>
                <c:ptCount val="4"/>
                <c:pt idx="0">
                  <c:v>2011</c:v>
                </c:pt>
                <c:pt idx="1">
                  <c:v>2012</c:v>
                </c:pt>
                <c:pt idx="2">
                  <c:v>2013</c:v>
                </c:pt>
                <c:pt idx="3">
                  <c:v>2014</c:v>
                </c:pt>
              </c:numCache>
            </c:numRef>
          </c:cat>
          <c:val>
            <c:numRef>
              <c:f>Blad1!$B$60:$B$63</c:f>
              <c:numCache>
                <c:formatCode>0%</c:formatCode>
                <c:ptCount val="4"/>
                <c:pt idx="0">
                  <c:v>0.52388137888249497</c:v>
                </c:pt>
                <c:pt idx="1">
                  <c:v>0.51078726042312161</c:v>
                </c:pt>
                <c:pt idx="2">
                  <c:v>0.51268595168140274</c:v>
                </c:pt>
                <c:pt idx="3">
                  <c:v>0.51558732413750885</c:v>
                </c:pt>
              </c:numCache>
            </c:numRef>
          </c:val>
          <c:smooth val="0"/>
        </c:ser>
        <c:ser>
          <c:idx val="1"/>
          <c:order val="1"/>
          <c:tx>
            <c:strRef>
              <c:f>Blad1!$C$59</c:f>
              <c:strCache>
                <c:ptCount val="1"/>
                <c:pt idx="0">
                  <c:v>fakultetsgemensam</c:v>
                </c:pt>
              </c:strCache>
            </c:strRef>
          </c:tx>
          <c:spPr>
            <a:ln w="38100"/>
          </c:spPr>
          <c:marker>
            <c:symbol val="none"/>
          </c:marker>
          <c:cat>
            <c:numRef>
              <c:f>Blad1!$A$60:$A$63</c:f>
              <c:numCache>
                <c:formatCode>General</c:formatCode>
                <c:ptCount val="4"/>
                <c:pt idx="0">
                  <c:v>2011</c:v>
                </c:pt>
                <c:pt idx="1">
                  <c:v>2012</c:v>
                </c:pt>
                <c:pt idx="2">
                  <c:v>2013</c:v>
                </c:pt>
                <c:pt idx="3">
                  <c:v>2014</c:v>
                </c:pt>
              </c:numCache>
            </c:numRef>
          </c:cat>
          <c:val>
            <c:numRef>
              <c:f>Blad1!$C$60:$C$63</c:f>
              <c:numCache>
                <c:formatCode>0%</c:formatCode>
                <c:ptCount val="4"/>
                <c:pt idx="0">
                  <c:v>0.12312660079211295</c:v>
                </c:pt>
                <c:pt idx="1">
                  <c:v>0.12086678748803957</c:v>
                </c:pt>
                <c:pt idx="2">
                  <c:v>0.12202545184209793</c:v>
                </c:pt>
                <c:pt idx="3">
                  <c:v>0.10204931950451335</c:v>
                </c:pt>
              </c:numCache>
            </c:numRef>
          </c:val>
          <c:smooth val="0"/>
        </c:ser>
        <c:ser>
          <c:idx val="2"/>
          <c:order val="2"/>
          <c:tx>
            <c:strRef>
              <c:f>Blad1!$D$59</c:f>
              <c:strCache>
                <c:ptCount val="1"/>
                <c:pt idx="0">
                  <c:v>institutionsgemensam</c:v>
                </c:pt>
              </c:strCache>
            </c:strRef>
          </c:tx>
          <c:spPr>
            <a:ln w="38100"/>
          </c:spPr>
          <c:marker>
            <c:symbol val="none"/>
          </c:marker>
          <c:cat>
            <c:numRef>
              <c:f>Blad1!$A$60:$A$63</c:f>
              <c:numCache>
                <c:formatCode>General</c:formatCode>
                <c:ptCount val="4"/>
                <c:pt idx="0">
                  <c:v>2011</c:v>
                </c:pt>
                <c:pt idx="1">
                  <c:v>2012</c:v>
                </c:pt>
                <c:pt idx="2">
                  <c:v>2013</c:v>
                </c:pt>
                <c:pt idx="3">
                  <c:v>2014</c:v>
                </c:pt>
              </c:numCache>
            </c:numRef>
          </c:cat>
          <c:val>
            <c:numRef>
              <c:f>Blad1!$D$60:$D$63</c:f>
              <c:numCache>
                <c:formatCode>0%</c:formatCode>
                <c:ptCount val="4"/>
                <c:pt idx="0">
                  <c:v>0.35299202032539201</c:v>
                </c:pt>
                <c:pt idx="1">
                  <c:v>0.36834595208883886</c:v>
                </c:pt>
                <c:pt idx="2">
                  <c:v>0.36528859647649931</c:v>
                </c:pt>
                <c:pt idx="3">
                  <c:v>0.38236335635797791</c:v>
                </c:pt>
              </c:numCache>
            </c:numRef>
          </c:val>
          <c:smooth val="0"/>
        </c:ser>
        <c:dLbls>
          <c:showLegendKey val="0"/>
          <c:showVal val="0"/>
          <c:showCatName val="0"/>
          <c:showSerName val="0"/>
          <c:showPercent val="0"/>
          <c:showBubbleSize val="0"/>
        </c:dLbls>
        <c:marker val="1"/>
        <c:smooth val="0"/>
        <c:axId val="90180224"/>
        <c:axId val="90186112"/>
      </c:lineChart>
      <c:catAx>
        <c:axId val="90180224"/>
        <c:scaling>
          <c:orientation val="minMax"/>
        </c:scaling>
        <c:delete val="0"/>
        <c:axPos val="b"/>
        <c:numFmt formatCode="General" sourceLinked="1"/>
        <c:majorTickMark val="none"/>
        <c:minorTickMark val="none"/>
        <c:tickLblPos val="nextTo"/>
        <c:txPr>
          <a:bodyPr/>
          <a:lstStyle/>
          <a:p>
            <a:pPr>
              <a:defRPr sz="1400"/>
            </a:pPr>
            <a:endParaRPr lang="sv-SE"/>
          </a:p>
        </c:txPr>
        <c:crossAx val="90186112"/>
        <c:crosses val="autoZero"/>
        <c:auto val="1"/>
        <c:lblAlgn val="ctr"/>
        <c:lblOffset val="100"/>
        <c:noMultiLvlLbl val="0"/>
      </c:catAx>
      <c:valAx>
        <c:axId val="90186112"/>
        <c:scaling>
          <c:orientation val="minMax"/>
        </c:scaling>
        <c:delete val="0"/>
        <c:axPos val="l"/>
        <c:majorGridlines/>
        <c:numFmt formatCode="0%" sourceLinked="1"/>
        <c:majorTickMark val="none"/>
        <c:minorTickMark val="none"/>
        <c:tickLblPos val="nextTo"/>
        <c:txPr>
          <a:bodyPr/>
          <a:lstStyle/>
          <a:p>
            <a:pPr>
              <a:defRPr sz="1400"/>
            </a:pPr>
            <a:endParaRPr lang="sv-SE"/>
          </a:p>
        </c:txPr>
        <c:crossAx val="90180224"/>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 </a:t>
            </a:r>
            <a:r>
              <a:rPr lang="en-US" dirty="0" err="1"/>
              <a:t>forskning</a:t>
            </a:r>
            <a:r>
              <a:rPr lang="en-US" dirty="0"/>
              <a:t> </a:t>
            </a:r>
            <a:endParaRPr lang="en-US" dirty="0" smtClean="0"/>
          </a:p>
        </c:rich>
      </c:tx>
      <c:overlay val="0"/>
    </c:title>
    <c:autoTitleDeleted val="0"/>
    <c:plotArea>
      <c:layout/>
      <c:pieChart>
        <c:varyColors val="1"/>
        <c:ser>
          <c:idx val="0"/>
          <c:order val="0"/>
          <c:dLbls>
            <c:txPr>
              <a:bodyPr/>
              <a:lstStyle/>
              <a:p>
                <a:pPr>
                  <a:defRPr sz="1800" b="1">
                    <a:solidFill>
                      <a:schemeClr val="bg1"/>
                    </a:solidFill>
                  </a:defRPr>
                </a:pPr>
                <a:endParaRPr lang="sv-SE"/>
              </a:p>
            </c:txPr>
            <c:showLegendKey val="0"/>
            <c:showVal val="0"/>
            <c:showCatName val="0"/>
            <c:showSerName val="0"/>
            <c:showPercent val="1"/>
            <c:showBubbleSize val="0"/>
            <c:showLeaderLines val="1"/>
          </c:dLbls>
          <c:cat>
            <c:strRef>
              <c:f>funktioner!$E$53:$E$58</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funktioner!$F$53:$F$58</c:f>
              <c:numCache>
                <c:formatCode>0%</c:formatCode>
                <c:ptCount val="6"/>
                <c:pt idx="0">
                  <c:v>0.12843452118298371</c:v>
                </c:pt>
                <c:pt idx="1">
                  <c:v>0.27047487304176832</c:v>
                </c:pt>
                <c:pt idx="2">
                  <c:v>0.15486082787406</c:v>
                </c:pt>
                <c:pt idx="3">
                  <c:v>0.28994065234513944</c:v>
                </c:pt>
                <c:pt idx="4">
                  <c:v>0.12166875663087104</c:v>
                </c:pt>
                <c:pt idx="5">
                  <c:v>3.46203689251776E-2</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a:defRPr sz="1600" b="0"/>
          </a:pPr>
          <a:endParaRPr lang="sv-SE"/>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ser>
          <c:idx val="0"/>
          <c:order val="0"/>
          <c:dLbls>
            <c:txPr>
              <a:bodyPr/>
              <a:lstStyle/>
              <a:p>
                <a:pPr>
                  <a:defRPr sz="1800" b="1">
                    <a:solidFill>
                      <a:schemeClr val="bg1"/>
                    </a:solidFill>
                  </a:defRPr>
                </a:pPr>
                <a:endParaRPr lang="sv-SE"/>
              </a:p>
            </c:txPr>
            <c:showLegendKey val="0"/>
            <c:showVal val="0"/>
            <c:showCatName val="0"/>
            <c:showSerName val="0"/>
            <c:showPercent val="1"/>
            <c:showBubbleSize val="0"/>
            <c:showLeaderLines val="1"/>
          </c:dLbls>
          <c:cat>
            <c:strRef>
              <c:f>funktioner!$E$29:$E$34</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funktioner!$F$29:$F$34</c:f>
              <c:numCache>
                <c:formatCode>0%</c:formatCode>
                <c:ptCount val="6"/>
                <c:pt idx="0">
                  <c:v>0.11606613494116048</c:v>
                </c:pt>
                <c:pt idx="1">
                  <c:v>0.36728544059612267</c:v>
                </c:pt>
                <c:pt idx="2">
                  <c:v>0.10875781583021178</c:v>
                </c:pt>
                <c:pt idx="3">
                  <c:v>0.25759310930245982</c:v>
                </c:pt>
                <c:pt idx="4">
                  <c:v>0.11498719472245249</c:v>
                </c:pt>
                <c:pt idx="5">
                  <c:v>3.531030460759281E-2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forskning</a:t>
            </a:r>
            <a:r>
              <a:rPr lang="en-US" dirty="0"/>
              <a:t> </a:t>
            </a:r>
          </a:p>
        </c:rich>
      </c:tx>
      <c:layout/>
      <c:overlay val="0"/>
    </c:title>
    <c:autoTitleDeleted val="0"/>
    <c:plotArea>
      <c:layout/>
      <c:barChart>
        <c:barDir val="col"/>
        <c:grouping val="percentStacked"/>
        <c:varyColors val="0"/>
        <c:ser>
          <c:idx val="0"/>
          <c:order val="0"/>
          <c:tx>
            <c:strRef>
              <c:f>'andel fo'!$B$121</c:f>
              <c:strCache>
                <c:ptCount val="1"/>
                <c:pt idx="0">
                  <c:v>indirekta kostnader</c:v>
                </c:pt>
              </c:strCache>
            </c:strRef>
          </c:tx>
          <c:invertIfNegative val="0"/>
          <c:dLbls>
            <c:txPr>
              <a:bodyPr/>
              <a:lstStyle/>
              <a:p>
                <a:pPr>
                  <a:defRPr sz="1800" b="1">
                    <a:solidFill>
                      <a:schemeClr val="bg1"/>
                    </a:solidFill>
                  </a:defRPr>
                </a:pPr>
                <a:endParaRPr lang="sv-SE"/>
              </a:p>
            </c:txPr>
            <c:showLegendKey val="0"/>
            <c:showVal val="1"/>
            <c:showCatName val="0"/>
            <c:showSerName val="0"/>
            <c:showPercent val="0"/>
            <c:showBubbleSize val="0"/>
            <c:showLeaderLines val="0"/>
          </c:dLbls>
          <c:cat>
            <c:strRef>
              <c:f>'andel fo'!$A$122:$A$124</c:f>
              <c:strCache>
                <c:ptCount val="3"/>
                <c:pt idx="0">
                  <c:v>alla</c:v>
                </c:pt>
                <c:pt idx="1">
                  <c:v>10 största</c:v>
                </c:pt>
                <c:pt idx="2">
                  <c:v>övriga</c:v>
                </c:pt>
              </c:strCache>
            </c:strRef>
          </c:cat>
          <c:val>
            <c:numRef>
              <c:f>'andel fo'!$B$122:$B$124</c:f>
              <c:numCache>
                <c:formatCode>0%</c:formatCode>
                <c:ptCount val="3"/>
                <c:pt idx="0">
                  <c:v>0.19846883593295167</c:v>
                </c:pt>
                <c:pt idx="1">
                  <c:v>0.19282409121559796</c:v>
                </c:pt>
                <c:pt idx="2">
                  <c:v>0.23877262093482296</c:v>
                </c:pt>
              </c:numCache>
            </c:numRef>
          </c:val>
        </c:ser>
        <c:ser>
          <c:idx val="1"/>
          <c:order val="1"/>
          <c:tx>
            <c:strRef>
              <c:f>'andel fo'!$C$121</c:f>
              <c:strCache>
                <c:ptCount val="1"/>
                <c:pt idx="0">
                  <c:v>direkta kostnader</c:v>
                </c:pt>
              </c:strCache>
            </c:strRef>
          </c:tx>
          <c:invertIfNegative val="0"/>
          <c:dLbls>
            <c:txPr>
              <a:bodyPr/>
              <a:lstStyle/>
              <a:p>
                <a:pPr>
                  <a:defRPr sz="1800" b="1">
                    <a:solidFill>
                      <a:schemeClr val="bg1"/>
                    </a:solidFill>
                  </a:defRPr>
                </a:pPr>
                <a:endParaRPr lang="sv-SE"/>
              </a:p>
            </c:txPr>
            <c:showLegendKey val="0"/>
            <c:showVal val="1"/>
            <c:showCatName val="0"/>
            <c:showSerName val="0"/>
            <c:showPercent val="0"/>
            <c:showBubbleSize val="0"/>
            <c:showLeaderLines val="0"/>
          </c:dLbls>
          <c:cat>
            <c:strRef>
              <c:f>'andel fo'!$A$122:$A$124</c:f>
              <c:strCache>
                <c:ptCount val="3"/>
                <c:pt idx="0">
                  <c:v>alla</c:v>
                </c:pt>
                <c:pt idx="1">
                  <c:v>10 största</c:v>
                </c:pt>
                <c:pt idx="2">
                  <c:v>övriga</c:v>
                </c:pt>
              </c:strCache>
            </c:strRef>
          </c:cat>
          <c:val>
            <c:numRef>
              <c:f>'andel fo'!$C$122:$C$124</c:f>
              <c:numCache>
                <c:formatCode>0%</c:formatCode>
                <c:ptCount val="3"/>
                <c:pt idx="0">
                  <c:v>0.80153116406704839</c:v>
                </c:pt>
                <c:pt idx="1">
                  <c:v>0.80717590878440204</c:v>
                </c:pt>
                <c:pt idx="2">
                  <c:v>0.76122737906517701</c:v>
                </c:pt>
              </c:numCache>
            </c:numRef>
          </c:val>
        </c:ser>
        <c:dLbls>
          <c:showLegendKey val="0"/>
          <c:showVal val="1"/>
          <c:showCatName val="0"/>
          <c:showSerName val="0"/>
          <c:showPercent val="0"/>
          <c:showBubbleSize val="0"/>
        </c:dLbls>
        <c:gapWidth val="95"/>
        <c:overlap val="100"/>
        <c:axId val="79107584"/>
        <c:axId val="79109120"/>
      </c:barChart>
      <c:catAx>
        <c:axId val="79107584"/>
        <c:scaling>
          <c:orientation val="minMax"/>
        </c:scaling>
        <c:delete val="0"/>
        <c:axPos val="b"/>
        <c:majorTickMark val="none"/>
        <c:minorTickMark val="none"/>
        <c:tickLblPos val="nextTo"/>
        <c:txPr>
          <a:bodyPr/>
          <a:lstStyle/>
          <a:p>
            <a:pPr>
              <a:defRPr sz="1600" b="0"/>
            </a:pPr>
            <a:endParaRPr lang="sv-SE"/>
          </a:p>
        </c:txPr>
        <c:crossAx val="79109120"/>
        <c:crosses val="autoZero"/>
        <c:auto val="1"/>
        <c:lblAlgn val="ctr"/>
        <c:lblOffset val="100"/>
        <c:noMultiLvlLbl val="0"/>
      </c:catAx>
      <c:valAx>
        <c:axId val="79109120"/>
        <c:scaling>
          <c:orientation val="minMax"/>
        </c:scaling>
        <c:delete val="1"/>
        <c:axPos val="l"/>
        <c:numFmt formatCode="0%" sourceLinked="1"/>
        <c:majorTickMark val="out"/>
        <c:minorTickMark val="none"/>
        <c:tickLblPos val="nextTo"/>
        <c:crossAx val="79107584"/>
        <c:crosses val="autoZero"/>
        <c:crossBetween val="between"/>
      </c:valAx>
    </c:plotArea>
    <c:legend>
      <c:legendPos val="t"/>
      <c:layout/>
      <c:overlay val="0"/>
      <c:txPr>
        <a:bodyPr/>
        <a:lstStyle/>
        <a:p>
          <a:pPr>
            <a:defRPr sz="1600" b="0"/>
          </a:pPr>
          <a:endParaRPr lang="sv-SE"/>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forskning</a:t>
            </a:r>
            <a:endParaRPr lang="en-US" dirty="0"/>
          </a:p>
        </c:rich>
      </c:tx>
      <c:overlay val="0"/>
    </c:title>
    <c:autoTitleDeleted val="0"/>
    <c:plotArea>
      <c:layout/>
      <c:pieChart>
        <c:varyColors val="1"/>
        <c:ser>
          <c:idx val="0"/>
          <c:order val="0"/>
          <c:dLbls>
            <c:dLbl>
              <c:idx val="5"/>
              <c:spPr/>
              <c:txPr>
                <a:bodyPr/>
                <a:lstStyle/>
                <a:p>
                  <a:pPr>
                    <a:defRPr sz="1800" b="1">
                      <a:solidFill>
                        <a:schemeClr val="tx1"/>
                      </a:solidFill>
                    </a:defRPr>
                  </a:pPr>
                  <a:endParaRPr lang="sv-SE"/>
                </a:p>
              </c:txPr>
              <c:showLegendKey val="0"/>
              <c:showVal val="0"/>
              <c:showCatName val="0"/>
              <c:showSerName val="0"/>
              <c:showPercent val="1"/>
              <c:showBubbleSize val="0"/>
            </c:dLbl>
            <c:txPr>
              <a:bodyPr/>
              <a:lstStyle/>
              <a:p>
                <a:pPr>
                  <a:defRPr sz="1800" b="1">
                    <a:solidFill>
                      <a:schemeClr val="bg1"/>
                    </a:solidFill>
                  </a:defRPr>
                </a:pPr>
                <a:endParaRPr lang="sv-SE"/>
              </a:p>
            </c:txPr>
            <c:showLegendKey val="0"/>
            <c:showVal val="0"/>
            <c:showCatName val="0"/>
            <c:showSerName val="0"/>
            <c:showPercent val="1"/>
            <c:showBubbleSize val="0"/>
            <c:showLeaderLines val="1"/>
          </c:dLbls>
          <c:cat>
            <c:strRef>
              <c:f>funktioner!$E$41:$E$46</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funktioner!$F$41:$F$46</c:f>
              <c:numCache>
                <c:formatCode>0%</c:formatCode>
                <c:ptCount val="6"/>
                <c:pt idx="0">
                  <c:v>0.14314642381393872</c:v>
                </c:pt>
                <c:pt idx="1">
                  <c:v>0.15532099478632963</c:v>
                </c:pt>
                <c:pt idx="2">
                  <c:v>0.20969926927794502</c:v>
                </c:pt>
                <c:pt idx="3">
                  <c:v>0.32841728901301054</c:v>
                </c:pt>
                <c:pt idx="4">
                  <c:v>0.1296163163445998</c:v>
                </c:pt>
                <c:pt idx="5">
                  <c:v>3.3799706764176228E-2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funktion!$B$71</c:f>
              <c:strCache>
                <c:ptCount val="1"/>
                <c:pt idx="0">
                  <c:v>utbildning</c:v>
                </c:pt>
              </c:strCache>
            </c:strRef>
          </c:tx>
          <c:spPr>
            <a:solidFill>
              <a:schemeClr val="accent6"/>
            </a:solidFill>
          </c:spPr>
          <c:invertIfNegative val="0"/>
          <c:cat>
            <c:strRef>
              <c:f>funktion!$A$72:$A$77</c:f>
              <c:strCache>
                <c:ptCount val="6"/>
                <c:pt idx="0">
                  <c:v>ledning</c:v>
                </c:pt>
                <c:pt idx="1">
                  <c:v>utb- resp forsk admin</c:v>
                </c:pt>
                <c:pt idx="2">
                  <c:v>ek- och pers admin</c:v>
                </c:pt>
                <c:pt idx="3">
                  <c:v>infrastruktur o service</c:v>
                </c:pt>
                <c:pt idx="4">
                  <c:v>bibliotek</c:v>
                </c:pt>
                <c:pt idx="5">
                  <c:v>nivåspecifikt</c:v>
                </c:pt>
              </c:strCache>
            </c:strRef>
          </c:cat>
          <c:val>
            <c:numRef>
              <c:f>funktion!$B$72:$B$77</c:f>
              <c:numCache>
                <c:formatCode>#,##0,</c:formatCode>
                <c:ptCount val="6"/>
                <c:pt idx="0">
                  <c:v>950225.80519170885</c:v>
                </c:pt>
                <c:pt idx="1">
                  <c:v>3109766.0659860196</c:v>
                </c:pt>
                <c:pt idx="2">
                  <c:v>908750.53077004326</c:v>
                </c:pt>
                <c:pt idx="3">
                  <c:v>2139557.3012503786</c:v>
                </c:pt>
                <c:pt idx="4">
                  <c:v>978921.57452040864</c:v>
                </c:pt>
                <c:pt idx="5">
                  <c:v>298216.47836200963</c:v>
                </c:pt>
              </c:numCache>
            </c:numRef>
          </c:val>
        </c:ser>
        <c:ser>
          <c:idx val="1"/>
          <c:order val="1"/>
          <c:tx>
            <c:strRef>
              <c:f>funktion!$C$71</c:f>
              <c:strCache>
                <c:ptCount val="1"/>
                <c:pt idx="0">
                  <c:v>forskning</c:v>
                </c:pt>
              </c:strCache>
            </c:strRef>
          </c:tx>
          <c:spPr>
            <a:solidFill>
              <a:schemeClr val="accent6">
                <a:lumMod val="60000"/>
                <a:lumOff val="40000"/>
              </a:schemeClr>
            </a:solidFill>
          </c:spPr>
          <c:invertIfNegative val="0"/>
          <c:cat>
            <c:strRef>
              <c:f>funktion!$A$72:$A$77</c:f>
              <c:strCache>
                <c:ptCount val="6"/>
                <c:pt idx="0">
                  <c:v>ledning</c:v>
                </c:pt>
                <c:pt idx="1">
                  <c:v>utb- resp forsk admin</c:v>
                </c:pt>
                <c:pt idx="2">
                  <c:v>ek- och pers admin</c:v>
                </c:pt>
                <c:pt idx="3">
                  <c:v>infrastruktur o service</c:v>
                </c:pt>
                <c:pt idx="4">
                  <c:v>bibliotek</c:v>
                </c:pt>
                <c:pt idx="5">
                  <c:v>nivåspecifikt</c:v>
                </c:pt>
              </c:strCache>
            </c:strRef>
          </c:cat>
          <c:val>
            <c:numRef>
              <c:f>funktion!$C$72:$C$77</c:f>
              <c:numCache>
                <c:formatCode>#,##0,</c:formatCode>
                <c:ptCount val="6"/>
                <c:pt idx="0">
                  <c:v>1018407.8086539442</c:v>
                </c:pt>
                <c:pt idx="1">
                  <c:v>1112563.035677535</c:v>
                </c:pt>
                <c:pt idx="2">
                  <c:v>1500321.257003329</c:v>
                </c:pt>
                <c:pt idx="3">
                  <c:v>2343024.7190758805</c:v>
                </c:pt>
                <c:pt idx="4">
                  <c:v>929988.41395395715</c:v>
                </c:pt>
                <c:pt idx="5">
                  <c:v>242422.51983409023</c:v>
                </c:pt>
              </c:numCache>
            </c:numRef>
          </c:val>
        </c:ser>
        <c:dLbls>
          <c:showLegendKey val="0"/>
          <c:showVal val="0"/>
          <c:showCatName val="0"/>
          <c:showSerName val="0"/>
          <c:showPercent val="0"/>
          <c:showBubbleSize val="0"/>
        </c:dLbls>
        <c:gapWidth val="150"/>
        <c:axId val="98809344"/>
        <c:axId val="98810880"/>
      </c:barChart>
      <c:catAx>
        <c:axId val="98809344"/>
        <c:scaling>
          <c:orientation val="minMax"/>
        </c:scaling>
        <c:delete val="0"/>
        <c:axPos val="b"/>
        <c:majorTickMark val="out"/>
        <c:minorTickMark val="none"/>
        <c:tickLblPos val="nextTo"/>
        <c:txPr>
          <a:bodyPr/>
          <a:lstStyle/>
          <a:p>
            <a:pPr>
              <a:defRPr sz="1400"/>
            </a:pPr>
            <a:endParaRPr lang="sv-SE"/>
          </a:p>
        </c:txPr>
        <c:crossAx val="98810880"/>
        <c:crosses val="autoZero"/>
        <c:auto val="1"/>
        <c:lblAlgn val="ctr"/>
        <c:lblOffset val="100"/>
        <c:noMultiLvlLbl val="0"/>
      </c:catAx>
      <c:valAx>
        <c:axId val="98810880"/>
        <c:scaling>
          <c:orientation val="minMax"/>
        </c:scaling>
        <c:delete val="0"/>
        <c:axPos val="l"/>
        <c:majorGridlines/>
        <c:title>
          <c:tx>
            <c:rich>
              <a:bodyPr rot="-5400000" vert="horz"/>
              <a:lstStyle/>
              <a:p>
                <a:pPr>
                  <a:defRPr sz="1400" b="0"/>
                </a:pPr>
                <a:r>
                  <a:rPr lang="en-US" sz="1400" b="0"/>
                  <a:t>Kostnader tkr</a:t>
                </a:r>
              </a:p>
            </c:rich>
          </c:tx>
          <c:overlay val="0"/>
        </c:title>
        <c:numFmt formatCode="#,##0," sourceLinked="1"/>
        <c:majorTickMark val="out"/>
        <c:minorTickMark val="none"/>
        <c:tickLblPos val="nextTo"/>
        <c:txPr>
          <a:bodyPr/>
          <a:lstStyle/>
          <a:p>
            <a:pPr>
              <a:defRPr sz="1400"/>
            </a:pPr>
            <a:endParaRPr lang="sv-SE"/>
          </a:p>
        </c:txPr>
        <c:crossAx val="98809344"/>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funktion!$B$142</c:f>
              <c:strCache>
                <c:ptCount val="1"/>
                <c:pt idx="0">
                  <c:v>ledning</c:v>
                </c:pt>
              </c:strCache>
            </c:strRef>
          </c:tx>
          <c:marker>
            <c:symbol val="none"/>
          </c:marker>
          <c:cat>
            <c:numRef>
              <c:f>funktion!$A$143:$A$146</c:f>
              <c:numCache>
                <c:formatCode>General</c:formatCode>
                <c:ptCount val="4"/>
                <c:pt idx="0">
                  <c:v>2010</c:v>
                </c:pt>
                <c:pt idx="1">
                  <c:v>2011</c:v>
                </c:pt>
                <c:pt idx="2">
                  <c:v>2012</c:v>
                </c:pt>
                <c:pt idx="3">
                  <c:v>2013</c:v>
                </c:pt>
              </c:numCache>
            </c:numRef>
          </c:cat>
          <c:val>
            <c:numRef>
              <c:f>funktion!$B$143:$B$146</c:f>
              <c:numCache>
                <c:formatCode>#,##0</c:formatCode>
                <c:ptCount val="4"/>
                <c:pt idx="0">
                  <c:v>851514.15641140216</c:v>
                </c:pt>
                <c:pt idx="1">
                  <c:v>910582.04872962378</c:v>
                </c:pt>
                <c:pt idx="2">
                  <c:v>903409.33165635774</c:v>
                </c:pt>
                <c:pt idx="3">
                  <c:v>950225.80519170885</c:v>
                </c:pt>
              </c:numCache>
            </c:numRef>
          </c:val>
          <c:smooth val="0"/>
        </c:ser>
        <c:ser>
          <c:idx val="1"/>
          <c:order val="1"/>
          <c:tx>
            <c:strRef>
              <c:f>funktion!$C$142</c:f>
              <c:strCache>
                <c:ptCount val="1"/>
                <c:pt idx="0">
                  <c:v>utbildnings- resp forskningsadmin</c:v>
                </c:pt>
              </c:strCache>
            </c:strRef>
          </c:tx>
          <c:spPr>
            <a:ln w="38100"/>
          </c:spPr>
          <c:marker>
            <c:symbol val="none"/>
          </c:marker>
          <c:cat>
            <c:numRef>
              <c:f>funktion!$A$143:$A$146</c:f>
              <c:numCache>
                <c:formatCode>General</c:formatCode>
                <c:ptCount val="4"/>
                <c:pt idx="0">
                  <c:v>2010</c:v>
                </c:pt>
                <c:pt idx="1">
                  <c:v>2011</c:v>
                </c:pt>
                <c:pt idx="2">
                  <c:v>2012</c:v>
                </c:pt>
                <c:pt idx="3">
                  <c:v>2013</c:v>
                </c:pt>
              </c:numCache>
            </c:numRef>
          </c:cat>
          <c:val>
            <c:numRef>
              <c:f>funktion!$C$143:$C$146</c:f>
              <c:numCache>
                <c:formatCode>#,##0</c:formatCode>
                <c:ptCount val="4"/>
                <c:pt idx="0">
                  <c:v>3036666.2782779136</c:v>
                </c:pt>
                <c:pt idx="1">
                  <c:v>3137053.7366699008</c:v>
                </c:pt>
                <c:pt idx="2">
                  <c:v>3080085.8224275601</c:v>
                </c:pt>
                <c:pt idx="3">
                  <c:v>3109766.0659860196</c:v>
                </c:pt>
              </c:numCache>
            </c:numRef>
          </c:val>
          <c:smooth val="0"/>
        </c:ser>
        <c:ser>
          <c:idx val="2"/>
          <c:order val="2"/>
          <c:tx>
            <c:strRef>
              <c:f>funktion!$D$142</c:f>
              <c:strCache>
                <c:ptCount val="1"/>
                <c:pt idx="0">
                  <c:v>ekonomi- och personaladmin</c:v>
                </c:pt>
              </c:strCache>
            </c:strRef>
          </c:tx>
          <c:spPr>
            <a:ln w="38100"/>
          </c:spPr>
          <c:marker>
            <c:symbol val="none"/>
          </c:marker>
          <c:cat>
            <c:numRef>
              <c:f>funktion!$A$143:$A$146</c:f>
              <c:numCache>
                <c:formatCode>General</c:formatCode>
                <c:ptCount val="4"/>
                <c:pt idx="0">
                  <c:v>2010</c:v>
                </c:pt>
                <c:pt idx="1">
                  <c:v>2011</c:v>
                </c:pt>
                <c:pt idx="2">
                  <c:v>2012</c:v>
                </c:pt>
                <c:pt idx="3">
                  <c:v>2013</c:v>
                </c:pt>
              </c:numCache>
            </c:numRef>
          </c:cat>
          <c:val>
            <c:numRef>
              <c:f>funktion!$D$143:$D$146</c:f>
              <c:numCache>
                <c:formatCode>#,##0</c:formatCode>
                <c:ptCount val="4"/>
                <c:pt idx="0">
                  <c:v>880250.26293569361</c:v>
                </c:pt>
                <c:pt idx="1">
                  <c:v>893969.76571953425</c:v>
                </c:pt>
                <c:pt idx="2">
                  <c:v>899329.6572011715</c:v>
                </c:pt>
                <c:pt idx="3">
                  <c:v>908750.53077004326</c:v>
                </c:pt>
              </c:numCache>
            </c:numRef>
          </c:val>
          <c:smooth val="0"/>
        </c:ser>
        <c:ser>
          <c:idx val="3"/>
          <c:order val="3"/>
          <c:tx>
            <c:strRef>
              <c:f>funktion!$E$142</c:f>
              <c:strCache>
                <c:ptCount val="1"/>
                <c:pt idx="0">
                  <c:v>infrastruktur och service</c:v>
                </c:pt>
              </c:strCache>
            </c:strRef>
          </c:tx>
          <c:spPr>
            <a:ln w="38100"/>
          </c:spPr>
          <c:marker>
            <c:symbol val="none"/>
          </c:marker>
          <c:cat>
            <c:numRef>
              <c:f>funktion!$A$143:$A$146</c:f>
              <c:numCache>
                <c:formatCode>General</c:formatCode>
                <c:ptCount val="4"/>
                <c:pt idx="0">
                  <c:v>2010</c:v>
                </c:pt>
                <c:pt idx="1">
                  <c:v>2011</c:v>
                </c:pt>
                <c:pt idx="2">
                  <c:v>2012</c:v>
                </c:pt>
                <c:pt idx="3">
                  <c:v>2013</c:v>
                </c:pt>
              </c:numCache>
            </c:numRef>
          </c:cat>
          <c:val>
            <c:numRef>
              <c:f>funktion!$E$143:$E$146</c:f>
              <c:numCache>
                <c:formatCode>#,##0</c:formatCode>
                <c:ptCount val="4"/>
                <c:pt idx="0">
                  <c:v>2053775.1582529531</c:v>
                </c:pt>
                <c:pt idx="1">
                  <c:v>2127079.8665709235</c:v>
                </c:pt>
                <c:pt idx="2">
                  <c:v>2227962.1021836326</c:v>
                </c:pt>
                <c:pt idx="3">
                  <c:v>2139557.3012503786</c:v>
                </c:pt>
              </c:numCache>
            </c:numRef>
          </c:val>
          <c:smooth val="0"/>
        </c:ser>
        <c:ser>
          <c:idx val="4"/>
          <c:order val="4"/>
          <c:tx>
            <c:strRef>
              <c:f>funktion!$F$142</c:f>
              <c:strCache>
                <c:ptCount val="1"/>
                <c:pt idx="0">
                  <c:v>bibliotek</c:v>
                </c:pt>
              </c:strCache>
            </c:strRef>
          </c:tx>
          <c:spPr>
            <a:ln w="38100"/>
          </c:spPr>
          <c:marker>
            <c:symbol val="none"/>
          </c:marker>
          <c:cat>
            <c:numRef>
              <c:f>funktion!$A$143:$A$146</c:f>
              <c:numCache>
                <c:formatCode>General</c:formatCode>
                <c:ptCount val="4"/>
                <c:pt idx="0">
                  <c:v>2010</c:v>
                </c:pt>
                <c:pt idx="1">
                  <c:v>2011</c:v>
                </c:pt>
                <c:pt idx="2">
                  <c:v>2012</c:v>
                </c:pt>
                <c:pt idx="3">
                  <c:v>2013</c:v>
                </c:pt>
              </c:numCache>
            </c:numRef>
          </c:cat>
          <c:val>
            <c:numRef>
              <c:f>funktion!$F$143:$F$146</c:f>
              <c:numCache>
                <c:formatCode>#,##0</c:formatCode>
                <c:ptCount val="4"/>
                <c:pt idx="0">
                  <c:v>944346.54607856669</c:v>
                </c:pt>
                <c:pt idx="1">
                  <c:v>953374.58952009224</c:v>
                </c:pt>
                <c:pt idx="2">
                  <c:v>967692.6834824828</c:v>
                </c:pt>
                <c:pt idx="3">
                  <c:v>978921.57452040864</c:v>
                </c:pt>
              </c:numCache>
            </c:numRef>
          </c:val>
          <c:smooth val="0"/>
        </c:ser>
        <c:ser>
          <c:idx val="5"/>
          <c:order val="5"/>
          <c:tx>
            <c:strRef>
              <c:f>funktion!$G$142</c:f>
              <c:strCache>
                <c:ptCount val="1"/>
                <c:pt idx="0">
                  <c:v>nivåspecifikt</c:v>
                </c:pt>
              </c:strCache>
            </c:strRef>
          </c:tx>
          <c:spPr>
            <a:ln w="38100"/>
          </c:spPr>
          <c:marker>
            <c:symbol val="none"/>
          </c:marker>
          <c:cat>
            <c:numRef>
              <c:f>funktion!$A$143:$A$146</c:f>
              <c:numCache>
                <c:formatCode>General</c:formatCode>
                <c:ptCount val="4"/>
                <c:pt idx="0">
                  <c:v>2010</c:v>
                </c:pt>
                <c:pt idx="1">
                  <c:v>2011</c:v>
                </c:pt>
                <c:pt idx="2">
                  <c:v>2012</c:v>
                </c:pt>
                <c:pt idx="3">
                  <c:v>2013</c:v>
                </c:pt>
              </c:numCache>
            </c:numRef>
          </c:cat>
          <c:val>
            <c:numRef>
              <c:f>funktion!$G$143:$G$146</c:f>
              <c:numCache>
                <c:formatCode>#,##0</c:formatCode>
                <c:ptCount val="4"/>
                <c:pt idx="0">
                  <c:v>208986.07699999999</c:v>
                </c:pt>
                <c:pt idx="1">
                  <c:v>349739.18056460505</c:v>
                </c:pt>
                <c:pt idx="2">
                  <c:v>340708.03700000001</c:v>
                </c:pt>
                <c:pt idx="3">
                  <c:v>298216.47836200963</c:v>
                </c:pt>
              </c:numCache>
            </c:numRef>
          </c:val>
          <c:smooth val="0"/>
        </c:ser>
        <c:dLbls>
          <c:showLegendKey val="0"/>
          <c:showVal val="0"/>
          <c:showCatName val="0"/>
          <c:showSerName val="0"/>
          <c:showPercent val="0"/>
          <c:showBubbleSize val="0"/>
        </c:dLbls>
        <c:marker val="1"/>
        <c:smooth val="0"/>
        <c:axId val="98887552"/>
        <c:axId val="98889088"/>
      </c:lineChart>
      <c:catAx>
        <c:axId val="98887552"/>
        <c:scaling>
          <c:orientation val="minMax"/>
        </c:scaling>
        <c:delete val="0"/>
        <c:axPos val="b"/>
        <c:numFmt formatCode="General" sourceLinked="1"/>
        <c:majorTickMark val="out"/>
        <c:minorTickMark val="none"/>
        <c:tickLblPos val="nextTo"/>
        <c:txPr>
          <a:bodyPr/>
          <a:lstStyle/>
          <a:p>
            <a:pPr>
              <a:defRPr sz="1400"/>
            </a:pPr>
            <a:endParaRPr lang="sv-SE"/>
          </a:p>
        </c:txPr>
        <c:crossAx val="98889088"/>
        <c:crosses val="autoZero"/>
        <c:auto val="1"/>
        <c:lblAlgn val="ctr"/>
        <c:lblOffset val="100"/>
        <c:noMultiLvlLbl val="0"/>
      </c:catAx>
      <c:valAx>
        <c:axId val="98889088"/>
        <c:scaling>
          <c:orientation val="minMax"/>
        </c:scaling>
        <c:delete val="0"/>
        <c:axPos val="l"/>
        <c:majorGridlines/>
        <c:title>
          <c:tx>
            <c:rich>
              <a:bodyPr rot="-5400000" vert="horz"/>
              <a:lstStyle/>
              <a:p>
                <a:pPr>
                  <a:defRPr sz="1400" b="0"/>
                </a:pPr>
                <a:r>
                  <a:rPr lang="en-US" sz="1400" b="0"/>
                  <a:t>Kostnader tkr</a:t>
                </a:r>
              </a:p>
            </c:rich>
          </c:tx>
          <c:overlay val="0"/>
        </c:title>
        <c:numFmt formatCode="#,##0," sourceLinked="0"/>
        <c:majorTickMark val="out"/>
        <c:minorTickMark val="none"/>
        <c:tickLblPos val="nextTo"/>
        <c:txPr>
          <a:bodyPr/>
          <a:lstStyle/>
          <a:p>
            <a:pPr>
              <a:defRPr sz="1400"/>
            </a:pPr>
            <a:endParaRPr lang="sv-SE"/>
          </a:p>
        </c:txPr>
        <c:crossAx val="98887552"/>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funktion!$B$153</c:f>
              <c:strCache>
                <c:ptCount val="1"/>
                <c:pt idx="0">
                  <c:v>ledning</c:v>
                </c:pt>
              </c:strCache>
            </c:strRef>
          </c:tx>
          <c:spPr>
            <a:ln w="38100"/>
          </c:spPr>
          <c:marker>
            <c:symbol val="none"/>
          </c:marker>
          <c:cat>
            <c:numRef>
              <c:f>funktion!$A$154:$A$157</c:f>
              <c:numCache>
                <c:formatCode>General</c:formatCode>
                <c:ptCount val="4"/>
                <c:pt idx="0">
                  <c:v>2010</c:v>
                </c:pt>
                <c:pt idx="1">
                  <c:v>2011</c:v>
                </c:pt>
                <c:pt idx="2">
                  <c:v>2012</c:v>
                </c:pt>
                <c:pt idx="3">
                  <c:v>2013</c:v>
                </c:pt>
              </c:numCache>
            </c:numRef>
          </c:cat>
          <c:val>
            <c:numRef>
              <c:f>funktion!$B$154:$B$157</c:f>
              <c:numCache>
                <c:formatCode>#,##0</c:formatCode>
                <c:ptCount val="4"/>
                <c:pt idx="0">
                  <c:v>857153.53475588583</c:v>
                </c:pt>
                <c:pt idx="1">
                  <c:v>942476.3758372654</c:v>
                </c:pt>
                <c:pt idx="2">
                  <c:v>941176.29723331868</c:v>
                </c:pt>
                <c:pt idx="3">
                  <c:v>1018407.8086539442</c:v>
                </c:pt>
              </c:numCache>
            </c:numRef>
          </c:val>
          <c:smooth val="0"/>
        </c:ser>
        <c:ser>
          <c:idx val="1"/>
          <c:order val="1"/>
          <c:tx>
            <c:strRef>
              <c:f>funktion!$C$153</c:f>
              <c:strCache>
                <c:ptCount val="1"/>
                <c:pt idx="0">
                  <c:v>utbildnings- resp forskningsadmin</c:v>
                </c:pt>
              </c:strCache>
            </c:strRef>
          </c:tx>
          <c:spPr>
            <a:ln w="38100"/>
          </c:spPr>
          <c:marker>
            <c:symbol val="none"/>
          </c:marker>
          <c:cat>
            <c:numRef>
              <c:f>funktion!$A$154:$A$157</c:f>
              <c:numCache>
                <c:formatCode>General</c:formatCode>
                <c:ptCount val="4"/>
                <c:pt idx="0">
                  <c:v>2010</c:v>
                </c:pt>
                <c:pt idx="1">
                  <c:v>2011</c:v>
                </c:pt>
                <c:pt idx="2">
                  <c:v>2012</c:v>
                </c:pt>
                <c:pt idx="3">
                  <c:v>2013</c:v>
                </c:pt>
              </c:numCache>
            </c:numRef>
          </c:cat>
          <c:val>
            <c:numRef>
              <c:f>funktion!$C$154:$C$157</c:f>
              <c:numCache>
                <c:formatCode>#,##0</c:formatCode>
                <c:ptCount val="4"/>
                <c:pt idx="0">
                  <c:v>1014535.4169045096</c:v>
                </c:pt>
                <c:pt idx="1">
                  <c:v>1052615.3709763999</c:v>
                </c:pt>
                <c:pt idx="2">
                  <c:v>1105079.1916235888</c:v>
                </c:pt>
                <c:pt idx="3">
                  <c:v>1112563.035677535</c:v>
                </c:pt>
              </c:numCache>
            </c:numRef>
          </c:val>
          <c:smooth val="0"/>
        </c:ser>
        <c:ser>
          <c:idx val="2"/>
          <c:order val="2"/>
          <c:tx>
            <c:strRef>
              <c:f>funktion!$D$153</c:f>
              <c:strCache>
                <c:ptCount val="1"/>
                <c:pt idx="0">
                  <c:v>ekonomi- och personaladmin</c:v>
                </c:pt>
              </c:strCache>
            </c:strRef>
          </c:tx>
          <c:spPr>
            <a:ln w="38100"/>
          </c:spPr>
          <c:marker>
            <c:symbol val="none"/>
          </c:marker>
          <c:cat>
            <c:numRef>
              <c:f>funktion!$A$154:$A$157</c:f>
              <c:numCache>
                <c:formatCode>General</c:formatCode>
                <c:ptCount val="4"/>
                <c:pt idx="0">
                  <c:v>2010</c:v>
                </c:pt>
                <c:pt idx="1">
                  <c:v>2011</c:v>
                </c:pt>
                <c:pt idx="2">
                  <c:v>2012</c:v>
                </c:pt>
                <c:pt idx="3">
                  <c:v>2013</c:v>
                </c:pt>
              </c:numCache>
            </c:numRef>
          </c:cat>
          <c:val>
            <c:numRef>
              <c:f>funktion!$D$154:$D$157</c:f>
              <c:numCache>
                <c:formatCode>#,##0</c:formatCode>
                <c:ptCount val="4"/>
                <c:pt idx="0">
                  <c:v>1340254.5044579764</c:v>
                </c:pt>
                <c:pt idx="1">
                  <c:v>1423793.2332181104</c:v>
                </c:pt>
                <c:pt idx="2">
                  <c:v>1439165.4049566619</c:v>
                </c:pt>
                <c:pt idx="3">
                  <c:v>1500321.257003329</c:v>
                </c:pt>
              </c:numCache>
            </c:numRef>
          </c:val>
          <c:smooth val="0"/>
        </c:ser>
        <c:ser>
          <c:idx val="3"/>
          <c:order val="3"/>
          <c:tx>
            <c:strRef>
              <c:f>funktion!$E$153</c:f>
              <c:strCache>
                <c:ptCount val="1"/>
                <c:pt idx="0">
                  <c:v>infrastruktur och service</c:v>
                </c:pt>
              </c:strCache>
            </c:strRef>
          </c:tx>
          <c:spPr>
            <a:ln w="38100"/>
          </c:spPr>
          <c:marker>
            <c:symbol val="none"/>
          </c:marker>
          <c:cat>
            <c:numRef>
              <c:f>funktion!$A$154:$A$157</c:f>
              <c:numCache>
                <c:formatCode>General</c:formatCode>
                <c:ptCount val="4"/>
                <c:pt idx="0">
                  <c:v>2010</c:v>
                </c:pt>
                <c:pt idx="1">
                  <c:v>2011</c:v>
                </c:pt>
                <c:pt idx="2">
                  <c:v>2012</c:v>
                </c:pt>
                <c:pt idx="3">
                  <c:v>2013</c:v>
                </c:pt>
              </c:numCache>
            </c:numRef>
          </c:cat>
          <c:val>
            <c:numRef>
              <c:f>funktion!$E$154:$E$157</c:f>
              <c:numCache>
                <c:formatCode>#,##0</c:formatCode>
                <c:ptCount val="4"/>
                <c:pt idx="0">
                  <c:v>1959034.7477227328</c:v>
                </c:pt>
                <c:pt idx="1">
                  <c:v>2132329.6407717867</c:v>
                </c:pt>
                <c:pt idx="2">
                  <c:v>2206892.3016181197</c:v>
                </c:pt>
                <c:pt idx="3">
                  <c:v>2343024.7190758805</c:v>
                </c:pt>
              </c:numCache>
            </c:numRef>
          </c:val>
          <c:smooth val="0"/>
        </c:ser>
        <c:ser>
          <c:idx val="4"/>
          <c:order val="4"/>
          <c:tx>
            <c:strRef>
              <c:f>funktion!$F$153</c:f>
              <c:strCache>
                <c:ptCount val="1"/>
                <c:pt idx="0">
                  <c:v>bibliotek</c:v>
                </c:pt>
              </c:strCache>
            </c:strRef>
          </c:tx>
          <c:spPr>
            <a:ln w="38100"/>
          </c:spPr>
          <c:marker>
            <c:symbol val="none"/>
          </c:marker>
          <c:cat>
            <c:numRef>
              <c:f>funktion!$A$154:$A$157</c:f>
              <c:numCache>
                <c:formatCode>General</c:formatCode>
                <c:ptCount val="4"/>
                <c:pt idx="0">
                  <c:v>2010</c:v>
                </c:pt>
                <c:pt idx="1">
                  <c:v>2011</c:v>
                </c:pt>
                <c:pt idx="2">
                  <c:v>2012</c:v>
                </c:pt>
                <c:pt idx="3">
                  <c:v>2013</c:v>
                </c:pt>
              </c:numCache>
            </c:numRef>
          </c:cat>
          <c:val>
            <c:numRef>
              <c:f>funktion!$F$154:$F$157</c:f>
              <c:numCache>
                <c:formatCode>#,##0</c:formatCode>
                <c:ptCount val="4"/>
                <c:pt idx="0">
                  <c:v>843963.84263857629</c:v>
                </c:pt>
                <c:pt idx="1">
                  <c:v>866081.82586794219</c:v>
                </c:pt>
                <c:pt idx="2">
                  <c:v>904562.68150962563</c:v>
                </c:pt>
                <c:pt idx="3">
                  <c:v>929988.41395395715</c:v>
                </c:pt>
              </c:numCache>
            </c:numRef>
          </c:val>
          <c:smooth val="0"/>
        </c:ser>
        <c:ser>
          <c:idx val="5"/>
          <c:order val="5"/>
          <c:tx>
            <c:strRef>
              <c:f>funktion!$G$153</c:f>
              <c:strCache>
                <c:ptCount val="1"/>
                <c:pt idx="0">
                  <c:v>nivåspecifikt</c:v>
                </c:pt>
              </c:strCache>
            </c:strRef>
          </c:tx>
          <c:spPr>
            <a:ln w="38100"/>
          </c:spPr>
          <c:marker>
            <c:symbol val="none"/>
          </c:marker>
          <c:cat>
            <c:numRef>
              <c:f>funktion!$A$154:$A$157</c:f>
              <c:numCache>
                <c:formatCode>General</c:formatCode>
                <c:ptCount val="4"/>
                <c:pt idx="0">
                  <c:v>2010</c:v>
                </c:pt>
                <c:pt idx="1">
                  <c:v>2011</c:v>
                </c:pt>
                <c:pt idx="2">
                  <c:v>2012</c:v>
                </c:pt>
                <c:pt idx="3">
                  <c:v>2013</c:v>
                </c:pt>
              </c:numCache>
            </c:numRef>
          </c:cat>
          <c:val>
            <c:numRef>
              <c:f>funktion!$G$154:$G$157</c:f>
              <c:numCache>
                <c:formatCode>#,##0</c:formatCode>
                <c:ptCount val="4"/>
                <c:pt idx="0">
                  <c:v>194936.22700000001</c:v>
                </c:pt>
                <c:pt idx="1">
                  <c:v>251617.77165539493</c:v>
                </c:pt>
                <c:pt idx="2">
                  <c:v>251879.58</c:v>
                </c:pt>
                <c:pt idx="3">
                  <c:v>242422.51983409023</c:v>
                </c:pt>
              </c:numCache>
            </c:numRef>
          </c:val>
          <c:smooth val="0"/>
        </c:ser>
        <c:dLbls>
          <c:showLegendKey val="0"/>
          <c:showVal val="0"/>
          <c:showCatName val="0"/>
          <c:showSerName val="0"/>
          <c:showPercent val="0"/>
          <c:showBubbleSize val="0"/>
        </c:dLbls>
        <c:marker val="1"/>
        <c:smooth val="0"/>
        <c:axId val="98945280"/>
        <c:axId val="98951168"/>
      </c:lineChart>
      <c:catAx>
        <c:axId val="98945280"/>
        <c:scaling>
          <c:orientation val="minMax"/>
        </c:scaling>
        <c:delete val="0"/>
        <c:axPos val="b"/>
        <c:numFmt formatCode="General" sourceLinked="1"/>
        <c:majorTickMark val="out"/>
        <c:minorTickMark val="none"/>
        <c:tickLblPos val="nextTo"/>
        <c:txPr>
          <a:bodyPr/>
          <a:lstStyle/>
          <a:p>
            <a:pPr>
              <a:defRPr sz="1400"/>
            </a:pPr>
            <a:endParaRPr lang="sv-SE"/>
          </a:p>
        </c:txPr>
        <c:crossAx val="98951168"/>
        <c:crosses val="autoZero"/>
        <c:auto val="1"/>
        <c:lblAlgn val="ctr"/>
        <c:lblOffset val="100"/>
        <c:noMultiLvlLbl val="0"/>
      </c:catAx>
      <c:valAx>
        <c:axId val="98951168"/>
        <c:scaling>
          <c:orientation val="minMax"/>
        </c:scaling>
        <c:delete val="0"/>
        <c:axPos val="l"/>
        <c:majorGridlines/>
        <c:title>
          <c:tx>
            <c:rich>
              <a:bodyPr rot="-5400000" vert="horz"/>
              <a:lstStyle/>
              <a:p>
                <a:pPr>
                  <a:defRPr sz="1400" b="0"/>
                </a:pPr>
                <a:r>
                  <a:rPr lang="en-US" sz="1400" b="0"/>
                  <a:t>Kostnader tkr</a:t>
                </a:r>
              </a:p>
            </c:rich>
          </c:tx>
          <c:overlay val="0"/>
        </c:title>
        <c:numFmt formatCode="#,##0," sourceLinked="0"/>
        <c:majorTickMark val="out"/>
        <c:minorTickMark val="none"/>
        <c:tickLblPos val="nextTo"/>
        <c:txPr>
          <a:bodyPr/>
          <a:lstStyle/>
          <a:p>
            <a:pPr>
              <a:defRPr sz="1400"/>
            </a:pPr>
            <a:endParaRPr lang="sv-SE"/>
          </a:p>
        </c:txPr>
        <c:crossAx val="98945280"/>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forskning</a:t>
            </a:r>
          </a:p>
        </c:rich>
      </c:tx>
      <c:layout>
        <c:manualLayout>
          <c:xMode val="edge"/>
          <c:yMode val="edge"/>
          <c:x val="0.43827160493827161"/>
          <c:y val="1.9642228626261415E-2"/>
        </c:manualLayout>
      </c:layout>
      <c:overlay val="0"/>
    </c:title>
    <c:autoTitleDeleted val="0"/>
    <c:plotArea>
      <c:layout/>
      <c:barChart>
        <c:barDir val="col"/>
        <c:grouping val="percentStacked"/>
        <c:varyColors val="0"/>
        <c:ser>
          <c:idx val="0"/>
          <c:order val="0"/>
          <c:tx>
            <c:strRef>
              <c:f>'andel fo'!$C$129</c:f>
              <c:strCache>
                <c:ptCount val="1"/>
                <c:pt idx="0">
                  <c:v>indirekta kostnader</c:v>
                </c:pt>
              </c:strCache>
            </c:strRef>
          </c:tx>
          <c:invertIfNegative val="0"/>
          <c:dLbls>
            <c:txPr>
              <a:bodyPr/>
              <a:lstStyle/>
              <a:p>
                <a:pPr>
                  <a:defRPr sz="1800">
                    <a:solidFill>
                      <a:schemeClr val="bg1"/>
                    </a:solidFill>
                  </a:defRPr>
                </a:pPr>
                <a:endParaRPr lang="sv-SE"/>
              </a:p>
            </c:txPr>
            <c:showLegendKey val="0"/>
            <c:showVal val="1"/>
            <c:showCatName val="0"/>
            <c:showSerName val="0"/>
            <c:showPercent val="0"/>
            <c:showBubbleSize val="0"/>
            <c:showLeaderLines val="0"/>
          </c:dLbls>
          <c:cat>
            <c:multiLvlStrRef>
              <c:f>'andel fo'!$A$130:$B$135</c:f>
              <c:multiLvlStrCache>
                <c:ptCount val="6"/>
                <c:lvl>
                  <c:pt idx="0">
                    <c:v>2014</c:v>
                  </c:pt>
                  <c:pt idx="1">
                    <c:v>2013</c:v>
                  </c:pt>
                  <c:pt idx="2">
                    <c:v>2014</c:v>
                  </c:pt>
                  <c:pt idx="3">
                    <c:v>2013</c:v>
                  </c:pt>
                  <c:pt idx="4">
                    <c:v>2014</c:v>
                  </c:pt>
                  <c:pt idx="5">
                    <c:v>2013</c:v>
                  </c:pt>
                </c:lvl>
                <c:lvl>
                  <c:pt idx="0">
                    <c:v>alla</c:v>
                  </c:pt>
                  <c:pt idx="2">
                    <c:v>10 största</c:v>
                  </c:pt>
                  <c:pt idx="4">
                    <c:v>övriga</c:v>
                  </c:pt>
                </c:lvl>
              </c:multiLvlStrCache>
            </c:multiLvlStrRef>
          </c:cat>
          <c:val>
            <c:numRef>
              <c:f>'andel fo'!$C$130:$C$135</c:f>
              <c:numCache>
                <c:formatCode>0%</c:formatCode>
                <c:ptCount val="6"/>
                <c:pt idx="0">
                  <c:v>0.19846883593295167</c:v>
                </c:pt>
                <c:pt idx="1">
                  <c:v>0.19914070302837367</c:v>
                </c:pt>
                <c:pt idx="2">
                  <c:v>0.19282409121559796</c:v>
                </c:pt>
                <c:pt idx="3">
                  <c:v>0.19236090978449005</c:v>
                </c:pt>
                <c:pt idx="4">
                  <c:v>0.23877262093482296</c:v>
                </c:pt>
                <c:pt idx="5">
                  <c:v>0.24693973019815749</c:v>
                </c:pt>
              </c:numCache>
            </c:numRef>
          </c:val>
        </c:ser>
        <c:ser>
          <c:idx val="1"/>
          <c:order val="1"/>
          <c:tx>
            <c:strRef>
              <c:f>'andel fo'!$D$129</c:f>
              <c:strCache>
                <c:ptCount val="1"/>
                <c:pt idx="0">
                  <c:v>direkta kostnader</c:v>
                </c:pt>
              </c:strCache>
            </c:strRef>
          </c:tx>
          <c:invertIfNegative val="0"/>
          <c:dLbls>
            <c:txPr>
              <a:bodyPr/>
              <a:lstStyle/>
              <a:p>
                <a:pPr>
                  <a:defRPr sz="1800">
                    <a:solidFill>
                      <a:schemeClr val="bg1"/>
                    </a:solidFill>
                  </a:defRPr>
                </a:pPr>
                <a:endParaRPr lang="sv-SE"/>
              </a:p>
            </c:txPr>
            <c:showLegendKey val="0"/>
            <c:showVal val="1"/>
            <c:showCatName val="0"/>
            <c:showSerName val="0"/>
            <c:showPercent val="0"/>
            <c:showBubbleSize val="0"/>
            <c:showLeaderLines val="0"/>
          </c:dLbls>
          <c:cat>
            <c:multiLvlStrRef>
              <c:f>'andel fo'!$A$130:$B$135</c:f>
              <c:multiLvlStrCache>
                <c:ptCount val="6"/>
                <c:lvl>
                  <c:pt idx="0">
                    <c:v>2014</c:v>
                  </c:pt>
                  <c:pt idx="1">
                    <c:v>2013</c:v>
                  </c:pt>
                  <c:pt idx="2">
                    <c:v>2014</c:v>
                  </c:pt>
                  <c:pt idx="3">
                    <c:v>2013</c:v>
                  </c:pt>
                  <c:pt idx="4">
                    <c:v>2014</c:v>
                  </c:pt>
                  <c:pt idx="5">
                    <c:v>2013</c:v>
                  </c:pt>
                </c:lvl>
                <c:lvl>
                  <c:pt idx="0">
                    <c:v>alla</c:v>
                  </c:pt>
                  <c:pt idx="2">
                    <c:v>10 största</c:v>
                  </c:pt>
                  <c:pt idx="4">
                    <c:v>övriga</c:v>
                  </c:pt>
                </c:lvl>
              </c:multiLvlStrCache>
            </c:multiLvlStrRef>
          </c:cat>
          <c:val>
            <c:numRef>
              <c:f>'andel fo'!$D$130:$D$135</c:f>
              <c:numCache>
                <c:formatCode>0%</c:formatCode>
                <c:ptCount val="6"/>
                <c:pt idx="0">
                  <c:v>0.80153116406704839</c:v>
                </c:pt>
                <c:pt idx="1">
                  <c:v>0.80085929697162639</c:v>
                </c:pt>
                <c:pt idx="2">
                  <c:v>0.80717590878440204</c:v>
                </c:pt>
                <c:pt idx="3">
                  <c:v>0.80763909021550995</c:v>
                </c:pt>
                <c:pt idx="4">
                  <c:v>0.76122737906517701</c:v>
                </c:pt>
                <c:pt idx="5">
                  <c:v>0.75306026980184249</c:v>
                </c:pt>
              </c:numCache>
            </c:numRef>
          </c:val>
        </c:ser>
        <c:dLbls>
          <c:showLegendKey val="0"/>
          <c:showVal val="1"/>
          <c:showCatName val="0"/>
          <c:showSerName val="0"/>
          <c:showPercent val="0"/>
          <c:showBubbleSize val="0"/>
        </c:dLbls>
        <c:gapWidth val="95"/>
        <c:overlap val="100"/>
        <c:axId val="79154176"/>
        <c:axId val="79180544"/>
      </c:barChart>
      <c:catAx>
        <c:axId val="79154176"/>
        <c:scaling>
          <c:orientation val="minMax"/>
        </c:scaling>
        <c:delete val="0"/>
        <c:axPos val="b"/>
        <c:majorTickMark val="none"/>
        <c:minorTickMark val="none"/>
        <c:tickLblPos val="nextTo"/>
        <c:txPr>
          <a:bodyPr/>
          <a:lstStyle/>
          <a:p>
            <a:pPr>
              <a:defRPr b="0"/>
            </a:pPr>
            <a:endParaRPr lang="sv-SE"/>
          </a:p>
        </c:txPr>
        <c:crossAx val="79180544"/>
        <c:crosses val="autoZero"/>
        <c:auto val="1"/>
        <c:lblAlgn val="ctr"/>
        <c:lblOffset val="100"/>
        <c:noMultiLvlLbl val="0"/>
      </c:catAx>
      <c:valAx>
        <c:axId val="79180544"/>
        <c:scaling>
          <c:orientation val="minMax"/>
        </c:scaling>
        <c:delete val="1"/>
        <c:axPos val="l"/>
        <c:numFmt formatCode="0%" sourceLinked="1"/>
        <c:majorTickMark val="out"/>
        <c:minorTickMark val="none"/>
        <c:tickLblPos val="nextTo"/>
        <c:crossAx val="79154176"/>
        <c:crosses val="autoZero"/>
        <c:crossBetween val="between"/>
      </c:valAx>
    </c:plotArea>
    <c:legend>
      <c:legendPos val="t"/>
      <c:layout/>
      <c:overlay val="0"/>
      <c:txPr>
        <a:bodyPr/>
        <a:lstStyle/>
        <a:p>
          <a:pPr>
            <a:defRPr b="0"/>
          </a:pPr>
          <a:endParaRPr lang="sv-SE"/>
        </a:p>
      </c:txPr>
    </c:legend>
    <c:plotVisOnly val="1"/>
    <c:dispBlanksAs val="gap"/>
    <c:showDLblsOverMax val="0"/>
  </c:chart>
  <c:txPr>
    <a:bodyPr/>
    <a:lstStyle/>
    <a:p>
      <a:pPr>
        <a:defRPr sz="1600" b="1"/>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forskning</a:t>
            </a:r>
            <a:r>
              <a:rPr lang="sv-SE" baseline="0"/>
              <a:t> 2014</a:t>
            </a:r>
            <a:endParaRPr lang="sv-SE"/>
          </a:p>
        </c:rich>
      </c:tx>
      <c:layout/>
      <c:overlay val="0"/>
    </c:title>
    <c:autoTitleDeleted val="0"/>
    <c:plotArea>
      <c:layout/>
      <c:scatterChart>
        <c:scatterStyle val="lineMarker"/>
        <c:varyColors val="0"/>
        <c:ser>
          <c:idx val="0"/>
          <c:order val="0"/>
          <c:tx>
            <c:strRef>
              <c:f>'avstämning, andel'!$C$116</c:f>
              <c:strCache>
                <c:ptCount val="1"/>
                <c:pt idx="0">
                  <c:v>andel</c:v>
                </c:pt>
              </c:strCache>
            </c:strRef>
          </c:tx>
          <c:spPr>
            <a:ln w="28575">
              <a:noFill/>
            </a:ln>
          </c:spPr>
          <c:xVal>
            <c:numRef>
              <c:f>'avstämning, andel'!$B$117:$B$148</c:f>
              <c:numCache>
                <c:formatCode>#,##0</c:formatCode>
                <c:ptCount val="32"/>
                <c:pt idx="0">
                  <c:v>154929</c:v>
                </c:pt>
                <c:pt idx="1">
                  <c:v>2374326</c:v>
                </c:pt>
                <c:pt idx="2">
                  <c:v>129238</c:v>
                </c:pt>
                <c:pt idx="3">
                  <c:v>34846</c:v>
                </c:pt>
                <c:pt idx="4">
                  <c:v>3422508</c:v>
                </c:pt>
                <c:pt idx="5">
                  <c:v>161269</c:v>
                </c:pt>
                <c:pt idx="6">
                  <c:v>110610</c:v>
                </c:pt>
                <c:pt idx="7">
                  <c:v>123657</c:v>
                </c:pt>
                <c:pt idx="8">
                  <c:v>124165</c:v>
                </c:pt>
                <c:pt idx="9">
                  <c:v>200872</c:v>
                </c:pt>
                <c:pt idx="10">
                  <c:v>65480</c:v>
                </c:pt>
                <c:pt idx="11">
                  <c:v>93499</c:v>
                </c:pt>
                <c:pt idx="12">
                  <c:v>96057</c:v>
                </c:pt>
                <c:pt idx="13">
                  <c:v>337361</c:v>
                </c:pt>
                <c:pt idx="14">
                  <c:v>11067</c:v>
                </c:pt>
                <c:pt idx="15">
                  <c:v>4793128.6100000003</c:v>
                </c:pt>
                <c:pt idx="16">
                  <c:v>7304</c:v>
                </c:pt>
                <c:pt idx="17">
                  <c:v>7338</c:v>
                </c:pt>
                <c:pt idx="18">
                  <c:v>2779155</c:v>
                </c:pt>
                <c:pt idx="19">
                  <c:v>1942400</c:v>
                </c:pt>
                <c:pt idx="20">
                  <c:v>427209</c:v>
                </c:pt>
                <c:pt idx="21">
                  <c:v>873919</c:v>
                </c:pt>
                <c:pt idx="22">
                  <c:v>4860459.5</c:v>
                </c:pt>
                <c:pt idx="23">
                  <c:v>258098</c:v>
                </c:pt>
                <c:pt idx="24">
                  <c:v>226483</c:v>
                </c:pt>
                <c:pt idx="25">
                  <c:v>376531</c:v>
                </c:pt>
                <c:pt idx="26">
                  <c:v>272605</c:v>
                </c:pt>
                <c:pt idx="27">
                  <c:v>2473024</c:v>
                </c:pt>
                <c:pt idx="28">
                  <c:v>2601277</c:v>
                </c:pt>
                <c:pt idx="29">
                  <c:v>2398598</c:v>
                </c:pt>
                <c:pt idx="30">
                  <c:v>4076087</c:v>
                </c:pt>
                <c:pt idx="31">
                  <c:v>350141</c:v>
                </c:pt>
              </c:numCache>
            </c:numRef>
          </c:xVal>
          <c:yVal>
            <c:numRef>
              <c:f>'avstämning, andel'!$C$117:$C$148</c:f>
              <c:numCache>
                <c:formatCode>0%</c:formatCode>
                <c:ptCount val="32"/>
                <c:pt idx="0">
                  <c:v>0.20164075157007402</c:v>
                </c:pt>
                <c:pt idx="1">
                  <c:v>0.18181794665096537</c:v>
                </c:pt>
                <c:pt idx="2">
                  <c:v>0.21501415992200437</c:v>
                </c:pt>
                <c:pt idx="3">
                  <c:v>0.2108706881708087</c:v>
                </c:pt>
                <c:pt idx="4">
                  <c:v>0.19853510934086932</c:v>
                </c:pt>
                <c:pt idx="5">
                  <c:v>0.29259808146636984</c:v>
                </c:pt>
                <c:pt idx="6">
                  <c:v>0.23375824970617484</c:v>
                </c:pt>
                <c:pt idx="7">
                  <c:v>0.25904720315065061</c:v>
                </c:pt>
                <c:pt idx="8">
                  <c:v>0.21796158337695809</c:v>
                </c:pt>
                <c:pt idx="9">
                  <c:v>0.31826237604046359</c:v>
                </c:pt>
                <c:pt idx="10">
                  <c:v>0.20653152107513745</c:v>
                </c:pt>
                <c:pt idx="11">
                  <c:v>0.1832310826853763</c:v>
                </c:pt>
                <c:pt idx="12">
                  <c:v>0.26555175251696056</c:v>
                </c:pt>
                <c:pt idx="13">
                  <c:v>0.26398724215306452</c:v>
                </c:pt>
                <c:pt idx="14">
                  <c:v>0.48757567543146291</c:v>
                </c:pt>
                <c:pt idx="15">
                  <c:v>0.15325351538938758</c:v>
                </c:pt>
                <c:pt idx="16">
                  <c:v>0.82721796276013149</c:v>
                </c:pt>
                <c:pt idx="17">
                  <c:v>0.38702643772145001</c:v>
                </c:pt>
                <c:pt idx="18">
                  <c:v>0.24527096578469873</c:v>
                </c:pt>
                <c:pt idx="19">
                  <c:v>0.22311419569647617</c:v>
                </c:pt>
                <c:pt idx="20">
                  <c:v>0.23620991130804828</c:v>
                </c:pt>
                <c:pt idx="21">
                  <c:v>0.18378019015492283</c:v>
                </c:pt>
                <c:pt idx="22">
                  <c:v>0.17978259051433304</c:v>
                </c:pt>
                <c:pt idx="23">
                  <c:v>0.20503452177080023</c:v>
                </c:pt>
                <c:pt idx="24">
                  <c:v>0.24243762224979359</c:v>
                </c:pt>
                <c:pt idx="25">
                  <c:v>0.25493515512840526</c:v>
                </c:pt>
                <c:pt idx="26">
                  <c:v>0.29187604311110238</c:v>
                </c:pt>
                <c:pt idx="27">
                  <c:v>0.20047147455908232</c:v>
                </c:pt>
                <c:pt idx="28">
                  <c:v>0.27392783791849157</c:v>
                </c:pt>
                <c:pt idx="29">
                  <c:v>0.1344602138415858</c:v>
                </c:pt>
                <c:pt idx="30">
                  <c:v>0.1842750167010665</c:v>
                </c:pt>
                <c:pt idx="31">
                  <c:v>0.26828934831967693</c:v>
                </c:pt>
              </c:numCache>
            </c:numRef>
          </c:yVal>
          <c:smooth val="0"/>
        </c:ser>
        <c:dLbls>
          <c:showLegendKey val="0"/>
          <c:showVal val="0"/>
          <c:showCatName val="0"/>
          <c:showSerName val="0"/>
          <c:showPercent val="0"/>
          <c:showBubbleSize val="0"/>
        </c:dLbls>
        <c:axId val="79211904"/>
        <c:axId val="82249216"/>
      </c:scatterChart>
      <c:valAx>
        <c:axId val="79211904"/>
        <c:scaling>
          <c:orientation val="minMax"/>
        </c:scaling>
        <c:delete val="0"/>
        <c:axPos val="b"/>
        <c:title>
          <c:tx>
            <c:rich>
              <a:bodyPr/>
              <a:lstStyle/>
              <a:p>
                <a:pPr>
                  <a:defRPr sz="1200" b="0"/>
                </a:pPr>
                <a:r>
                  <a:rPr lang="en-US" sz="1200" b="0" dirty="0" err="1"/>
                  <a:t>verksamhetskostnader</a:t>
                </a:r>
                <a:r>
                  <a:rPr lang="en-US" sz="1200" b="0" dirty="0"/>
                  <a:t> </a:t>
                </a:r>
                <a:r>
                  <a:rPr lang="en-US" sz="1200" b="0" dirty="0" err="1" smtClean="0"/>
                  <a:t>tkr</a:t>
                </a:r>
                <a:r>
                  <a:rPr lang="en-US" sz="1200" b="0" dirty="0" smtClean="0"/>
                  <a:t> </a:t>
                </a:r>
                <a:r>
                  <a:rPr lang="en-US" sz="1200" b="0" dirty="0"/>
                  <a:t>- </a:t>
                </a:r>
                <a:r>
                  <a:rPr lang="en-US" sz="1200" b="0" dirty="0" err="1"/>
                  <a:t>forskning</a:t>
                </a:r>
                <a:endParaRPr lang="en-US" sz="1200" b="0" dirty="0"/>
              </a:p>
            </c:rich>
          </c:tx>
          <c:layout/>
          <c:overlay val="0"/>
        </c:title>
        <c:numFmt formatCode="#,##0" sourceLinked="1"/>
        <c:majorTickMark val="out"/>
        <c:minorTickMark val="none"/>
        <c:tickLblPos val="nextTo"/>
        <c:txPr>
          <a:bodyPr/>
          <a:lstStyle/>
          <a:p>
            <a:pPr>
              <a:defRPr sz="1200" b="0"/>
            </a:pPr>
            <a:endParaRPr lang="sv-SE"/>
          </a:p>
        </c:txPr>
        <c:crossAx val="82249216"/>
        <c:crosses val="autoZero"/>
        <c:crossBetween val="midCat"/>
      </c:valAx>
      <c:valAx>
        <c:axId val="82249216"/>
        <c:scaling>
          <c:orientation val="minMax"/>
          <c:max val="1"/>
          <c:min val="0"/>
        </c:scaling>
        <c:delete val="0"/>
        <c:axPos val="l"/>
        <c:majorGridlines/>
        <c:title>
          <c:tx>
            <c:rich>
              <a:bodyPr rot="-5400000" vert="horz"/>
              <a:lstStyle/>
              <a:p>
                <a:pPr>
                  <a:defRPr sz="1200" b="0"/>
                </a:pPr>
                <a:r>
                  <a:rPr lang="en-US" sz="1200" b="0"/>
                  <a:t>andel indirekta kostnader</a:t>
                </a:r>
              </a:p>
            </c:rich>
          </c:tx>
          <c:layout/>
          <c:overlay val="0"/>
        </c:title>
        <c:numFmt formatCode="0%" sourceLinked="1"/>
        <c:majorTickMark val="out"/>
        <c:minorTickMark val="none"/>
        <c:tickLblPos val="nextTo"/>
        <c:txPr>
          <a:bodyPr/>
          <a:lstStyle/>
          <a:p>
            <a:pPr>
              <a:defRPr sz="1200" b="0"/>
            </a:pPr>
            <a:endParaRPr lang="sv-SE"/>
          </a:p>
        </c:txPr>
        <c:crossAx val="7921190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forskning 2014</a:t>
            </a:r>
          </a:p>
        </c:rich>
      </c:tx>
      <c:layout/>
      <c:overlay val="0"/>
    </c:title>
    <c:autoTitleDeleted val="0"/>
    <c:plotArea>
      <c:layout/>
      <c:barChart>
        <c:barDir val="col"/>
        <c:grouping val="clustered"/>
        <c:varyColors val="0"/>
        <c:ser>
          <c:idx val="0"/>
          <c:order val="0"/>
          <c:tx>
            <c:strRef>
              <c:f>'avstämning, andel'!$P$116</c:f>
              <c:strCache>
                <c:ptCount val="1"/>
                <c:pt idx="0">
                  <c:v>andel</c:v>
                </c:pt>
              </c:strCache>
            </c:strRef>
          </c:tx>
          <c:invertIfNegative val="0"/>
          <c:cat>
            <c:strRef>
              <c:f>'avstämning, andel'!$O$117:$O$148</c:f>
              <c:strCache>
                <c:ptCount val="32"/>
                <c:pt idx="0">
                  <c:v>UmU</c:v>
                </c:pt>
                <c:pt idx="1">
                  <c:v>KI</c:v>
                </c:pt>
                <c:pt idx="2">
                  <c:v>LU</c:v>
                </c:pt>
                <c:pt idx="3">
                  <c:v>CTH</c:v>
                </c:pt>
                <c:pt idx="4">
                  <c:v>HS</c:v>
                </c:pt>
                <c:pt idx="5">
                  <c:v>LTU</c:v>
                </c:pt>
                <c:pt idx="6">
                  <c:v>UU</c:v>
                </c:pt>
                <c:pt idx="7">
                  <c:v>GU</c:v>
                </c:pt>
                <c:pt idx="8">
                  <c:v>SLU</c:v>
                </c:pt>
                <c:pt idx="9">
                  <c:v>BTH</c:v>
                </c:pt>
                <c:pt idx="10">
                  <c:v>MAH</c:v>
                </c:pt>
                <c:pt idx="11">
                  <c:v>HKr</c:v>
                </c:pt>
                <c:pt idx="12">
                  <c:v>GIH</c:v>
                </c:pt>
                <c:pt idx="13">
                  <c:v>FHS</c:v>
                </c:pt>
                <c:pt idx="14">
                  <c:v>HiG</c:v>
                </c:pt>
                <c:pt idx="15">
                  <c:v>LiU</c:v>
                </c:pt>
                <c:pt idx="16">
                  <c:v>HD</c:v>
                </c:pt>
                <c:pt idx="17">
                  <c:v>LNU</c:v>
                </c:pt>
                <c:pt idx="18">
                  <c:v>MdH</c:v>
                </c:pt>
                <c:pt idx="19">
                  <c:v>KTH</c:v>
                </c:pt>
                <c:pt idx="20">
                  <c:v>MiU</c:v>
                </c:pt>
                <c:pt idx="21">
                  <c:v>HH</c:v>
                </c:pt>
                <c:pt idx="22">
                  <c:v>KaU</c:v>
                </c:pt>
                <c:pt idx="23">
                  <c:v>HV</c:v>
                </c:pt>
                <c:pt idx="24">
                  <c:v>ÖU</c:v>
                </c:pt>
                <c:pt idx="25">
                  <c:v>SU</c:v>
                </c:pt>
                <c:pt idx="26">
                  <c:v>SH</c:v>
                </c:pt>
                <c:pt idx="27">
                  <c:v>HB</c:v>
                </c:pt>
                <c:pt idx="28">
                  <c:v>HJ</c:v>
                </c:pt>
                <c:pt idx="29">
                  <c:v>KMH</c:v>
                </c:pt>
                <c:pt idx="30">
                  <c:v>KF</c:v>
                </c:pt>
                <c:pt idx="31">
                  <c:v>KKH</c:v>
                </c:pt>
              </c:strCache>
            </c:strRef>
          </c:cat>
          <c:val>
            <c:numRef>
              <c:f>'avstämning, andel'!$P$117:$P$148</c:f>
              <c:numCache>
                <c:formatCode>0%</c:formatCode>
                <c:ptCount val="32"/>
                <c:pt idx="0">
                  <c:v>0.1344602138415858</c:v>
                </c:pt>
                <c:pt idx="1">
                  <c:v>0.15325351538938758</c:v>
                </c:pt>
                <c:pt idx="2">
                  <c:v>0.17978259051433304</c:v>
                </c:pt>
                <c:pt idx="3">
                  <c:v>0.18181794665096537</c:v>
                </c:pt>
                <c:pt idx="4">
                  <c:v>0.1832310826853763</c:v>
                </c:pt>
                <c:pt idx="5">
                  <c:v>0.18378019015492283</c:v>
                </c:pt>
                <c:pt idx="6">
                  <c:v>0.1842750167010665</c:v>
                </c:pt>
                <c:pt idx="7">
                  <c:v>0.19853510934086932</c:v>
                </c:pt>
                <c:pt idx="8">
                  <c:v>0.20047147455908232</c:v>
                </c:pt>
                <c:pt idx="9">
                  <c:v>0.20164075157007402</c:v>
                </c:pt>
                <c:pt idx="10">
                  <c:v>0.20503452177080023</c:v>
                </c:pt>
                <c:pt idx="11">
                  <c:v>0.20653152107513745</c:v>
                </c:pt>
                <c:pt idx="12">
                  <c:v>0.2108706881708087</c:v>
                </c:pt>
                <c:pt idx="13">
                  <c:v>0.21501415992200437</c:v>
                </c:pt>
                <c:pt idx="14">
                  <c:v>0.21796158337695809</c:v>
                </c:pt>
                <c:pt idx="15">
                  <c:v>0.22311419569647617</c:v>
                </c:pt>
                <c:pt idx="16">
                  <c:v>0.23375824970617484</c:v>
                </c:pt>
                <c:pt idx="17">
                  <c:v>0.23620991130804828</c:v>
                </c:pt>
                <c:pt idx="18">
                  <c:v>0.24243762224979359</c:v>
                </c:pt>
                <c:pt idx="19">
                  <c:v>0.24527096578469873</c:v>
                </c:pt>
                <c:pt idx="20">
                  <c:v>0.25493515512840526</c:v>
                </c:pt>
                <c:pt idx="21">
                  <c:v>0.25904720315065061</c:v>
                </c:pt>
                <c:pt idx="22">
                  <c:v>0.26398724215306452</c:v>
                </c:pt>
                <c:pt idx="23">
                  <c:v>0.26555175251696056</c:v>
                </c:pt>
                <c:pt idx="24">
                  <c:v>0.26828934831967693</c:v>
                </c:pt>
                <c:pt idx="25">
                  <c:v>0.27392783791849157</c:v>
                </c:pt>
                <c:pt idx="26">
                  <c:v>0.29187604311110238</c:v>
                </c:pt>
                <c:pt idx="27">
                  <c:v>0.29259808146636984</c:v>
                </c:pt>
                <c:pt idx="28">
                  <c:v>0.31826237604046359</c:v>
                </c:pt>
                <c:pt idx="29">
                  <c:v>0.38702643772145001</c:v>
                </c:pt>
                <c:pt idx="30">
                  <c:v>0.48757567543146291</c:v>
                </c:pt>
                <c:pt idx="31">
                  <c:v>0.82721796276013149</c:v>
                </c:pt>
              </c:numCache>
            </c:numRef>
          </c:val>
        </c:ser>
        <c:dLbls>
          <c:showLegendKey val="0"/>
          <c:showVal val="0"/>
          <c:showCatName val="0"/>
          <c:showSerName val="0"/>
          <c:showPercent val="0"/>
          <c:showBubbleSize val="0"/>
        </c:dLbls>
        <c:gapWidth val="150"/>
        <c:axId val="82301696"/>
        <c:axId val="82303232"/>
      </c:barChart>
      <c:catAx>
        <c:axId val="82301696"/>
        <c:scaling>
          <c:orientation val="minMax"/>
        </c:scaling>
        <c:delete val="0"/>
        <c:axPos val="b"/>
        <c:majorTickMark val="out"/>
        <c:minorTickMark val="none"/>
        <c:tickLblPos val="nextTo"/>
        <c:txPr>
          <a:bodyPr/>
          <a:lstStyle/>
          <a:p>
            <a:pPr>
              <a:defRPr b="0"/>
            </a:pPr>
            <a:endParaRPr lang="sv-SE"/>
          </a:p>
        </c:txPr>
        <c:crossAx val="82303232"/>
        <c:crosses val="autoZero"/>
        <c:auto val="1"/>
        <c:lblAlgn val="ctr"/>
        <c:lblOffset val="100"/>
        <c:noMultiLvlLbl val="0"/>
      </c:catAx>
      <c:valAx>
        <c:axId val="82303232"/>
        <c:scaling>
          <c:orientation val="minMax"/>
          <c:max val="1"/>
        </c:scaling>
        <c:delete val="0"/>
        <c:axPos val="l"/>
        <c:majorGridlines/>
        <c:title>
          <c:tx>
            <c:rich>
              <a:bodyPr rot="-5400000" vert="horz"/>
              <a:lstStyle/>
              <a:p>
                <a:pPr>
                  <a:defRPr sz="1200" b="0"/>
                </a:pPr>
                <a:r>
                  <a:rPr lang="en-US" sz="1200" b="0"/>
                  <a:t>andel indirekta kostnader</a:t>
                </a:r>
              </a:p>
            </c:rich>
          </c:tx>
          <c:layout/>
          <c:overlay val="0"/>
        </c:title>
        <c:numFmt formatCode="0%" sourceLinked="1"/>
        <c:majorTickMark val="out"/>
        <c:minorTickMark val="none"/>
        <c:tickLblPos val="nextTo"/>
        <c:txPr>
          <a:bodyPr/>
          <a:lstStyle/>
          <a:p>
            <a:pPr>
              <a:defRPr sz="1200" b="0"/>
            </a:pPr>
            <a:endParaRPr lang="sv-SE"/>
          </a:p>
        </c:txPr>
        <c:crossAx val="8230169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10 </a:t>
            </a:r>
            <a:r>
              <a:rPr lang="en-US" dirty="0" err="1"/>
              <a:t>största</a:t>
            </a:r>
            <a:r>
              <a:rPr lang="en-US" dirty="0"/>
              <a:t> </a:t>
            </a:r>
            <a:r>
              <a:rPr lang="en-US" dirty="0" err="1" smtClean="0"/>
              <a:t>lärosäten</a:t>
            </a:r>
            <a:r>
              <a:rPr lang="en-US" dirty="0" smtClean="0"/>
              <a:t> </a:t>
            </a:r>
            <a:endParaRPr lang="en-US" dirty="0"/>
          </a:p>
        </c:rich>
      </c:tx>
      <c:layout/>
      <c:overlay val="0"/>
    </c:title>
    <c:autoTitleDeleted val="0"/>
    <c:plotArea>
      <c:layout/>
      <c:barChart>
        <c:barDir val="col"/>
        <c:grouping val="clustered"/>
        <c:varyColors val="0"/>
        <c:ser>
          <c:idx val="0"/>
          <c:order val="0"/>
          <c:tx>
            <c:strRef>
              <c:f>Blad1!$T$447</c:f>
              <c:strCache>
                <c:ptCount val="1"/>
                <c:pt idx="0">
                  <c:v>2014</c:v>
                </c:pt>
              </c:strCache>
            </c:strRef>
          </c:tx>
          <c:invertIfNegative val="0"/>
          <c:cat>
            <c:strRef>
              <c:f>Blad1!$S$448:$S$457</c:f>
              <c:strCache>
                <c:ptCount val="10"/>
                <c:pt idx="0">
                  <c:v>UmU</c:v>
                </c:pt>
                <c:pt idx="1">
                  <c:v>KI</c:v>
                </c:pt>
                <c:pt idx="2">
                  <c:v>LU</c:v>
                </c:pt>
                <c:pt idx="3">
                  <c:v>CTH</c:v>
                </c:pt>
                <c:pt idx="4">
                  <c:v>UU</c:v>
                </c:pt>
                <c:pt idx="5">
                  <c:v>GU</c:v>
                </c:pt>
                <c:pt idx="6">
                  <c:v>SLU</c:v>
                </c:pt>
                <c:pt idx="7">
                  <c:v>LiU</c:v>
                </c:pt>
                <c:pt idx="8">
                  <c:v>KTH</c:v>
                </c:pt>
                <c:pt idx="9">
                  <c:v>SU</c:v>
                </c:pt>
              </c:strCache>
            </c:strRef>
          </c:cat>
          <c:val>
            <c:numRef>
              <c:f>Blad1!$T$448:$T$457</c:f>
              <c:numCache>
                <c:formatCode>0.00%</c:formatCode>
                <c:ptCount val="10"/>
                <c:pt idx="0">
                  <c:v>0.1344602138415858</c:v>
                </c:pt>
                <c:pt idx="1">
                  <c:v>0.15325351538938758</c:v>
                </c:pt>
                <c:pt idx="2">
                  <c:v>0.17978259051433307</c:v>
                </c:pt>
                <c:pt idx="3">
                  <c:v>0.18181794665096537</c:v>
                </c:pt>
                <c:pt idx="4">
                  <c:v>0.1842750167010665</c:v>
                </c:pt>
                <c:pt idx="5">
                  <c:v>0.19853510934086932</c:v>
                </c:pt>
                <c:pt idx="6">
                  <c:v>0.20047147455908232</c:v>
                </c:pt>
                <c:pt idx="7">
                  <c:v>0.22311419569647611</c:v>
                </c:pt>
                <c:pt idx="8">
                  <c:v>0.24527096578469879</c:v>
                </c:pt>
                <c:pt idx="9">
                  <c:v>0.27392783791849157</c:v>
                </c:pt>
              </c:numCache>
            </c:numRef>
          </c:val>
        </c:ser>
        <c:ser>
          <c:idx val="1"/>
          <c:order val="1"/>
          <c:tx>
            <c:strRef>
              <c:f>Blad1!$U$447</c:f>
              <c:strCache>
                <c:ptCount val="1"/>
                <c:pt idx="0">
                  <c:v>2013</c:v>
                </c:pt>
              </c:strCache>
            </c:strRef>
          </c:tx>
          <c:invertIfNegative val="0"/>
          <c:cat>
            <c:strRef>
              <c:f>Blad1!$S$448:$S$457</c:f>
              <c:strCache>
                <c:ptCount val="10"/>
                <c:pt idx="0">
                  <c:v>UmU</c:v>
                </c:pt>
                <c:pt idx="1">
                  <c:v>KI</c:v>
                </c:pt>
                <c:pt idx="2">
                  <c:v>LU</c:v>
                </c:pt>
                <c:pt idx="3">
                  <c:v>CTH</c:v>
                </c:pt>
                <c:pt idx="4">
                  <c:v>UU</c:v>
                </c:pt>
                <c:pt idx="5">
                  <c:v>GU</c:v>
                </c:pt>
                <c:pt idx="6">
                  <c:v>SLU</c:v>
                </c:pt>
                <c:pt idx="7">
                  <c:v>LiU</c:v>
                </c:pt>
                <c:pt idx="8">
                  <c:v>KTH</c:v>
                </c:pt>
                <c:pt idx="9">
                  <c:v>SU</c:v>
                </c:pt>
              </c:strCache>
            </c:strRef>
          </c:cat>
          <c:val>
            <c:numRef>
              <c:f>Blad1!$U$448:$U$457</c:f>
              <c:numCache>
                <c:formatCode>0.00%</c:formatCode>
                <c:ptCount val="10"/>
                <c:pt idx="0">
                  <c:v>0.14120177009293206</c:v>
                </c:pt>
                <c:pt idx="1">
                  <c:v>0.14869609913608917</c:v>
                </c:pt>
                <c:pt idx="2">
                  <c:v>0.18162695297178677</c:v>
                </c:pt>
                <c:pt idx="3">
                  <c:v>0.17190320300241663</c:v>
                </c:pt>
                <c:pt idx="4">
                  <c:v>0.18482609002378328</c:v>
                </c:pt>
                <c:pt idx="5">
                  <c:v>0.20392541481856502</c:v>
                </c:pt>
                <c:pt idx="6">
                  <c:v>0.19694865634722181</c:v>
                </c:pt>
                <c:pt idx="7">
                  <c:v>0.25130559289984805</c:v>
                </c:pt>
                <c:pt idx="8">
                  <c:v>0.23523061238755968</c:v>
                </c:pt>
                <c:pt idx="9">
                  <c:v>0.26082024837466644</c:v>
                </c:pt>
              </c:numCache>
            </c:numRef>
          </c:val>
        </c:ser>
        <c:ser>
          <c:idx val="2"/>
          <c:order val="2"/>
          <c:tx>
            <c:strRef>
              <c:f>Blad1!$V$447</c:f>
              <c:strCache>
                <c:ptCount val="1"/>
                <c:pt idx="0">
                  <c:v>2012</c:v>
                </c:pt>
              </c:strCache>
            </c:strRef>
          </c:tx>
          <c:invertIfNegative val="0"/>
          <c:cat>
            <c:strRef>
              <c:f>Blad1!$S$448:$S$457</c:f>
              <c:strCache>
                <c:ptCount val="10"/>
                <c:pt idx="0">
                  <c:v>UmU</c:v>
                </c:pt>
                <c:pt idx="1">
                  <c:v>KI</c:v>
                </c:pt>
                <c:pt idx="2">
                  <c:v>LU</c:v>
                </c:pt>
                <c:pt idx="3">
                  <c:v>CTH</c:v>
                </c:pt>
                <c:pt idx="4">
                  <c:v>UU</c:v>
                </c:pt>
                <c:pt idx="5">
                  <c:v>GU</c:v>
                </c:pt>
                <c:pt idx="6">
                  <c:v>SLU</c:v>
                </c:pt>
                <c:pt idx="7">
                  <c:v>LiU</c:v>
                </c:pt>
                <c:pt idx="8">
                  <c:v>KTH</c:v>
                </c:pt>
                <c:pt idx="9">
                  <c:v>SU</c:v>
                </c:pt>
              </c:strCache>
            </c:strRef>
          </c:cat>
          <c:val>
            <c:numRef>
              <c:f>Blad1!$V$448:$V$457</c:f>
              <c:numCache>
                <c:formatCode>0.00%</c:formatCode>
                <c:ptCount val="10"/>
                <c:pt idx="0">
                  <c:v>0.14814483375141341</c:v>
                </c:pt>
                <c:pt idx="1">
                  <c:v>0.1516168299613678</c:v>
                </c:pt>
                <c:pt idx="2">
                  <c:v>0.19079921801242369</c:v>
                </c:pt>
                <c:pt idx="3">
                  <c:v>0.18105843999484528</c:v>
                </c:pt>
                <c:pt idx="4">
                  <c:v>0.18976182986716467</c:v>
                </c:pt>
                <c:pt idx="5">
                  <c:v>0.20564344338885829</c:v>
                </c:pt>
                <c:pt idx="6">
                  <c:v>0.20974106905129181</c:v>
                </c:pt>
                <c:pt idx="7">
                  <c:v>0.2447680741036293</c:v>
                </c:pt>
                <c:pt idx="8">
                  <c:v>0.24389619155579254</c:v>
                </c:pt>
                <c:pt idx="9">
                  <c:v>0.2553259837499155</c:v>
                </c:pt>
              </c:numCache>
            </c:numRef>
          </c:val>
        </c:ser>
        <c:ser>
          <c:idx val="3"/>
          <c:order val="3"/>
          <c:tx>
            <c:strRef>
              <c:f>Blad1!$W$447</c:f>
              <c:strCache>
                <c:ptCount val="1"/>
                <c:pt idx="0">
                  <c:v>2011</c:v>
                </c:pt>
              </c:strCache>
            </c:strRef>
          </c:tx>
          <c:invertIfNegative val="0"/>
          <c:cat>
            <c:strRef>
              <c:f>Blad1!$S$448:$S$457</c:f>
              <c:strCache>
                <c:ptCount val="10"/>
                <c:pt idx="0">
                  <c:v>UmU</c:v>
                </c:pt>
                <c:pt idx="1">
                  <c:v>KI</c:v>
                </c:pt>
                <c:pt idx="2">
                  <c:v>LU</c:v>
                </c:pt>
                <c:pt idx="3">
                  <c:v>CTH</c:v>
                </c:pt>
                <c:pt idx="4">
                  <c:v>UU</c:v>
                </c:pt>
                <c:pt idx="5">
                  <c:v>GU</c:v>
                </c:pt>
                <c:pt idx="6">
                  <c:v>SLU</c:v>
                </c:pt>
                <c:pt idx="7">
                  <c:v>LiU</c:v>
                </c:pt>
                <c:pt idx="8">
                  <c:v>KTH</c:v>
                </c:pt>
                <c:pt idx="9">
                  <c:v>SU</c:v>
                </c:pt>
              </c:strCache>
            </c:strRef>
          </c:cat>
          <c:val>
            <c:numRef>
              <c:f>Blad1!$W$448:$W$457</c:f>
              <c:numCache>
                <c:formatCode>0.00%</c:formatCode>
                <c:ptCount val="10"/>
                <c:pt idx="0">
                  <c:v>0.15055104742963843</c:v>
                </c:pt>
                <c:pt idx="1">
                  <c:v>0.14757067884048733</c:v>
                </c:pt>
                <c:pt idx="2">
                  <c:v>0.18761588177989191</c:v>
                </c:pt>
                <c:pt idx="3">
                  <c:v>0.19367908650643956</c:v>
                </c:pt>
                <c:pt idx="4">
                  <c:v>0.19308514709728111</c:v>
                </c:pt>
                <c:pt idx="5">
                  <c:v>0.20953423606154484</c:v>
                </c:pt>
                <c:pt idx="6">
                  <c:v>0.20711356167322387</c:v>
                </c:pt>
                <c:pt idx="7">
                  <c:v>0.25530143563012037</c:v>
                </c:pt>
                <c:pt idx="8">
                  <c:v>0.19398430716573878</c:v>
                </c:pt>
                <c:pt idx="9">
                  <c:v>0.26481588062687611</c:v>
                </c:pt>
              </c:numCache>
            </c:numRef>
          </c:val>
        </c:ser>
        <c:dLbls>
          <c:showLegendKey val="0"/>
          <c:showVal val="0"/>
          <c:showCatName val="0"/>
          <c:showSerName val="0"/>
          <c:showPercent val="0"/>
          <c:showBubbleSize val="0"/>
        </c:dLbls>
        <c:gapWidth val="150"/>
        <c:axId val="89955328"/>
        <c:axId val="89961216"/>
      </c:barChart>
      <c:catAx>
        <c:axId val="89955328"/>
        <c:scaling>
          <c:orientation val="minMax"/>
        </c:scaling>
        <c:delete val="0"/>
        <c:axPos val="b"/>
        <c:majorTickMark val="none"/>
        <c:minorTickMark val="none"/>
        <c:tickLblPos val="nextTo"/>
        <c:txPr>
          <a:bodyPr/>
          <a:lstStyle/>
          <a:p>
            <a:pPr>
              <a:defRPr sz="1400"/>
            </a:pPr>
            <a:endParaRPr lang="sv-SE"/>
          </a:p>
        </c:txPr>
        <c:crossAx val="89961216"/>
        <c:crosses val="autoZero"/>
        <c:auto val="1"/>
        <c:lblAlgn val="ctr"/>
        <c:lblOffset val="100"/>
        <c:noMultiLvlLbl val="0"/>
      </c:catAx>
      <c:valAx>
        <c:axId val="89961216"/>
        <c:scaling>
          <c:orientation val="minMax"/>
        </c:scaling>
        <c:delete val="0"/>
        <c:axPos val="l"/>
        <c:majorGridlines/>
        <c:numFmt formatCode="0%" sourceLinked="0"/>
        <c:majorTickMark val="none"/>
        <c:minorTickMark val="none"/>
        <c:tickLblPos val="nextTo"/>
        <c:txPr>
          <a:bodyPr/>
          <a:lstStyle/>
          <a:p>
            <a:pPr>
              <a:defRPr sz="1400"/>
            </a:pPr>
            <a:endParaRPr lang="sv-SE"/>
          </a:p>
        </c:txPr>
        <c:crossAx val="89955328"/>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800" dirty="0" err="1"/>
              <a:t>Lärosäten</a:t>
            </a:r>
            <a:r>
              <a:rPr lang="en-US" sz="1800" dirty="0"/>
              <a:t> med </a:t>
            </a:r>
            <a:r>
              <a:rPr lang="en-US" sz="1800" dirty="0" err="1"/>
              <a:t>forskningsvolym</a:t>
            </a:r>
            <a:r>
              <a:rPr lang="en-US" sz="1800" dirty="0"/>
              <a:t> &gt; 200 </a:t>
            </a:r>
            <a:r>
              <a:rPr lang="en-US" sz="1800" dirty="0" err="1"/>
              <a:t>mnkr</a:t>
            </a:r>
            <a:r>
              <a:rPr lang="en-US" sz="1800" dirty="0"/>
              <a:t> </a:t>
            </a:r>
          </a:p>
        </c:rich>
      </c:tx>
      <c:layout>
        <c:manualLayout>
          <c:xMode val="edge"/>
          <c:yMode val="edge"/>
          <c:x val="0.26442123554000196"/>
          <c:y val="1.9642228626261415E-2"/>
        </c:manualLayout>
      </c:layout>
      <c:overlay val="0"/>
    </c:title>
    <c:autoTitleDeleted val="0"/>
    <c:plotArea>
      <c:layout/>
      <c:barChart>
        <c:barDir val="col"/>
        <c:grouping val="clustered"/>
        <c:varyColors val="0"/>
        <c:ser>
          <c:idx val="0"/>
          <c:order val="0"/>
          <c:tx>
            <c:strRef>
              <c:f>Blad1!$T$460</c:f>
              <c:strCache>
                <c:ptCount val="1"/>
                <c:pt idx="0">
                  <c:v>2014</c:v>
                </c:pt>
              </c:strCache>
            </c:strRef>
          </c:tx>
          <c:invertIfNegative val="0"/>
          <c:cat>
            <c:strRef>
              <c:f>Blad1!$S$461:$S$469</c:f>
              <c:strCache>
                <c:ptCount val="9"/>
                <c:pt idx="0">
                  <c:v>LTU</c:v>
                </c:pt>
                <c:pt idx="1">
                  <c:v>MaH</c:v>
                </c:pt>
                <c:pt idx="2">
                  <c:v>LnU</c:v>
                </c:pt>
                <c:pt idx="3">
                  <c:v>MdH</c:v>
                </c:pt>
                <c:pt idx="4">
                  <c:v>MiUn</c:v>
                </c:pt>
                <c:pt idx="5">
                  <c:v>KaU</c:v>
                </c:pt>
                <c:pt idx="6">
                  <c:v>ÖU</c:v>
                </c:pt>
                <c:pt idx="7">
                  <c:v>SH</c:v>
                </c:pt>
                <c:pt idx="8">
                  <c:v>HJ</c:v>
                </c:pt>
              </c:strCache>
            </c:strRef>
          </c:cat>
          <c:val>
            <c:numRef>
              <c:f>Blad1!$T$461:$T$469</c:f>
              <c:numCache>
                <c:formatCode>0.00%</c:formatCode>
                <c:ptCount val="9"/>
                <c:pt idx="0">
                  <c:v>0.18378019015492283</c:v>
                </c:pt>
                <c:pt idx="1">
                  <c:v>0.20503452177080023</c:v>
                </c:pt>
                <c:pt idx="2">
                  <c:v>0.23620991130804828</c:v>
                </c:pt>
                <c:pt idx="3">
                  <c:v>0.24243762224979359</c:v>
                </c:pt>
                <c:pt idx="4">
                  <c:v>0.25493515512840526</c:v>
                </c:pt>
                <c:pt idx="5">
                  <c:v>0.26398724215306452</c:v>
                </c:pt>
                <c:pt idx="6">
                  <c:v>0.26828934831967693</c:v>
                </c:pt>
                <c:pt idx="7">
                  <c:v>0.29187604311110238</c:v>
                </c:pt>
                <c:pt idx="8">
                  <c:v>0.31826237604046359</c:v>
                </c:pt>
              </c:numCache>
            </c:numRef>
          </c:val>
        </c:ser>
        <c:ser>
          <c:idx val="1"/>
          <c:order val="1"/>
          <c:tx>
            <c:strRef>
              <c:f>Blad1!$U$460</c:f>
              <c:strCache>
                <c:ptCount val="1"/>
                <c:pt idx="0">
                  <c:v>2013</c:v>
                </c:pt>
              </c:strCache>
            </c:strRef>
          </c:tx>
          <c:invertIfNegative val="0"/>
          <c:cat>
            <c:strRef>
              <c:f>Blad1!$S$461:$S$469</c:f>
              <c:strCache>
                <c:ptCount val="9"/>
                <c:pt idx="0">
                  <c:v>LTU</c:v>
                </c:pt>
                <c:pt idx="1">
                  <c:v>MaH</c:v>
                </c:pt>
                <c:pt idx="2">
                  <c:v>LnU</c:v>
                </c:pt>
                <c:pt idx="3">
                  <c:v>MdH</c:v>
                </c:pt>
                <c:pt idx="4">
                  <c:v>MiUn</c:v>
                </c:pt>
                <c:pt idx="5">
                  <c:v>KaU</c:v>
                </c:pt>
                <c:pt idx="6">
                  <c:v>ÖU</c:v>
                </c:pt>
                <c:pt idx="7">
                  <c:v>SH</c:v>
                </c:pt>
                <c:pt idx="8">
                  <c:v>HJ</c:v>
                </c:pt>
              </c:strCache>
            </c:strRef>
          </c:cat>
          <c:val>
            <c:numRef>
              <c:f>Blad1!$U$461:$U$469</c:f>
              <c:numCache>
                <c:formatCode>0.00%</c:formatCode>
                <c:ptCount val="9"/>
                <c:pt idx="0">
                  <c:v>0.200225693770376</c:v>
                </c:pt>
                <c:pt idx="1">
                  <c:v>0.2012887475871466</c:v>
                </c:pt>
                <c:pt idx="2">
                  <c:v>0.24267215308866288</c:v>
                </c:pt>
                <c:pt idx="3">
                  <c:v>0.24778597066167291</c:v>
                </c:pt>
                <c:pt idx="4">
                  <c:v>0.25023063417609542</c:v>
                </c:pt>
                <c:pt idx="5">
                  <c:v>0.27453139200819798</c:v>
                </c:pt>
                <c:pt idx="6">
                  <c:v>0.26666592297507968</c:v>
                </c:pt>
                <c:pt idx="7">
                  <c:v>0.31826908261982667</c:v>
                </c:pt>
                <c:pt idx="8">
                  <c:v>0.34347656071463034</c:v>
                </c:pt>
              </c:numCache>
            </c:numRef>
          </c:val>
        </c:ser>
        <c:ser>
          <c:idx val="2"/>
          <c:order val="2"/>
          <c:tx>
            <c:strRef>
              <c:f>Blad1!$V$460</c:f>
              <c:strCache>
                <c:ptCount val="1"/>
                <c:pt idx="0">
                  <c:v>2012</c:v>
                </c:pt>
              </c:strCache>
            </c:strRef>
          </c:tx>
          <c:invertIfNegative val="0"/>
          <c:cat>
            <c:strRef>
              <c:f>Blad1!$S$461:$S$469</c:f>
              <c:strCache>
                <c:ptCount val="9"/>
                <c:pt idx="0">
                  <c:v>LTU</c:v>
                </c:pt>
                <c:pt idx="1">
                  <c:v>MaH</c:v>
                </c:pt>
                <c:pt idx="2">
                  <c:v>LnU</c:v>
                </c:pt>
                <c:pt idx="3">
                  <c:v>MdH</c:v>
                </c:pt>
                <c:pt idx="4">
                  <c:v>MiUn</c:v>
                </c:pt>
                <c:pt idx="5">
                  <c:v>KaU</c:v>
                </c:pt>
                <c:pt idx="6">
                  <c:v>ÖU</c:v>
                </c:pt>
                <c:pt idx="7">
                  <c:v>SH</c:v>
                </c:pt>
                <c:pt idx="8">
                  <c:v>HJ</c:v>
                </c:pt>
              </c:strCache>
            </c:strRef>
          </c:cat>
          <c:val>
            <c:numRef>
              <c:f>Blad1!$V$461:$V$469</c:f>
              <c:numCache>
                <c:formatCode>0.00%</c:formatCode>
                <c:ptCount val="9"/>
                <c:pt idx="0">
                  <c:v>0.19809193386325227</c:v>
                </c:pt>
                <c:pt idx="1">
                  <c:v>0.22599226389213556</c:v>
                </c:pt>
                <c:pt idx="2">
                  <c:v>0.24898132573793336</c:v>
                </c:pt>
                <c:pt idx="3">
                  <c:v>0.27277463739292657</c:v>
                </c:pt>
                <c:pt idx="4">
                  <c:v>0.25454564703017729</c:v>
                </c:pt>
                <c:pt idx="5">
                  <c:v>0.29359755907329643</c:v>
                </c:pt>
                <c:pt idx="6">
                  <c:v>0.26407021604753783</c:v>
                </c:pt>
                <c:pt idx="7">
                  <c:v>0.29151413063821824</c:v>
                </c:pt>
                <c:pt idx="8">
                  <c:v>0.30085032440825304</c:v>
                </c:pt>
              </c:numCache>
            </c:numRef>
          </c:val>
        </c:ser>
        <c:ser>
          <c:idx val="3"/>
          <c:order val="3"/>
          <c:tx>
            <c:strRef>
              <c:f>Blad1!$W$460</c:f>
              <c:strCache>
                <c:ptCount val="1"/>
                <c:pt idx="0">
                  <c:v>2011</c:v>
                </c:pt>
              </c:strCache>
            </c:strRef>
          </c:tx>
          <c:invertIfNegative val="0"/>
          <c:cat>
            <c:strRef>
              <c:f>Blad1!$S$461:$S$469</c:f>
              <c:strCache>
                <c:ptCount val="9"/>
                <c:pt idx="0">
                  <c:v>LTU</c:v>
                </c:pt>
                <c:pt idx="1">
                  <c:v>MaH</c:v>
                </c:pt>
                <c:pt idx="2">
                  <c:v>LnU</c:v>
                </c:pt>
                <c:pt idx="3">
                  <c:v>MdH</c:v>
                </c:pt>
                <c:pt idx="4">
                  <c:v>MiUn</c:v>
                </c:pt>
                <c:pt idx="5">
                  <c:v>KaU</c:v>
                </c:pt>
                <c:pt idx="6">
                  <c:v>ÖU</c:v>
                </c:pt>
                <c:pt idx="7">
                  <c:v>SH</c:v>
                </c:pt>
                <c:pt idx="8">
                  <c:v>HJ</c:v>
                </c:pt>
              </c:strCache>
            </c:strRef>
          </c:cat>
          <c:val>
            <c:numRef>
              <c:f>Blad1!$W$461:$W$469</c:f>
              <c:numCache>
                <c:formatCode>0.00%</c:formatCode>
                <c:ptCount val="9"/>
                <c:pt idx="0">
                  <c:v>0.19566955629873914</c:v>
                </c:pt>
                <c:pt idx="1">
                  <c:v>0.20131096114559027</c:v>
                </c:pt>
                <c:pt idx="2">
                  <c:v>0.25171672936109812</c:v>
                </c:pt>
                <c:pt idx="3">
                  <c:v>0.27637050214456438</c:v>
                </c:pt>
                <c:pt idx="4">
                  <c:v>0.25495216278129634</c:v>
                </c:pt>
                <c:pt idx="5">
                  <c:v>0.31390743928816917</c:v>
                </c:pt>
                <c:pt idx="6">
                  <c:v>0.26475804027652539</c:v>
                </c:pt>
                <c:pt idx="7">
                  <c:v>0.24916945895162501</c:v>
                </c:pt>
                <c:pt idx="8">
                  <c:v>0.31188474413939848</c:v>
                </c:pt>
              </c:numCache>
            </c:numRef>
          </c:val>
        </c:ser>
        <c:dLbls>
          <c:showLegendKey val="0"/>
          <c:showVal val="0"/>
          <c:showCatName val="0"/>
          <c:showSerName val="0"/>
          <c:showPercent val="0"/>
          <c:showBubbleSize val="0"/>
        </c:dLbls>
        <c:gapWidth val="150"/>
        <c:axId val="91318144"/>
        <c:axId val="91319680"/>
      </c:barChart>
      <c:catAx>
        <c:axId val="91318144"/>
        <c:scaling>
          <c:orientation val="minMax"/>
        </c:scaling>
        <c:delete val="0"/>
        <c:axPos val="b"/>
        <c:majorTickMark val="none"/>
        <c:minorTickMark val="none"/>
        <c:tickLblPos val="nextTo"/>
        <c:txPr>
          <a:bodyPr/>
          <a:lstStyle/>
          <a:p>
            <a:pPr>
              <a:defRPr sz="1400"/>
            </a:pPr>
            <a:endParaRPr lang="sv-SE"/>
          </a:p>
        </c:txPr>
        <c:crossAx val="91319680"/>
        <c:crosses val="autoZero"/>
        <c:auto val="1"/>
        <c:lblAlgn val="ctr"/>
        <c:lblOffset val="100"/>
        <c:noMultiLvlLbl val="0"/>
      </c:catAx>
      <c:valAx>
        <c:axId val="91319680"/>
        <c:scaling>
          <c:orientation val="minMax"/>
        </c:scaling>
        <c:delete val="0"/>
        <c:axPos val="l"/>
        <c:majorGridlines/>
        <c:numFmt formatCode="0%" sourceLinked="0"/>
        <c:majorTickMark val="none"/>
        <c:minorTickMark val="none"/>
        <c:tickLblPos val="nextTo"/>
        <c:txPr>
          <a:bodyPr/>
          <a:lstStyle/>
          <a:p>
            <a:pPr>
              <a:defRPr sz="1400"/>
            </a:pPr>
            <a:endParaRPr lang="sv-SE"/>
          </a:p>
        </c:txPr>
        <c:crossAx val="91318144"/>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sv-SE" sz="1800" dirty="0"/>
              <a:t>Lärosäten med forskningsvolym &lt; 200 mnkr</a:t>
            </a:r>
          </a:p>
        </c:rich>
      </c:tx>
      <c:layout/>
      <c:overlay val="0"/>
    </c:title>
    <c:autoTitleDeleted val="0"/>
    <c:plotArea>
      <c:layout/>
      <c:barChart>
        <c:barDir val="col"/>
        <c:grouping val="clustered"/>
        <c:varyColors val="0"/>
        <c:ser>
          <c:idx val="0"/>
          <c:order val="0"/>
          <c:tx>
            <c:strRef>
              <c:f>Blad1!$T$472</c:f>
              <c:strCache>
                <c:ptCount val="1"/>
                <c:pt idx="0">
                  <c:v>2014</c:v>
                </c:pt>
              </c:strCache>
            </c:strRef>
          </c:tx>
          <c:invertIfNegative val="0"/>
          <c:cat>
            <c:strRef>
              <c:f>Blad1!$S$473:$S$483</c:f>
              <c:strCache>
                <c:ptCount val="11"/>
                <c:pt idx="0">
                  <c:v>HS</c:v>
                </c:pt>
                <c:pt idx="1">
                  <c:v>BTH</c:v>
                </c:pt>
                <c:pt idx="2">
                  <c:v>HKr</c:v>
                </c:pt>
                <c:pt idx="3">
                  <c:v>GIH</c:v>
                </c:pt>
                <c:pt idx="4">
                  <c:v>HiG</c:v>
                </c:pt>
                <c:pt idx="5">
                  <c:v>HD</c:v>
                </c:pt>
                <c:pt idx="6">
                  <c:v>HH</c:v>
                </c:pt>
                <c:pt idx="7">
                  <c:v>HV</c:v>
                </c:pt>
                <c:pt idx="8">
                  <c:v>HB</c:v>
                </c:pt>
                <c:pt idx="9">
                  <c:v>KF</c:v>
                </c:pt>
                <c:pt idx="10">
                  <c:v>KKH</c:v>
                </c:pt>
              </c:strCache>
            </c:strRef>
          </c:cat>
          <c:val>
            <c:numRef>
              <c:f>Blad1!$T$473:$T$483</c:f>
              <c:numCache>
                <c:formatCode>0.00%</c:formatCode>
                <c:ptCount val="11"/>
                <c:pt idx="0">
                  <c:v>0.1832310826853763</c:v>
                </c:pt>
                <c:pt idx="1">
                  <c:v>0.20164075157007402</c:v>
                </c:pt>
                <c:pt idx="2">
                  <c:v>0.20653152107513745</c:v>
                </c:pt>
                <c:pt idx="3">
                  <c:v>0.2108706881708087</c:v>
                </c:pt>
                <c:pt idx="4">
                  <c:v>0.21796158337695809</c:v>
                </c:pt>
                <c:pt idx="5">
                  <c:v>0.23375824970617484</c:v>
                </c:pt>
                <c:pt idx="6">
                  <c:v>0.25904720315065061</c:v>
                </c:pt>
                <c:pt idx="7">
                  <c:v>0.26555175251696056</c:v>
                </c:pt>
                <c:pt idx="8">
                  <c:v>0.29259808146636984</c:v>
                </c:pt>
                <c:pt idx="9">
                  <c:v>0.48757567543146291</c:v>
                </c:pt>
                <c:pt idx="10">
                  <c:v>0.82721796276013149</c:v>
                </c:pt>
              </c:numCache>
            </c:numRef>
          </c:val>
        </c:ser>
        <c:ser>
          <c:idx val="1"/>
          <c:order val="1"/>
          <c:tx>
            <c:strRef>
              <c:f>Blad1!$U$472</c:f>
              <c:strCache>
                <c:ptCount val="1"/>
                <c:pt idx="0">
                  <c:v>2013</c:v>
                </c:pt>
              </c:strCache>
            </c:strRef>
          </c:tx>
          <c:invertIfNegative val="0"/>
          <c:cat>
            <c:strRef>
              <c:f>Blad1!$S$473:$S$483</c:f>
              <c:strCache>
                <c:ptCount val="11"/>
                <c:pt idx="0">
                  <c:v>HS</c:v>
                </c:pt>
                <c:pt idx="1">
                  <c:v>BTH</c:v>
                </c:pt>
                <c:pt idx="2">
                  <c:v>HKr</c:v>
                </c:pt>
                <c:pt idx="3">
                  <c:v>GIH</c:v>
                </c:pt>
                <c:pt idx="4">
                  <c:v>HiG</c:v>
                </c:pt>
                <c:pt idx="5">
                  <c:v>HD</c:v>
                </c:pt>
                <c:pt idx="6">
                  <c:v>HH</c:v>
                </c:pt>
                <c:pt idx="7">
                  <c:v>HV</c:v>
                </c:pt>
                <c:pt idx="8">
                  <c:v>HB</c:v>
                </c:pt>
                <c:pt idx="9">
                  <c:v>KF</c:v>
                </c:pt>
                <c:pt idx="10">
                  <c:v>KKH</c:v>
                </c:pt>
              </c:strCache>
            </c:strRef>
          </c:cat>
          <c:val>
            <c:numRef>
              <c:f>Blad1!$U$473:$U$483</c:f>
              <c:numCache>
                <c:formatCode>0.00%</c:formatCode>
                <c:ptCount val="11"/>
                <c:pt idx="0">
                  <c:v>0.16654984016613386</c:v>
                </c:pt>
                <c:pt idx="1">
                  <c:v>0.22639552655200018</c:v>
                </c:pt>
                <c:pt idx="2">
                  <c:v>0.24182446694606749</c:v>
                </c:pt>
                <c:pt idx="3">
                  <c:v>0.15307566382730778</c:v>
                </c:pt>
                <c:pt idx="4">
                  <c:v>0.28149204702627939</c:v>
                </c:pt>
                <c:pt idx="5">
                  <c:v>0.21020095749763551</c:v>
                </c:pt>
                <c:pt idx="6">
                  <c:v>0.219098768666492</c:v>
                </c:pt>
                <c:pt idx="7">
                  <c:v>0.31531203599051477</c:v>
                </c:pt>
                <c:pt idx="8">
                  <c:v>0.28180651851654892</c:v>
                </c:pt>
                <c:pt idx="9">
                  <c:v>0.42641275098323328</c:v>
                </c:pt>
                <c:pt idx="10">
                  <c:v>0.46039517398146529</c:v>
                </c:pt>
              </c:numCache>
            </c:numRef>
          </c:val>
        </c:ser>
        <c:ser>
          <c:idx val="2"/>
          <c:order val="2"/>
          <c:tx>
            <c:strRef>
              <c:f>Blad1!$V$472</c:f>
              <c:strCache>
                <c:ptCount val="1"/>
                <c:pt idx="0">
                  <c:v>2012</c:v>
                </c:pt>
              </c:strCache>
            </c:strRef>
          </c:tx>
          <c:invertIfNegative val="0"/>
          <c:cat>
            <c:strRef>
              <c:f>Blad1!$S$473:$S$483</c:f>
              <c:strCache>
                <c:ptCount val="11"/>
                <c:pt idx="0">
                  <c:v>HS</c:v>
                </c:pt>
                <c:pt idx="1">
                  <c:v>BTH</c:v>
                </c:pt>
                <c:pt idx="2">
                  <c:v>HKr</c:v>
                </c:pt>
                <c:pt idx="3">
                  <c:v>GIH</c:v>
                </c:pt>
                <c:pt idx="4">
                  <c:v>HiG</c:v>
                </c:pt>
                <c:pt idx="5">
                  <c:v>HD</c:v>
                </c:pt>
                <c:pt idx="6">
                  <c:v>HH</c:v>
                </c:pt>
                <c:pt idx="7">
                  <c:v>HV</c:v>
                </c:pt>
                <c:pt idx="8">
                  <c:v>HB</c:v>
                </c:pt>
                <c:pt idx="9">
                  <c:v>KF</c:v>
                </c:pt>
                <c:pt idx="10">
                  <c:v>KKH</c:v>
                </c:pt>
              </c:strCache>
            </c:strRef>
          </c:cat>
          <c:val>
            <c:numRef>
              <c:f>Blad1!$V$473:$V$483</c:f>
              <c:numCache>
                <c:formatCode>0.00%</c:formatCode>
                <c:ptCount val="11"/>
                <c:pt idx="0">
                  <c:v>0.19537532337380845</c:v>
                </c:pt>
                <c:pt idx="1">
                  <c:v>0.26735888485193893</c:v>
                </c:pt>
                <c:pt idx="2">
                  <c:v>0.58522008730061603</c:v>
                </c:pt>
                <c:pt idx="3">
                  <c:v>0.42778515847409376</c:v>
                </c:pt>
                <c:pt idx="4">
                  <c:v>0.27920711240134266</c:v>
                </c:pt>
                <c:pt idx="5">
                  <c:v>0.20822569401730431</c:v>
                </c:pt>
                <c:pt idx="6">
                  <c:v>0.15385948193710475</c:v>
                </c:pt>
                <c:pt idx="7">
                  <c:v>0.2979249518556924</c:v>
                </c:pt>
                <c:pt idx="8">
                  <c:v>0.27648215981549312</c:v>
                </c:pt>
                <c:pt idx="9">
                  <c:v>0.30926470588235294</c:v>
                </c:pt>
                <c:pt idx="10">
                  <c:v>0.68932955618508029</c:v>
                </c:pt>
              </c:numCache>
            </c:numRef>
          </c:val>
        </c:ser>
        <c:ser>
          <c:idx val="3"/>
          <c:order val="3"/>
          <c:tx>
            <c:strRef>
              <c:f>Blad1!$W$472</c:f>
              <c:strCache>
                <c:ptCount val="1"/>
                <c:pt idx="0">
                  <c:v>2011</c:v>
                </c:pt>
              </c:strCache>
            </c:strRef>
          </c:tx>
          <c:invertIfNegative val="0"/>
          <c:cat>
            <c:strRef>
              <c:f>Blad1!$S$473:$S$483</c:f>
              <c:strCache>
                <c:ptCount val="11"/>
                <c:pt idx="0">
                  <c:v>HS</c:v>
                </c:pt>
                <c:pt idx="1">
                  <c:v>BTH</c:v>
                </c:pt>
                <c:pt idx="2">
                  <c:v>HKr</c:v>
                </c:pt>
                <c:pt idx="3">
                  <c:v>GIH</c:v>
                </c:pt>
                <c:pt idx="4">
                  <c:v>HiG</c:v>
                </c:pt>
                <c:pt idx="5">
                  <c:v>HD</c:v>
                </c:pt>
                <c:pt idx="6">
                  <c:v>HH</c:v>
                </c:pt>
                <c:pt idx="7">
                  <c:v>HV</c:v>
                </c:pt>
                <c:pt idx="8">
                  <c:v>HB</c:v>
                </c:pt>
                <c:pt idx="9">
                  <c:v>KF</c:v>
                </c:pt>
                <c:pt idx="10">
                  <c:v>KKH</c:v>
                </c:pt>
              </c:strCache>
            </c:strRef>
          </c:cat>
          <c:val>
            <c:numRef>
              <c:f>Blad1!$W$473:$W$483</c:f>
              <c:numCache>
                <c:formatCode>0.00%</c:formatCode>
                <c:ptCount val="11"/>
                <c:pt idx="0">
                  <c:v>0.16937732886503715</c:v>
                </c:pt>
                <c:pt idx="1">
                  <c:v>0.26740134365938356</c:v>
                </c:pt>
                <c:pt idx="2">
                  <c:v>0.22803351096643409</c:v>
                </c:pt>
                <c:pt idx="3">
                  <c:v>0.26404974206552562</c:v>
                </c:pt>
                <c:pt idx="4">
                  <c:v>0.26896402065882558</c:v>
                </c:pt>
                <c:pt idx="5">
                  <c:v>0.22554591014855915</c:v>
                </c:pt>
                <c:pt idx="6">
                  <c:v>0.18804303062567174</c:v>
                </c:pt>
                <c:pt idx="7">
                  <c:v>0.52824335109806653</c:v>
                </c:pt>
                <c:pt idx="8">
                  <c:v>0.26905447263852822</c:v>
                </c:pt>
                <c:pt idx="9">
                  <c:v>0.36003644519203815</c:v>
                </c:pt>
                <c:pt idx="10">
                  <c:v>0.62269690220692453</c:v>
                </c:pt>
              </c:numCache>
            </c:numRef>
          </c:val>
        </c:ser>
        <c:dLbls>
          <c:showLegendKey val="0"/>
          <c:showVal val="0"/>
          <c:showCatName val="0"/>
          <c:showSerName val="0"/>
          <c:showPercent val="0"/>
          <c:showBubbleSize val="0"/>
        </c:dLbls>
        <c:gapWidth val="150"/>
        <c:axId val="91382528"/>
        <c:axId val="91384064"/>
      </c:barChart>
      <c:catAx>
        <c:axId val="91382528"/>
        <c:scaling>
          <c:orientation val="minMax"/>
        </c:scaling>
        <c:delete val="0"/>
        <c:axPos val="b"/>
        <c:majorTickMark val="none"/>
        <c:minorTickMark val="none"/>
        <c:tickLblPos val="nextTo"/>
        <c:txPr>
          <a:bodyPr/>
          <a:lstStyle/>
          <a:p>
            <a:pPr>
              <a:defRPr sz="1400"/>
            </a:pPr>
            <a:endParaRPr lang="sv-SE"/>
          </a:p>
        </c:txPr>
        <c:crossAx val="91384064"/>
        <c:crosses val="autoZero"/>
        <c:auto val="1"/>
        <c:lblAlgn val="ctr"/>
        <c:lblOffset val="100"/>
        <c:noMultiLvlLbl val="0"/>
      </c:catAx>
      <c:valAx>
        <c:axId val="91384064"/>
        <c:scaling>
          <c:orientation val="minMax"/>
        </c:scaling>
        <c:delete val="0"/>
        <c:axPos val="l"/>
        <c:majorGridlines/>
        <c:numFmt formatCode="0%" sourceLinked="0"/>
        <c:majorTickMark val="none"/>
        <c:minorTickMark val="none"/>
        <c:tickLblPos val="nextTo"/>
        <c:txPr>
          <a:bodyPr/>
          <a:lstStyle/>
          <a:p>
            <a:pPr>
              <a:defRPr sz="1400"/>
            </a:pPr>
            <a:endParaRPr lang="sv-SE"/>
          </a:p>
        </c:txPr>
        <c:crossAx val="91382528"/>
        <c:crosses val="autoZero"/>
        <c:crossBetween val="between"/>
      </c:valAx>
    </c:plotArea>
    <c:legend>
      <c:legendPos val="r"/>
      <c:layout/>
      <c:overlay val="0"/>
      <c:txPr>
        <a:bodyPr/>
        <a:lstStyle/>
        <a:p>
          <a:pPr>
            <a:defRPr sz="1400"/>
          </a:pPr>
          <a:endParaRPr lang="sv-SE"/>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7F08DCB-25AC-4BAD-90D7-A4B58D0F07C9}" type="datetimeFigureOut">
              <a:rPr lang="sv-SE" smtClean="0"/>
              <a:t>2014-10-20</a:t>
            </a:fld>
            <a:endParaRPr lang="sv-SE"/>
          </a:p>
        </p:txBody>
      </p:sp>
      <p:sp>
        <p:nvSpPr>
          <p:cNvPr id="4" name="Platshållare för sidfot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B5E7706-9E86-4D68-AB8C-845C126E7A0F}" type="slidenum">
              <a:rPr lang="sv-SE" smtClean="0"/>
              <a:t>‹#›</a:t>
            </a:fld>
            <a:endParaRPr lang="sv-SE"/>
          </a:p>
        </p:txBody>
      </p:sp>
    </p:spTree>
    <p:extLst>
      <p:ext uri="{BB962C8B-B14F-4D97-AF65-F5344CB8AC3E}">
        <p14:creationId xmlns:p14="http://schemas.microsoft.com/office/powerpoint/2010/main" val="360865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A6E6251-33AE-4136-81B1-4AFB5C7F7207}" type="datetimeFigureOut">
              <a:rPr lang="sv-SE" smtClean="0"/>
              <a:t>2014-10-20</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818B36A-E682-48A3-A1BD-ABB467B5B4E3}" type="slidenum">
              <a:rPr lang="sv-SE" smtClean="0"/>
              <a:t>‹#›</a:t>
            </a:fld>
            <a:endParaRPr lang="sv-SE"/>
          </a:p>
        </p:txBody>
      </p:sp>
    </p:spTree>
    <p:extLst>
      <p:ext uri="{BB962C8B-B14F-4D97-AF65-F5344CB8AC3E}">
        <p14:creationId xmlns:p14="http://schemas.microsoft.com/office/powerpoint/2010/main" val="157654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1</a:t>
            </a:fld>
            <a:endParaRPr lang="sv-SE"/>
          </a:p>
        </p:txBody>
      </p:sp>
    </p:spTree>
    <p:extLst>
      <p:ext uri="{BB962C8B-B14F-4D97-AF65-F5344CB8AC3E}">
        <p14:creationId xmlns:p14="http://schemas.microsoft.com/office/powerpoint/2010/main" val="92671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andelen indirekta kostnader (budgeterade) i förhållande till </a:t>
            </a:r>
            <a:r>
              <a:rPr lang="sv-SE" dirty="0" smtClean="0"/>
              <a:t>totala verksamhetskostnader </a:t>
            </a:r>
            <a:r>
              <a:rPr lang="sv-SE" dirty="0"/>
              <a:t>(utfall föregående år) har </a:t>
            </a:r>
            <a:r>
              <a:rPr lang="sv-SE" dirty="0" smtClean="0"/>
              <a:t>utvecklats 2011-2014. I reella </a:t>
            </a:r>
            <a:r>
              <a:rPr lang="sv-SE" dirty="0"/>
              <a:t>tal har såväl indirekta kostnader som verksamhetskostnader </a:t>
            </a:r>
            <a:r>
              <a:rPr lang="sv-SE" dirty="0" smtClean="0"/>
              <a:t>ökat, verksamhetskostnaderna har ökat mer än de indirekta</a:t>
            </a:r>
            <a:r>
              <a:rPr lang="sv-SE" baseline="0" dirty="0" smtClean="0"/>
              <a:t> kostnaderna</a:t>
            </a:r>
            <a:r>
              <a:rPr lang="sv-SE" dirty="0" smtClean="0"/>
              <a:t>. </a:t>
            </a:r>
          </a:p>
          <a:p>
            <a:endParaRPr lang="sv-SE" dirty="0" smtClean="0"/>
          </a:p>
          <a:p>
            <a:r>
              <a:rPr lang="sv-SE" dirty="0" smtClean="0"/>
              <a:t>Verksamhetskostnaderna för utbildning ökade 5,2 % mellan 2011-2012 och de indirekta kostnaderna ökade</a:t>
            </a:r>
            <a:r>
              <a:rPr lang="sv-SE" baseline="0" dirty="0" smtClean="0"/>
              <a:t> med 5,0 % för samma period. Mellan 2012-2013 ökade verksamhetskostnaderna för utbildning med </a:t>
            </a:r>
            <a:r>
              <a:rPr lang="sv-SE" dirty="0" smtClean="0"/>
              <a:t>1,5 % medan</a:t>
            </a:r>
            <a:r>
              <a:rPr lang="sv-SE" baseline="0" dirty="0" smtClean="0"/>
              <a:t> </a:t>
            </a:r>
            <a:r>
              <a:rPr lang="sv-SE" dirty="0" smtClean="0"/>
              <a:t>de indirekta kostnaderna ökade</a:t>
            </a:r>
            <a:r>
              <a:rPr lang="sv-SE" baseline="0" dirty="0" smtClean="0"/>
              <a:t> med endast</a:t>
            </a:r>
            <a:r>
              <a:rPr lang="sv-SE" dirty="0" smtClean="0"/>
              <a:t> 0,6 %. Mellan 2013-2014 minskade stödkostnaderna för utbildning med 0,4 % medan verksamhetskostnaderna ökade med 0,5 %. </a:t>
            </a:r>
          </a:p>
          <a:p>
            <a:endParaRPr lang="sv-SE" dirty="0" smtClean="0"/>
          </a:p>
          <a:p>
            <a:r>
              <a:rPr lang="sv-SE" dirty="0" smtClean="0"/>
              <a:t>Verksamhetskostnaderna för forskning ökade 6,2 % mellan 2011-2012 men de indirekta kostnaderna ökade mer, med 7,4 %. För 2012-2013 var förhållandet</a:t>
            </a:r>
            <a:r>
              <a:rPr lang="sv-SE" baseline="0" dirty="0" smtClean="0"/>
              <a:t> det omvända, verksamhetskostnaderna ökade med 5,6 % medan indirekta kostnader ökade med 2,7 %. Mellan 2013-2014 ökade stödkostnaderna för forskning med 4,4 % medan verksamhetskostnaderna ökade 4,7 %. </a:t>
            </a:r>
          </a:p>
          <a:p>
            <a:endParaRPr lang="sv-SE" baseline="0" dirty="0" smtClean="0"/>
          </a:p>
          <a:p>
            <a:r>
              <a:rPr lang="sv-SE" baseline="0" dirty="0" smtClean="0"/>
              <a:t>Totalt för perioden 2011-2014 har stödkostnaderna ökat med 9,5 % medan verksamhetskostnaderna ökat med 13,1 %. Observera att här finns en systematisk eftersläpning i siffrorna eftersom uppgiften om verksamhetskostnader egentligen avser ett tidigare år.</a:t>
            </a:r>
            <a:endParaRPr lang="sv-SE" dirty="0" smtClean="0"/>
          </a:p>
          <a:p>
            <a:r>
              <a:rPr lang="sv-SE" smtClean="0"/>
              <a:t>Förklaring </a:t>
            </a:r>
            <a:r>
              <a:rPr lang="sv-SE" dirty="0"/>
              <a:t>till lärosätesförkortningarna finns på bild </a:t>
            </a:r>
            <a:r>
              <a:rPr lang="sv-SE" dirty="0" smtClean="0"/>
              <a:t>43 </a:t>
            </a:r>
            <a:r>
              <a:rPr lang="sv-SE" dirty="0"/>
              <a:t>och anteckningssidan till bild </a:t>
            </a:r>
            <a:r>
              <a:rPr lang="sv-SE" dirty="0" smtClean="0"/>
              <a:t>13.</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10</a:t>
            </a:fld>
            <a:endParaRPr lang="sv-SE"/>
          </a:p>
        </p:txBody>
      </p:sp>
    </p:spTree>
    <p:extLst>
      <p:ext uri="{BB962C8B-B14F-4D97-AF65-F5344CB8AC3E}">
        <p14:creationId xmlns:p14="http://schemas.microsoft.com/office/powerpoint/2010/main" val="392931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Totalt har </a:t>
            </a:r>
            <a:r>
              <a:rPr lang="sv-SE" dirty="0" smtClean="0"/>
              <a:t>459,3 mnkr (495,8) </a:t>
            </a:r>
            <a:r>
              <a:rPr lang="sv-SE" dirty="0"/>
              <a:t>upptagits som direktifieringar, härav utgör</a:t>
            </a:r>
            <a:r>
              <a:rPr lang="sv-SE" dirty="0">
                <a:solidFill>
                  <a:srgbClr val="FF0000"/>
                </a:solidFill>
              </a:rPr>
              <a:t> </a:t>
            </a:r>
            <a:r>
              <a:rPr lang="sv-SE" dirty="0" smtClean="0">
                <a:solidFill>
                  <a:schemeClr val="tx1"/>
                </a:solidFill>
              </a:rPr>
              <a:t>41,3</a:t>
            </a:r>
            <a:r>
              <a:rPr lang="sv-SE" dirty="0" smtClean="0">
                <a:solidFill>
                  <a:srgbClr val="FF0000"/>
                </a:solidFill>
              </a:rPr>
              <a:t> </a:t>
            </a:r>
            <a:r>
              <a:rPr lang="sv-SE" dirty="0" smtClean="0"/>
              <a:t>mnkr </a:t>
            </a:r>
            <a:r>
              <a:rPr lang="sv-SE" dirty="0"/>
              <a:t>lokal </a:t>
            </a:r>
            <a:r>
              <a:rPr lang="sv-SE" dirty="0" smtClean="0"/>
              <a:t>avgift, 5,0 mnkr direktifierade kostnader för löneadministration, 404,2 mnkr </a:t>
            </a:r>
            <a:r>
              <a:rPr lang="sv-SE" dirty="0"/>
              <a:t>direktifieringar av IT-kostnader, telefoni, vaktmästeri m </a:t>
            </a:r>
            <a:r>
              <a:rPr lang="sv-SE" dirty="0" err="1"/>
              <a:t>m</a:t>
            </a:r>
            <a:r>
              <a:rPr lang="sv-SE" dirty="0"/>
              <a:t> </a:t>
            </a:r>
            <a:r>
              <a:rPr lang="sv-SE" dirty="0" smtClean="0"/>
              <a:t>och</a:t>
            </a:r>
            <a:r>
              <a:rPr lang="sv-SE" baseline="0" dirty="0" smtClean="0"/>
              <a:t> 8,8</a:t>
            </a:r>
            <a:r>
              <a:rPr lang="sv-SE" dirty="0" smtClean="0"/>
              <a:t> mnkr direktifierade </a:t>
            </a:r>
            <a:r>
              <a:rPr lang="sv-SE" dirty="0"/>
              <a:t>studieadministrativa kostnader. </a:t>
            </a:r>
            <a:endParaRPr lang="sv-SE" dirty="0" smtClean="0"/>
          </a:p>
          <a:p>
            <a:endParaRPr lang="sv-SE" dirty="0" smtClean="0"/>
          </a:p>
          <a:p>
            <a:r>
              <a:rPr lang="sv-SE" dirty="0" smtClean="0"/>
              <a:t>De </a:t>
            </a:r>
            <a:r>
              <a:rPr lang="sv-SE" dirty="0"/>
              <a:t>direktifierade kostnaderna utgör ca </a:t>
            </a:r>
            <a:r>
              <a:rPr lang="sv-SE" dirty="0" smtClean="0"/>
              <a:t>0,7 % av </a:t>
            </a:r>
            <a:r>
              <a:rPr lang="sv-SE" dirty="0"/>
              <a:t>totala verksamhetskostnader. För ett enskilt lärosäte kan de direktifierade </a:t>
            </a:r>
            <a:r>
              <a:rPr lang="sv-SE" dirty="0" smtClean="0"/>
              <a:t>kostnaderna uppgå </a:t>
            </a:r>
            <a:r>
              <a:rPr lang="sv-SE" dirty="0"/>
              <a:t>till </a:t>
            </a:r>
            <a:r>
              <a:rPr lang="sv-SE" dirty="0" smtClean="0"/>
              <a:t>uppemot 1-2 </a:t>
            </a:r>
            <a:r>
              <a:rPr lang="sv-SE" dirty="0"/>
              <a:t>% av </a:t>
            </a:r>
            <a:r>
              <a:rPr lang="sv-SE" dirty="0" smtClean="0"/>
              <a:t>verksamhetskostnaderna, för KTH utgör</a:t>
            </a:r>
            <a:r>
              <a:rPr lang="sv-SE" baseline="0" dirty="0" smtClean="0"/>
              <a:t> </a:t>
            </a:r>
            <a:r>
              <a:rPr lang="sv-SE" baseline="0" dirty="0" err="1" smtClean="0"/>
              <a:t>direktifieringarna</a:t>
            </a:r>
            <a:r>
              <a:rPr lang="sv-SE" baseline="0" dirty="0" smtClean="0"/>
              <a:t> 3,15 % av totala verksamhetskostnader</a:t>
            </a:r>
            <a:r>
              <a:rPr lang="sv-SE" dirty="0" smtClean="0"/>
              <a:t>. </a:t>
            </a:r>
            <a:r>
              <a:rPr lang="sv-SE" dirty="0"/>
              <a:t>Störst </a:t>
            </a:r>
            <a:r>
              <a:rPr lang="sv-SE" dirty="0" err="1"/>
              <a:t>direktifieringar</a:t>
            </a:r>
            <a:r>
              <a:rPr lang="sv-SE" dirty="0"/>
              <a:t> inom </a:t>
            </a:r>
            <a:r>
              <a:rPr lang="sv-SE" dirty="0" smtClean="0"/>
              <a:t>forskningen har KTH, Luleå tekniska universitet, KI</a:t>
            </a:r>
            <a:r>
              <a:rPr lang="sv-SE" baseline="0" dirty="0" smtClean="0"/>
              <a:t>, </a:t>
            </a:r>
            <a:r>
              <a:rPr lang="sv-SE" dirty="0" smtClean="0"/>
              <a:t>Göteborgs universitet och Malmö högskola. </a:t>
            </a:r>
            <a:r>
              <a:rPr lang="sv-SE" dirty="0"/>
              <a:t>Övriga har mindre än 1 </a:t>
            </a:r>
            <a:r>
              <a:rPr lang="sv-SE" dirty="0" smtClean="0"/>
              <a:t>%.</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12</a:t>
            </a:fld>
            <a:endParaRPr lang="sv-SE"/>
          </a:p>
        </p:txBody>
      </p:sp>
    </p:spTree>
    <p:extLst>
      <p:ext uri="{BB962C8B-B14F-4D97-AF65-F5344CB8AC3E}">
        <p14:creationId xmlns:p14="http://schemas.microsoft.com/office/powerpoint/2010/main" val="15418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största lärosäten = Karolinska </a:t>
            </a:r>
            <a:r>
              <a:rPr lang="sv-SE" dirty="0" smtClean="0"/>
              <a:t>institutet (KI), </a:t>
            </a:r>
            <a:r>
              <a:rPr lang="sv-SE" dirty="0"/>
              <a:t>Lunds </a:t>
            </a:r>
            <a:r>
              <a:rPr lang="sv-SE" dirty="0" smtClean="0"/>
              <a:t>universitet (LU), </a:t>
            </a:r>
            <a:r>
              <a:rPr lang="sv-SE" dirty="0"/>
              <a:t>Uppsala </a:t>
            </a:r>
            <a:r>
              <a:rPr lang="sv-SE" dirty="0" smtClean="0"/>
              <a:t>universitet (UU),</a:t>
            </a:r>
            <a:r>
              <a:rPr lang="sv-SE" dirty="0"/>
              <a:t> </a:t>
            </a:r>
            <a:r>
              <a:rPr lang="sv-SE" dirty="0" smtClean="0"/>
              <a:t>Göteborgs universitet (GU), </a:t>
            </a:r>
            <a:r>
              <a:rPr lang="sv-SE" dirty="0"/>
              <a:t>Kungliga Tekniska </a:t>
            </a:r>
            <a:r>
              <a:rPr lang="sv-SE" dirty="0" smtClean="0"/>
              <a:t>Högskolan (KTH), </a:t>
            </a:r>
            <a:r>
              <a:rPr lang="sv-SE" dirty="0"/>
              <a:t>Chalmers tekniska </a:t>
            </a:r>
            <a:r>
              <a:rPr lang="sv-SE" dirty="0" smtClean="0"/>
              <a:t>högskola (CTH),</a:t>
            </a:r>
            <a:r>
              <a:rPr lang="sv-SE" dirty="0"/>
              <a:t> </a:t>
            </a:r>
            <a:r>
              <a:rPr lang="sv-SE" dirty="0" smtClean="0"/>
              <a:t>Stockholms universitet (SU), </a:t>
            </a:r>
            <a:r>
              <a:rPr lang="sv-SE" dirty="0"/>
              <a:t>SLU, Umeå universitet </a:t>
            </a:r>
            <a:r>
              <a:rPr lang="sv-SE" dirty="0" smtClean="0"/>
              <a:t>(UmU) och </a:t>
            </a:r>
            <a:r>
              <a:rPr lang="sv-SE" dirty="0"/>
              <a:t>Linköpings </a:t>
            </a:r>
            <a:r>
              <a:rPr lang="sv-SE" dirty="0" smtClean="0"/>
              <a:t>universitet (LiU). Dessa lärosäten står tillsammans för 88 % av total verksamhetsvolym för forskning.</a:t>
            </a:r>
            <a:r>
              <a:rPr lang="sv-SE" baseline="0" dirty="0" smtClean="0"/>
              <a:t> Det är därför som dessa lärosätens lägre andel får så stort genomslag på kolumnen ”alla”.</a:t>
            </a:r>
            <a:endParaRPr lang="sv-SE" dirty="0" smtClean="0"/>
          </a:p>
          <a:p>
            <a:endParaRPr lang="sv-SE" dirty="0"/>
          </a:p>
          <a:p>
            <a:r>
              <a:rPr lang="sv-SE" dirty="0"/>
              <a:t>Övriga = Luleå tekniska </a:t>
            </a:r>
            <a:r>
              <a:rPr lang="sv-SE" dirty="0" smtClean="0"/>
              <a:t>universitet (LTU), Linnéuniversitetet (LNU), </a:t>
            </a:r>
            <a:r>
              <a:rPr lang="sv-SE" dirty="0"/>
              <a:t>Örebro </a:t>
            </a:r>
            <a:r>
              <a:rPr lang="sv-SE" dirty="0" smtClean="0"/>
              <a:t>universitet (ÖU), Karlstads universitet (</a:t>
            </a:r>
            <a:r>
              <a:rPr lang="sv-SE" dirty="0" err="1" smtClean="0"/>
              <a:t>KaU</a:t>
            </a:r>
            <a:r>
              <a:rPr lang="sv-SE" dirty="0" smtClean="0"/>
              <a:t>), Mittuniversitetet (</a:t>
            </a:r>
            <a:r>
              <a:rPr lang="sv-SE" dirty="0" err="1" smtClean="0"/>
              <a:t>MiU</a:t>
            </a:r>
            <a:r>
              <a:rPr lang="sv-SE" dirty="0" smtClean="0"/>
              <a:t>), Försvarshögskolan</a:t>
            </a:r>
            <a:r>
              <a:rPr lang="sv-SE" baseline="0" dirty="0" smtClean="0"/>
              <a:t> </a:t>
            </a:r>
            <a:r>
              <a:rPr lang="sv-SE" dirty="0" smtClean="0"/>
              <a:t>(FHS), </a:t>
            </a:r>
            <a:r>
              <a:rPr lang="sv-SE" dirty="0"/>
              <a:t>Mälardalens </a:t>
            </a:r>
            <a:r>
              <a:rPr lang="sv-SE" dirty="0" smtClean="0"/>
              <a:t>högskola (MdH),</a:t>
            </a:r>
            <a:r>
              <a:rPr lang="sv-SE" dirty="0"/>
              <a:t> </a:t>
            </a:r>
            <a:r>
              <a:rPr lang="sv-SE" dirty="0" smtClean="0"/>
              <a:t>Högskolan </a:t>
            </a:r>
            <a:r>
              <a:rPr lang="sv-SE" dirty="0"/>
              <a:t>i </a:t>
            </a:r>
            <a:r>
              <a:rPr lang="sv-SE" dirty="0" smtClean="0"/>
              <a:t>Jönköping (HJ), </a:t>
            </a:r>
            <a:r>
              <a:rPr lang="sv-SE" dirty="0"/>
              <a:t>Södertörns </a:t>
            </a:r>
            <a:r>
              <a:rPr lang="sv-SE" dirty="0" smtClean="0"/>
              <a:t>högskola (SH), </a:t>
            </a:r>
            <a:r>
              <a:rPr lang="sv-SE" dirty="0"/>
              <a:t>Blekinge tekniska </a:t>
            </a:r>
            <a:r>
              <a:rPr lang="sv-SE" dirty="0" smtClean="0"/>
              <a:t>högskola (BTH), </a:t>
            </a:r>
            <a:r>
              <a:rPr lang="sv-SE" dirty="0"/>
              <a:t>Malmö </a:t>
            </a:r>
            <a:r>
              <a:rPr lang="sv-SE" dirty="0" smtClean="0"/>
              <a:t>högskola (MaH), Högskolan </a:t>
            </a:r>
            <a:r>
              <a:rPr lang="sv-SE" dirty="0"/>
              <a:t>i </a:t>
            </a:r>
            <a:r>
              <a:rPr lang="sv-SE" dirty="0" smtClean="0"/>
              <a:t>Halmstad (HH), </a:t>
            </a:r>
            <a:r>
              <a:rPr lang="sv-SE" dirty="0"/>
              <a:t>Högskolan </a:t>
            </a:r>
            <a:r>
              <a:rPr lang="sv-SE" dirty="0" smtClean="0"/>
              <a:t>Dalarna (HD), </a:t>
            </a:r>
            <a:r>
              <a:rPr lang="sv-SE" dirty="0"/>
              <a:t>Högskolan i </a:t>
            </a:r>
            <a:r>
              <a:rPr lang="sv-SE" dirty="0" smtClean="0"/>
              <a:t>Skövde (HS), </a:t>
            </a:r>
            <a:r>
              <a:rPr lang="sv-SE" dirty="0"/>
              <a:t>Högskolan </a:t>
            </a:r>
            <a:r>
              <a:rPr lang="sv-SE" dirty="0" smtClean="0"/>
              <a:t>Väst (HV), </a:t>
            </a:r>
            <a:r>
              <a:rPr lang="sv-SE" dirty="0"/>
              <a:t>Högskolan i </a:t>
            </a:r>
            <a:r>
              <a:rPr lang="sv-SE" dirty="0" smtClean="0"/>
              <a:t>Borås (HB), </a:t>
            </a:r>
            <a:r>
              <a:rPr lang="sv-SE" dirty="0"/>
              <a:t>Högskolan </a:t>
            </a:r>
            <a:r>
              <a:rPr lang="sv-SE" dirty="0" smtClean="0"/>
              <a:t>Kristianstad (</a:t>
            </a:r>
            <a:r>
              <a:rPr lang="sv-SE" dirty="0" err="1" smtClean="0"/>
              <a:t>HKr</a:t>
            </a:r>
            <a:r>
              <a:rPr lang="sv-SE" dirty="0" smtClean="0"/>
              <a:t>), </a:t>
            </a:r>
            <a:r>
              <a:rPr lang="sv-SE" dirty="0"/>
              <a:t>Högskolan </a:t>
            </a:r>
            <a:r>
              <a:rPr lang="sv-SE" dirty="0" smtClean="0"/>
              <a:t>i Gävle (</a:t>
            </a:r>
            <a:r>
              <a:rPr lang="sv-SE" dirty="0" err="1" smtClean="0"/>
              <a:t>HiG</a:t>
            </a:r>
            <a:r>
              <a:rPr lang="sv-SE" dirty="0" smtClean="0"/>
              <a:t>), </a:t>
            </a:r>
            <a:r>
              <a:rPr lang="sv-SE" dirty="0"/>
              <a:t>Gymnastik- och </a:t>
            </a:r>
            <a:r>
              <a:rPr lang="sv-SE" dirty="0" smtClean="0"/>
              <a:t>idrottshögskolan (GIH), </a:t>
            </a:r>
            <a:r>
              <a:rPr lang="sv-SE" dirty="0"/>
              <a:t>Kungliga </a:t>
            </a:r>
            <a:r>
              <a:rPr lang="sv-SE" dirty="0" smtClean="0"/>
              <a:t>Konsthögskolan (KKH), Konstfack (KF)</a:t>
            </a:r>
            <a:r>
              <a:rPr lang="sv-SE" baseline="0" dirty="0" smtClean="0"/>
              <a:t> och</a:t>
            </a:r>
            <a:r>
              <a:rPr lang="sv-SE" dirty="0" smtClean="0"/>
              <a:t> Kungliga Musikhögskolan (KMH).</a:t>
            </a:r>
            <a:r>
              <a:rPr lang="sv-SE" baseline="0" dirty="0" smtClean="0"/>
              <a:t> </a:t>
            </a:r>
          </a:p>
          <a:p>
            <a:endParaRPr lang="sv-SE" baseline="0" dirty="0" smtClean="0"/>
          </a:p>
          <a:p>
            <a:r>
              <a:rPr lang="sv-SE" dirty="0" smtClean="0"/>
              <a:t>Handelshögskolan</a:t>
            </a:r>
            <a:r>
              <a:rPr lang="sv-SE" baseline="0" dirty="0" smtClean="0"/>
              <a:t> i Stockholm </a:t>
            </a:r>
            <a:r>
              <a:rPr lang="sv-SE" dirty="0" smtClean="0"/>
              <a:t>(HHS) har </a:t>
            </a:r>
            <a:r>
              <a:rPr lang="sv-SE" dirty="0"/>
              <a:t>inte </a:t>
            </a:r>
            <a:r>
              <a:rPr lang="sv-SE" dirty="0" smtClean="0"/>
              <a:t>lämnat uppgifter 2014 liksom de</a:t>
            </a:r>
            <a:r>
              <a:rPr lang="sv-SE" baseline="0" dirty="0" smtClean="0"/>
              <a:t> lärosäten som från 2014 ingår i Stockholms konstnärliga högskola (SDH, DCH och OH)</a:t>
            </a:r>
            <a:r>
              <a:rPr lang="sv-SE" dirty="0" smtClean="0"/>
              <a:t>. De ingår inte</a:t>
            </a:r>
            <a:r>
              <a:rPr lang="sv-SE" baseline="0" dirty="0" smtClean="0"/>
              <a:t> heller i jämförelsen på nästa bild.</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E818B36A-E682-48A3-A1BD-ABB467B5B4E3}" type="slidenum">
              <a:rPr lang="sv-SE" smtClean="0"/>
              <a:t>13</a:t>
            </a:fld>
            <a:endParaRPr lang="sv-SE"/>
          </a:p>
        </p:txBody>
      </p:sp>
    </p:spTree>
    <p:extLst>
      <p:ext uri="{BB962C8B-B14F-4D97-AF65-F5344CB8AC3E}">
        <p14:creationId xmlns:p14="http://schemas.microsoft.com/office/powerpoint/2010/main" val="188557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Skillnaden på de indirekta kostnadernas andel av totala verksamhetskostnader jämfört </a:t>
            </a:r>
            <a:r>
              <a:rPr lang="sv-SE" dirty="0" smtClean="0"/>
              <a:t>med motsvarande </a:t>
            </a:r>
            <a:r>
              <a:rPr lang="sv-SE" dirty="0"/>
              <a:t>uppgifter för föregående år är knappast märkbara om uppgifterna redovisas </a:t>
            </a:r>
            <a:r>
              <a:rPr lang="sv-SE" dirty="0" smtClean="0"/>
              <a:t>i hela </a:t>
            </a:r>
            <a:r>
              <a:rPr lang="sv-SE" dirty="0"/>
              <a:t>procenttal. För övriga lärosäten (utom de 10 största) har de indirekta </a:t>
            </a:r>
            <a:r>
              <a:rPr lang="sv-SE" dirty="0" smtClean="0"/>
              <a:t>kostnadernas andel minskat </a:t>
            </a:r>
            <a:r>
              <a:rPr lang="sv-SE" dirty="0"/>
              <a:t>med </a:t>
            </a:r>
            <a:r>
              <a:rPr lang="sv-SE" dirty="0" smtClean="0"/>
              <a:t>0,8 %-enheter.</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14</a:t>
            </a:fld>
            <a:endParaRPr lang="sv-SE"/>
          </a:p>
        </p:txBody>
      </p:sp>
    </p:spTree>
    <p:extLst>
      <p:ext uri="{BB962C8B-B14F-4D97-AF65-F5344CB8AC3E}">
        <p14:creationId xmlns:p14="http://schemas.microsoft.com/office/powerpoint/2010/main" val="310753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lärosäte motsvarar en fyrkant i diagrammet. Vågrätt axel visar </a:t>
            </a:r>
            <a:r>
              <a:rPr lang="sv-SE" dirty="0" smtClean="0"/>
              <a:t>totala verksamhetskostnader </a:t>
            </a:r>
            <a:r>
              <a:rPr lang="sv-SE" dirty="0"/>
              <a:t>för forskningen (år </a:t>
            </a:r>
            <a:r>
              <a:rPr lang="sv-SE" dirty="0" smtClean="0"/>
              <a:t>2013) </a:t>
            </a:r>
            <a:r>
              <a:rPr lang="sv-SE" dirty="0"/>
              <a:t>och lodrätt axel visar de indirekta</a:t>
            </a:r>
          </a:p>
          <a:p>
            <a:r>
              <a:rPr lang="sv-SE" dirty="0"/>
              <a:t>kostnadernas andel av totala verksamhetskostnader. </a:t>
            </a:r>
            <a:endParaRPr lang="sv-SE" dirty="0" smtClean="0"/>
          </a:p>
          <a:p>
            <a:endParaRPr lang="sv-SE" dirty="0" smtClean="0"/>
          </a:p>
          <a:p>
            <a:r>
              <a:rPr lang="sv-SE" dirty="0" smtClean="0"/>
              <a:t>Markeringarna </a:t>
            </a:r>
            <a:r>
              <a:rPr lang="sv-SE" dirty="0"/>
              <a:t>längst till </a:t>
            </a:r>
            <a:r>
              <a:rPr lang="sv-SE" dirty="0" smtClean="0"/>
              <a:t>höger, </a:t>
            </a:r>
            <a:r>
              <a:rPr lang="sv-SE" dirty="0"/>
              <a:t>t ex </a:t>
            </a:r>
            <a:r>
              <a:rPr lang="sv-SE" dirty="0" smtClean="0"/>
              <a:t>avser KI och LU, </a:t>
            </a:r>
            <a:r>
              <a:rPr lang="sv-SE" dirty="0"/>
              <a:t>verksamhetskostnader forskning </a:t>
            </a:r>
            <a:r>
              <a:rPr lang="sv-SE" dirty="0" smtClean="0"/>
              <a:t>4,8 </a:t>
            </a:r>
            <a:r>
              <a:rPr lang="sv-SE" dirty="0"/>
              <a:t>mnkr och andel indirekta kostnader 15 </a:t>
            </a:r>
            <a:r>
              <a:rPr lang="sv-SE" dirty="0" smtClean="0"/>
              <a:t>% respektive 18 %.</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15</a:t>
            </a:fld>
            <a:endParaRPr lang="sv-SE"/>
          </a:p>
        </p:txBody>
      </p:sp>
    </p:spTree>
    <p:extLst>
      <p:ext uri="{BB962C8B-B14F-4D97-AF65-F5344CB8AC3E}">
        <p14:creationId xmlns:p14="http://schemas.microsoft.com/office/powerpoint/2010/main" val="385608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visas delvis samma information som i föregående bild; andel indirekta kostnader </a:t>
            </a:r>
            <a:r>
              <a:rPr lang="sv-SE" dirty="0" smtClean="0"/>
              <a:t>av totala </a:t>
            </a:r>
            <a:r>
              <a:rPr lang="sv-SE" dirty="0"/>
              <a:t>verksamhetskostnader avseende forskning. Varje lärosäte presenteras som en stapel</a:t>
            </a:r>
            <a:r>
              <a:rPr lang="sv-SE" dirty="0" smtClean="0"/>
              <a:t>.</a:t>
            </a:r>
          </a:p>
          <a:p>
            <a:endParaRPr lang="sv-SE" dirty="0" smtClean="0"/>
          </a:p>
          <a:p>
            <a:r>
              <a:rPr lang="sv-SE" dirty="0" smtClean="0"/>
              <a:t>Förklaring </a:t>
            </a:r>
            <a:r>
              <a:rPr lang="sv-SE" dirty="0"/>
              <a:t>till lärosätesförkortningarna finns på bild </a:t>
            </a:r>
            <a:r>
              <a:rPr lang="sv-SE" dirty="0" smtClean="0"/>
              <a:t>43 </a:t>
            </a:r>
            <a:r>
              <a:rPr lang="sv-SE" dirty="0"/>
              <a:t>och anteckningssidan till bild </a:t>
            </a:r>
            <a:r>
              <a:rPr lang="sv-SE" dirty="0" smtClean="0"/>
              <a:t>13.</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16</a:t>
            </a:fld>
            <a:endParaRPr lang="sv-SE"/>
          </a:p>
        </p:txBody>
      </p:sp>
    </p:spTree>
    <p:extLst>
      <p:ext uri="{BB962C8B-B14F-4D97-AF65-F5344CB8AC3E}">
        <p14:creationId xmlns:p14="http://schemas.microsoft.com/office/powerpoint/2010/main" val="220549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17</a:t>
            </a:fld>
            <a:endParaRPr lang="sv-SE"/>
          </a:p>
        </p:txBody>
      </p:sp>
    </p:spTree>
    <p:extLst>
      <p:ext uri="{BB962C8B-B14F-4D97-AF65-F5344CB8AC3E}">
        <p14:creationId xmlns:p14="http://schemas.microsoft.com/office/powerpoint/2010/main" val="322736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18</a:t>
            </a:fld>
            <a:endParaRPr lang="sv-SE"/>
          </a:p>
        </p:txBody>
      </p:sp>
    </p:spTree>
    <p:extLst>
      <p:ext uri="{BB962C8B-B14F-4D97-AF65-F5344CB8AC3E}">
        <p14:creationId xmlns:p14="http://schemas.microsoft.com/office/powerpoint/2010/main" val="96776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19</a:t>
            </a:fld>
            <a:endParaRPr lang="sv-SE"/>
          </a:p>
        </p:txBody>
      </p:sp>
    </p:spTree>
    <p:extLst>
      <p:ext uri="{BB962C8B-B14F-4D97-AF65-F5344CB8AC3E}">
        <p14:creationId xmlns:p14="http://schemas.microsoft.com/office/powerpoint/2010/main" val="327073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2</a:t>
            </a:fld>
            <a:endParaRPr lang="sv-SE"/>
          </a:p>
        </p:txBody>
      </p:sp>
    </p:spTree>
    <p:extLst>
      <p:ext uri="{BB962C8B-B14F-4D97-AF65-F5344CB8AC3E}">
        <p14:creationId xmlns:p14="http://schemas.microsoft.com/office/powerpoint/2010/main" val="65926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a:t>
            </a:r>
            <a:r>
              <a:rPr lang="sv-SE" dirty="0" smtClean="0"/>
              <a:t>15-19 </a:t>
            </a:r>
            <a:r>
              <a:rPr lang="sv-SE" dirty="0"/>
              <a:t>visade information för verksamhetsgrenen forskning, bild </a:t>
            </a:r>
            <a:r>
              <a:rPr lang="sv-SE" dirty="0" smtClean="0"/>
              <a:t>20-24 </a:t>
            </a:r>
            <a:r>
              <a:rPr lang="sv-SE" dirty="0"/>
              <a:t>visar samma uppgifter men </a:t>
            </a:r>
            <a:r>
              <a:rPr lang="sv-SE" dirty="0" smtClean="0"/>
              <a:t>för </a:t>
            </a:r>
            <a:r>
              <a:rPr lang="sv-SE" dirty="0"/>
              <a:t>verksamhetsgrenen </a:t>
            </a:r>
            <a:r>
              <a:rPr lang="sv-SE" dirty="0" smtClean="0"/>
              <a:t>utbildning. Information för hela </a:t>
            </a:r>
            <a:r>
              <a:rPr lang="sv-SE" dirty="0"/>
              <a:t>verksamheten (utbildning + forskning</a:t>
            </a:r>
            <a:r>
              <a:rPr lang="sv-SE" dirty="0" smtClean="0"/>
              <a:t>) visas </a:t>
            </a:r>
            <a:r>
              <a:rPr lang="sv-SE" dirty="0"/>
              <a:t>i bild </a:t>
            </a:r>
            <a:r>
              <a:rPr lang="sv-SE" dirty="0" smtClean="0"/>
              <a:t>25-29.</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20</a:t>
            </a:fld>
            <a:endParaRPr lang="sv-SE"/>
          </a:p>
        </p:txBody>
      </p:sp>
    </p:spTree>
    <p:extLst>
      <p:ext uri="{BB962C8B-B14F-4D97-AF65-F5344CB8AC3E}">
        <p14:creationId xmlns:p14="http://schemas.microsoft.com/office/powerpoint/2010/main" val="1076284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43 </a:t>
            </a:r>
            <a:r>
              <a:rPr lang="sv-SE" dirty="0"/>
              <a:t>och anteckningssidan till bild </a:t>
            </a:r>
            <a:r>
              <a:rPr lang="sv-SE" dirty="0" smtClean="0"/>
              <a:t>13.</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21</a:t>
            </a:fld>
            <a:endParaRPr lang="sv-SE"/>
          </a:p>
        </p:txBody>
      </p:sp>
    </p:spTree>
    <p:extLst>
      <p:ext uri="{BB962C8B-B14F-4D97-AF65-F5344CB8AC3E}">
        <p14:creationId xmlns:p14="http://schemas.microsoft.com/office/powerpoint/2010/main" val="28566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22</a:t>
            </a:fld>
            <a:endParaRPr lang="sv-SE"/>
          </a:p>
        </p:txBody>
      </p:sp>
    </p:spTree>
    <p:extLst>
      <p:ext uri="{BB962C8B-B14F-4D97-AF65-F5344CB8AC3E}">
        <p14:creationId xmlns:p14="http://schemas.microsoft.com/office/powerpoint/2010/main" val="350875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23</a:t>
            </a:fld>
            <a:endParaRPr lang="sv-SE"/>
          </a:p>
        </p:txBody>
      </p:sp>
    </p:spTree>
    <p:extLst>
      <p:ext uri="{BB962C8B-B14F-4D97-AF65-F5344CB8AC3E}">
        <p14:creationId xmlns:p14="http://schemas.microsoft.com/office/powerpoint/2010/main" val="159569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24</a:t>
            </a:fld>
            <a:endParaRPr lang="sv-SE"/>
          </a:p>
        </p:txBody>
      </p:sp>
    </p:spTree>
    <p:extLst>
      <p:ext uri="{BB962C8B-B14F-4D97-AF65-F5344CB8AC3E}">
        <p14:creationId xmlns:p14="http://schemas.microsoft.com/office/powerpoint/2010/main" val="446851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man ser på andelen indirekta kostnader för hela</a:t>
            </a:r>
            <a:r>
              <a:rPr lang="sv-SE" baseline="0" dirty="0" smtClean="0"/>
              <a:t> verksamheten är mixen mellan utbildning och forskning en viktigt förklaringsfaktor.</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25</a:t>
            </a:fld>
            <a:endParaRPr lang="sv-SE"/>
          </a:p>
        </p:txBody>
      </p:sp>
    </p:spTree>
    <p:extLst>
      <p:ext uri="{BB962C8B-B14F-4D97-AF65-F5344CB8AC3E}">
        <p14:creationId xmlns:p14="http://schemas.microsoft.com/office/powerpoint/2010/main" val="203054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43 </a:t>
            </a:r>
            <a:r>
              <a:rPr lang="sv-SE" dirty="0"/>
              <a:t>och anteckningssidan till bild </a:t>
            </a:r>
            <a:r>
              <a:rPr lang="sv-SE" dirty="0" smtClean="0"/>
              <a:t>13.</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26</a:t>
            </a:fld>
            <a:endParaRPr lang="sv-SE"/>
          </a:p>
        </p:txBody>
      </p:sp>
    </p:spTree>
    <p:extLst>
      <p:ext uri="{BB962C8B-B14F-4D97-AF65-F5344CB8AC3E}">
        <p14:creationId xmlns:p14="http://schemas.microsoft.com/office/powerpoint/2010/main" val="198398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Förklaringar till lärosätesförkortningarna finns på bild 43 och anteckningssidan till bild 13.</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27</a:t>
            </a:fld>
            <a:endParaRPr lang="sv-SE"/>
          </a:p>
        </p:txBody>
      </p:sp>
    </p:spTree>
    <p:extLst>
      <p:ext uri="{BB962C8B-B14F-4D97-AF65-F5344CB8AC3E}">
        <p14:creationId xmlns:p14="http://schemas.microsoft.com/office/powerpoint/2010/main" val="3917888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42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28</a:t>
            </a:fld>
            <a:endParaRPr lang="sv-SE"/>
          </a:p>
        </p:txBody>
      </p:sp>
    </p:spTree>
    <p:extLst>
      <p:ext uri="{BB962C8B-B14F-4D97-AF65-F5344CB8AC3E}">
        <p14:creationId xmlns:p14="http://schemas.microsoft.com/office/powerpoint/2010/main" val="104874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42 och anteckningssidan till bild 13.</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29</a:t>
            </a:fld>
            <a:endParaRPr lang="sv-SE"/>
          </a:p>
        </p:txBody>
      </p:sp>
    </p:spTree>
    <p:extLst>
      <p:ext uri="{BB962C8B-B14F-4D97-AF65-F5344CB8AC3E}">
        <p14:creationId xmlns:p14="http://schemas.microsoft.com/office/powerpoint/2010/main" val="157834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Verksamhetskostnader</a:t>
            </a:r>
            <a:r>
              <a:rPr lang="sv-SE" baseline="0" dirty="0" smtClean="0"/>
              <a:t> = verksamhetsutfall enligt Resultaträkningen 2013, dvs exklusive resultat från andelar i dotterföretag och intresseföretag, uppbördsverksamhet och transfereringar.</a:t>
            </a:r>
          </a:p>
          <a:p>
            <a:endParaRPr lang="sv-SE" baseline="0" dirty="0" smtClean="0"/>
          </a:p>
          <a:p>
            <a:r>
              <a:rPr lang="sv-SE" baseline="0" dirty="0" smtClean="0"/>
              <a:t>De konstnärliga högskolor i Stockholm som från 1 januari 2014 ingår i Stockholms konstnärliga högskola (SKH), dvs Stockholms dramatiska högskola (SDH), Dans- och Cirkushögskolan (DCH) och Operahögskolan (OH), ingår inte i statistiken för 2014 pga omorganisationen. Handelshögskolan har inte lämnat uppgifter för 2014 och ingår därför inte heller.</a:t>
            </a:r>
          </a:p>
          <a:p>
            <a:endParaRPr lang="sv-SE" baseline="0" dirty="0" smtClean="0"/>
          </a:p>
          <a:p>
            <a:r>
              <a:rPr lang="sv-SE" baseline="0" dirty="0" smtClean="0"/>
              <a:t>Högskolan i Borås (HB) redovisar inte de indirekta kostnaderna uppdelat på funktioner. I statistiken redovisas därför samtliga indirekta kostnader vid HB som nivåspecifika kostnader (217 mnkr) uppdelat på verksamhetsgrenarna utbildning och forskning.</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41 </a:t>
            </a:r>
            <a:r>
              <a:rPr lang="sv-SE" dirty="0"/>
              <a:t>% </a:t>
            </a:r>
            <a:r>
              <a:rPr lang="sv-SE" dirty="0" smtClean="0"/>
              <a:t>(42 %) av </a:t>
            </a:r>
            <a:r>
              <a:rPr lang="sv-SE" dirty="0"/>
              <a:t>sektorns totala verksamhetskostnader avser utbildning och </a:t>
            </a:r>
            <a:r>
              <a:rPr lang="sv-SE" dirty="0" smtClean="0"/>
              <a:t>59 % (58 %) </a:t>
            </a:r>
            <a:r>
              <a:rPr lang="sv-SE" dirty="0"/>
              <a:t>avser forskning. </a:t>
            </a:r>
            <a:endParaRPr lang="sv-SE" dirty="0" smtClean="0"/>
          </a:p>
          <a:p>
            <a:endParaRPr lang="sv-SE" dirty="0" smtClean="0"/>
          </a:p>
          <a:p>
            <a:r>
              <a:rPr lang="sv-SE" dirty="0" smtClean="0"/>
              <a:t>54 % (55 %) </a:t>
            </a:r>
            <a:r>
              <a:rPr lang="sv-SE" dirty="0"/>
              <a:t>av de indirekta kostnaderna avser utbildning och </a:t>
            </a:r>
            <a:r>
              <a:rPr lang="sv-SE" dirty="0" smtClean="0"/>
              <a:t>46 (45 %) </a:t>
            </a:r>
            <a:r>
              <a:rPr lang="sv-SE" dirty="0"/>
              <a:t>avser forskning. </a:t>
            </a:r>
            <a:endParaRPr lang="sv-SE" dirty="0" smtClean="0"/>
          </a:p>
          <a:p>
            <a:endParaRPr lang="sv-SE" dirty="0" smtClean="0"/>
          </a:p>
          <a:p>
            <a:r>
              <a:rPr lang="sv-SE" dirty="0" smtClean="0"/>
              <a:t>Analysen </a:t>
            </a:r>
            <a:r>
              <a:rPr lang="sv-SE" dirty="0"/>
              <a:t>visar att utbildningen utnyttjar stödverksamheten i relativt sett större omfattning än forskningen. </a:t>
            </a:r>
            <a:endParaRPr lang="sv-SE" dirty="0" smtClean="0"/>
          </a:p>
          <a:p>
            <a:endParaRPr lang="sv-SE" dirty="0" smtClean="0"/>
          </a:p>
          <a:p>
            <a:r>
              <a:rPr lang="sv-SE" dirty="0" smtClean="0"/>
              <a:t>Motsvarande </a:t>
            </a:r>
            <a:r>
              <a:rPr lang="sv-SE" dirty="0"/>
              <a:t>siffror för </a:t>
            </a:r>
            <a:r>
              <a:rPr lang="sv-SE" dirty="0" smtClean="0"/>
              <a:t>2013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30</a:t>
            </a:fld>
            <a:endParaRPr lang="sv-SE"/>
          </a:p>
        </p:txBody>
      </p:sp>
    </p:spTree>
    <p:extLst>
      <p:ext uri="{BB962C8B-B14F-4D97-AF65-F5344CB8AC3E}">
        <p14:creationId xmlns:p14="http://schemas.microsoft.com/office/powerpoint/2010/main" val="1312282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Diagrammet</a:t>
            </a:r>
            <a:r>
              <a:rPr lang="sv-SE" baseline="0" dirty="0" smtClean="0"/>
              <a:t> visar hur utbildningens verksamhetskostnader som andel av totala verksamhetskostnader har förändrats över tid, från 43 % till 41 % (jfr bild 30). </a:t>
            </a:r>
          </a:p>
          <a:p>
            <a:endParaRPr lang="sv-SE" baseline="0" dirty="0" smtClean="0"/>
          </a:p>
          <a:p>
            <a:r>
              <a:rPr lang="sv-SE" baseline="0" dirty="0" smtClean="0"/>
              <a:t>Forskningens verksamhetskostnader har ökat motsvarande, från 57 % till 59 %. </a:t>
            </a:r>
          </a:p>
          <a:p>
            <a:endParaRPr lang="sv-SE" baseline="0" dirty="0" smtClean="0"/>
          </a:p>
          <a:p>
            <a:r>
              <a:rPr lang="sv-SE" baseline="0" dirty="0" smtClean="0"/>
              <a:t>Indirekta kostnader för utbildning som andel av totala indirekta kostnader har minskat, från 56 % 2011 till 54 % 2014 medan indirekta kostnader för forskning har ökat från 44 % till 46 %.</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31</a:t>
            </a:fld>
            <a:endParaRPr lang="sv-SE"/>
          </a:p>
        </p:txBody>
      </p:sp>
    </p:spTree>
    <p:extLst>
      <p:ext uri="{BB962C8B-B14F-4D97-AF65-F5344CB8AC3E}">
        <p14:creationId xmlns:p14="http://schemas.microsoft.com/office/powerpoint/2010/main" val="1004128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Totala verksamhetskostnader fördelar sig med </a:t>
            </a:r>
            <a:r>
              <a:rPr lang="sv-SE" dirty="0" smtClean="0"/>
              <a:t>41 % (42 %) </a:t>
            </a:r>
            <a:r>
              <a:rPr lang="sv-SE" dirty="0"/>
              <a:t>på utbildning och </a:t>
            </a:r>
            <a:r>
              <a:rPr lang="sv-SE" dirty="0" smtClean="0"/>
              <a:t>59 % (58 %) </a:t>
            </a:r>
            <a:r>
              <a:rPr lang="sv-SE" dirty="0"/>
              <a:t>på forskning, </a:t>
            </a:r>
            <a:r>
              <a:rPr lang="sv-SE" dirty="0" smtClean="0"/>
              <a:t>se bild 30. </a:t>
            </a:r>
            <a:r>
              <a:rPr lang="sv-SE" dirty="0"/>
              <a:t>De indirekta kostnaderna däremot avser i större omfattning utbildning.</a:t>
            </a:r>
          </a:p>
          <a:p>
            <a:endParaRPr lang="sv-SE" dirty="0" smtClean="0"/>
          </a:p>
          <a:p>
            <a:r>
              <a:rPr lang="sv-SE" dirty="0" smtClean="0"/>
              <a:t>Denna </a:t>
            </a:r>
            <a:r>
              <a:rPr lang="sv-SE" dirty="0"/>
              <a:t>bild visar hur de indirekta kostnaderna fördelar sig på olika nivåer. </a:t>
            </a:r>
            <a:r>
              <a:rPr lang="sv-SE" dirty="0" smtClean="0"/>
              <a:t>De högskolegemensamma </a:t>
            </a:r>
            <a:r>
              <a:rPr lang="sv-SE" dirty="0"/>
              <a:t>och fakultetsgemensamma kostnaderna avser till </a:t>
            </a:r>
            <a:r>
              <a:rPr lang="sv-SE" dirty="0" smtClean="0"/>
              <a:t>ca </a:t>
            </a:r>
            <a:r>
              <a:rPr lang="sv-SE" dirty="0"/>
              <a:t>40 </a:t>
            </a:r>
            <a:r>
              <a:rPr lang="sv-SE" dirty="0" smtClean="0"/>
              <a:t>%</a:t>
            </a:r>
            <a:r>
              <a:rPr lang="sv-SE" baseline="0" dirty="0" smtClean="0"/>
              <a:t> </a:t>
            </a:r>
            <a:r>
              <a:rPr lang="sv-SE" dirty="0" smtClean="0"/>
              <a:t>forskning </a:t>
            </a:r>
            <a:r>
              <a:rPr lang="sv-SE" dirty="0"/>
              <a:t>medan en något större andel </a:t>
            </a:r>
            <a:r>
              <a:rPr lang="sv-SE" dirty="0" smtClean="0"/>
              <a:t>51 % (49 </a:t>
            </a:r>
            <a:r>
              <a:rPr lang="sv-SE" dirty="0"/>
              <a:t>%) av de institutionsgemensamma kostnaderna avser forskningen.</a:t>
            </a:r>
          </a:p>
          <a:p>
            <a:endParaRPr lang="sv-SE" dirty="0" smtClean="0"/>
          </a:p>
          <a:p>
            <a:r>
              <a:rPr lang="sv-SE" dirty="0" smtClean="0"/>
              <a:t>Motsvarande </a:t>
            </a:r>
            <a:r>
              <a:rPr lang="sv-SE" dirty="0"/>
              <a:t>siffror för </a:t>
            </a:r>
            <a:r>
              <a:rPr lang="sv-SE" dirty="0" smtClean="0"/>
              <a:t>2013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32</a:t>
            </a:fld>
            <a:endParaRPr lang="sv-SE"/>
          </a:p>
        </p:txBody>
      </p:sp>
    </p:spTree>
    <p:extLst>
      <p:ext uri="{BB962C8B-B14F-4D97-AF65-F5344CB8AC3E}">
        <p14:creationId xmlns:p14="http://schemas.microsoft.com/office/powerpoint/2010/main" val="3827531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a:t>
            </a:r>
            <a:r>
              <a:rPr lang="sv-SE" dirty="0"/>
              <a:t>bild visar på vilken nivå i organisationen som de indirekta kostnaderna finns. </a:t>
            </a:r>
            <a:endParaRPr lang="sv-SE" dirty="0" smtClean="0"/>
          </a:p>
          <a:p>
            <a:endParaRPr lang="sv-SE" dirty="0" smtClean="0"/>
          </a:p>
          <a:p>
            <a:r>
              <a:rPr lang="sv-SE" dirty="0" smtClean="0"/>
              <a:t>För </a:t>
            </a:r>
            <a:r>
              <a:rPr lang="sv-SE" dirty="0"/>
              <a:t>de lärosäten som har tre nivåer </a:t>
            </a:r>
            <a:r>
              <a:rPr lang="sv-SE" dirty="0" smtClean="0"/>
              <a:t>finns knappt hälften (48 %, 50 % för 2013) av </a:t>
            </a:r>
            <a:r>
              <a:rPr lang="sv-SE" dirty="0"/>
              <a:t>kostnaderna på den högskolegemensamma nivån, 18 % </a:t>
            </a:r>
            <a:r>
              <a:rPr lang="sv-SE" dirty="0" smtClean="0"/>
              <a:t>(18 %) på </a:t>
            </a:r>
            <a:r>
              <a:rPr lang="sv-SE" dirty="0"/>
              <a:t>fakulteter/motsvarande och </a:t>
            </a:r>
            <a:r>
              <a:rPr lang="sv-SE" dirty="0" smtClean="0"/>
              <a:t>34 % (32 %) </a:t>
            </a:r>
            <a:r>
              <a:rPr lang="sv-SE" dirty="0"/>
              <a:t>på institutionsnivån. </a:t>
            </a:r>
            <a:endParaRPr lang="sv-SE" dirty="0" smtClean="0"/>
          </a:p>
          <a:p>
            <a:endParaRPr lang="sv-SE" dirty="0" smtClean="0"/>
          </a:p>
          <a:p>
            <a:r>
              <a:rPr lang="sv-SE" dirty="0" smtClean="0"/>
              <a:t>För </a:t>
            </a:r>
            <a:r>
              <a:rPr lang="sv-SE" dirty="0"/>
              <a:t>de lärosäten som har indirekta kostnader bara på två nivåer är fördelningen </a:t>
            </a:r>
            <a:r>
              <a:rPr lang="sv-SE" dirty="0" smtClean="0"/>
              <a:t>66 % (63 %) </a:t>
            </a:r>
            <a:r>
              <a:rPr lang="sv-SE" dirty="0"/>
              <a:t>på högskolegemensam nivå och </a:t>
            </a:r>
            <a:r>
              <a:rPr lang="sv-SE" dirty="0" smtClean="0"/>
              <a:t>34 % (37 %) </a:t>
            </a:r>
            <a:r>
              <a:rPr lang="sv-SE" dirty="0"/>
              <a:t>på institutionsnivå. I dessa siffror ingår några mindre lärosäten som har gemensamma kostnader på bara en nivå, den högskolegemensamma. </a:t>
            </a:r>
            <a:endParaRPr lang="sv-SE" dirty="0" smtClean="0"/>
          </a:p>
          <a:p>
            <a:endParaRPr lang="sv-SE" dirty="0" smtClean="0"/>
          </a:p>
          <a:p>
            <a:r>
              <a:rPr lang="sv-SE" dirty="0" smtClean="0"/>
              <a:t>Genomsnittet </a:t>
            </a:r>
            <a:r>
              <a:rPr lang="sv-SE" dirty="0"/>
              <a:t>visar att drygt en tredjedel av kostnaderna finns på institutionsnivån</a:t>
            </a:r>
            <a:r>
              <a:rPr lang="sv-SE" dirty="0" smtClean="0"/>
              <a:t>.</a:t>
            </a:r>
          </a:p>
          <a:p>
            <a:endParaRPr lang="sv-SE" dirty="0"/>
          </a:p>
          <a:p>
            <a:r>
              <a:rPr lang="sv-SE" dirty="0"/>
              <a:t>Motsvarande siffror för </a:t>
            </a:r>
            <a:r>
              <a:rPr lang="sv-SE" dirty="0" smtClean="0"/>
              <a:t>2013 </a:t>
            </a:r>
            <a:r>
              <a:rPr lang="sv-SE" dirty="0"/>
              <a:t>inom parentes.</a:t>
            </a:r>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33</a:t>
            </a:fld>
            <a:endParaRPr lang="sv-SE"/>
          </a:p>
        </p:txBody>
      </p:sp>
    </p:spTree>
    <p:extLst>
      <p:ext uri="{BB962C8B-B14F-4D97-AF65-F5344CB8AC3E}">
        <p14:creationId xmlns:p14="http://schemas.microsoft.com/office/powerpoint/2010/main" val="220358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de gemensamma kostnaderna för utbildning respektive forskning fördelat på nivåer i organisationen. För forskningen finns en större andel av de gemensamma</a:t>
            </a:r>
            <a:r>
              <a:rPr lang="sv-SE" baseline="0" dirty="0" smtClean="0"/>
              <a:t> kostnaderna på institutionsnivån jämfört med utbildningen (39 % mot 30 % för utbildningen på lärosäten med tre nivåer i organisationen).</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34</a:t>
            </a:fld>
            <a:endParaRPr lang="sv-SE"/>
          </a:p>
        </p:txBody>
      </p:sp>
    </p:spTree>
    <p:extLst>
      <p:ext uri="{BB962C8B-B14F-4D97-AF65-F5344CB8AC3E}">
        <p14:creationId xmlns:p14="http://schemas.microsoft.com/office/powerpoint/2010/main" val="14618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gemensamma kostnadernas fördelning på olika nivåer i organisationen har förändrats över tiden, från 2011-2014. Trenden verkar vara att institutionsnivån ökar (från 32 till 34 %) medan övriga nivåer minskar något. Motsvarande information uppdelat på verksamhetsgrenarna</a:t>
            </a:r>
            <a:r>
              <a:rPr lang="sv-SE" baseline="0" dirty="0" smtClean="0"/>
              <a:t> </a:t>
            </a:r>
            <a:r>
              <a:rPr lang="sv-SE" dirty="0" smtClean="0"/>
              <a:t>utbildning och forskning visas</a:t>
            </a:r>
            <a:r>
              <a:rPr lang="sv-SE" baseline="0" dirty="0" smtClean="0"/>
              <a:t> på bild 36 och 37.</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35</a:t>
            </a:fld>
            <a:endParaRPr lang="sv-SE"/>
          </a:p>
        </p:txBody>
      </p:sp>
    </p:spTree>
    <p:extLst>
      <p:ext uri="{BB962C8B-B14F-4D97-AF65-F5344CB8AC3E}">
        <p14:creationId xmlns:p14="http://schemas.microsoft.com/office/powerpoint/2010/main" val="392381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utbildningen har fördelningen mellan nivåerna varierat något mellan åren men 2014</a:t>
            </a:r>
            <a:r>
              <a:rPr lang="sv-SE" baseline="0" dirty="0" smtClean="0"/>
              <a:t> är fördelningen i stort sett samma som 2011.</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36</a:t>
            </a:fld>
            <a:endParaRPr lang="sv-SE"/>
          </a:p>
        </p:txBody>
      </p:sp>
    </p:spTree>
    <p:extLst>
      <p:ext uri="{BB962C8B-B14F-4D97-AF65-F5344CB8AC3E}">
        <p14:creationId xmlns:p14="http://schemas.microsoft.com/office/powerpoint/2010/main" val="1349994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forskningen har den</a:t>
            </a:r>
            <a:r>
              <a:rPr lang="sv-SE" baseline="0" dirty="0" smtClean="0"/>
              <a:t> högskolegemensamma och fakultetsgemensamma nivåns andel av de gemensamma kostnaderna sjunkit medan den institutionsgemensamma nivåns andel ökat från 35 till 38 %.</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37</a:t>
            </a:fld>
            <a:endParaRPr lang="sv-SE"/>
          </a:p>
        </p:txBody>
      </p:sp>
    </p:spTree>
    <p:extLst>
      <p:ext uri="{BB962C8B-B14F-4D97-AF65-F5344CB8AC3E}">
        <p14:creationId xmlns:p14="http://schemas.microsoft.com/office/powerpoint/2010/main" val="440023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totala gemensamma kostnaderna fördelar sig mellan</a:t>
            </a:r>
            <a:r>
              <a:rPr lang="sv-SE" baseline="0" dirty="0" smtClean="0"/>
              <a:t> de funktioner som definierats i SUHF-modellen:</a:t>
            </a:r>
          </a:p>
          <a:p>
            <a:endParaRPr lang="sv-SE" baseline="0" dirty="0" smtClean="0"/>
          </a:p>
          <a:p>
            <a:pPr marL="171450" indent="-171450">
              <a:buFont typeface="Arial" panose="020B0604020202020204" pitchFamily="34" charset="0"/>
              <a:buChar char="•"/>
            </a:pPr>
            <a:r>
              <a:rPr lang="sv-SE" baseline="0" dirty="0" smtClean="0"/>
              <a:t>Ledning</a:t>
            </a:r>
          </a:p>
          <a:p>
            <a:pPr marL="171450" indent="-171450">
              <a:buFont typeface="Arial" panose="020B0604020202020204" pitchFamily="34" charset="0"/>
              <a:buChar char="•"/>
            </a:pPr>
            <a:r>
              <a:rPr lang="sv-SE" baseline="0" dirty="0" smtClean="0"/>
              <a:t>Utbildnings- respektive forskningsadministration</a:t>
            </a:r>
          </a:p>
          <a:p>
            <a:pPr marL="171450" indent="-171450">
              <a:buFont typeface="Arial" panose="020B0604020202020204" pitchFamily="34" charset="0"/>
              <a:buChar char="•"/>
            </a:pPr>
            <a:r>
              <a:rPr lang="sv-SE" baseline="0" dirty="0" smtClean="0"/>
              <a:t>Ekonomi- och personaladministration</a:t>
            </a:r>
          </a:p>
          <a:p>
            <a:pPr marL="171450" indent="-171450">
              <a:buFont typeface="Arial" panose="020B0604020202020204" pitchFamily="34" charset="0"/>
              <a:buChar char="•"/>
            </a:pPr>
            <a:r>
              <a:rPr lang="sv-SE" baseline="0" dirty="0" smtClean="0"/>
              <a:t>Infrastruktur och service</a:t>
            </a:r>
          </a:p>
          <a:p>
            <a:pPr marL="171450" indent="-171450">
              <a:buFont typeface="Arial" panose="020B0604020202020204" pitchFamily="34" charset="0"/>
              <a:buChar char="•"/>
            </a:pPr>
            <a:r>
              <a:rPr lang="sv-SE" baseline="0" dirty="0" smtClean="0"/>
              <a:t>Bibliotek</a:t>
            </a:r>
          </a:p>
          <a:p>
            <a:pPr marL="171450" indent="-171450">
              <a:buFont typeface="Arial" panose="020B0604020202020204" pitchFamily="34" charset="0"/>
              <a:buChar char="•"/>
            </a:pPr>
            <a:r>
              <a:rPr lang="sv-SE" baseline="0" dirty="0" smtClean="0"/>
              <a:t>Nivåspecifikt</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Bild 39 visar funktionsuppdelningen per verksamhetsgren (utbildning och forskning)</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38</a:t>
            </a:fld>
            <a:endParaRPr lang="sv-SE"/>
          </a:p>
        </p:txBody>
      </p:sp>
    </p:spTree>
    <p:extLst>
      <p:ext uri="{BB962C8B-B14F-4D97-AF65-F5344CB8AC3E}">
        <p14:creationId xmlns:p14="http://schemas.microsoft.com/office/powerpoint/2010/main" val="1486421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gemensamma kostnaderna</a:t>
            </a:r>
            <a:r>
              <a:rPr lang="sv-SE" baseline="0" dirty="0" smtClean="0"/>
              <a:t> fördelar sig på funktionerna per verksamhetsgren. </a:t>
            </a:r>
          </a:p>
          <a:p>
            <a:endParaRPr lang="sv-SE" baseline="0" dirty="0" smtClean="0"/>
          </a:p>
          <a:p>
            <a:r>
              <a:rPr lang="sv-SE" baseline="0" dirty="0" smtClean="0"/>
              <a:t>Kostnaderna för utbildningsadministration (röda fältet, 37 %) utgör en väsentligt större andel av de gemensamma kostnaderna än kostnaderna för forskningsadministration (16 %). Motsatt gäller för kostnaderna för ekonomi- och personaladministration (grönt fält), forskningen 21 % mot 11 % för utbildningen. Även för infrastruktur och service (lila fält) är skillnaden tydlig (33 % för forskningen mot 26 % för utbildningen). </a:t>
            </a:r>
          </a:p>
          <a:p>
            <a:endParaRPr lang="sv-SE" baseline="0" dirty="0" smtClean="0"/>
          </a:p>
          <a:p>
            <a:r>
              <a:rPr lang="sv-SE" baseline="0" dirty="0" smtClean="0"/>
              <a:t>Motsvarande information framgår även av bild 40 där kostnaderna för 2014 redovisas som belopp.</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39</a:t>
            </a:fld>
            <a:endParaRPr lang="sv-SE"/>
          </a:p>
        </p:txBody>
      </p:sp>
    </p:spTree>
    <p:extLst>
      <p:ext uri="{BB962C8B-B14F-4D97-AF65-F5344CB8AC3E}">
        <p14:creationId xmlns:p14="http://schemas.microsoft.com/office/powerpoint/2010/main" val="362071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Vissa</a:t>
            </a:r>
            <a:r>
              <a:rPr lang="sv-SE" baseline="0" dirty="0" smtClean="0"/>
              <a:t> typer av kostnader hanteras på olika sätt på olika lärosäten trots att det handlar om samma slags kostnader. Ett lärosäte hanterar kostnaden som en lärosätesgemensam kostnad medan ett annat lärosäte fördelar ut kostnaden till lägsta nivån (kostnadsbäraren) enligt någon princip för fördelning, kostnaden bokförs då i många fall som en direkt kostnad. Syftet med att fördela ut kostnaden kan t ex vara att öka kostnadsmedvetandet i organisationen och därigenom ge incitament till besparingar. Kostnader som fördelas ut med en schablonmetod och inte en exakt mätning kallas ”direktifierade” kostnader. Definitionen av direktifierade kostnader framgår av nästa bild. Exempel på sådana kostnader är olika typer av IT-kostnader, telefonkostnader mm.</a:t>
            </a:r>
          </a:p>
          <a:p>
            <a:endParaRPr lang="sv-SE" baseline="0" dirty="0" smtClean="0"/>
          </a:p>
          <a:p>
            <a:r>
              <a:rPr lang="sv-SE" baseline="0" dirty="0" smtClean="0"/>
              <a:t>Vid bokföring av löner bokförs också sociala kostnader på lönen. Lärosätet beslutar om en %-sats som gäller under kalenderåret. Ibland används olika procentsatser beroende på personens ålder, men några lärosäten använder samma procentuttag oavsett ålder. Avgiften avser i första hand de lagstadgade och avtalade avgifterna. Se vidare bild 8. I vissa fall lägger lärosätet också in en </a:t>
            </a:r>
            <a:r>
              <a:rPr lang="sv-SE" baseline="0" dirty="0" err="1" smtClean="0"/>
              <a:t>sk</a:t>
            </a:r>
            <a:r>
              <a:rPr lang="sv-SE" baseline="0" dirty="0" smtClean="0"/>
              <a:t> ”lokal avgift” för att </a:t>
            </a:r>
            <a:r>
              <a:rPr lang="sv-SE" dirty="0" smtClean="0"/>
              <a:t>finansiera</a:t>
            </a:r>
            <a:r>
              <a:rPr lang="sv-SE" baseline="0" dirty="0" smtClean="0"/>
              <a:t> vissa kostnader. Det kan vara t ex företagshälsovård, kostnader för pensionsadministration, delpension eller föräldraledighet (för doktorander). Lärosätet bestämmer själv storleken på en </a:t>
            </a:r>
            <a:r>
              <a:rPr lang="sv-SE" baseline="0" dirty="0" err="1" smtClean="0"/>
              <a:t>ev</a:t>
            </a:r>
            <a:r>
              <a:rPr lang="sv-SE" baseline="0" dirty="0" smtClean="0"/>
              <a:t> lokal avgift. Lokal avgift är en form av direktifiering. SUHF har rekommenderat lärosätena att inte ta ut någon lokal avgift. I normalfallet är det så att de kostnader som den lokala avgiften finansierar hade utgjort en indirekt kostnad om den lokala avgiften inte hade debiterats ut. Lokal avgift liksom direktifierade kostnader sänker alltså de indirekta kostnaderna på lärosätet. För att jämförelser ska bli mera rättvisande har därför uppgifter om direktifierade kostnader (inkl lokal avgift) samlats in och lagts till lärosätets indirekta kostnader på lärosätesgemensam nivå.</a:t>
            </a:r>
          </a:p>
          <a:p>
            <a:endParaRPr lang="sv-SE" baseline="0" dirty="0" smtClean="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4</a:t>
            </a:fld>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a:t>
            </a:r>
            <a:r>
              <a:rPr lang="sv-SE" baseline="0" dirty="0" smtClean="0"/>
              <a:t> gemensamma kostnader (tkr) för 2014 uppdelat per funktion och verksamhetsgren. Jämför bild 39.</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40</a:t>
            </a:fld>
            <a:endParaRPr lang="sv-SE"/>
          </a:p>
        </p:txBody>
      </p:sp>
    </p:spTree>
    <p:extLst>
      <p:ext uri="{BB962C8B-B14F-4D97-AF65-F5344CB8AC3E}">
        <p14:creationId xmlns:p14="http://schemas.microsoft.com/office/powerpoint/2010/main" val="1093830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kostnaderna</a:t>
            </a:r>
            <a:r>
              <a:rPr lang="sv-SE" baseline="0" dirty="0" smtClean="0"/>
              <a:t> (tkr) för olika funktioner utvecklats över tid. Bilden avser utbildning, bild 42 avser forskning.</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41</a:t>
            </a:fld>
            <a:endParaRPr lang="sv-SE"/>
          </a:p>
        </p:txBody>
      </p:sp>
    </p:spTree>
    <p:extLst>
      <p:ext uri="{BB962C8B-B14F-4D97-AF65-F5344CB8AC3E}">
        <p14:creationId xmlns:p14="http://schemas.microsoft.com/office/powerpoint/2010/main" val="3214661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Denna bild visar hur kostnaderna</a:t>
            </a:r>
            <a:r>
              <a:rPr lang="sv-SE" baseline="0" dirty="0" smtClean="0"/>
              <a:t> (tkr) för olika funktioner utvecklats över tid. Bilden avser forskning, bild 41 avser utbildning.</a:t>
            </a:r>
            <a:endParaRPr lang="sv-SE" dirty="0" smtClean="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42</a:t>
            </a:fld>
            <a:endParaRPr lang="sv-SE"/>
          </a:p>
        </p:txBody>
      </p:sp>
    </p:spTree>
    <p:extLst>
      <p:ext uri="{BB962C8B-B14F-4D97-AF65-F5344CB8AC3E}">
        <p14:creationId xmlns:p14="http://schemas.microsoft.com/office/powerpoint/2010/main" val="372263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43</a:t>
            </a:fld>
            <a:endParaRPr lang="sv-SE"/>
          </a:p>
        </p:txBody>
      </p:sp>
    </p:spTree>
    <p:extLst>
      <p:ext uri="{BB962C8B-B14F-4D97-AF65-F5344CB8AC3E}">
        <p14:creationId xmlns:p14="http://schemas.microsoft.com/office/powerpoint/2010/main" val="333542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föregående bild.</a:t>
            </a:r>
          </a:p>
        </p:txBody>
      </p:sp>
      <p:sp>
        <p:nvSpPr>
          <p:cNvPr id="4" name="Platshållare för bildnummer 3"/>
          <p:cNvSpPr>
            <a:spLocks noGrp="1"/>
          </p:cNvSpPr>
          <p:nvPr>
            <p:ph type="sldNum" sz="quarter" idx="10"/>
          </p:nvPr>
        </p:nvSpPr>
        <p:spPr/>
        <p:txBody>
          <a:bodyPr/>
          <a:lstStyle/>
          <a:p>
            <a:fld id="{5214D084-D518-46D7-BD13-D9E581AF5B05}"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a:t>
            </a:r>
            <a:r>
              <a:rPr lang="sv-SE" dirty="0" smtClean="0"/>
              <a:t>bild 4.</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7</a:t>
            </a:fld>
            <a:endParaRPr lang="sv-SE"/>
          </a:p>
        </p:txBody>
      </p:sp>
    </p:spTree>
    <p:extLst>
      <p:ext uri="{BB962C8B-B14F-4D97-AF65-F5344CB8AC3E}">
        <p14:creationId xmlns:p14="http://schemas.microsoft.com/office/powerpoint/2010/main" val="357668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 från SUHF mars 2011:</a:t>
            </a:r>
          </a:p>
          <a:p>
            <a:r>
              <a:rPr lang="sv-SE" i="1" dirty="0"/>
              <a:t>”Alla lärosäten rekommenderas att definiera lönekostnadspålägget på ett enhetligt sätt </a:t>
            </a:r>
            <a:r>
              <a:rPr lang="sv-SE" i="1" dirty="0" smtClean="0"/>
              <a:t>och snarast </a:t>
            </a:r>
            <a:r>
              <a:rPr lang="sv-SE" i="1" dirty="0"/>
              <a:t>övergå till att inkludera endast följande avgifter i lärosätets </a:t>
            </a:r>
            <a:r>
              <a:rPr lang="sv-SE" i="1" dirty="0" smtClean="0"/>
              <a:t>lönekostnadspålägg.</a:t>
            </a:r>
            <a:endParaRPr lang="sv-SE" i="1" dirty="0"/>
          </a:p>
          <a:p>
            <a:r>
              <a:rPr lang="sv-SE" i="1" dirty="0"/>
              <a:t>Lagstadgad arbetsgivaravgift </a:t>
            </a:r>
            <a:r>
              <a:rPr lang="sv-SE" i="1" dirty="0" smtClean="0"/>
              <a:t>	31,420 </a:t>
            </a:r>
            <a:r>
              <a:rPr lang="sv-SE" i="1" dirty="0"/>
              <a:t>%</a:t>
            </a:r>
          </a:p>
          <a:p>
            <a:r>
              <a:rPr lang="sv-SE" i="1" dirty="0"/>
              <a:t>Kåpan </a:t>
            </a:r>
            <a:r>
              <a:rPr lang="sv-SE" i="1" dirty="0" err="1"/>
              <a:t>inkl</a:t>
            </a:r>
            <a:r>
              <a:rPr lang="sv-SE" i="1" dirty="0"/>
              <a:t> särskild löneskatt </a:t>
            </a:r>
            <a:r>
              <a:rPr lang="sv-SE" i="1" dirty="0" smtClean="0"/>
              <a:t>	2,485 </a:t>
            </a:r>
            <a:r>
              <a:rPr lang="sv-SE" i="1" dirty="0"/>
              <a:t>%</a:t>
            </a:r>
          </a:p>
          <a:p>
            <a:r>
              <a:rPr lang="sv-SE" i="1" dirty="0" err="1"/>
              <a:t>Iåpen</a:t>
            </a:r>
            <a:r>
              <a:rPr lang="sv-SE" i="1" dirty="0"/>
              <a:t> </a:t>
            </a:r>
            <a:r>
              <a:rPr lang="sv-SE" i="1" dirty="0" err="1"/>
              <a:t>inkl</a:t>
            </a:r>
            <a:r>
              <a:rPr lang="sv-SE" i="1" dirty="0"/>
              <a:t> särskild löneskatt </a:t>
            </a:r>
            <a:r>
              <a:rPr lang="sv-SE" i="1" dirty="0" smtClean="0"/>
              <a:t>	3,107 </a:t>
            </a:r>
            <a:r>
              <a:rPr lang="sv-SE" i="1" dirty="0"/>
              <a:t>%</a:t>
            </a:r>
          </a:p>
          <a:p>
            <a:r>
              <a:rPr lang="sv-SE" i="1" dirty="0"/>
              <a:t>T</a:t>
            </a:r>
            <a:r>
              <a:rPr lang="sv-SE" i="1" dirty="0" smtClean="0"/>
              <a:t>rygghetsstiftelsen 		0,355 </a:t>
            </a:r>
            <a:r>
              <a:rPr lang="sv-SE" i="1" dirty="0"/>
              <a:t>%</a:t>
            </a:r>
          </a:p>
          <a:p>
            <a:r>
              <a:rPr lang="sv-SE" i="1" dirty="0"/>
              <a:t>L</a:t>
            </a:r>
            <a:r>
              <a:rPr lang="sv-SE" i="1" dirty="0" smtClean="0"/>
              <a:t>okalt </a:t>
            </a:r>
            <a:r>
              <a:rPr lang="sv-SE" i="1" dirty="0"/>
              <a:t>aktivt omställningsarbete </a:t>
            </a:r>
            <a:r>
              <a:rPr lang="sv-SE" i="1" dirty="0" smtClean="0"/>
              <a:t>	0,300 </a:t>
            </a:r>
            <a:r>
              <a:rPr lang="sv-SE" i="1" dirty="0"/>
              <a:t>%</a:t>
            </a:r>
          </a:p>
          <a:p>
            <a:r>
              <a:rPr lang="sv-SE" i="1" dirty="0"/>
              <a:t>A</a:t>
            </a:r>
            <a:r>
              <a:rPr lang="sv-SE" i="1" dirty="0" smtClean="0"/>
              <a:t>rbetsgivarverket 		0,085 </a:t>
            </a:r>
            <a:r>
              <a:rPr lang="sv-SE" i="1" dirty="0"/>
              <a:t>% = </a:t>
            </a:r>
            <a:r>
              <a:rPr lang="sv-SE" i="1" dirty="0" smtClean="0"/>
              <a:t>37,752%</a:t>
            </a:r>
            <a:endParaRPr lang="sv-SE" i="1" dirty="0"/>
          </a:p>
          <a:p>
            <a:r>
              <a:rPr lang="sv-SE" i="1" dirty="0"/>
              <a:t>+ kostnaden för pensionsåtaganden enligt lärosätets beräkning (olika för </a:t>
            </a:r>
            <a:r>
              <a:rPr lang="sv-SE" i="1" dirty="0" smtClean="0"/>
              <a:t>varje lärosäte).</a:t>
            </a:r>
            <a:r>
              <a:rPr lang="sv-SE" i="1" baseline="0" dirty="0" smtClean="0"/>
              <a:t> </a:t>
            </a:r>
            <a:r>
              <a:rPr lang="sv-SE" i="1" dirty="0" smtClean="0"/>
              <a:t>Procentsatserna </a:t>
            </a:r>
            <a:r>
              <a:rPr lang="sv-SE" i="1" dirty="0"/>
              <a:t>ovan avser </a:t>
            </a:r>
            <a:r>
              <a:rPr lang="sv-SE" i="1" dirty="0" smtClean="0"/>
              <a:t>2011 </a:t>
            </a:r>
            <a:r>
              <a:rPr lang="sv-SE" i="1" dirty="0"/>
              <a:t>och gäller för de lärosäten som är statliga </a:t>
            </a:r>
            <a:r>
              <a:rPr lang="sv-SE" i="1" dirty="0" smtClean="0"/>
              <a:t>myndigheter. Övriga </a:t>
            </a:r>
            <a:r>
              <a:rPr lang="sv-SE" i="1" dirty="0"/>
              <a:t>lärosäten rekommenderas anpassa lönekostnadspålägget efter </a:t>
            </a:r>
            <a:r>
              <a:rPr lang="sv-SE" i="1" dirty="0" smtClean="0"/>
              <a:t>ovanstående riktlinjer </a:t>
            </a:r>
            <a:r>
              <a:rPr lang="sv-SE" i="1" dirty="0"/>
              <a:t>och efter förutsättningarna för respektive organisationsform</a:t>
            </a:r>
            <a:r>
              <a:rPr lang="sv-SE" i="1" dirty="0" smtClean="0"/>
              <a:t>.”</a:t>
            </a:r>
          </a:p>
          <a:p>
            <a:endParaRPr lang="sv-SE" dirty="0"/>
          </a:p>
          <a:p>
            <a:r>
              <a:rPr lang="sv-SE" dirty="0"/>
              <a:t>På bilden redovisas %-satsen för lönekostnadspålägg </a:t>
            </a:r>
            <a:r>
              <a:rPr lang="sv-SE" dirty="0" smtClean="0"/>
              <a:t>2014 </a:t>
            </a:r>
            <a:r>
              <a:rPr lang="sv-SE" dirty="0"/>
              <a:t>för </a:t>
            </a:r>
            <a:r>
              <a:rPr lang="sv-SE" dirty="0" smtClean="0"/>
              <a:t>lärosätena. De obligatoriska avgifterna för 2014 är 0,055</a:t>
            </a:r>
            <a:r>
              <a:rPr lang="sv-SE" baseline="0" dirty="0" smtClean="0"/>
              <a:t> % lägre än för 2011 (se bild 7)</a:t>
            </a:r>
            <a:r>
              <a:rPr lang="sv-SE" dirty="0" smtClean="0"/>
              <a:t>. Storleken på de </a:t>
            </a:r>
            <a:r>
              <a:rPr lang="sv-SE" dirty="0"/>
              <a:t>lokala </a:t>
            </a:r>
            <a:r>
              <a:rPr lang="sv-SE" dirty="0" smtClean="0"/>
              <a:t>avgifterna </a:t>
            </a:r>
            <a:r>
              <a:rPr lang="sv-SE" dirty="0"/>
              <a:t>framgår tydligare av efterföljande bild</a:t>
            </a:r>
            <a:r>
              <a:rPr lang="sv-SE" dirty="0" smtClean="0"/>
              <a:t>.</a:t>
            </a:r>
          </a:p>
          <a:p>
            <a:endParaRPr lang="sv-SE" dirty="0" smtClean="0"/>
          </a:p>
          <a:p>
            <a:r>
              <a:rPr lang="sv-SE" dirty="0" smtClean="0"/>
              <a:t>Förklaring till lärosätesförkortningarna finns på bild 43 och anteckningssidan till bild 13.</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8</a:t>
            </a:fld>
            <a:endParaRPr lang="sv-SE"/>
          </a:p>
        </p:txBody>
      </p:sp>
    </p:spTree>
    <p:extLst>
      <p:ext uri="{BB962C8B-B14F-4D97-AF65-F5344CB8AC3E}">
        <p14:creationId xmlns:p14="http://schemas.microsoft.com/office/powerpoint/2010/main" val="5653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Lokal avgift kan vara t ex </a:t>
            </a:r>
            <a:r>
              <a:rPr lang="sv-SE" dirty="0" smtClean="0"/>
              <a:t>företagshälsovård, kostnader</a:t>
            </a:r>
            <a:r>
              <a:rPr lang="sv-SE" baseline="0" dirty="0" smtClean="0"/>
              <a:t> för pensionsadministration, </a:t>
            </a:r>
            <a:r>
              <a:rPr lang="sv-SE" dirty="0" smtClean="0"/>
              <a:t>delpension</a:t>
            </a:r>
            <a:r>
              <a:rPr lang="sv-SE" baseline="0" dirty="0"/>
              <a:t> </a:t>
            </a:r>
            <a:r>
              <a:rPr lang="sv-SE" baseline="0" dirty="0" smtClean="0"/>
              <a:t>eller</a:t>
            </a:r>
            <a:r>
              <a:rPr lang="sv-SE" dirty="0" smtClean="0"/>
              <a:t> </a:t>
            </a:r>
            <a:r>
              <a:rPr lang="sv-SE" dirty="0"/>
              <a:t>föräldraledighet (för doktorander</a:t>
            </a:r>
            <a:r>
              <a:rPr lang="sv-SE" dirty="0" smtClean="0"/>
              <a:t>).</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9</a:t>
            </a:fld>
            <a:endParaRPr lang="sv-SE"/>
          </a:p>
        </p:txBody>
      </p:sp>
    </p:spTree>
    <p:extLst>
      <p:ext uri="{BB962C8B-B14F-4D97-AF65-F5344CB8AC3E}">
        <p14:creationId xmlns:p14="http://schemas.microsoft.com/office/powerpoint/2010/main" val="286047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r>
              <a:rPr lang="sv-SE" smtClean="0"/>
              <a:t>SUHF-statistiken 2014/Ann-Kristin Mattsson/2014-09-05</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84680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2014/Ann-Kristin Mattsson/2014-09-05</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20710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2014/Ann-Kristin Mattsson/2014-09-05</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83473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2014/Ann-Kristin Mattsson/2014-09-05</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4099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r>
              <a:rPr lang="sv-SE" smtClean="0"/>
              <a:t>SUHF-statistiken 2014/Ann-Kristin Mattsson/2014-09-05</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72686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r>
              <a:rPr lang="sv-SE" smtClean="0"/>
              <a:t>SUHF-statistiken 2014/Ann-Kristin Mattsson/2014-09-05</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91195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r>
              <a:rPr lang="sv-SE" smtClean="0"/>
              <a:t>SUHF-statistiken 2014/Ann-Kristin Mattsson/2014-09-05</a:t>
            </a:r>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5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sv-SE" smtClean="0"/>
              <a:t>SUHF-statistiken 2014/Ann-Kristin Mattsson/2014-09-05</a:t>
            </a:r>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56780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SUHF-statistiken 2014/Ann-Kristin Mattsson/2014-09-05</a:t>
            </a:r>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414632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2014/Ann-Kristin Mattsson/2014-09-05</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27108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2014/Ann-Kristin Mattsson/2014-09-05</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1110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SUHF-statistiken 2014/Ann-Kristin Mattsson/2014-09-05</a:t>
            </a: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7EB39-9867-4D19-AC49-F3C3B5CC1072}" type="slidenum">
              <a:rPr lang="sv-SE" smtClean="0"/>
              <a:t>‹#›</a:t>
            </a:fld>
            <a:endParaRPr lang="sv-SE"/>
          </a:p>
        </p:txBody>
      </p:sp>
    </p:spTree>
    <p:extLst>
      <p:ext uri="{BB962C8B-B14F-4D97-AF65-F5344CB8AC3E}">
        <p14:creationId xmlns:p14="http://schemas.microsoft.com/office/powerpoint/2010/main" val="212598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Lärosätenas indirekta kostnader</a:t>
            </a:r>
            <a:endParaRPr lang="sv-SE" dirty="0"/>
          </a:p>
        </p:txBody>
      </p:sp>
      <p:sp>
        <p:nvSpPr>
          <p:cNvPr id="3" name="Underrubrik 2"/>
          <p:cNvSpPr>
            <a:spLocks noGrp="1"/>
          </p:cNvSpPr>
          <p:nvPr>
            <p:ph type="subTitle" idx="1"/>
          </p:nvPr>
        </p:nvSpPr>
        <p:spPr/>
        <p:txBody>
          <a:bodyPr/>
          <a:lstStyle/>
          <a:p>
            <a:r>
              <a:rPr lang="sv-SE" dirty="0" smtClean="0"/>
              <a:t>SUHF-statistiken 2014</a:t>
            </a:r>
          </a:p>
          <a:p>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2014/Ann-Kristin Mattsson/2014-09-05</a:t>
            </a:r>
            <a:endParaRPr lang="sv-SE" dirty="0"/>
          </a:p>
        </p:txBody>
      </p:sp>
    </p:spTree>
    <p:extLst>
      <p:ext uri="{BB962C8B-B14F-4D97-AF65-F5344CB8AC3E}">
        <p14:creationId xmlns:p14="http://schemas.microsoft.com/office/powerpoint/2010/main" val="135956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660553559"/>
              </p:ext>
            </p:extLst>
          </p:nvPr>
        </p:nvGraphicFramePr>
        <p:xfrm>
          <a:off x="467544" y="1999744"/>
          <a:ext cx="7560840" cy="2719948"/>
        </p:xfrm>
        <a:graphic>
          <a:graphicData uri="http://schemas.openxmlformats.org/drawingml/2006/table">
            <a:tbl>
              <a:tblPr firstRow="1" lastRow="1" bandRow="1">
                <a:tableStyleId>{5C22544A-7EE6-4342-B048-85BDC9FD1C3A}</a:tableStyleId>
              </a:tblPr>
              <a:tblGrid>
                <a:gridCol w="1512168"/>
                <a:gridCol w="1555373"/>
                <a:gridCol w="1555373"/>
                <a:gridCol w="1468963"/>
                <a:gridCol w="1468963"/>
              </a:tblGrid>
              <a:tr h="681350">
                <a:tc>
                  <a:txBody>
                    <a:bodyPr/>
                    <a:lstStyle/>
                    <a:p>
                      <a:endParaRPr lang="sv-SE" dirty="0"/>
                    </a:p>
                  </a:txBody>
                  <a:tcPr/>
                </a:tc>
                <a:tc>
                  <a:txBody>
                    <a:bodyPr/>
                    <a:lstStyle/>
                    <a:p>
                      <a:pPr algn="ctr"/>
                      <a:r>
                        <a:rPr lang="sv-SE" dirty="0" smtClean="0"/>
                        <a:t>2014</a:t>
                      </a:r>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endParaRPr lang="sv-SE" dirty="0"/>
                    </a:p>
                  </a:txBody>
                  <a:tcPr/>
                </a:tc>
                <a:tc>
                  <a:txBody>
                    <a:bodyPr/>
                    <a:lstStyle/>
                    <a:p>
                      <a:pPr algn="ctr"/>
                      <a:r>
                        <a:rPr lang="sv-SE" dirty="0" smtClean="0"/>
                        <a:t>2011</a:t>
                      </a:r>
                      <a:endParaRPr lang="sv-SE" dirty="0"/>
                    </a:p>
                  </a:txBody>
                  <a:tcPr/>
                </a:tc>
              </a:tr>
              <a:tr h="675898">
                <a:tc>
                  <a:txBody>
                    <a:bodyPr/>
                    <a:lstStyle/>
                    <a:p>
                      <a:pPr algn="l"/>
                      <a:r>
                        <a:rPr lang="sv-SE" dirty="0" smtClean="0"/>
                        <a:t>Utbildning</a:t>
                      </a:r>
                      <a:endParaRPr lang="sv-SE" dirty="0"/>
                    </a:p>
                  </a:txBody>
                  <a:tcPr/>
                </a:tc>
                <a:tc>
                  <a:txBody>
                    <a:bodyPr/>
                    <a:lstStyle/>
                    <a:p>
                      <a:pPr algn="ctr"/>
                      <a:r>
                        <a:rPr lang="sv-SE" dirty="0" smtClean="0"/>
                        <a:t>33,9 %</a:t>
                      </a:r>
                      <a:endParaRPr lang="sv-SE" dirty="0"/>
                    </a:p>
                  </a:txBody>
                  <a:tcPr/>
                </a:tc>
                <a:tc>
                  <a:txBody>
                    <a:bodyPr/>
                    <a:lstStyle/>
                    <a:p>
                      <a:pPr algn="ctr"/>
                      <a:r>
                        <a:rPr lang="sv-SE" dirty="0" smtClean="0"/>
                        <a:t>34,2 %</a:t>
                      </a:r>
                      <a:endParaRPr lang="sv-SE" dirty="0"/>
                    </a:p>
                  </a:txBody>
                  <a:tcPr/>
                </a:tc>
                <a:tc>
                  <a:txBody>
                    <a:bodyPr/>
                    <a:lstStyle/>
                    <a:p>
                      <a:pPr algn="ctr"/>
                      <a:r>
                        <a:rPr lang="sv-SE" dirty="0" smtClean="0"/>
                        <a:t>34,5 %</a:t>
                      </a:r>
                      <a:endParaRPr lang="sv-SE" dirty="0"/>
                    </a:p>
                  </a:txBody>
                  <a:tcPr/>
                </a:tc>
                <a:tc>
                  <a:txBody>
                    <a:bodyPr/>
                    <a:lstStyle/>
                    <a:p>
                      <a:pPr algn="ctr"/>
                      <a:r>
                        <a:rPr lang="sv-SE" dirty="0" smtClean="0"/>
                        <a:t>34,6 %</a:t>
                      </a:r>
                      <a:endParaRPr lang="sv-SE" dirty="0"/>
                    </a:p>
                  </a:txBody>
                  <a:tcPr/>
                </a:tc>
              </a:tr>
              <a:tr h="681350">
                <a:tc>
                  <a:txBody>
                    <a:bodyPr/>
                    <a:lstStyle/>
                    <a:p>
                      <a:r>
                        <a:rPr lang="sv-SE" dirty="0" smtClean="0"/>
                        <a:t>Forskning</a:t>
                      </a:r>
                      <a:endParaRPr lang="sv-SE" dirty="0"/>
                    </a:p>
                  </a:txBody>
                  <a:tcPr/>
                </a:tc>
                <a:tc>
                  <a:txBody>
                    <a:bodyPr/>
                    <a:lstStyle/>
                    <a:p>
                      <a:pPr algn="ctr"/>
                      <a:r>
                        <a:rPr lang="sv-SE" dirty="0" smtClean="0"/>
                        <a:t>19,8 %</a:t>
                      </a:r>
                      <a:endParaRPr lang="sv-SE" dirty="0"/>
                    </a:p>
                  </a:txBody>
                  <a:tcPr/>
                </a:tc>
                <a:tc>
                  <a:txBody>
                    <a:bodyPr/>
                    <a:lstStyle/>
                    <a:p>
                      <a:pPr algn="ctr"/>
                      <a:r>
                        <a:rPr lang="sv-SE" dirty="0" smtClean="0"/>
                        <a:t>19,9 %</a:t>
                      </a:r>
                      <a:endParaRPr lang="sv-SE" dirty="0"/>
                    </a:p>
                  </a:txBody>
                  <a:tcPr/>
                </a:tc>
                <a:tc>
                  <a:txBody>
                    <a:bodyPr/>
                    <a:lstStyle/>
                    <a:p>
                      <a:pPr algn="ctr"/>
                      <a:r>
                        <a:rPr lang="sv-SE" dirty="0" smtClean="0"/>
                        <a:t>20,5 %</a:t>
                      </a:r>
                      <a:endParaRPr lang="sv-SE" dirty="0"/>
                    </a:p>
                  </a:txBody>
                  <a:tcPr/>
                </a:tc>
                <a:tc>
                  <a:txBody>
                    <a:bodyPr/>
                    <a:lstStyle/>
                    <a:p>
                      <a:pPr algn="ctr"/>
                      <a:r>
                        <a:rPr lang="sv-SE" dirty="0" smtClean="0"/>
                        <a:t>20,2 %</a:t>
                      </a:r>
                      <a:endParaRPr lang="sv-SE" dirty="0"/>
                    </a:p>
                  </a:txBody>
                  <a:tcPr/>
                </a:tc>
              </a:tr>
              <a:tr h="681350">
                <a:tc>
                  <a:txBody>
                    <a:bodyPr/>
                    <a:lstStyle/>
                    <a:p>
                      <a:r>
                        <a:rPr lang="sv-SE" dirty="0" smtClean="0"/>
                        <a:t>Totalt</a:t>
                      </a:r>
                      <a:endParaRPr lang="sv-SE" dirty="0"/>
                    </a:p>
                  </a:txBody>
                  <a:tcPr/>
                </a:tc>
                <a:tc>
                  <a:txBody>
                    <a:bodyPr/>
                    <a:lstStyle/>
                    <a:p>
                      <a:pPr algn="ctr"/>
                      <a:r>
                        <a:rPr lang="sv-SE" dirty="0" smtClean="0"/>
                        <a:t>25,6 %</a:t>
                      </a:r>
                      <a:endParaRPr lang="sv-SE" dirty="0"/>
                    </a:p>
                  </a:txBody>
                  <a:tcPr/>
                </a:tc>
                <a:tc>
                  <a:txBody>
                    <a:bodyPr/>
                    <a:lstStyle/>
                    <a:p>
                      <a:pPr algn="ctr"/>
                      <a:r>
                        <a:rPr lang="sv-SE" dirty="0" smtClean="0"/>
                        <a:t>25,9 %</a:t>
                      </a:r>
                      <a:endParaRPr lang="sv-SE" dirty="0"/>
                    </a:p>
                  </a:txBody>
                  <a:tcPr/>
                </a:tc>
                <a:tc>
                  <a:txBody>
                    <a:bodyPr/>
                    <a:lstStyle/>
                    <a:p>
                      <a:pPr algn="ctr"/>
                      <a:r>
                        <a:rPr lang="sv-SE" dirty="0" smtClean="0"/>
                        <a:t>26,5 %</a:t>
                      </a:r>
                    </a:p>
                    <a:p>
                      <a:pPr algn="ctr"/>
                      <a:endParaRPr lang="sv-SE" dirty="0"/>
                    </a:p>
                  </a:txBody>
                  <a:tcPr/>
                </a:tc>
                <a:tc>
                  <a:txBody>
                    <a:bodyPr/>
                    <a:lstStyle/>
                    <a:p>
                      <a:pPr algn="ctr"/>
                      <a:r>
                        <a:rPr lang="sv-SE" dirty="0" smtClean="0"/>
                        <a:t>26,4%</a:t>
                      </a:r>
                      <a:endParaRPr lang="sv-SE" dirty="0"/>
                    </a:p>
                  </a:txBody>
                  <a:tcPr/>
                </a:tc>
              </a:tr>
            </a:tbl>
          </a:graphicData>
        </a:graphic>
      </p:graphicFrame>
      <p:sp>
        <p:nvSpPr>
          <p:cNvPr id="4" name="Platshållare för datum 3"/>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10</a:t>
            </a:fld>
            <a:endParaRPr lang="sv-SE"/>
          </a:p>
        </p:txBody>
      </p:sp>
      <p:sp>
        <p:nvSpPr>
          <p:cNvPr id="7" name="textruta 6"/>
          <p:cNvSpPr txBox="1"/>
          <p:nvPr/>
        </p:nvSpPr>
        <p:spPr>
          <a:xfrm>
            <a:off x="683568" y="5373216"/>
            <a:ext cx="3760966" cy="646331"/>
          </a:xfrm>
          <a:prstGeom prst="rect">
            <a:avLst/>
          </a:prstGeom>
          <a:noFill/>
        </p:spPr>
        <p:txBody>
          <a:bodyPr wrap="none" rtlCol="0">
            <a:spAutoFit/>
          </a:bodyPr>
          <a:lstStyle/>
          <a:p>
            <a:r>
              <a:rPr lang="sv-SE" dirty="0" err="1" smtClean="0"/>
              <a:t>Exkl</a:t>
            </a:r>
            <a:r>
              <a:rPr lang="sv-SE" dirty="0" smtClean="0"/>
              <a:t> HHS, FHS, KMH, DCH, OH, SDH, DI</a:t>
            </a:r>
          </a:p>
          <a:p>
            <a:r>
              <a:rPr lang="sv-SE" dirty="0" smtClean="0"/>
              <a:t>Inklusive </a:t>
            </a:r>
            <a:r>
              <a:rPr lang="sv-SE" dirty="0" err="1" smtClean="0"/>
              <a:t>direktifiering</a:t>
            </a:r>
            <a:endParaRPr lang="sv-SE" dirty="0"/>
          </a:p>
        </p:txBody>
      </p:sp>
    </p:spTree>
    <p:extLst>
      <p:ext uri="{BB962C8B-B14F-4D97-AF65-F5344CB8AC3E}">
        <p14:creationId xmlns:p14="http://schemas.microsoft.com/office/powerpoint/2010/main" val="225521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Inrapporterade </a:t>
            </a:r>
            <a:r>
              <a:rPr lang="sv-SE" dirty="0" err="1" smtClean="0"/>
              <a:t>direktifieringar</a:t>
            </a:r>
            <a:r>
              <a:rPr lang="sv-SE" dirty="0" smtClean="0"/>
              <a:t> 2014</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67017949"/>
              </p:ext>
            </p:extLst>
          </p:nvPr>
        </p:nvGraphicFramePr>
        <p:xfrm>
          <a:off x="467544" y="2204864"/>
          <a:ext cx="8229600" cy="2520279"/>
        </p:xfrm>
        <a:graphic>
          <a:graphicData uri="http://schemas.openxmlformats.org/drawingml/2006/table">
            <a:tbl>
              <a:tblPr firstRow="1" lastRow="1" bandRow="1">
                <a:tableStyleId>{5C22544A-7EE6-4342-B048-85BDC9FD1C3A}</a:tableStyleId>
              </a:tblPr>
              <a:tblGrid>
                <a:gridCol w="2057400"/>
                <a:gridCol w="2057400"/>
                <a:gridCol w="2057400"/>
                <a:gridCol w="2057400"/>
              </a:tblGrid>
              <a:tr h="920451">
                <a:tc>
                  <a:txBody>
                    <a:bodyPr/>
                    <a:lstStyle/>
                    <a:p>
                      <a:endParaRPr lang="sv-SE" dirty="0"/>
                    </a:p>
                  </a:txBody>
                  <a:tcPr/>
                </a:tc>
                <a:tc>
                  <a:txBody>
                    <a:bodyPr/>
                    <a:lstStyle/>
                    <a:p>
                      <a:pPr algn="ctr"/>
                      <a:r>
                        <a:rPr lang="sv-SE" dirty="0" smtClean="0"/>
                        <a:t>Ekonomi</a:t>
                      </a:r>
                      <a:r>
                        <a:rPr lang="sv-SE" baseline="0" dirty="0" smtClean="0"/>
                        <a:t>- och </a:t>
                      </a:r>
                      <a:r>
                        <a:rPr lang="sv-SE" baseline="0" dirty="0" err="1" smtClean="0"/>
                        <a:t>personaladmin</a:t>
                      </a:r>
                      <a:endParaRPr lang="sv-SE" dirty="0"/>
                    </a:p>
                  </a:txBody>
                  <a:tcPr/>
                </a:tc>
                <a:tc>
                  <a:txBody>
                    <a:bodyPr/>
                    <a:lstStyle/>
                    <a:p>
                      <a:pPr algn="ctr"/>
                      <a:r>
                        <a:rPr lang="sv-SE" dirty="0" smtClean="0"/>
                        <a:t>Infrastruktur och service</a:t>
                      </a:r>
                      <a:endParaRPr lang="sv-SE" dirty="0"/>
                    </a:p>
                  </a:txBody>
                  <a:tcPr/>
                </a:tc>
                <a:tc>
                  <a:txBody>
                    <a:bodyPr/>
                    <a:lstStyle/>
                    <a:p>
                      <a:pPr algn="ctr"/>
                      <a:r>
                        <a:rPr lang="sv-SE" dirty="0" smtClean="0"/>
                        <a:t>Övriga</a:t>
                      </a:r>
                    </a:p>
                    <a:p>
                      <a:pPr algn="ctr"/>
                      <a:r>
                        <a:rPr lang="sv-SE" baseline="0" dirty="0" smtClean="0"/>
                        <a:t>funktioner</a:t>
                      </a:r>
                      <a:endParaRPr lang="sv-SE" dirty="0"/>
                    </a:p>
                  </a:txBody>
                  <a:tcPr/>
                </a:tc>
              </a:tr>
              <a:tr h="533276">
                <a:tc>
                  <a:txBody>
                    <a:bodyPr/>
                    <a:lstStyle/>
                    <a:p>
                      <a:r>
                        <a:rPr lang="sv-SE" dirty="0" smtClean="0"/>
                        <a:t>Utbildning</a:t>
                      </a:r>
                      <a:endParaRPr lang="sv-SE" dirty="0"/>
                    </a:p>
                  </a:txBody>
                  <a:tcPr/>
                </a:tc>
                <a:tc>
                  <a:txBody>
                    <a:bodyPr/>
                    <a:lstStyle/>
                    <a:p>
                      <a:pPr algn="ctr"/>
                      <a:r>
                        <a:rPr lang="sv-SE" dirty="0" smtClean="0"/>
                        <a:t>12,5</a:t>
                      </a:r>
                      <a:endParaRPr lang="sv-SE" dirty="0"/>
                    </a:p>
                  </a:txBody>
                  <a:tcPr/>
                </a:tc>
                <a:tc>
                  <a:txBody>
                    <a:bodyPr/>
                    <a:lstStyle/>
                    <a:p>
                      <a:pPr marL="0" indent="0" algn="ctr">
                        <a:buNone/>
                      </a:pPr>
                      <a:r>
                        <a:rPr lang="sv-SE" baseline="0" dirty="0" smtClean="0"/>
                        <a:t>138,5</a:t>
                      </a:r>
                    </a:p>
                  </a:txBody>
                  <a:tcPr/>
                </a:tc>
                <a:tc>
                  <a:txBody>
                    <a:bodyPr/>
                    <a:lstStyle/>
                    <a:p>
                      <a:pPr algn="ctr"/>
                      <a:r>
                        <a:rPr lang="sv-SE" dirty="0" smtClean="0"/>
                        <a:t>8,8</a:t>
                      </a:r>
                    </a:p>
                  </a:txBody>
                  <a:tcPr/>
                </a:tc>
              </a:tr>
              <a:tr h="533276">
                <a:tc>
                  <a:txBody>
                    <a:bodyPr/>
                    <a:lstStyle/>
                    <a:p>
                      <a:r>
                        <a:rPr lang="sv-SE" dirty="0" smtClean="0"/>
                        <a:t>Forskning</a:t>
                      </a:r>
                      <a:endParaRPr lang="sv-SE" dirty="0"/>
                    </a:p>
                  </a:txBody>
                  <a:tcPr/>
                </a:tc>
                <a:tc>
                  <a:txBody>
                    <a:bodyPr/>
                    <a:lstStyle/>
                    <a:p>
                      <a:pPr algn="ctr"/>
                      <a:r>
                        <a:rPr lang="sv-SE" dirty="0" smtClean="0"/>
                        <a:t>33,8</a:t>
                      </a:r>
                      <a:endParaRPr lang="sv-SE" dirty="0"/>
                    </a:p>
                  </a:txBody>
                  <a:tcPr/>
                </a:tc>
                <a:tc>
                  <a:txBody>
                    <a:bodyPr/>
                    <a:lstStyle/>
                    <a:p>
                      <a:pPr algn="ctr"/>
                      <a:r>
                        <a:rPr lang="sv-SE" baseline="0" dirty="0" smtClean="0"/>
                        <a:t>265,7</a:t>
                      </a:r>
                    </a:p>
                  </a:txBody>
                  <a:tcPr/>
                </a:tc>
                <a:tc>
                  <a:txBody>
                    <a:bodyPr/>
                    <a:lstStyle/>
                    <a:p>
                      <a:pPr algn="ctr"/>
                      <a:r>
                        <a:rPr lang="sv-SE" dirty="0" smtClean="0"/>
                        <a:t>0</a:t>
                      </a:r>
                      <a:endParaRPr lang="sv-SE" dirty="0"/>
                    </a:p>
                  </a:txBody>
                  <a:tcPr/>
                </a:tc>
              </a:tr>
              <a:tr h="533276">
                <a:tc>
                  <a:txBody>
                    <a:bodyPr/>
                    <a:lstStyle/>
                    <a:p>
                      <a:r>
                        <a:rPr lang="sv-SE" dirty="0" smtClean="0"/>
                        <a:t>Summa</a:t>
                      </a:r>
                      <a:endParaRPr lang="sv-SE" dirty="0"/>
                    </a:p>
                  </a:txBody>
                  <a:tcPr/>
                </a:tc>
                <a:tc>
                  <a:txBody>
                    <a:bodyPr/>
                    <a:lstStyle/>
                    <a:p>
                      <a:pPr algn="ctr"/>
                      <a:r>
                        <a:rPr lang="sv-SE" dirty="0" smtClean="0"/>
                        <a:t>46,3</a:t>
                      </a:r>
                      <a:endParaRPr lang="sv-SE" dirty="0"/>
                    </a:p>
                  </a:txBody>
                  <a:tcPr/>
                </a:tc>
                <a:tc>
                  <a:txBody>
                    <a:bodyPr/>
                    <a:lstStyle/>
                    <a:p>
                      <a:pPr algn="ctr"/>
                      <a:r>
                        <a:rPr lang="sv-SE" dirty="0" smtClean="0"/>
                        <a:t>404,2</a:t>
                      </a:r>
                      <a:endParaRPr lang="sv-SE" dirty="0"/>
                    </a:p>
                  </a:txBody>
                  <a:tcPr/>
                </a:tc>
                <a:tc>
                  <a:txBody>
                    <a:bodyPr/>
                    <a:lstStyle/>
                    <a:p>
                      <a:pPr algn="ctr"/>
                      <a:r>
                        <a:rPr lang="sv-SE" dirty="0" smtClean="0"/>
                        <a:t>8,8</a:t>
                      </a:r>
                    </a:p>
                  </a:txBody>
                  <a:tcPr/>
                </a:tc>
              </a:tr>
            </a:tbl>
          </a:graphicData>
        </a:graphic>
      </p:graphicFrame>
      <p:sp>
        <p:nvSpPr>
          <p:cNvPr id="4" name="Platshållare för bildnummer 3"/>
          <p:cNvSpPr>
            <a:spLocks noGrp="1"/>
          </p:cNvSpPr>
          <p:nvPr>
            <p:ph type="sldNum" sz="quarter" idx="12"/>
          </p:nvPr>
        </p:nvSpPr>
        <p:spPr/>
        <p:txBody>
          <a:bodyPr/>
          <a:lstStyle/>
          <a:p>
            <a:fld id="{F744A35F-86DE-449F-A7A9-32B43FB60C66}" type="slidenum">
              <a:rPr lang="sv-SE" smtClean="0"/>
              <a:pPr/>
              <a:t>11</a:t>
            </a:fld>
            <a:endParaRPr lang="sv-SE"/>
          </a:p>
        </p:txBody>
      </p:sp>
      <p:sp>
        <p:nvSpPr>
          <p:cNvPr id="3" name="textruta 2"/>
          <p:cNvSpPr txBox="1"/>
          <p:nvPr/>
        </p:nvSpPr>
        <p:spPr>
          <a:xfrm>
            <a:off x="539552" y="5301208"/>
            <a:ext cx="720080" cy="369332"/>
          </a:xfrm>
          <a:prstGeom prst="rect">
            <a:avLst/>
          </a:prstGeom>
          <a:noFill/>
        </p:spPr>
        <p:txBody>
          <a:bodyPr wrap="square" rtlCol="0">
            <a:spAutoFit/>
          </a:bodyPr>
          <a:lstStyle/>
          <a:p>
            <a:r>
              <a:rPr lang="sv-SE" dirty="0" smtClean="0"/>
              <a:t>mnkr</a:t>
            </a:r>
            <a:endParaRPr lang="sv-SE" dirty="0"/>
          </a:p>
        </p:txBody>
      </p:sp>
      <p:sp>
        <p:nvSpPr>
          <p:cNvPr id="7" name="Platshållare för datum 6"/>
          <p:cNvSpPr>
            <a:spLocks noGrp="1"/>
          </p:cNvSpPr>
          <p:nvPr>
            <p:ph type="dt" sz="half" idx="10"/>
          </p:nvPr>
        </p:nvSpPr>
        <p:spPr>
          <a:xfrm>
            <a:off x="457200" y="6356350"/>
            <a:ext cx="3754760" cy="365125"/>
          </a:xfrm>
        </p:spPr>
        <p:txBody>
          <a:bodyPr/>
          <a:lstStyle/>
          <a:p>
            <a:r>
              <a:rPr lang="sv-SE" smtClean="0"/>
              <a:t>SUHF-statistiken 2014/Ann-Kristin Mattsson/2014-09-05</a:t>
            </a:r>
            <a:endParaRPr lang="sv-SE" dirty="0"/>
          </a:p>
        </p:txBody>
      </p:sp>
    </p:spTree>
    <p:extLst>
      <p:ext uri="{BB962C8B-B14F-4D97-AF65-F5344CB8AC3E}">
        <p14:creationId xmlns:p14="http://schemas.microsoft.com/office/powerpoint/2010/main" val="141027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Inrapporterade </a:t>
            </a:r>
            <a:r>
              <a:rPr lang="sv-SE" dirty="0" err="1" smtClean="0"/>
              <a:t>direktifieringar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006169242"/>
              </p:ext>
            </p:extLst>
          </p:nvPr>
        </p:nvGraphicFramePr>
        <p:xfrm>
          <a:off x="457200" y="1600200"/>
          <a:ext cx="8229600" cy="2560320"/>
        </p:xfrm>
        <a:graphic>
          <a:graphicData uri="http://schemas.openxmlformats.org/drawingml/2006/table">
            <a:tbl>
              <a:tblPr firstRow="1" lastRow="1" bandRow="1">
                <a:tableStyleId>{5C22544A-7EE6-4342-B048-85BDC9FD1C3A}</a:tableStyleId>
              </a:tblPr>
              <a:tblGrid>
                <a:gridCol w="1645920"/>
                <a:gridCol w="1645920"/>
                <a:gridCol w="1645920"/>
                <a:gridCol w="1645920"/>
                <a:gridCol w="1645920"/>
              </a:tblGrid>
              <a:tr h="370840">
                <a:tc>
                  <a:txBody>
                    <a:bodyPr/>
                    <a:lstStyle/>
                    <a:p>
                      <a:endParaRPr lang="sv-SE" dirty="0"/>
                    </a:p>
                  </a:txBody>
                  <a:tcPr/>
                </a:tc>
                <a:tc>
                  <a:txBody>
                    <a:bodyPr/>
                    <a:lstStyle/>
                    <a:p>
                      <a:pPr algn="ctr"/>
                      <a:r>
                        <a:rPr lang="sv-SE" dirty="0" smtClean="0"/>
                        <a:t>2014</a:t>
                      </a:r>
                    </a:p>
                    <a:p>
                      <a:pPr algn="ctr"/>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p>
                  </a:txBody>
                  <a:tcPr/>
                </a:tc>
                <a:tc>
                  <a:txBody>
                    <a:bodyPr/>
                    <a:lstStyle/>
                    <a:p>
                      <a:pPr algn="ctr"/>
                      <a:r>
                        <a:rPr lang="sv-SE" dirty="0" smtClean="0"/>
                        <a:t>2011</a:t>
                      </a:r>
                      <a:endParaRPr lang="sv-SE" dirty="0"/>
                    </a:p>
                  </a:txBody>
                  <a:tcPr/>
                </a:tc>
              </a:tr>
              <a:tr h="370840">
                <a:tc>
                  <a:txBody>
                    <a:bodyPr/>
                    <a:lstStyle/>
                    <a:p>
                      <a:r>
                        <a:rPr lang="sv-SE" b="0" dirty="0" smtClean="0"/>
                        <a:t>Utbildning</a:t>
                      </a:r>
                    </a:p>
                    <a:p>
                      <a:endParaRPr lang="sv-SE" dirty="0"/>
                    </a:p>
                  </a:txBody>
                  <a:tcPr/>
                </a:tc>
                <a:tc>
                  <a:txBody>
                    <a:bodyPr/>
                    <a:lstStyle/>
                    <a:p>
                      <a:pPr algn="ctr"/>
                      <a:r>
                        <a:rPr lang="sv-SE" dirty="0" smtClean="0"/>
                        <a:t>0,6 %</a:t>
                      </a:r>
                      <a:endParaRPr lang="sv-SE" dirty="0"/>
                    </a:p>
                  </a:txBody>
                  <a:tcPr/>
                </a:tc>
                <a:tc>
                  <a:txBody>
                    <a:bodyPr/>
                    <a:lstStyle/>
                    <a:p>
                      <a:pPr algn="ctr"/>
                      <a:r>
                        <a:rPr lang="sv-SE" dirty="0" smtClean="0"/>
                        <a:t>0,8 %</a:t>
                      </a:r>
                      <a:endParaRPr lang="sv-SE" dirty="0"/>
                    </a:p>
                  </a:txBody>
                  <a:tcPr/>
                </a:tc>
                <a:tc>
                  <a:txBody>
                    <a:bodyPr/>
                    <a:lstStyle/>
                    <a:p>
                      <a:pPr algn="ctr"/>
                      <a:r>
                        <a:rPr lang="sv-SE" dirty="0" smtClean="0"/>
                        <a:t>0,8 %</a:t>
                      </a:r>
                      <a:endParaRPr lang="sv-SE" dirty="0"/>
                    </a:p>
                  </a:txBody>
                  <a:tcPr/>
                </a:tc>
                <a:tc>
                  <a:txBody>
                    <a:bodyPr/>
                    <a:lstStyle/>
                    <a:p>
                      <a:pPr algn="ctr"/>
                      <a:r>
                        <a:rPr lang="sv-SE" dirty="0" smtClean="0"/>
                        <a:t>0,7 %</a:t>
                      </a:r>
                      <a:endParaRPr lang="sv-SE" dirty="0"/>
                    </a:p>
                  </a:txBody>
                  <a:tcPr/>
                </a:tc>
              </a:tr>
              <a:tr h="370840">
                <a:tc>
                  <a:txBody>
                    <a:bodyPr/>
                    <a:lstStyle/>
                    <a:p>
                      <a:r>
                        <a:rPr lang="sv-SE" b="0" dirty="0" smtClean="0"/>
                        <a:t>Forskning</a:t>
                      </a:r>
                    </a:p>
                    <a:p>
                      <a:endParaRPr lang="sv-SE" b="1" dirty="0"/>
                    </a:p>
                  </a:txBody>
                  <a:tcPr/>
                </a:tc>
                <a:tc>
                  <a:txBody>
                    <a:bodyPr/>
                    <a:lstStyle/>
                    <a:p>
                      <a:pPr algn="ctr"/>
                      <a:r>
                        <a:rPr lang="sv-SE" dirty="0" smtClean="0"/>
                        <a:t>0,8 %</a:t>
                      </a:r>
                      <a:endParaRPr lang="sv-SE"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r>
              <a:tr h="370840">
                <a:tc>
                  <a:txBody>
                    <a:bodyPr/>
                    <a:lstStyle/>
                    <a:p>
                      <a:r>
                        <a:rPr lang="sv-SE" dirty="0" smtClean="0"/>
                        <a:t>Totalt</a:t>
                      </a:r>
                    </a:p>
                    <a:p>
                      <a:endParaRPr lang="sv-SE" dirty="0"/>
                    </a:p>
                  </a:txBody>
                  <a:tcPr/>
                </a:tc>
                <a:tc>
                  <a:txBody>
                    <a:bodyPr/>
                    <a:lstStyle/>
                    <a:p>
                      <a:pPr algn="ctr"/>
                      <a:r>
                        <a:rPr lang="sv-SE" dirty="0" smtClean="0"/>
                        <a:t>0,7 %</a:t>
                      </a:r>
                      <a:endParaRPr lang="sv-SE" dirty="0"/>
                    </a:p>
                  </a:txBody>
                  <a:tcPr/>
                </a:tc>
                <a:tc>
                  <a:txBody>
                    <a:bodyPr/>
                    <a:lstStyle/>
                    <a:p>
                      <a:pPr algn="ctr"/>
                      <a:r>
                        <a:rPr lang="sv-SE" dirty="0" smtClean="0"/>
                        <a:t>0,8 %</a:t>
                      </a:r>
                      <a:endParaRPr lang="sv-SE" dirty="0"/>
                    </a:p>
                  </a:txBody>
                  <a:tcPr/>
                </a:tc>
                <a:tc>
                  <a:txBody>
                    <a:bodyPr/>
                    <a:lstStyle/>
                    <a:p>
                      <a:pPr algn="ctr"/>
                      <a:r>
                        <a:rPr lang="sv-SE" dirty="0" smtClean="0"/>
                        <a:t>0,9 %</a:t>
                      </a:r>
                      <a:endParaRPr lang="sv-SE" dirty="0"/>
                    </a:p>
                  </a:txBody>
                  <a:tcPr/>
                </a:tc>
                <a:tc>
                  <a:txBody>
                    <a:bodyPr/>
                    <a:lstStyle/>
                    <a:p>
                      <a:pPr algn="ctr"/>
                      <a:r>
                        <a:rPr lang="sv-SE" dirty="0" smtClean="0"/>
                        <a:t>0,8 %</a:t>
                      </a:r>
                      <a:endParaRPr lang="sv-SE" dirty="0"/>
                    </a:p>
                  </a:txBody>
                  <a:tcPr/>
                </a:tc>
              </a:tr>
            </a:tbl>
          </a:graphicData>
        </a:graphic>
      </p:graphicFrame>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12</a:t>
            </a:fld>
            <a:endParaRPr lang="sv-SE"/>
          </a:p>
        </p:txBody>
      </p:sp>
      <p:sp>
        <p:nvSpPr>
          <p:cNvPr id="7" name="textruta 6"/>
          <p:cNvSpPr txBox="1"/>
          <p:nvPr/>
        </p:nvSpPr>
        <p:spPr>
          <a:xfrm>
            <a:off x="683568" y="4797152"/>
            <a:ext cx="4032448" cy="646331"/>
          </a:xfrm>
          <a:prstGeom prst="rect">
            <a:avLst/>
          </a:prstGeom>
          <a:noFill/>
        </p:spPr>
        <p:txBody>
          <a:bodyPr wrap="square" rtlCol="0">
            <a:spAutoFit/>
          </a:bodyPr>
          <a:lstStyle/>
          <a:p>
            <a:r>
              <a:rPr lang="sv-SE" dirty="0" smtClean="0"/>
              <a:t>% av verksamhetskostnader totalt</a:t>
            </a:r>
          </a:p>
          <a:p>
            <a:r>
              <a:rPr lang="sv-SE" dirty="0" smtClean="0"/>
              <a:t>FHS ingår ej i beräkningen</a:t>
            </a:r>
            <a:endParaRPr lang="sv-SE" dirty="0"/>
          </a:p>
        </p:txBody>
      </p:sp>
    </p:spTree>
    <p:extLst>
      <p:ext uri="{BB962C8B-B14F-4D97-AF65-F5344CB8AC3E}">
        <p14:creationId xmlns:p14="http://schemas.microsoft.com/office/powerpoint/2010/main" val="2832059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 2014</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13</a:t>
            </a:fld>
            <a:endParaRPr lang="sv-SE"/>
          </a:p>
        </p:txBody>
      </p:sp>
      <p:sp>
        <p:nvSpPr>
          <p:cNvPr id="6" name="Platshållare för datum 5"/>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7142328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949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14</a:t>
            </a:fld>
            <a:endParaRPr lang="sv-SE"/>
          </a:p>
        </p:txBody>
      </p:sp>
      <p:sp>
        <p:nvSpPr>
          <p:cNvPr id="7" name="Platshållare för datum 6"/>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766011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16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15</a:t>
            </a:fld>
            <a:endParaRPr lang="sv-SE"/>
          </a:p>
        </p:txBody>
      </p:sp>
      <p:sp>
        <p:nvSpPr>
          <p:cNvPr id="6" name="Platshållare för datum 5"/>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3958692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260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16</a:t>
            </a:fld>
            <a:endParaRPr lang="sv-SE"/>
          </a:p>
        </p:txBody>
      </p:sp>
      <p:sp>
        <p:nvSpPr>
          <p:cNvPr id="6" name="Platshållare för datum 5"/>
          <p:cNvSpPr>
            <a:spLocks noGrp="1"/>
          </p:cNvSpPr>
          <p:nvPr>
            <p:ph type="dt" sz="half" idx="10"/>
          </p:nvPr>
        </p:nvSpPr>
        <p:spPr>
          <a:xfrm>
            <a:off x="457200" y="6356350"/>
            <a:ext cx="4546848" cy="365125"/>
          </a:xfrm>
        </p:spPr>
        <p:txBody>
          <a:bodyPr/>
          <a:lstStyle/>
          <a:p>
            <a:r>
              <a:rPr lang="sv-SE" smtClean="0"/>
              <a:t>SUHF-statistiken 2014/Ann-Kristin Mattsson/2014-09-05</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8105146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6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17</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1926957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46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18</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7676618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620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19</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42746539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210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err="1" smtClean="0"/>
              <a:t>SUHF-statistik</a:t>
            </a:r>
            <a:endParaRPr lang="sv-SE" dirty="0"/>
          </a:p>
        </p:txBody>
      </p:sp>
      <p:sp>
        <p:nvSpPr>
          <p:cNvPr id="10" name="Platshållare för innehåll 9"/>
          <p:cNvSpPr>
            <a:spLocks noGrp="1"/>
          </p:cNvSpPr>
          <p:nvPr>
            <p:ph sz="half" idx="1"/>
          </p:nvPr>
        </p:nvSpPr>
        <p:spPr>
          <a:xfrm>
            <a:off x="179512" y="1600200"/>
            <a:ext cx="4316288" cy="4525963"/>
          </a:xfrm>
        </p:spPr>
        <p:txBody>
          <a:bodyPr/>
          <a:lstStyle/>
          <a:p>
            <a:pPr>
              <a:buNone/>
            </a:pPr>
            <a:r>
              <a:rPr lang="sv-SE" dirty="0" smtClean="0"/>
              <a:t>Statistik för 2010 finns</a:t>
            </a:r>
          </a:p>
          <a:p>
            <a:pPr>
              <a:buNone/>
            </a:pPr>
            <a:r>
              <a:rPr lang="sv-SE" dirty="0" smtClean="0"/>
              <a:t>redovisad i rapporten </a:t>
            </a:r>
          </a:p>
          <a:p>
            <a:pPr>
              <a:buNone/>
            </a:pPr>
            <a:r>
              <a:rPr lang="sv-SE" sz="2400" i="1" dirty="0" smtClean="0"/>
              <a:t>SUHF-modellen i verkligheten</a:t>
            </a:r>
          </a:p>
          <a:p>
            <a:pPr>
              <a:buNone/>
            </a:pPr>
            <a:endParaRPr lang="sv-SE" sz="2400" dirty="0"/>
          </a:p>
          <a:p>
            <a:pPr>
              <a:buNone/>
            </a:pPr>
            <a:r>
              <a:rPr lang="sv-SE" dirty="0" smtClean="0"/>
              <a:t>Statistik för 2011-2014</a:t>
            </a:r>
          </a:p>
          <a:p>
            <a:pPr>
              <a:buNone/>
            </a:pPr>
            <a:endParaRPr lang="sv-SE" sz="2400" dirty="0" smtClean="0"/>
          </a:p>
          <a:p>
            <a:pPr>
              <a:buNone/>
            </a:pPr>
            <a:r>
              <a:rPr lang="sv-SE" sz="2400" dirty="0" smtClean="0"/>
              <a:t>För båda, se: </a:t>
            </a:r>
          </a:p>
          <a:p>
            <a:pPr algn="ctr">
              <a:buNone/>
            </a:pPr>
            <a:r>
              <a:rPr lang="sv-SE" sz="2000" dirty="0" smtClean="0"/>
              <a:t>www.suhf.se/arbetsgrupp/suhf-modellen-full-kostnadstackning</a:t>
            </a:r>
            <a:endParaRPr lang="sv-SE" sz="2000" dirty="0"/>
          </a:p>
        </p:txBody>
      </p:sp>
      <p:pic>
        <p:nvPicPr>
          <p:cNvPr id="12" name="Picture 3"/>
          <p:cNvPicPr>
            <a:picLocks noGrp="1" noChangeAspect="1" noChangeArrowheads="1"/>
          </p:cNvPicPr>
          <p:nvPr>
            <p:ph sz="half" idx="2"/>
          </p:nvPr>
        </p:nvPicPr>
        <p:blipFill>
          <a:blip r:embed="rId3" cstate="print"/>
          <a:srcRect/>
          <a:stretch>
            <a:fillRect/>
          </a:stretch>
        </p:blipFill>
        <p:spPr bwMode="auto">
          <a:xfrm>
            <a:off x="4648200" y="1628800"/>
            <a:ext cx="4038600" cy="4536504"/>
          </a:xfrm>
          <a:prstGeom prst="rect">
            <a:avLst/>
          </a:prstGeom>
          <a:noFill/>
          <a:ln w="9525">
            <a:noFill/>
            <a:miter lim="800000"/>
            <a:headEnd/>
            <a:tailEnd/>
          </a:ln>
        </p:spPr>
      </p:pic>
      <p:sp>
        <p:nvSpPr>
          <p:cNvPr id="5" name="Platshållare för bildnummer 4"/>
          <p:cNvSpPr>
            <a:spLocks noGrp="1"/>
          </p:cNvSpPr>
          <p:nvPr>
            <p:ph type="sldNum" sz="quarter" idx="12"/>
          </p:nvPr>
        </p:nvSpPr>
        <p:spPr/>
        <p:txBody>
          <a:bodyPr/>
          <a:lstStyle/>
          <a:p>
            <a:fld id="{F744A35F-86DE-449F-A7A9-32B43FB60C66}" type="slidenum">
              <a:rPr lang="sv-SE" smtClean="0"/>
              <a:pPr/>
              <a:t>2</a:t>
            </a:fld>
            <a:endParaRPr lang="sv-SE"/>
          </a:p>
        </p:txBody>
      </p:sp>
      <p:sp>
        <p:nvSpPr>
          <p:cNvPr id="2" name="Platshållare för datum 1"/>
          <p:cNvSpPr>
            <a:spLocks noGrp="1"/>
          </p:cNvSpPr>
          <p:nvPr>
            <p:ph type="dt" sz="half" idx="10"/>
          </p:nvPr>
        </p:nvSpPr>
        <p:spPr>
          <a:xfrm>
            <a:off x="457200" y="6356350"/>
            <a:ext cx="3970784" cy="365125"/>
          </a:xfrm>
        </p:spPr>
        <p:txBody>
          <a:bodyPr/>
          <a:lstStyle/>
          <a:p>
            <a:r>
              <a:rPr lang="sv-SE" smtClean="0"/>
              <a:t>SUHF-statistiken 2014/Ann-Kristin Mattsson/2014-09-05</a:t>
            </a:r>
            <a:endParaRPr lang="sv-SE"/>
          </a:p>
        </p:txBody>
      </p:sp>
    </p:spTree>
    <p:extLst>
      <p:ext uri="{BB962C8B-B14F-4D97-AF65-F5344CB8AC3E}">
        <p14:creationId xmlns:p14="http://schemas.microsoft.com/office/powerpoint/2010/main" val="1102461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20</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2014/Ann-Kristin Mattsson/2014-09-05</a:t>
            </a:r>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6014593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527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21</a:t>
            </a:fld>
            <a:endParaRPr lang="sv-SE"/>
          </a:p>
        </p:txBody>
      </p:sp>
      <p:sp>
        <p:nvSpPr>
          <p:cNvPr id="6" name="Platshållare för datum 5"/>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3885591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128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22</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0656298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2259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23</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40986191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899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3754760"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24</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4066940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610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25</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2014/Ann-Kristin Mattsson/2014-09-05</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0695731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358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26</a:t>
            </a:fld>
            <a:endParaRPr lang="sv-SE"/>
          </a:p>
        </p:txBody>
      </p:sp>
      <p:sp>
        <p:nvSpPr>
          <p:cNvPr id="6" name="Platshållare för datum 5"/>
          <p:cNvSpPr>
            <a:spLocks noGrp="1"/>
          </p:cNvSpPr>
          <p:nvPr>
            <p:ph type="dt" sz="half" idx="10"/>
          </p:nvPr>
        </p:nvSpPr>
        <p:spPr>
          <a:xfrm>
            <a:off x="457200" y="6356350"/>
            <a:ext cx="5050904" cy="365125"/>
          </a:xfrm>
        </p:spPr>
        <p:txBody>
          <a:bodyPr/>
          <a:lstStyle/>
          <a:p>
            <a:r>
              <a:rPr lang="sv-SE" smtClean="0"/>
              <a:t>SUHF-statistiken 2014/Ann-Kristin Mattsson/2014-09-05</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1030544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7194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totalt</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27</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0599412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461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Jämförelser tidigare år - totalt</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28</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9613677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17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Jämförelser tidigare år - totalt</a:t>
            </a:r>
            <a:endParaRPr lang="sv-SE" dirty="0"/>
          </a:p>
        </p:txBody>
      </p:sp>
      <p:sp>
        <p:nvSpPr>
          <p:cNvPr id="4" name="Platshållare för datum 3"/>
          <p:cNvSpPr>
            <a:spLocks noGrp="1"/>
          </p:cNvSpPr>
          <p:nvPr>
            <p:ph type="dt" sz="half" idx="10"/>
          </p:nvPr>
        </p:nvSpPr>
        <p:spPr>
          <a:xfrm>
            <a:off x="457200" y="6356350"/>
            <a:ext cx="3970784"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29</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503243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49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err="1" smtClean="0"/>
              <a:t>SUHF-statistik</a:t>
            </a:r>
            <a:endParaRPr lang="sv-SE" dirty="0"/>
          </a:p>
        </p:txBody>
      </p:sp>
      <p:sp>
        <p:nvSpPr>
          <p:cNvPr id="6" name="Platshållare för innehåll 5"/>
          <p:cNvSpPr>
            <a:spLocks noGrp="1"/>
          </p:cNvSpPr>
          <p:nvPr>
            <p:ph idx="1"/>
          </p:nvPr>
        </p:nvSpPr>
        <p:spPr/>
        <p:txBody>
          <a:bodyPr/>
          <a:lstStyle/>
          <a:p>
            <a:r>
              <a:rPr lang="sv-SE" dirty="0" smtClean="0"/>
              <a:t>Statistiken bygger på uppgifter från respektive lärosäte. </a:t>
            </a:r>
          </a:p>
          <a:p>
            <a:r>
              <a:rPr lang="sv-SE" dirty="0" smtClean="0"/>
              <a:t>Respektive lärosäte ansvarar för kvaliteten i uppgifterna.</a:t>
            </a:r>
          </a:p>
          <a:p>
            <a:r>
              <a:rPr lang="sv-SE" dirty="0" smtClean="0"/>
              <a:t>Andel indirekta kostnader 2014 =</a:t>
            </a:r>
          </a:p>
          <a:p>
            <a:pPr>
              <a:buNone/>
            </a:pPr>
            <a:r>
              <a:rPr lang="sv-SE" dirty="0" smtClean="0"/>
              <a:t>	budgeterade indirekta kostnader 2014/</a:t>
            </a:r>
          </a:p>
          <a:p>
            <a:pPr>
              <a:buNone/>
            </a:pPr>
            <a:r>
              <a:rPr lang="sv-SE" dirty="0" smtClean="0"/>
              <a:t>	verksamhetskostnader 2013.</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3</a:t>
            </a:fld>
            <a:endParaRPr lang="sv-SE"/>
          </a:p>
        </p:txBody>
      </p:sp>
      <p:sp>
        <p:nvSpPr>
          <p:cNvPr id="2" name="Platshållare för datum 1"/>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spTree>
    <p:extLst>
      <p:ext uri="{BB962C8B-B14F-4D97-AF65-F5344CB8AC3E}">
        <p14:creationId xmlns:p14="http://schemas.microsoft.com/office/powerpoint/2010/main" val="3925652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Verksamhetsgrenar 2014</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30</a:t>
            </a:fld>
            <a:endParaRPr lang="sv-SE"/>
          </a:p>
        </p:txBody>
      </p:sp>
      <p:sp>
        <p:nvSpPr>
          <p:cNvPr id="7" name="textruta 6"/>
          <p:cNvSpPr txBox="1"/>
          <p:nvPr/>
        </p:nvSpPr>
        <p:spPr>
          <a:xfrm>
            <a:off x="2195736" y="3294856"/>
            <a:ext cx="864096" cy="307777"/>
          </a:xfrm>
          <a:prstGeom prst="rect">
            <a:avLst/>
          </a:prstGeom>
          <a:noFill/>
        </p:spPr>
        <p:txBody>
          <a:bodyPr wrap="square" rtlCol="0">
            <a:spAutoFit/>
          </a:bodyPr>
          <a:lstStyle/>
          <a:p>
            <a:r>
              <a:rPr lang="sv-SE" sz="1400" dirty="0" smtClean="0"/>
              <a:t>(57%)</a:t>
            </a:r>
            <a:endParaRPr lang="sv-SE" sz="1400"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35318467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21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Verksamhetsgrenar - utveckling</a:t>
            </a:r>
            <a:endParaRPr lang="sv-SE" dirty="0"/>
          </a:p>
        </p:txBody>
      </p:sp>
      <p:sp>
        <p:nvSpPr>
          <p:cNvPr id="4" name="Platshållare för datum 3"/>
          <p:cNvSpPr>
            <a:spLocks noGrp="1"/>
          </p:cNvSpPr>
          <p:nvPr>
            <p:ph type="dt" sz="half" idx="10"/>
          </p:nvPr>
        </p:nvSpPr>
        <p:spPr>
          <a:xfrm>
            <a:off x="457200" y="6356350"/>
            <a:ext cx="3754760"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31</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9377199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85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Verksamhetsgren/nivå 2014</a:t>
            </a:r>
            <a:endParaRPr lang="sv-SE" dirty="0"/>
          </a:p>
        </p:txBody>
      </p:sp>
      <p:sp>
        <p:nvSpPr>
          <p:cNvPr id="4" name="Platshållare för datum 3"/>
          <p:cNvSpPr>
            <a:spLocks noGrp="1"/>
          </p:cNvSpPr>
          <p:nvPr>
            <p:ph type="dt" sz="half" idx="10"/>
          </p:nvPr>
        </p:nvSpPr>
        <p:spPr>
          <a:xfrm>
            <a:off x="457200" y="6356350"/>
            <a:ext cx="3682752"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32</a:t>
            </a:fld>
            <a:endParaRPr lang="sv-SE"/>
          </a:p>
        </p:txBody>
      </p:sp>
      <p:sp>
        <p:nvSpPr>
          <p:cNvPr id="7" name="textruta 6"/>
          <p:cNvSpPr txBox="1"/>
          <p:nvPr/>
        </p:nvSpPr>
        <p:spPr>
          <a:xfrm>
            <a:off x="1475656" y="2996952"/>
            <a:ext cx="648072" cy="307777"/>
          </a:xfrm>
          <a:prstGeom prst="rect">
            <a:avLst/>
          </a:prstGeom>
          <a:noFill/>
        </p:spPr>
        <p:txBody>
          <a:bodyPr wrap="square" rtlCol="0">
            <a:spAutoFit/>
          </a:bodyPr>
          <a:lstStyle/>
          <a:p>
            <a:r>
              <a:rPr lang="sv-SE" sz="1400" dirty="0" smtClean="0"/>
              <a:t>(42%)</a:t>
            </a:r>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24772582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166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2014</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33</a:t>
            </a:fld>
            <a:endParaRPr lang="sv-SE"/>
          </a:p>
        </p:txBody>
      </p:sp>
      <p:sp>
        <p:nvSpPr>
          <p:cNvPr id="7" name="textruta 6"/>
          <p:cNvSpPr txBox="1"/>
          <p:nvPr/>
        </p:nvSpPr>
        <p:spPr>
          <a:xfrm>
            <a:off x="1619672" y="3212976"/>
            <a:ext cx="716736" cy="307777"/>
          </a:xfrm>
          <a:prstGeom prst="rect">
            <a:avLst/>
          </a:prstGeom>
          <a:noFill/>
        </p:spPr>
        <p:txBody>
          <a:bodyPr wrap="square" rtlCol="0">
            <a:spAutoFit/>
          </a:bodyPr>
          <a:lstStyle/>
          <a:p>
            <a:r>
              <a:rPr lang="sv-SE" sz="1400" dirty="0" smtClean="0"/>
              <a:t>(32%)</a:t>
            </a:r>
            <a:endParaRPr lang="sv-SE" sz="1400"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364887915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624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Nivåer 2014</a:t>
            </a:r>
            <a:endParaRPr lang="sv-SE" dirty="0"/>
          </a:p>
        </p:txBody>
      </p:sp>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34</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9595825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4577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Nivåer – utveckling </a:t>
            </a:r>
            <a:endParaRPr lang="sv-SE" dirty="0"/>
          </a:p>
        </p:txBody>
      </p:sp>
      <p:sp>
        <p:nvSpPr>
          <p:cNvPr id="4" name="Platshållare för datum 3"/>
          <p:cNvSpPr>
            <a:spLocks noGrp="1"/>
          </p:cNvSpPr>
          <p:nvPr>
            <p:ph type="dt" sz="half" idx="10"/>
          </p:nvPr>
        </p:nvSpPr>
        <p:spPr>
          <a:xfrm>
            <a:off x="457200" y="6356350"/>
            <a:ext cx="4618856"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35</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9251955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6163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utbildning - utveckling</a:t>
            </a:r>
            <a:endParaRPr lang="sv-SE" dirty="0"/>
          </a:p>
        </p:txBody>
      </p:sp>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36</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2899189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306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forskning - utveckling</a:t>
            </a:r>
            <a:endParaRPr lang="sv-SE" dirty="0"/>
          </a:p>
        </p:txBody>
      </p:sp>
      <p:sp>
        <p:nvSpPr>
          <p:cNvPr id="4" name="Platshållare för datum 3"/>
          <p:cNvSpPr>
            <a:spLocks noGrp="1"/>
          </p:cNvSpPr>
          <p:nvPr>
            <p:ph type="dt" sz="half" idx="10"/>
          </p:nvPr>
        </p:nvSpPr>
        <p:spPr>
          <a:xfrm>
            <a:off x="457200" y="6356350"/>
            <a:ext cx="3754760"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37</a:t>
            </a:fld>
            <a:endParaRPr lang="sv-SE"/>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77310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818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Funktioner 2014</a:t>
            </a:r>
            <a:endParaRPr lang="sv-SE" dirty="0"/>
          </a:p>
        </p:txBody>
      </p:sp>
      <p:sp>
        <p:nvSpPr>
          <p:cNvPr id="4" name="Platshållare för datum 3"/>
          <p:cNvSpPr>
            <a:spLocks noGrp="1"/>
          </p:cNvSpPr>
          <p:nvPr>
            <p:ph type="dt" sz="half" idx="10"/>
          </p:nvPr>
        </p:nvSpPr>
        <p:spPr>
          <a:xfrm>
            <a:off x="457200" y="6356350"/>
            <a:ext cx="4330824"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38</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2040770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750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dirty="0" smtClean="0"/>
              <a:t>Funktioner 2014</a:t>
            </a:r>
            <a:endParaRPr lang="sv-SE" dirty="0"/>
          </a:p>
        </p:txBody>
      </p:sp>
      <p:sp>
        <p:nvSpPr>
          <p:cNvPr id="4" name="Platshållare för datum 3"/>
          <p:cNvSpPr>
            <a:spLocks noGrp="1"/>
          </p:cNvSpPr>
          <p:nvPr>
            <p:ph type="dt" sz="half" idx="10"/>
          </p:nvPr>
        </p:nvSpPr>
        <p:spPr>
          <a:xfrm>
            <a:off x="457200" y="6356350"/>
            <a:ext cx="4402832"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39</a:t>
            </a:fld>
            <a:endParaRPr lang="sv-SE"/>
          </a:p>
        </p:txBody>
      </p:sp>
      <p:graphicFrame>
        <p:nvGraphicFramePr>
          <p:cNvPr id="8" name="Platshållare för innehåll 7"/>
          <p:cNvGraphicFramePr>
            <a:graphicFrameLocks noGrp="1"/>
          </p:cNvGraphicFramePr>
          <p:nvPr>
            <p:ph sz="half" idx="1"/>
            <p:extLst>
              <p:ext uri="{D42A27DB-BD31-4B8C-83A1-F6EECF244321}">
                <p14:modId xmlns:p14="http://schemas.microsoft.com/office/powerpoint/2010/main" val="3629202951"/>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162858512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4528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SUHF-statistik</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err="1" smtClean="0"/>
              <a:t>Fr</a:t>
            </a:r>
            <a:r>
              <a:rPr lang="sv-SE" dirty="0" smtClean="0"/>
              <a:t> o m 2011 har information om s k ”direktifierade” kostnader och ”lokal avgift” i lönekostnadspålägget samlats in och inkluderats i indirekta kostnader. </a:t>
            </a:r>
          </a:p>
          <a:p>
            <a:r>
              <a:rPr lang="sv-SE" dirty="0" smtClean="0"/>
              <a:t>Ovannämnda kostnader ingick </a:t>
            </a:r>
            <a:r>
              <a:rPr lang="sv-SE" i="1" dirty="0" smtClean="0"/>
              <a:t>inte</a:t>
            </a:r>
            <a:r>
              <a:rPr lang="sv-SE" dirty="0" smtClean="0"/>
              <a:t> 2010. Jämförelser mellan åren omfattar därför endast 2011 </a:t>
            </a:r>
            <a:r>
              <a:rPr lang="sv-SE" dirty="0"/>
              <a:t>-</a:t>
            </a:r>
            <a:r>
              <a:rPr lang="sv-SE" dirty="0" smtClean="0"/>
              <a:t> 2014.</a:t>
            </a:r>
          </a:p>
          <a:p>
            <a:endParaRPr lang="sv-SE" sz="2200" dirty="0" smtClean="0"/>
          </a:p>
          <a:p>
            <a:r>
              <a:rPr lang="sv-SE" sz="2200" dirty="0" smtClean="0"/>
              <a:t>I jämförelser mellan åren ingår inte Försvarshögskolan, Kungliga Musikhögskolan, </a:t>
            </a:r>
            <a:r>
              <a:rPr lang="sv-SE" sz="2200" dirty="0"/>
              <a:t>Handelshögskolan i </a:t>
            </a:r>
            <a:r>
              <a:rPr lang="sv-SE" sz="2200" dirty="0" smtClean="0"/>
              <a:t>Stockholm, Dans- och Cirkushögskolan, Dramatiska Institutet, Stockholms dramatiska </a:t>
            </a:r>
            <a:r>
              <a:rPr lang="sv-SE" sz="2200" dirty="0"/>
              <a:t>h</a:t>
            </a:r>
            <a:r>
              <a:rPr lang="sv-SE" sz="2200" dirty="0" smtClean="0"/>
              <a:t>ögskola och </a:t>
            </a:r>
            <a:r>
              <a:rPr lang="sv-SE" sz="2200" dirty="0"/>
              <a:t>O</a:t>
            </a:r>
            <a:r>
              <a:rPr lang="sv-SE" sz="2200" dirty="0" smtClean="0"/>
              <a:t>perahögskolan pga att det saknas uppgifter för lärosätet för något av åren eller pga omorganisation.</a:t>
            </a:r>
            <a:endParaRPr lang="sv-SE" sz="2200"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4</a:t>
            </a:fld>
            <a:endParaRPr lang="sv-SE"/>
          </a:p>
        </p:txBody>
      </p:sp>
      <p:sp>
        <p:nvSpPr>
          <p:cNvPr id="6" name="Platshållare för datum 5"/>
          <p:cNvSpPr>
            <a:spLocks noGrp="1"/>
          </p:cNvSpPr>
          <p:nvPr>
            <p:ph type="dt" sz="half" idx="10"/>
          </p:nvPr>
        </p:nvSpPr>
        <p:spPr>
          <a:xfrm>
            <a:off x="457200" y="6356350"/>
            <a:ext cx="3754760" cy="365125"/>
          </a:xfrm>
        </p:spPr>
        <p:txBody>
          <a:bodyPr/>
          <a:lstStyle/>
          <a:p>
            <a:r>
              <a:rPr lang="sv-SE" smtClean="0"/>
              <a:t>SUHF-statistiken 2014/Ann-Kristin Mattsson/2014-09-05</a:t>
            </a:r>
            <a:endParaRPr lang="sv-SE" dirty="0"/>
          </a:p>
        </p:txBody>
      </p:sp>
    </p:spTree>
    <p:extLst>
      <p:ext uri="{BB962C8B-B14F-4D97-AF65-F5344CB8AC3E}">
        <p14:creationId xmlns:p14="http://schemas.microsoft.com/office/powerpoint/2010/main" val="2579621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smtClean="0"/>
              <a:t>Funktioner 2014</a:t>
            </a:r>
            <a:endParaRPr lang="sv-SE" dirty="0"/>
          </a:p>
        </p:txBody>
      </p:sp>
      <p:sp>
        <p:nvSpPr>
          <p:cNvPr id="5" name="Platshållare för datum 4"/>
          <p:cNvSpPr>
            <a:spLocks noGrp="1"/>
          </p:cNvSpPr>
          <p:nvPr>
            <p:ph type="dt" sz="half" idx="10"/>
          </p:nvPr>
        </p:nvSpPr>
        <p:spPr>
          <a:xfrm>
            <a:off x="457200" y="6356350"/>
            <a:ext cx="3970784" cy="365125"/>
          </a:xfrm>
        </p:spPr>
        <p:txBody>
          <a:bodyPr/>
          <a:lstStyle/>
          <a:p>
            <a:r>
              <a:rPr lang="sv-SE" smtClean="0"/>
              <a:t>SUHF-statistiken 2014/Ann-Kristin Mattsson/2014-09-05</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40</a:t>
            </a:fld>
            <a:endParaRPr lang="sv-SE"/>
          </a:p>
        </p:txBody>
      </p:sp>
      <p:graphicFrame>
        <p:nvGraphicFramePr>
          <p:cNvPr id="13" name="Platshållare för innehåll 12"/>
          <p:cNvGraphicFramePr>
            <a:graphicFrameLocks noGrp="1"/>
          </p:cNvGraphicFramePr>
          <p:nvPr>
            <p:ph idx="1"/>
            <p:extLst>
              <p:ext uri="{D42A27DB-BD31-4B8C-83A1-F6EECF244321}">
                <p14:modId xmlns:p14="http://schemas.microsoft.com/office/powerpoint/2010/main" val="25928194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291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Funktioner utbildning - utveckling</a:t>
            </a:r>
            <a:endParaRPr lang="sv-SE" dirty="0"/>
          </a:p>
        </p:txBody>
      </p:sp>
      <p:sp>
        <p:nvSpPr>
          <p:cNvPr id="5" name="Platshållare för datum 4"/>
          <p:cNvSpPr>
            <a:spLocks noGrp="1"/>
          </p:cNvSpPr>
          <p:nvPr>
            <p:ph type="dt" sz="half" idx="10"/>
          </p:nvPr>
        </p:nvSpPr>
        <p:spPr>
          <a:xfrm>
            <a:off x="457200" y="6356350"/>
            <a:ext cx="3898776" cy="365125"/>
          </a:xfrm>
        </p:spPr>
        <p:txBody>
          <a:bodyPr/>
          <a:lstStyle/>
          <a:p>
            <a:r>
              <a:rPr lang="sv-SE" smtClean="0"/>
              <a:t>SUHF-statistiken 2014/Ann-Kristin Mattsson/2014-09-05</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41</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2178978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214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Funktioner forskning - utveckling</a:t>
            </a:r>
            <a:endParaRPr lang="sv-SE" dirty="0"/>
          </a:p>
        </p:txBody>
      </p:sp>
      <p:sp>
        <p:nvSpPr>
          <p:cNvPr id="5" name="Platshållare för datum 4"/>
          <p:cNvSpPr>
            <a:spLocks noGrp="1"/>
          </p:cNvSpPr>
          <p:nvPr>
            <p:ph type="dt" sz="half" idx="10"/>
          </p:nvPr>
        </p:nvSpPr>
        <p:spPr>
          <a:xfrm>
            <a:off x="457200" y="6356350"/>
            <a:ext cx="4114800" cy="365125"/>
          </a:xfrm>
        </p:spPr>
        <p:txBody>
          <a:bodyPr/>
          <a:lstStyle/>
          <a:p>
            <a:r>
              <a:rPr lang="sv-SE" smtClean="0"/>
              <a:t>SUHF-statistiken 2014/Ann-Kristin Mattsson/2014-09-05</a:t>
            </a:r>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42</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39501243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070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Förkortningar </a:t>
            </a:r>
            <a:r>
              <a:rPr lang="sv-SE" sz="2000" dirty="0" smtClean="0"/>
              <a:t>(bokstavsordning)</a:t>
            </a:r>
            <a:endParaRPr lang="sv-SE" sz="2000" dirty="0"/>
          </a:p>
        </p:txBody>
      </p:sp>
      <p:sp>
        <p:nvSpPr>
          <p:cNvPr id="3" name="Platshållare för innehåll 2"/>
          <p:cNvSpPr>
            <a:spLocks noGrp="1"/>
          </p:cNvSpPr>
          <p:nvPr>
            <p:ph sz="half" idx="1"/>
          </p:nvPr>
        </p:nvSpPr>
        <p:spPr/>
        <p:txBody>
          <a:bodyPr>
            <a:normAutofit/>
          </a:bodyPr>
          <a:lstStyle/>
          <a:p>
            <a:pPr marL="0" indent="0">
              <a:buNone/>
            </a:pPr>
            <a:endParaRPr lang="sv-SE" dirty="0"/>
          </a:p>
          <a:p>
            <a:pPr marL="0" indent="0">
              <a:buNone/>
            </a:pPr>
            <a:r>
              <a:rPr lang="sv-SE" dirty="0" smtClean="0"/>
              <a:t>		</a:t>
            </a:r>
          </a:p>
        </p:txBody>
      </p:sp>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2922309527"/>
              </p:ext>
            </p:extLst>
          </p:nvPr>
        </p:nvGraphicFramePr>
        <p:xfrm>
          <a:off x="611560" y="4179911"/>
          <a:ext cx="3744416" cy="2201418"/>
        </p:xfrm>
        <a:graphic>
          <a:graphicData uri="http://schemas.openxmlformats.org/drawingml/2006/table">
            <a:tbl>
              <a:tblPr>
                <a:tableStyleId>{5C22544A-7EE6-4342-B048-85BDC9FD1C3A}</a:tableStyleId>
              </a:tblPr>
              <a:tblGrid>
                <a:gridCol w="2973034"/>
                <a:gridCol w="771382"/>
              </a:tblGrid>
              <a:tr h="244602">
                <a:tc>
                  <a:txBody>
                    <a:bodyPr/>
                    <a:lstStyle/>
                    <a:p>
                      <a:pPr algn="l" rtl="0" fontAlgn="ctr"/>
                      <a:r>
                        <a:rPr lang="sv-SE" sz="1300" i="1" u="none" strike="noStrike" dirty="0">
                          <a:effectLst/>
                        </a:rPr>
                        <a:t>Övriga: </a:t>
                      </a:r>
                      <a:endParaRPr lang="sv-SE" sz="1300" b="0" i="1" u="none" strike="noStrike" dirty="0">
                        <a:solidFill>
                          <a:srgbClr val="000000"/>
                        </a:solidFill>
                        <a:effectLst/>
                        <a:latin typeface="Calibri"/>
                      </a:endParaRPr>
                    </a:p>
                  </a:txBody>
                  <a:tcPr marL="7620" marR="7620" marT="7620" marB="0" anchor="ctr"/>
                </a:tc>
                <a:tc>
                  <a:txBody>
                    <a:bodyPr/>
                    <a:lstStyle/>
                    <a:p>
                      <a:pPr algn="l" fontAlgn="b"/>
                      <a:endParaRPr lang="sv-SE" sz="1100" b="0" i="0" u="none" strike="noStrike">
                        <a:solidFill>
                          <a:srgbClr val="000000"/>
                        </a:solidFill>
                        <a:effectLst/>
                        <a:latin typeface="Calibri"/>
                      </a:endParaRPr>
                    </a:p>
                  </a:txBody>
                  <a:tcPr marL="7620" marR="7620" marT="7620" marB="0" anchor="b"/>
                </a:tc>
              </a:tr>
              <a:tr h="244602">
                <a:tc>
                  <a:txBody>
                    <a:bodyPr/>
                    <a:lstStyle/>
                    <a:p>
                      <a:pPr algn="l" rtl="0" fontAlgn="ctr"/>
                      <a:r>
                        <a:rPr lang="sv-SE" sz="1300" u="none" strike="noStrike">
                          <a:effectLst/>
                        </a:rPr>
                        <a:t>Blekinge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BTH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a:effectLst/>
                        </a:rPr>
                        <a:t>Dans- och Cirkushögskolan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DCH</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a:effectLst/>
                        </a:rPr>
                        <a:t>Dramatiska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DI</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dirty="0">
                          <a:effectLst/>
                        </a:rPr>
                        <a:t>Försvarshögskolan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FHS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dirty="0">
                          <a:effectLst/>
                        </a:rPr>
                        <a:t>Gymnastik- och idrottshögskolan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GIH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a:effectLst/>
                        </a:rPr>
                        <a:t>Högskolan i Borås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HB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dirty="0">
                          <a:effectLst/>
                        </a:rPr>
                        <a:t>Högskolan Dalarna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HD </a:t>
                      </a:r>
                      <a:endParaRPr lang="sv-SE" sz="1300" b="0" i="0" u="none" strike="noStrike">
                        <a:solidFill>
                          <a:srgbClr val="000000"/>
                        </a:solidFill>
                        <a:effectLst/>
                        <a:latin typeface="Calibri"/>
                      </a:endParaRPr>
                    </a:p>
                  </a:txBody>
                  <a:tcPr marL="7620" marR="7620" marT="7620" marB="0" anchor="ctr"/>
                </a:tc>
              </a:tr>
              <a:tr h="244602">
                <a:tc>
                  <a:txBody>
                    <a:bodyPr/>
                    <a:lstStyle/>
                    <a:p>
                      <a:pPr algn="l" rtl="0" fontAlgn="ctr"/>
                      <a:r>
                        <a:rPr lang="sv-SE" sz="1300" u="none" strike="noStrike" dirty="0">
                          <a:effectLst/>
                        </a:rPr>
                        <a:t>Högskolan på Gotland </a:t>
                      </a:r>
                      <a:r>
                        <a:rPr lang="sv-SE" sz="1300" u="none" strike="noStrike" dirty="0" smtClean="0">
                          <a:effectLst/>
                        </a:rPr>
                        <a:t>-&gt; Uppsala </a:t>
                      </a:r>
                      <a:r>
                        <a:rPr lang="sv-SE" sz="1300" u="none" strike="noStrike" dirty="0" err="1" smtClean="0">
                          <a:effectLst/>
                        </a:rPr>
                        <a:t>univ</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HG </a:t>
                      </a:r>
                      <a:endParaRPr lang="sv-SE" sz="1300" b="0" i="0" u="none" strike="noStrike" dirty="0">
                        <a:solidFill>
                          <a:srgbClr val="000000"/>
                        </a:solidFill>
                        <a:effectLst/>
                        <a:latin typeface="Calibri"/>
                      </a:endParaRPr>
                    </a:p>
                  </a:txBody>
                  <a:tcPr marL="7620" marR="7620" marT="7620" marB="0" anchor="ctr"/>
                </a:tc>
              </a:tr>
            </a:tbl>
          </a:graphicData>
        </a:graphic>
      </p:graphicFrame>
      <p:sp>
        <p:nvSpPr>
          <p:cNvPr id="4" name="Platshållare för datum 3"/>
          <p:cNvSpPr>
            <a:spLocks noGrp="1"/>
          </p:cNvSpPr>
          <p:nvPr>
            <p:ph type="dt" sz="half" idx="10"/>
          </p:nvPr>
        </p:nvSpPr>
        <p:spPr>
          <a:xfrm>
            <a:off x="457200" y="6356350"/>
            <a:ext cx="4474840"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43</a:t>
            </a:fld>
            <a:endParaRPr lang="sv-SE"/>
          </a:p>
        </p:txBody>
      </p:sp>
      <p:graphicFrame>
        <p:nvGraphicFramePr>
          <p:cNvPr id="10" name="Tabell 9"/>
          <p:cNvGraphicFramePr>
            <a:graphicFrameLocks noGrp="1"/>
          </p:cNvGraphicFramePr>
          <p:nvPr>
            <p:extLst>
              <p:ext uri="{D42A27DB-BD31-4B8C-83A1-F6EECF244321}">
                <p14:modId xmlns:p14="http://schemas.microsoft.com/office/powerpoint/2010/main" val="3112958214"/>
              </p:ext>
            </p:extLst>
          </p:nvPr>
        </p:nvGraphicFramePr>
        <p:xfrm>
          <a:off x="611560" y="1484780"/>
          <a:ext cx="3744416" cy="2592293"/>
        </p:xfrm>
        <a:graphic>
          <a:graphicData uri="http://schemas.openxmlformats.org/drawingml/2006/table">
            <a:tbl>
              <a:tblPr>
                <a:tableStyleId>{5C22544A-7EE6-4342-B048-85BDC9FD1C3A}</a:tableStyleId>
              </a:tblPr>
              <a:tblGrid>
                <a:gridCol w="2973034"/>
                <a:gridCol w="771382"/>
              </a:tblGrid>
              <a:tr h="235663">
                <a:tc>
                  <a:txBody>
                    <a:bodyPr/>
                    <a:lstStyle/>
                    <a:p>
                      <a:pPr algn="l" fontAlgn="b"/>
                      <a:r>
                        <a:rPr lang="sv-SE" sz="1300" i="1" u="none" strike="noStrike" dirty="0">
                          <a:effectLst/>
                        </a:rPr>
                        <a:t>10 största lärosäten</a:t>
                      </a:r>
                      <a:endParaRPr lang="sv-SE" sz="1300" b="0" i="1" u="none" strike="noStrike" dirty="0">
                        <a:solidFill>
                          <a:srgbClr val="000000"/>
                        </a:solidFill>
                        <a:effectLst/>
                        <a:latin typeface="Calibri"/>
                      </a:endParaRPr>
                    </a:p>
                  </a:txBody>
                  <a:tcPr marL="7620" marR="7620" marT="7620" marB="0" anchor="b"/>
                </a:tc>
                <a:tc>
                  <a:txBody>
                    <a:bodyPr/>
                    <a:lstStyle/>
                    <a:p>
                      <a:pPr algn="l" fontAlgn="b"/>
                      <a:endParaRPr lang="sv-SE" sz="1100" b="0" i="0" u="none" strike="noStrike">
                        <a:solidFill>
                          <a:srgbClr val="000000"/>
                        </a:solidFill>
                        <a:effectLst/>
                        <a:latin typeface="Calibri"/>
                      </a:endParaRPr>
                    </a:p>
                  </a:txBody>
                  <a:tcPr marL="7620" marR="7620" marT="7620" marB="0" anchor="b"/>
                </a:tc>
              </a:tr>
              <a:tr h="235663">
                <a:tc>
                  <a:txBody>
                    <a:bodyPr/>
                    <a:lstStyle/>
                    <a:p>
                      <a:pPr algn="l" rtl="0" fontAlgn="ctr"/>
                      <a:r>
                        <a:rPr lang="sv-SE" sz="1300" u="none" strike="noStrike">
                          <a:effectLst/>
                        </a:rPr>
                        <a:t>Chalmers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CTH</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Göteborgs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GU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Karolinska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KI </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Kungliga Tekniska 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KTH</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dirty="0">
                          <a:effectLst/>
                        </a:rPr>
                        <a:t>Linköpings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LiU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Lunds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LU </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Sveriges lantbruksuniversitet</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SLU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Stockholms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SU</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Umeå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UmU </a:t>
                      </a:r>
                      <a:endParaRPr lang="sv-SE" sz="1300" b="0" i="0" u="none" strike="noStrike">
                        <a:solidFill>
                          <a:srgbClr val="000000"/>
                        </a:solidFill>
                        <a:effectLst/>
                        <a:latin typeface="Calibri"/>
                      </a:endParaRPr>
                    </a:p>
                  </a:txBody>
                  <a:tcPr marL="7620" marR="7620" marT="7620" marB="0" anchor="ctr"/>
                </a:tc>
              </a:tr>
              <a:tr h="235663">
                <a:tc>
                  <a:txBody>
                    <a:bodyPr/>
                    <a:lstStyle/>
                    <a:p>
                      <a:pPr algn="l" rtl="0" fontAlgn="ctr"/>
                      <a:r>
                        <a:rPr lang="sv-SE" sz="1300" u="none" strike="noStrike">
                          <a:effectLst/>
                        </a:rPr>
                        <a:t>Uppsala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UU</a:t>
                      </a:r>
                      <a:endParaRPr lang="sv-SE" sz="1300" b="0" i="0" u="none" strike="noStrike" dirty="0">
                        <a:solidFill>
                          <a:srgbClr val="000000"/>
                        </a:solidFill>
                        <a:effectLst/>
                        <a:latin typeface="Calibri"/>
                      </a:endParaRPr>
                    </a:p>
                  </a:txBody>
                  <a:tcPr marL="7620" marR="7620" marT="7620" marB="0" anchor="ctr"/>
                </a:tc>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4061271909"/>
              </p:ext>
            </p:extLst>
          </p:nvPr>
        </p:nvGraphicFramePr>
        <p:xfrm>
          <a:off x="4572000" y="1484780"/>
          <a:ext cx="3816424" cy="4896540"/>
        </p:xfrm>
        <a:graphic>
          <a:graphicData uri="http://schemas.openxmlformats.org/drawingml/2006/table">
            <a:tbl>
              <a:tblPr>
                <a:tableStyleId>{5C22544A-7EE6-4342-B048-85BDC9FD1C3A}</a:tableStyleId>
              </a:tblPr>
              <a:tblGrid>
                <a:gridCol w="3030208"/>
                <a:gridCol w="786216"/>
              </a:tblGrid>
              <a:tr h="244827">
                <a:tc>
                  <a:txBody>
                    <a:bodyPr/>
                    <a:lstStyle/>
                    <a:p>
                      <a:pPr algn="l" rtl="0" fontAlgn="ctr"/>
                      <a:r>
                        <a:rPr lang="sv-SE" sz="1300" u="none" strike="noStrike">
                          <a:effectLst/>
                        </a:rPr>
                        <a:t>Högskolan i Halmstad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Handelshögskolan i Stockholm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HHS</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Gävle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HiG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Jönköping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HJ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Kristianstad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HKr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Skövde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HS</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Väst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HV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Karlstads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KaU</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Konstfack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KF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Kungliga Konsthögskolan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KKH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Kungliga Musikhögskolan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KMH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Linnéuniversitetet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LNU</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Luleå tekniska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LTU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Malmö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MaH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Mälardalens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MdH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Mittuniversitetet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MiU</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Operahögskolan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OH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Stockholms dramatiska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SDH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Södertörns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SH</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Örebro universitet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ÖU</a:t>
                      </a:r>
                      <a:endParaRPr lang="sv-SE" sz="1300" b="0" i="0" u="none" strike="noStrike" dirty="0">
                        <a:solidFill>
                          <a:srgbClr val="00000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78503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Direktifiering</a:t>
            </a:r>
            <a:endParaRPr lang="sv-SE" dirty="0"/>
          </a:p>
        </p:txBody>
      </p:sp>
      <p:sp>
        <p:nvSpPr>
          <p:cNvPr id="3" name="Platshållare för innehåll 2"/>
          <p:cNvSpPr>
            <a:spLocks noGrp="1"/>
          </p:cNvSpPr>
          <p:nvPr>
            <p:ph idx="1"/>
          </p:nvPr>
        </p:nvSpPr>
        <p:spPr/>
        <p:txBody>
          <a:bodyPr/>
          <a:lstStyle/>
          <a:p>
            <a:pPr>
              <a:buNone/>
            </a:pPr>
            <a:r>
              <a:rPr lang="sv-SE" dirty="0" smtClean="0"/>
              <a:t>”Kostnader som</a:t>
            </a:r>
          </a:p>
          <a:p>
            <a:pPr lvl="0"/>
            <a:r>
              <a:rPr lang="sv-SE" dirty="0" smtClean="0"/>
              <a:t>är gemensamma för många kostnadsbärare men inte ingår i de indirekta kostnaderna på någon av nivåerna och </a:t>
            </a:r>
          </a:p>
          <a:p>
            <a:pPr lvl="0"/>
            <a:r>
              <a:rPr lang="sv-SE" dirty="0" smtClean="0"/>
              <a:t>fördelas med hjälp av en relevant fördelningsbas och</a:t>
            </a:r>
          </a:p>
          <a:p>
            <a:pPr lvl="0"/>
            <a:r>
              <a:rPr lang="sv-SE" dirty="0" smtClean="0"/>
              <a:t>bokförs direkt på kostnadsbäraren med filinläsning eller med </a:t>
            </a:r>
            <a:r>
              <a:rPr lang="sv-SE" dirty="0" err="1" smtClean="0"/>
              <a:t>trigger</a:t>
            </a:r>
            <a:r>
              <a:rPr lang="sv-SE" dirty="0" smtClean="0"/>
              <a:t>.”</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5</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2014/Ann-Kristin Mattsson/2014-09-05</a:t>
            </a:r>
            <a:endParaRPr lang="sv-SE" dirty="0"/>
          </a:p>
        </p:txBody>
      </p:sp>
    </p:spTree>
    <p:extLst>
      <p:ext uri="{BB962C8B-B14F-4D97-AF65-F5344CB8AC3E}">
        <p14:creationId xmlns:p14="http://schemas.microsoft.com/office/powerpoint/2010/main" val="2995846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 avgift i lönekostnadspålägg</a:t>
            </a:r>
            <a:endParaRPr lang="sv-SE" dirty="0"/>
          </a:p>
        </p:txBody>
      </p:sp>
      <p:sp>
        <p:nvSpPr>
          <p:cNvPr id="3" name="Platshållare för innehåll 2"/>
          <p:cNvSpPr>
            <a:spLocks noGrp="1"/>
          </p:cNvSpPr>
          <p:nvPr>
            <p:ph idx="1"/>
          </p:nvPr>
        </p:nvSpPr>
        <p:spPr/>
        <p:txBody>
          <a:bodyPr/>
          <a:lstStyle/>
          <a:p>
            <a:r>
              <a:rPr lang="sv-SE" dirty="0" smtClean="0"/>
              <a:t>Intern finansiering av vissa personalrelaterade kostnader som tas ut tillsammans med lagstadgade och avtalade sociala avgifter i lönekostnadspålägget.</a:t>
            </a:r>
          </a:p>
          <a:p>
            <a:r>
              <a:rPr lang="sv-SE" dirty="0" smtClean="0"/>
              <a:t>Exempelvis kostnader för företagshälsovård, pensionsadministration, delpension</a:t>
            </a:r>
            <a:r>
              <a:rPr lang="sv-SE" dirty="0"/>
              <a:t> </a:t>
            </a:r>
            <a:r>
              <a:rPr lang="sv-SE" dirty="0" smtClean="0"/>
              <a:t>eller föräldraledighet (för doktorander).</a:t>
            </a: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6</a:t>
            </a:fld>
            <a:endParaRPr lang="sv-SE"/>
          </a:p>
        </p:txBody>
      </p:sp>
      <p:sp>
        <p:nvSpPr>
          <p:cNvPr id="6" name="Platshållare för datum 5"/>
          <p:cNvSpPr>
            <a:spLocks noGrp="1"/>
          </p:cNvSpPr>
          <p:nvPr>
            <p:ph type="dt" sz="half" idx="10"/>
          </p:nvPr>
        </p:nvSpPr>
        <p:spPr>
          <a:xfrm>
            <a:off x="457200" y="6356350"/>
            <a:ext cx="4042792" cy="365125"/>
          </a:xfrm>
        </p:spPr>
        <p:txBody>
          <a:bodyPr/>
          <a:lstStyle/>
          <a:p>
            <a:r>
              <a:rPr lang="sv-SE" smtClean="0"/>
              <a:t>SUHF-statistiken 2014/Ann-Kristin Mattsson/2014-09-05</a:t>
            </a:r>
            <a:endParaRPr lang="sv-SE" dirty="0"/>
          </a:p>
        </p:txBody>
      </p:sp>
    </p:spTree>
    <p:extLst>
      <p:ext uri="{BB962C8B-B14F-4D97-AF65-F5344CB8AC3E}">
        <p14:creationId xmlns:p14="http://schemas.microsoft.com/office/powerpoint/2010/main" val="421502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Trygghetsstiftelsen 2014</a:t>
            </a:r>
            <a:endParaRPr lang="sv-SE" dirty="0"/>
          </a:p>
        </p:txBody>
      </p:sp>
      <p:sp>
        <p:nvSpPr>
          <p:cNvPr id="3" name="Platshållare för innehåll 2"/>
          <p:cNvSpPr>
            <a:spLocks noGrp="1"/>
          </p:cNvSpPr>
          <p:nvPr>
            <p:ph idx="1"/>
          </p:nvPr>
        </p:nvSpPr>
        <p:spPr/>
        <p:txBody>
          <a:bodyPr>
            <a:normAutofit/>
          </a:bodyPr>
          <a:lstStyle/>
          <a:p>
            <a:r>
              <a:rPr lang="sv-SE" sz="2800" dirty="0" smtClean="0"/>
              <a:t>Under perioden 1 oktober 2013 </a:t>
            </a:r>
            <a:r>
              <a:rPr lang="sv-SE" sz="2800" dirty="0"/>
              <a:t>-</a:t>
            </a:r>
            <a:r>
              <a:rPr lang="sv-SE" sz="2800" dirty="0" smtClean="0"/>
              <a:t> 30 september 2016 erhåller arbetsgivare en rabatt motsvarande den avgift som tidigare betalats till Partsrådet =  0,055 %. Lärosätena har hanterat denna minskning av de obligatoriska avgifterna på olika sätt. Minskningen = 0,055 % redovisas inte som direktifiering/lokal avgift i SUHF-statistiken oavsett hur minskningen har hanterats.</a:t>
            </a:r>
            <a:endParaRPr lang="sv-SE" sz="2800" dirty="0"/>
          </a:p>
        </p:txBody>
      </p:sp>
      <p:sp>
        <p:nvSpPr>
          <p:cNvPr id="4" name="Platshållare för datum 3"/>
          <p:cNvSpPr>
            <a:spLocks noGrp="1"/>
          </p:cNvSpPr>
          <p:nvPr>
            <p:ph type="dt" sz="half" idx="10"/>
          </p:nvPr>
        </p:nvSpPr>
        <p:spPr>
          <a:xfrm>
            <a:off x="457200" y="6356350"/>
            <a:ext cx="3970784" cy="365125"/>
          </a:xfrm>
        </p:spPr>
        <p:txBody>
          <a:bodyPr/>
          <a:lstStyle/>
          <a:p>
            <a:r>
              <a:rPr lang="sv-SE" smtClean="0"/>
              <a:t>SUHF-statistiken 2014/Ann-Kristin Mattsson/2014-09-05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7</a:t>
            </a:fld>
            <a:endParaRPr lang="sv-SE"/>
          </a:p>
        </p:txBody>
      </p:sp>
    </p:spTree>
    <p:extLst>
      <p:ext uri="{BB962C8B-B14F-4D97-AF65-F5344CB8AC3E}">
        <p14:creationId xmlns:p14="http://schemas.microsoft.com/office/powerpoint/2010/main" val="345873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2014</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8</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2014/Ann-Kristin Mattsson/2014-09-05</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6965854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32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2014</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9</a:t>
            </a:fld>
            <a:endParaRPr lang="sv-SE"/>
          </a:p>
        </p:txBody>
      </p:sp>
      <p:sp>
        <p:nvSpPr>
          <p:cNvPr id="6" name="Platshållare för datum 5"/>
          <p:cNvSpPr>
            <a:spLocks noGrp="1"/>
          </p:cNvSpPr>
          <p:nvPr>
            <p:ph type="dt" sz="half" idx="10"/>
          </p:nvPr>
        </p:nvSpPr>
        <p:spPr>
          <a:xfrm>
            <a:off x="457200" y="6356350"/>
            <a:ext cx="4114800" cy="365125"/>
          </a:xfrm>
        </p:spPr>
        <p:txBody>
          <a:bodyPr/>
          <a:lstStyle/>
          <a:p>
            <a:r>
              <a:rPr lang="sv-SE" smtClean="0"/>
              <a:t>SUHF-statistiken 2014/Ann-Kristin Mattsson/2014-09-05</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53287141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9219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4315</TotalTime>
  <Words>3028</Words>
  <Application>Microsoft Office PowerPoint</Application>
  <PresentationFormat>Bildspel på skärmen (4:3)</PresentationFormat>
  <Paragraphs>482</Paragraphs>
  <Slides>43</Slides>
  <Notes>43</Notes>
  <HiddenSlides>0</HiddenSlides>
  <MMClips>0</MMClips>
  <ScaleCrop>false</ScaleCrop>
  <HeadingPairs>
    <vt:vector size="4" baseType="variant">
      <vt:variant>
        <vt:lpstr>Tema</vt:lpstr>
      </vt:variant>
      <vt:variant>
        <vt:i4>1</vt:i4>
      </vt:variant>
      <vt:variant>
        <vt:lpstr>Bildrubriker</vt:lpstr>
      </vt:variant>
      <vt:variant>
        <vt:i4>43</vt:i4>
      </vt:variant>
    </vt:vector>
  </HeadingPairs>
  <TitlesOfParts>
    <vt:vector size="44" baseType="lpstr">
      <vt:lpstr>Office-tema</vt:lpstr>
      <vt:lpstr>Lärosätenas indirekta kostnader</vt:lpstr>
      <vt:lpstr>SUHF-statistik</vt:lpstr>
      <vt:lpstr>SUHF-statistik</vt:lpstr>
      <vt:lpstr>SUHF-statistik</vt:lpstr>
      <vt:lpstr>Direktifiering</vt:lpstr>
      <vt:lpstr>Lokal avgift i lönekostnadspålägg</vt:lpstr>
      <vt:lpstr>Trygghetsstiftelsen 2014</vt:lpstr>
      <vt:lpstr>Lönekostnadspålägg 2014</vt:lpstr>
      <vt:lpstr>Lönekostnadspålägg 2014</vt:lpstr>
      <vt:lpstr>Andel indirekta kostnader</vt:lpstr>
      <vt:lpstr>Inrapporterade direktifieringar 2014</vt:lpstr>
      <vt:lpstr>Inrapporterade direktifieringar</vt:lpstr>
      <vt:lpstr>Andel indirekta kostnader 2014</vt:lpstr>
      <vt:lpstr>Andel indirekta kostnader</vt:lpstr>
      <vt:lpstr>Andel indirekta kostnader</vt:lpstr>
      <vt:lpstr>Andel indirekta kostnader</vt:lpstr>
      <vt:lpstr>Jämförelse tidigare år - forskning</vt:lpstr>
      <vt:lpstr>Jämförelse tidigare år - forskning</vt:lpstr>
      <vt:lpstr>Jämförelse tidigare år - forskning</vt:lpstr>
      <vt:lpstr>Andel indirekta kostnader</vt:lpstr>
      <vt:lpstr>Andel indirekta kostnader</vt:lpstr>
      <vt:lpstr>Jämförelse tidigare år - utbildning</vt:lpstr>
      <vt:lpstr>Jämförelse tidigare år -  utbildning</vt:lpstr>
      <vt:lpstr>Jämförelse tidigare år - utbildning</vt:lpstr>
      <vt:lpstr>Andel indirekta kostnader</vt:lpstr>
      <vt:lpstr>Andel indirekta kostnader</vt:lpstr>
      <vt:lpstr>Jämförelse tidigare år - totalt</vt:lpstr>
      <vt:lpstr>Jämförelser tidigare år - totalt</vt:lpstr>
      <vt:lpstr>Jämförelser tidigare år - totalt</vt:lpstr>
      <vt:lpstr>Verksamhetsgrenar 2014</vt:lpstr>
      <vt:lpstr>Verksamhetsgrenar - utveckling</vt:lpstr>
      <vt:lpstr>Verksamhetsgren/nivå 2014</vt:lpstr>
      <vt:lpstr>Nivåer 2014</vt:lpstr>
      <vt:lpstr>Nivåer 2014</vt:lpstr>
      <vt:lpstr>Nivåer – utveckling </vt:lpstr>
      <vt:lpstr>Nivåer utbildning - utveckling</vt:lpstr>
      <vt:lpstr>Nivåer forskning - utveckling</vt:lpstr>
      <vt:lpstr>Funktioner 2014</vt:lpstr>
      <vt:lpstr>Funktioner 2014</vt:lpstr>
      <vt:lpstr>Funktioner 2014</vt:lpstr>
      <vt:lpstr>Funktioner utbildning - utveckling</vt:lpstr>
      <vt:lpstr>Funktioner forskning - utveckling</vt:lpstr>
      <vt:lpstr>Förkortningar (bokstavsordning)</vt:lpstr>
    </vt:vector>
  </TitlesOfParts>
  <Company>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Ann-Kristin Mattsson</dc:creator>
  <cp:lastModifiedBy>laalb</cp:lastModifiedBy>
  <cp:revision>183</cp:revision>
  <cp:lastPrinted>2014-09-11T08:12:49Z</cp:lastPrinted>
  <dcterms:created xsi:type="dcterms:W3CDTF">2012-07-04T13:45:48Z</dcterms:created>
  <dcterms:modified xsi:type="dcterms:W3CDTF">2014-10-20T14:16:29Z</dcterms:modified>
</cp:coreProperties>
</file>