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notesSlides/notesSlide14.xml" ContentType="application/vnd.openxmlformats-officedocument.presentationml.notesSlide+xml"/>
  <Override PartName="/ppt/charts/chart4.xml" ContentType="application/vnd.openxmlformats-officedocument.drawingml.chart+xml"/>
  <Override PartName="/ppt/notesSlides/notesSlide15.xml" ContentType="application/vnd.openxmlformats-officedocument.presentationml.notesSlide+xml"/>
  <Override PartName="/ppt/charts/chart5.xml" ContentType="application/vnd.openxmlformats-officedocument.drawingml.chart+xml"/>
  <Override PartName="/ppt/notesSlides/notesSlide16.xml" ContentType="application/vnd.openxmlformats-officedocument.presentationml.notesSlide+xml"/>
  <Override PartName="/ppt/charts/chart6.xml" ContentType="application/vnd.openxmlformats-officedocument.drawingml.chart+xml"/>
  <Override PartName="/ppt/notesSlides/notesSlide17.xml" ContentType="application/vnd.openxmlformats-officedocument.presentationml.notesSlide+xml"/>
  <Override PartName="/ppt/charts/chart7.xml" ContentType="application/vnd.openxmlformats-officedocument.drawingml.chart+xml"/>
  <Override PartName="/ppt/notesSlides/notesSlide18.xml" ContentType="application/vnd.openxmlformats-officedocument.presentationml.notesSlide+xml"/>
  <Override PartName="/ppt/charts/chart8.xml" ContentType="application/vnd.openxmlformats-officedocument.drawingml.chart+xml"/>
  <Override PartName="/ppt/notesSlides/notesSlide19.xml" ContentType="application/vnd.openxmlformats-officedocument.presentationml.notesSlide+xml"/>
  <Override PartName="/ppt/charts/chart9.xml" ContentType="application/vnd.openxmlformats-officedocument.drawingml.chart+xml"/>
  <Override PartName="/ppt/notesSlides/notesSlide20.xml" ContentType="application/vnd.openxmlformats-officedocument.presentationml.notesSlide+xml"/>
  <Override PartName="/ppt/charts/chart10.xml" ContentType="application/vnd.openxmlformats-officedocument.drawingml.chart+xml"/>
  <Override PartName="/ppt/notesSlides/notesSlide21.xml" ContentType="application/vnd.openxmlformats-officedocument.presentationml.notesSlide+xml"/>
  <Override PartName="/ppt/charts/chart11.xml" ContentType="application/vnd.openxmlformats-officedocument.drawingml.chart+xml"/>
  <Override PartName="/ppt/notesSlides/notesSlide22.xml" ContentType="application/vnd.openxmlformats-officedocument.presentationml.notesSlide+xml"/>
  <Override PartName="/ppt/charts/chart12.xml" ContentType="application/vnd.openxmlformats-officedocument.drawingml.chart+xml"/>
  <Override PartName="/ppt/notesSlides/notesSlide23.xml" ContentType="application/vnd.openxmlformats-officedocument.presentationml.notesSlide+xml"/>
  <Override PartName="/ppt/charts/chart13.xml" ContentType="application/vnd.openxmlformats-officedocument.drawingml.chart+xml"/>
  <Override PartName="/ppt/notesSlides/notesSlide24.xml" ContentType="application/vnd.openxmlformats-officedocument.presentationml.notesSlide+xml"/>
  <Override PartName="/ppt/charts/chart14.xml" ContentType="application/vnd.openxmlformats-officedocument.drawingml.chart+xml"/>
  <Override PartName="/ppt/notesSlides/notesSlide25.xml" ContentType="application/vnd.openxmlformats-officedocument.presentationml.notesSlide+xml"/>
  <Override PartName="/ppt/charts/chart15.xml" ContentType="application/vnd.openxmlformats-officedocument.drawingml.chart+xml"/>
  <Override PartName="/ppt/notesSlides/notesSlide26.xml" ContentType="application/vnd.openxmlformats-officedocument.presentationml.notesSlide+xml"/>
  <Override PartName="/ppt/charts/chart16.xml" ContentType="application/vnd.openxmlformats-officedocument.drawingml.chart+xml"/>
  <Override PartName="/ppt/notesSlides/notesSlide27.xml" ContentType="application/vnd.openxmlformats-officedocument.presentationml.notesSlide+xml"/>
  <Override PartName="/ppt/charts/chart17.xml" ContentType="application/vnd.openxmlformats-officedocument.drawingml.chart+xml"/>
  <Override PartName="/ppt/notesSlides/notesSlide28.xml" ContentType="application/vnd.openxmlformats-officedocument.presentationml.notesSlide+xml"/>
  <Override PartName="/ppt/charts/chart18.xml" ContentType="application/vnd.openxmlformats-officedocument.drawingml.chart+xml"/>
  <Override PartName="/ppt/notesSlides/notesSlide29.xml" ContentType="application/vnd.openxmlformats-officedocument.presentationml.notesSlide+xml"/>
  <Override PartName="/ppt/charts/chart19.xml" ContentType="application/vnd.openxmlformats-officedocument.drawingml.chart+xml"/>
  <Override PartName="/ppt/notesSlides/notesSlide30.xml" ContentType="application/vnd.openxmlformats-officedocument.presentationml.notesSlide+xml"/>
  <Override PartName="/ppt/charts/chart20.xml" ContentType="application/vnd.openxmlformats-officedocument.drawingml.chart+xml"/>
  <Override PartName="/ppt/notesSlides/notesSlide31.xml" ContentType="application/vnd.openxmlformats-officedocument.presentationml.notesSlide+xml"/>
  <Override PartName="/ppt/charts/chart21.xml" ContentType="application/vnd.openxmlformats-officedocument.drawingml.chart+xml"/>
  <Override PartName="/ppt/notesSlides/notesSlide32.xml" ContentType="application/vnd.openxmlformats-officedocument.presentationml.notesSlide+xml"/>
  <Override PartName="/ppt/charts/chart22.xml" ContentType="application/vnd.openxmlformats-officedocument.drawingml.chart+xml"/>
  <Override PartName="/ppt/notesSlides/notesSlide33.xml" ContentType="application/vnd.openxmlformats-officedocument.presentationml.notesSlide+xml"/>
  <Override PartName="/ppt/charts/chart23.xml" ContentType="application/vnd.openxmlformats-officedocument.drawingml.chart+xml"/>
  <Override PartName="/ppt/notesSlides/notesSlide34.xml" ContentType="application/vnd.openxmlformats-officedocument.presentationml.notesSlide+xml"/>
  <Override PartName="/ppt/charts/chart24.xml" ContentType="application/vnd.openxmlformats-officedocument.drawingml.chart+xml"/>
  <Override PartName="/ppt/notesSlides/notesSlide35.xml" ContentType="application/vnd.openxmlformats-officedocument.presentationml.notesSlide+xml"/>
  <Override PartName="/ppt/charts/chart25.xml" ContentType="application/vnd.openxmlformats-officedocument.drawingml.chart+xml"/>
  <Override PartName="/ppt/notesSlides/notesSlide36.xml" ContentType="application/vnd.openxmlformats-officedocument.presentationml.notesSlide+xml"/>
  <Override PartName="/ppt/charts/chart26.xml" ContentType="application/vnd.openxmlformats-officedocument.drawingml.chart+xml"/>
  <Override PartName="/ppt/notesSlides/notesSlide37.xml" ContentType="application/vnd.openxmlformats-officedocument.presentationml.notesSlide+xml"/>
  <Override PartName="/ppt/charts/chart27.xml" ContentType="application/vnd.openxmlformats-officedocument.drawingml.chart+xml"/>
  <Override PartName="/ppt/notesSlides/notesSlide38.xml" ContentType="application/vnd.openxmlformats-officedocument.presentationml.notesSlide+xml"/>
  <Override PartName="/ppt/charts/chart28.xml" ContentType="application/vnd.openxmlformats-officedocument.drawingml.chart+xml"/>
  <Override PartName="/ppt/notesSlides/notesSlide39.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notesSlides/notesSlide40.xml" ContentType="application/vnd.openxmlformats-officedocument.presentationml.notesSlide+xml"/>
  <Override PartName="/ppt/charts/chart35.xml" ContentType="application/vnd.openxmlformats-officedocument.drawingml.chart+xml"/>
  <Override PartName="/ppt/notesSlides/notesSlide41.xml" ContentType="application/vnd.openxmlformats-officedocument.presentationml.notesSlide+xml"/>
  <Override PartName="/ppt/charts/chart36.xml" ContentType="application/vnd.openxmlformats-officedocument.drawingml.chart+xml"/>
  <Override PartName="/ppt/notesSlides/notesSlide42.xml" ContentType="application/vnd.openxmlformats-officedocument.presentationml.notesSlide+xml"/>
  <Override PartName="/ppt/charts/chart37.xml" ContentType="application/vnd.openxmlformats-officedocument.drawingml.chart+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6" r:id="rId2"/>
    <p:sldId id="279" r:id="rId3"/>
    <p:sldId id="280" r:id="rId4"/>
    <p:sldId id="281" r:id="rId5"/>
    <p:sldId id="282" r:id="rId6"/>
    <p:sldId id="283" r:id="rId7"/>
    <p:sldId id="303" r:id="rId8"/>
    <p:sldId id="259" r:id="rId9"/>
    <p:sldId id="258" r:id="rId10"/>
    <p:sldId id="284" r:id="rId11"/>
    <p:sldId id="257" r:id="rId12"/>
    <p:sldId id="298" r:id="rId13"/>
    <p:sldId id="260" r:id="rId14"/>
    <p:sldId id="278" r:id="rId15"/>
    <p:sldId id="263" r:id="rId16"/>
    <p:sldId id="264" r:id="rId17"/>
    <p:sldId id="306" r:id="rId18"/>
    <p:sldId id="307" r:id="rId19"/>
    <p:sldId id="308" r:id="rId20"/>
    <p:sldId id="261" r:id="rId21"/>
    <p:sldId id="262" r:id="rId22"/>
    <p:sldId id="295" r:id="rId23"/>
    <p:sldId id="309" r:id="rId24"/>
    <p:sldId id="310" r:id="rId25"/>
    <p:sldId id="265" r:id="rId26"/>
    <p:sldId id="266" r:id="rId27"/>
    <p:sldId id="296" r:id="rId28"/>
    <p:sldId id="311" r:id="rId29"/>
    <p:sldId id="312" r:id="rId30"/>
    <p:sldId id="286" r:id="rId31"/>
    <p:sldId id="300" r:id="rId32"/>
    <p:sldId id="287" r:id="rId33"/>
    <p:sldId id="288" r:id="rId34"/>
    <p:sldId id="290" r:id="rId35"/>
    <p:sldId id="299" r:id="rId36"/>
    <p:sldId id="304" r:id="rId37"/>
    <p:sldId id="305" r:id="rId38"/>
    <p:sldId id="291" r:id="rId39"/>
    <p:sldId id="297" r:id="rId40"/>
    <p:sldId id="313" r:id="rId41"/>
    <p:sldId id="301" r:id="rId42"/>
    <p:sldId id="302" r:id="rId43"/>
    <p:sldId id="285" r:id="rId44"/>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986" autoAdjust="0"/>
  </p:normalViewPr>
  <p:slideViewPr>
    <p:cSldViewPr>
      <p:cViewPr>
        <p:scale>
          <a:sx n="80" d="100"/>
          <a:sy n="80" d="100"/>
        </p:scale>
        <p:origin x="-1794" y="-438"/>
      </p:cViewPr>
      <p:guideLst>
        <p:guide orient="horz" pos="2160"/>
        <p:guide pos="2880"/>
      </p:guideLst>
    </p:cSldViewPr>
  </p:slideViewPr>
  <p:notesTextViewPr>
    <p:cViewPr>
      <p:scale>
        <a:sx n="1" d="1"/>
        <a:sy n="1" d="1"/>
      </p:scale>
      <p:origin x="0" y="0"/>
    </p:cViewPr>
  </p:notesTextViewPr>
  <p:sorterViewPr>
    <p:cViewPr>
      <p:scale>
        <a:sx n="100" d="100"/>
        <a:sy n="100" d="100"/>
      </p:scale>
      <p:origin x="0" y="5040"/>
    </p:cViewPr>
  </p:sorterViewPr>
  <p:notesViewPr>
    <p:cSldViewPr>
      <p:cViewPr>
        <p:scale>
          <a:sx n="76" d="100"/>
          <a:sy n="76" d="100"/>
        </p:scale>
        <p:origin x="-2347" y="672"/>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Sammanst&#228;llning%202015.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Pivot%202015%20korr%20SLU%20och%20LU.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Pivot%202015%20korr%20SLU%20och%20LU.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Pivot%202011-2015%20korr%20SLU%202015%20och%20LU.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Pivot%202011-2015.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Pivot%202011-2015.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Pivot%202015%20korr%20SLU%20och%20LU.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Pivot%202015%20korr%20SLU%20och%20LU.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Pivot%202011-2015%20korr%20SLU%202015%20och%20LU.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Pivot%202011-2015.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Pivot%202011-201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Sammanst&#228;llning%202015.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Pivot%202015%20korr%20SLU%20och%20LU.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Pivot%202011-2015%20korr%20SLU%202015%20och%20LU.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Pivot%202015%20korr%20SLU%20och%20LU.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Pivot%202015%20korr%20SLU%20och%20LU.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Pivot%202015%20korr%20SLU%20och%20LU.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Pivot%202011-2015%20korr%20SLU%202015%20och%20LU.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Pivot%202011-2015%20korr%20SLU%202015%20och%20LU.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Pivot%202011-2015%20korr%20SLU%202015%20och%20LU.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Pivot%202015%20korr%20SLU%20och%20LU.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4\Pivot%202014.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Pivot%202015%20korr%20SLU%20och%20LU.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4\Pivot%202014.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Pivot%202015.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Pivot%202015.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Pivot%202015%20korr%20SLU%20och%20LU.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Pivot%202015%20korr%20SLU%20och%20LU.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Pivot%202011-2015%20korr%20SLU%202015%20och%20LU.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Pivot%202011-2015%20korr%20SLU%202015%20och%20LU.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Pivot%202011-2015%20korr%20SLU%202015%20och%20LU.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Pivot%202015%20korr%20SLU%20och%20LU.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Pivot%202015%20korr%20SLU%20och%20LU.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Pivot%202015%20korr%20SLU%20och%20LU.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Pivot%202011-2015%20korr%20SLU%202015%20och%20LU.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Pivot%202011-2015%20korr%20SLU%202015%20och%20LU.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uwfpcluster01.uw.lu.se\irev-akm$\Documents\dokument\SUHF%20enk&#228;t%202015\Pivot%202011-2015%20korr%20SLU%202015%20och%20LU.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'lokal avgift'!$J$76</c:f>
              <c:strCache>
                <c:ptCount val="1"/>
                <c:pt idx="0">
                  <c:v>obligatoriska avgifter</c:v>
                </c:pt>
              </c:strCache>
            </c:strRef>
          </c:tx>
          <c:spPr>
            <a:solidFill>
              <a:schemeClr val="accent3">
                <a:lumMod val="50000"/>
              </a:schemeClr>
            </a:solidFill>
          </c:spPr>
          <c:invertIfNegative val="0"/>
          <c:cat>
            <c:strRef>
              <c:f>'lokal avgift'!$I$77:$I$110</c:f>
              <c:strCache>
                <c:ptCount val="34"/>
                <c:pt idx="0">
                  <c:v>HHS</c:v>
                </c:pt>
                <c:pt idx="1">
                  <c:v>HJ</c:v>
                </c:pt>
                <c:pt idx="2">
                  <c:v>LiU</c:v>
                </c:pt>
                <c:pt idx="3">
                  <c:v>KTH</c:v>
                </c:pt>
                <c:pt idx="4">
                  <c:v>GU</c:v>
                </c:pt>
                <c:pt idx="5">
                  <c:v>CTH</c:v>
                </c:pt>
                <c:pt idx="6">
                  <c:v>SU</c:v>
                </c:pt>
                <c:pt idx="7">
                  <c:v>FHS</c:v>
                </c:pt>
                <c:pt idx="8">
                  <c:v>SKH</c:v>
                </c:pt>
                <c:pt idx="9">
                  <c:v>HB</c:v>
                </c:pt>
                <c:pt idx="10">
                  <c:v>KaU</c:v>
                </c:pt>
                <c:pt idx="11">
                  <c:v>LU</c:v>
                </c:pt>
                <c:pt idx="12">
                  <c:v>ÖU</c:v>
                </c:pt>
                <c:pt idx="13">
                  <c:v>MaH</c:v>
                </c:pt>
                <c:pt idx="14">
                  <c:v>UmU</c:v>
                </c:pt>
                <c:pt idx="15">
                  <c:v>SLU</c:v>
                </c:pt>
                <c:pt idx="16">
                  <c:v>HKr</c:v>
                </c:pt>
                <c:pt idx="17">
                  <c:v>KI</c:v>
                </c:pt>
                <c:pt idx="18">
                  <c:v>MiUn</c:v>
                </c:pt>
                <c:pt idx="19">
                  <c:v>LTU</c:v>
                </c:pt>
                <c:pt idx="20">
                  <c:v>HV</c:v>
                </c:pt>
                <c:pt idx="21">
                  <c:v>GIH</c:v>
                </c:pt>
                <c:pt idx="22">
                  <c:v>LNU</c:v>
                </c:pt>
                <c:pt idx="23">
                  <c:v>MdH</c:v>
                </c:pt>
                <c:pt idx="24">
                  <c:v>SH</c:v>
                </c:pt>
                <c:pt idx="25">
                  <c:v>HiG</c:v>
                </c:pt>
                <c:pt idx="26">
                  <c:v>BTH</c:v>
                </c:pt>
                <c:pt idx="27">
                  <c:v>HH </c:v>
                </c:pt>
                <c:pt idx="28">
                  <c:v>KMH</c:v>
                </c:pt>
                <c:pt idx="29">
                  <c:v>HS</c:v>
                </c:pt>
                <c:pt idx="30">
                  <c:v>HD</c:v>
                </c:pt>
                <c:pt idx="31">
                  <c:v>KKH</c:v>
                </c:pt>
                <c:pt idx="32">
                  <c:v>UU</c:v>
                </c:pt>
                <c:pt idx="33">
                  <c:v>KF</c:v>
                </c:pt>
              </c:strCache>
            </c:strRef>
          </c:cat>
          <c:val>
            <c:numRef>
              <c:f>'lokal avgift'!$J$77:$J$110</c:f>
              <c:numCache>
                <c:formatCode>0.000%</c:formatCode>
                <c:ptCount val="34"/>
                <c:pt idx="0">
                  <c:v>0.31419999999999998</c:v>
                </c:pt>
                <c:pt idx="1">
                  <c:v>0.37697000000000003</c:v>
                </c:pt>
                <c:pt idx="2">
                  <c:v>0.37697000000000003</c:v>
                </c:pt>
                <c:pt idx="3">
                  <c:v>0.37697000000000003</c:v>
                </c:pt>
                <c:pt idx="4">
                  <c:v>0.37697000000000003</c:v>
                </c:pt>
                <c:pt idx="5">
                  <c:v>0.37697000000000003</c:v>
                </c:pt>
                <c:pt idx="6">
                  <c:v>0.37697000000000003</c:v>
                </c:pt>
                <c:pt idx="7">
                  <c:v>0.37697000000000003</c:v>
                </c:pt>
                <c:pt idx="8">
                  <c:v>0.37697000000000003</c:v>
                </c:pt>
                <c:pt idx="9">
                  <c:v>0.37697000000000003</c:v>
                </c:pt>
                <c:pt idx="10">
                  <c:v>0.37697000000000003</c:v>
                </c:pt>
                <c:pt idx="11">
                  <c:v>0.37697000000000003</c:v>
                </c:pt>
                <c:pt idx="12">
                  <c:v>0.37697000000000003</c:v>
                </c:pt>
                <c:pt idx="13">
                  <c:v>0.37697000000000003</c:v>
                </c:pt>
                <c:pt idx="14">
                  <c:v>0.37697000000000003</c:v>
                </c:pt>
                <c:pt idx="15">
                  <c:v>0.37697000000000003</c:v>
                </c:pt>
                <c:pt idx="16">
                  <c:v>0.37697000000000003</c:v>
                </c:pt>
                <c:pt idx="17">
                  <c:v>0.37697000000000003</c:v>
                </c:pt>
                <c:pt idx="18">
                  <c:v>0.37697000000000003</c:v>
                </c:pt>
                <c:pt idx="19">
                  <c:v>0.37697000000000003</c:v>
                </c:pt>
                <c:pt idx="20">
                  <c:v>0.37697000000000003</c:v>
                </c:pt>
                <c:pt idx="21">
                  <c:v>0.37697000000000003</c:v>
                </c:pt>
                <c:pt idx="22">
                  <c:v>0.37697000000000003</c:v>
                </c:pt>
                <c:pt idx="23">
                  <c:v>0.37697000000000003</c:v>
                </c:pt>
                <c:pt idx="24">
                  <c:v>0.37697000000000003</c:v>
                </c:pt>
                <c:pt idx="25">
                  <c:v>0.37697000000000003</c:v>
                </c:pt>
                <c:pt idx="26">
                  <c:v>0.37697000000000003</c:v>
                </c:pt>
                <c:pt idx="27">
                  <c:v>0.37697000000000003</c:v>
                </c:pt>
                <c:pt idx="28">
                  <c:v>0.37697000000000003</c:v>
                </c:pt>
                <c:pt idx="29">
                  <c:v>0.37697000000000003</c:v>
                </c:pt>
                <c:pt idx="30">
                  <c:v>0.37697000000000003</c:v>
                </c:pt>
                <c:pt idx="31">
                  <c:v>0.37697000000000003</c:v>
                </c:pt>
                <c:pt idx="32">
                  <c:v>0.37697000000000003</c:v>
                </c:pt>
                <c:pt idx="33">
                  <c:v>0.37697000000000003</c:v>
                </c:pt>
              </c:numCache>
            </c:numRef>
          </c:val>
        </c:ser>
        <c:ser>
          <c:idx val="1"/>
          <c:order val="1"/>
          <c:tx>
            <c:strRef>
              <c:f>'lokal avgift'!$K$76</c:f>
              <c:strCache>
                <c:ptCount val="1"/>
                <c:pt idx="0">
                  <c:v>pensionskostnader</c:v>
                </c:pt>
              </c:strCache>
            </c:strRef>
          </c:tx>
          <c:spPr>
            <a:solidFill>
              <a:schemeClr val="accent2"/>
            </a:solidFill>
          </c:spPr>
          <c:invertIfNegative val="0"/>
          <c:cat>
            <c:strRef>
              <c:f>'lokal avgift'!$I$77:$I$110</c:f>
              <c:strCache>
                <c:ptCount val="34"/>
                <c:pt idx="0">
                  <c:v>HHS</c:v>
                </c:pt>
                <c:pt idx="1">
                  <c:v>HJ</c:v>
                </c:pt>
                <c:pt idx="2">
                  <c:v>LiU</c:v>
                </c:pt>
                <c:pt idx="3">
                  <c:v>KTH</c:v>
                </c:pt>
                <c:pt idx="4">
                  <c:v>GU</c:v>
                </c:pt>
                <c:pt idx="5">
                  <c:v>CTH</c:v>
                </c:pt>
                <c:pt idx="6">
                  <c:v>SU</c:v>
                </c:pt>
                <c:pt idx="7">
                  <c:v>FHS</c:v>
                </c:pt>
                <c:pt idx="8">
                  <c:v>SKH</c:v>
                </c:pt>
                <c:pt idx="9">
                  <c:v>HB</c:v>
                </c:pt>
                <c:pt idx="10">
                  <c:v>KaU</c:v>
                </c:pt>
                <c:pt idx="11">
                  <c:v>LU</c:v>
                </c:pt>
                <c:pt idx="12">
                  <c:v>ÖU</c:v>
                </c:pt>
                <c:pt idx="13">
                  <c:v>MaH</c:v>
                </c:pt>
                <c:pt idx="14">
                  <c:v>UmU</c:v>
                </c:pt>
                <c:pt idx="15">
                  <c:v>SLU</c:v>
                </c:pt>
                <c:pt idx="16">
                  <c:v>HKr</c:v>
                </c:pt>
                <c:pt idx="17">
                  <c:v>KI</c:v>
                </c:pt>
                <c:pt idx="18">
                  <c:v>MiUn</c:v>
                </c:pt>
                <c:pt idx="19">
                  <c:v>LTU</c:v>
                </c:pt>
                <c:pt idx="20">
                  <c:v>HV</c:v>
                </c:pt>
                <c:pt idx="21">
                  <c:v>GIH</c:v>
                </c:pt>
                <c:pt idx="22">
                  <c:v>LNU</c:v>
                </c:pt>
                <c:pt idx="23">
                  <c:v>MdH</c:v>
                </c:pt>
                <c:pt idx="24">
                  <c:v>SH</c:v>
                </c:pt>
                <c:pt idx="25">
                  <c:v>HiG</c:v>
                </c:pt>
                <c:pt idx="26">
                  <c:v>BTH</c:v>
                </c:pt>
                <c:pt idx="27">
                  <c:v>HH </c:v>
                </c:pt>
                <c:pt idx="28">
                  <c:v>KMH</c:v>
                </c:pt>
                <c:pt idx="29">
                  <c:v>HS</c:v>
                </c:pt>
                <c:pt idx="30">
                  <c:v>HD</c:v>
                </c:pt>
                <c:pt idx="31">
                  <c:v>KKH</c:v>
                </c:pt>
                <c:pt idx="32">
                  <c:v>UU</c:v>
                </c:pt>
                <c:pt idx="33">
                  <c:v>KF</c:v>
                </c:pt>
              </c:strCache>
            </c:strRef>
          </c:cat>
          <c:val>
            <c:numRef>
              <c:f>'lokal avgift'!$K$77:$K$110</c:f>
              <c:numCache>
                <c:formatCode>0.000%</c:formatCode>
                <c:ptCount val="34"/>
                <c:pt idx="0">
                  <c:v>0.24</c:v>
                </c:pt>
                <c:pt idx="1">
                  <c:v>0.15543999999999999</c:v>
                </c:pt>
                <c:pt idx="2">
                  <c:v>0.13500000000000001</c:v>
                </c:pt>
                <c:pt idx="3">
                  <c:v>0.12617999999999999</c:v>
                </c:pt>
                <c:pt idx="4">
                  <c:v>0.13256000000000001</c:v>
                </c:pt>
                <c:pt idx="5">
                  <c:v>0.13303000000000001</c:v>
                </c:pt>
                <c:pt idx="6">
                  <c:v>0.125</c:v>
                </c:pt>
                <c:pt idx="7">
                  <c:v>0.13</c:v>
                </c:pt>
                <c:pt idx="8">
                  <c:v>0.13</c:v>
                </c:pt>
                <c:pt idx="9">
                  <c:v>0.125</c:v>
                </c:pt>
                <c:pt idx="10">
                  <c:v>0.1242</c:v>
                </c:pt>
                <c:pt idx="11">
                  <c:v>0.1227</c:v>
                </c:pt>
                <c:pt idx="12">
                  <c:v>0.12</c:v>
                </c:pt>
                <c:pt idx="13">
                  <c:v>0.11135</c:v>
                </c:pt>
                <c:pt idx="14">
                  <c:v>0.11988</c:v>
                </c:pt>
                <c:pt idx="15">
                  <c:v>0.1164</c:v>
                </c:pt>
                <c:pt idx="16">
                  <c:v>0.115</c:v>
                </c:pt>
                <c:pt idx="17">
                  <c:v>0.11588</c:v>
                </c:pt>
                <c:pt idx="18">
                  <c:v>0.111</c:v>
                </c:pt>
                <c:pt idx="19">
                  <c:v>0.11303000000000001</c:v>
                </c:pt>
                <c:pt idx="20">
                  <c:v>0.11303000000000001</c:v>
                </c:pt>
                <c:pt idx="21">
                  <c:v>0.11</c:v>
                </c:pt>
                <c:pt idx="22">
                  <c:v>0.10227</c:v>
                </c:pt>
                <c:pt idx="23">
                  <c:v>0.105</c:v>
                </c:pt>
                <c:pt idx="24">
                  <c:v>0.10199999999999999</c:v>
                </c:pt>
                <c:pt idx="25">
                  <c:v>0.1017</c:v>
                </c:pt>
                <c:pt idx="26">
                  <c:v>0.10166</c:v>
                </c:pt>
                <c:pt idx="27">
                  <c:v>0.10166</c:v>
                </c:pt>
                <c:pt idx="28">
                  <c:v>0.10166</c:v>
                </c:pt>
                <c:pt idx="29">
                  <c:v>0.1</c:v>
                </c:pt>
                <c:pt idx="30">
                  <c:v>9.9000000000000005E-2</c:v>
                </c:pt>
                <c:pt idx="31">
                  <c:v>9.7000000000000003E-2</c:v>
                </c:pt>
                <c:pt idx="32">
                  <c:v>9.0029999999999999E-2</c:v>
                </c:pt>
                <c:pt idx="33">
                  <c:v>8.3000000000000004E-2</c:v>
                </c:pt>
              </c:numCache>
            </c:numRef>
          </c:val>
        </c:ser>
        <c:ser>
          <c:idx val="2"/>
          <c:order val="2"/>
          <c:tx>
            <c:strRef>
              <c:f>'lokal avgift'!$L$76</c:f>
              <c:strCache>
                <c:ptCount val="1"/>
                <c:pt idx="0">
                  <c:v>Trygghetsstiftelsen</c:v>
                </c:pt>
              </c:strCache>
            </c:strRef>
          </c:tx>
          <c:invertIfNegative val="0"/>
          <c:cat>
            <c:strRef>
              <c:f>'lokal avgift'!$I$77:$I$110</c:f>
              <c:strCache>
                <c:ptCount val="34"/>
                <c:pt idx="0">
                  <c:v>HHS</c:v>
                </c:pt>
                <c:pt idx="1">
                  <c:v>HJ</c:v>
                </c:pt>
                <c:pt idx="2">
                  <c:v>LiU</c:v>
                </c:pt>
                <c:pt idx="3">
                  <c:v>KTH</c:v>
                </c:pt>
                <c:pt idx="4">
                  <c:v>GU</c:v>
                </c:pt>
                <c:pt idx="5">
                  <c:v>CTH</c:v>
                </c:pt>
                <c:pt idx="6">
                  <c:v>SU</c:v>
                </c:pt>
                <c:pt idx="7">
                  <c:v>FHS</c:v>
                </c:pt>
                <c:pt idx="8">
                  <c:v>SKH</c:v>
                </c:pt>
                <c:pt idx="9">
                  <c:v>HB</c:v>
                </c:pt>
                <c:pt idx="10">
                  <c:v>KaU</c:v>
                </c:pt>
                <c:pt idx="11">
                  <c:v>LU</c:v>
                </c:pt>
                <c:pt idx="12">
                  <c:v>ÖU</c:v>
                </c:pt>
                <c:pt idx="13">
                  <c:v>MaH</c:v>
                </c:pt>
                <c:pt idx="14">
                  <c:v>UmU</c:v>
                </c:pt>
                <c:pt idx="15">
                  <c:v>SLU</c:v>
                </c:pt>
                <c:pt idx="16">
                  <c:v>HKr</c:v>
                </c:pt>
                <c:pt idx="17">
                  <c:v>KI</c:v>
                </c:pt>
                <c:pt idx="18">
                  <c:v>MiUn</c:v>
                </c:pt>
                <c:pt idx="19">
                  <c:v>LTU</c:v>
                </c:pt>
                <c:pt idx="20">
                  <c:v>HV</c:v>
                </c:pt>
                <c:pt idx="21">
                  <c:v>GIH</c:v>
                </c:pt>
                <c:pt idx="22">
                  <c:v>LNU</c:v>
                </c:pt>
                <c:pt idx="23">
                  <c:v>MdH</c:v>
                </c:pt>
                <c:pt idx="24">
                  <c:v>SH</c:v>
                </c:pt>
                <c:pt idx="25">
                  <c:v>HiG</c:v>
                </c:pt>
                <c:pt idx="26">
                  <c:v>BTH</c:v>
                </c:pt>
                <c:pt idx="27">
                  <c:v>HH </c:v>
                </c:pt>
                <c:pt idx="28">
                  <c:v>KMH</c:v>
                </c:pt>
                <c:pt idx="29">
                  <c:v>HS</c:v>
                </c:pt>
                <c:pt idx="30">
                  <c:v>HD</c:v>
                </c:pt>
                <c:pt idx="31">
                  <c:v>KKH</c:v>
                </c:pt>
                <c:pt idx="32">
                  <c:v>UU</c:v>
                </c:pt>
                <c:pt idx="33">
                  <c:v>KF</c:v>
                </c:pt>
              </c:strCache>
            </c:strRef>
          </c:cat>
          <c:val>
            <c:numRef>
              <c:f>'lokal avgift'!$L$77:$L$110</c:f>
              <c:numCache>
                <c:formatCode>General</c:formatCode>
                <c:ptCount val="34"/>
                <c:pt idx="2" formatCode="0.000%">
                  <c:v>5.5000000000000003E-4</c:v>
                </c:pt>
                <c:pt idx="4" formatCode="0.000%">
                  <c:v>5.5000000000000003E-4</c:v>
                </c:pt>
                <c:pt idx="11" formatCode="0.000%">
                  <c:v>5.5000000000000003E-4</c:v>
                </c:pt>
              </c:numCache>
            </c:numRef>
          </c:val>
        </c:ser>
        <c:ser>
          <c:idx val="3"/>
          <c:order val="3"/>
          <c:tx>
            <c:strRef>
              <c:f>'lokal avgift'!$M$76</c:f>
              <c:strCache>
                <c:ptCount val="1"/>
                <c:pt idx="0">
                  <c:v>lokal avg</c:v>
                </c:pt>
              </c:strCache>
            </c:strRef>
          </c:tx>
          <c:invertIfNegative val="0"/>
          <c:dPt>
            <c:idx val="3"/>
            <c:invertIfNegative val="0"/>
            <c:bubble3D val="0"/>
            <c:spPr>
              <a:solidFill>
                <a:schemeClr val="accent4"/>
              </a:solidFill>
            </c:spPr>
          </c:dPt>
          <c:dPt>
            <c:idx val="11"/>
            <c:invertIfNegative val="0"/>
            <c:bubble3D val="0"/>
            <c:spPr>
              <a:solidFill>
                <a:schemeClr val="accent3">
                  <a:lumMod val="60000"/>
                  <a:lumOff val="40000"/>
                </a:schemeClr>
              </a:solidFill>
            </c:spPr>
          </c:dPt>
          <c:cat>
            <c:strRef>
              <c:f>'lokal avgift'!$I$77:$I$110</c:f>
              <c:strCache>
                <c:ptCount val="34"/>
                <c:pt idx="0">
                  <c:v>HHS</c:v>
                </c:pt>
                <c:pt idx="1">
                  <c:v>HJ</c:v>
                </c:pt>
                <c:pt idx="2">
                  <c:v>LiU</c:v>
                </c:pt>
                <c:pt idx="3">
                  <c:v>KTH</c:v>
                </c:pt>
                <c:pt idx="4">
                  <c:v>GU</c:v>
                </c:pt>
                <c:pt idx="5">
                  <c:v>CTH</c:v>
                </c:pt>
                <c:pt idx="6">
                  <c:v>SU</c:v>
                </c:pt>
                <c:pt idx="7">
                  <c:v>FHS</c:v>
                </c:pt>
                <c:pt idx="8">
                  <c:v>SKH</c:v>
                </c:pt>
                <c:pt idx="9">
                  <c:v>HB</c:v>
                </c:pt>
                <c:pt idx="10">
                  <c:v>KaU</c:v>
                </c:pt>
                <c:pt idx="11">
                  <c:v>LU</c:v>
                </c:pt>
                <c:pt idx="12">
                  <c:v>ÖU</c:v>
                </c:pt>
                <c:pt idx="13">
                  <c:v>MaH</c:v>
                </c:pt>
                <c:pt idx="14">
                  <c:v>UmU</c:v>
                </c:pt>
                <c:pt idx="15">
                  <c:v>SLU</c:v>
                </c:pt>
                <c:pt idx="16">
                  <c:v>HKr</c:v>
                </c:pt>
                <c:pt idx="17">
                  <c:v>KI</c:v>
                </c:pt>
                <c:pt idx="18">
                  <c:v>MiUn</c:v>
                </c:pt>
                <c:pt idx="19">
                  <c:v>LTU</c:v>
                </c:pt>
                <c:pt idx="20">
                  <c:v>HV</c:v>
                </c:pt>
                <c:pt idx="21">
                  <c:v>GIH</c:v>
                </c:pt>
                <c:pt idx="22">
                  <c:v>LNU</c:v>
                </c:pt>
                <c:pt idx="23">
                  <c:v>MdH</c:v>
                </c:pt>
                <c:pt idx="24">
                  <c:v>SH</c:v>
                </c:pt>
                <c:pt idx="25">
                  <c:v>HiG</c:v>
                </c:pt>
                <c:pt idx="26">
                  <c:v>BTH</c:v>
                </c:pt>
                <c:pt idx="27">
                  <c:v>HH </c:v>
                </c:pt>
                <c:pt idx="28">
                  <c:v>KMH</c:v>
                </c:pt>
                <c:pt idx="29">
                  <c:v>HS</c:v>
                </c:pt>
                <c:pt idx="30">
                  <c:v>HD</c:v>
                </c:pt>
                <c:pt idx="31">
                  <c:v>KKH</c:v>
                </c:pt>
                <c:pt idx="32">
                  <c:v>UU</c:v>
                </c:pt>
                <c:pt idx="33">
                  <c:v>KF</c:v>
                </c:pt>
              </c:strCache>
            </c:strRef>
          </c:cat>
          <c:val>
            <c:numRef>
              <c:f>'lokal avgift'!$M$77:$M$110</c:f>
              <c:numCache>
                <c:formatCode>0.000%</c:formatCode>
                <c:ptCount val="34"/>
                <c:pt idx="0">
                  <c:v>0</c:v>
                </c:pt>
                <c:pt idx="1">
                  <c:v>0</c:v>
                </c:pt>
                <c:pt idx="2">
                  <c:v>-2.0000000000000002E-5</c:v>
                </c:pt>
                <c:pt idx="3">
                  <c:v>8.3499999999999998E-3</c:v>
                </c:pt>
                <c:pt idx="4">
                  <c:v>0</c:v>
                </c:pt>
                <c:pt idx="5">
                  <c:v>0</c:v>
                </c:pt>
                <c:pt idx="6">
                  <c:v>5.8300000000000001E-3</c:v>
                </c:pt>
                <c:pt idx="7">
                  <c:v>0</c:v>
                </c:pt>
                <c:pt idx="8">
                  <c:v>0</c:v>
                </c:pt>
                <c:pt idx="9">
                  <c:v>0</c:v>
                </c:pt>
                <c:pt idx="10">
                  <c:v>0</c:v>
                </c:pt>
                <c:pt idx="11">
                  <c:v>1.8000000000000001E-4</c:v>
                </c:pt>
                <c:pt idx="12">
                  <c:v>3.0300000000000001E-3</c:v>
                </c:pt>
                <c:pt idx="13">
                  <c:v>1.0500000000000001E-2</c:v>
                </c:pt>
                <c:pt idx="14">
                  <c:v>1.15E-3</c:v>
                </c:pt>
                <c:pt idx="15">
                  <c:v>2.1299999999999999E-3</c:v>
                </c:pt>
                <c:pt idx="16">
                  <c:v>3.0000000000000001E-3</c:v>
                </c:pt>
                <c:pt idx="17">
                  <c:v>0</c:v>
                </c:pt>
                <c:pt idx="18">
                  <c:v>4.3E-3</c:v>
                </c:pt>
                <c:pt idx="19">
                  <c:v>0</c:v>
                </c:pt>
                <c:pt idx="20">
                  <c:v>0</c:v>
                </c:pt>
                <c:pt idx="21">
                  <c:v>0</c:v>
                </c:pt>
                <c:pt idx="22">
                  <c:v>3.0000000000000001E-3</c:v>
                </c:pt>
                <c:pt idx="23">
                  <c:v>0</c:v>
                </c:pt>
                <c:pt idx="24">
                  <c:v>5.0000000000000002E-5</c:v>
                </c:pt>
                <c:pt idx="25">
                  <c:v>0</c:v>
                </c:pt>
                <c:pt idx="26">
                  <c:v>0</c:v>
                </c:pt>
                <c:pt idx="27">
                  <c:v>0</c:v>
                </c:pt>
                <c:pt idx="28">
                  <c:v>0</c:v>
                </c:pt>
                <c:pt idx="29">
                  <c:v>0</c:v>
                </c:pt>
                <c:pt idx="30">
                  <c:v>0</c:v>
                </c:pt>
                <c:pt idx="31">
                  <c:v>0</c:v>
                </c:pt>
                <c:pt idx="32">
                  <c:v>0</c:v>
                </c:pt>
                <c:pt idx="33">
                  <c:v>0</c:v>
                </c:pt>
              </c:numCache>
            </c:numRef>
          </c:val>
        </c:ser>
        <c:dLbls>
          <c:showLegendKey val="0"/>
          <c:showVal val="0"/>
          <c:showCatName val="0"/>
          <c:showSerName val="0"/>
          <c:showPercent val="0"/>
          <c:showBubbleSize val="0"/>
        </c:dLbls>
        <c:gapWidth val="150"/>
        <c:overlap val="100"/>
        <c:axId val="32964992"/>
        <c:axId val="32966528"/>
      </c:barChart>
      <c:catAx>
        <c:axId val="32964992"/>
        <c:scaling>
          <c:orientation val="minMax"/>
        </c:scaling>
        <c:delete val="0"/>
        <c:axPos val="b"/>
        <c:majorTickMark val="out"/>
        <c:minorTickMark val="none"/>
        <c:tickLblPos val="nextTo"/>
        <c:txPr>
          <a:bodyPr/>
          <a:lstStyle/>
          <a:p>
            <a:pPr>
              <a:defRPr sz="1200"/>
            </a:pPr>
            <a:endParaRPr lang="sv-SE"/>
          </a:p>
        </c:txPr>
        <c:crossAx val="32966528"/>
        <c:crosses val="autoZero"/>
        <c:auto val="1"/>
        <c:lblAlgn val="ctr"/>
        <c:lblOffset val="100"/>
        <c:noMultiLvlLbl val="0"/>
      </c:catAx>
      <c:valAx>
        <c:axId val="32966528"/>
        <c:scaling>
          <c:orientation val="minMax"/>
          <c:max val="0.60000000000000009"/>
          <c:min val="0"/>
        </c:scaling>
        <c:delete val="0"/>
        <c:axPos val="l"/>
        <c:majorGridlines/>
        <c:numFmt formatCode="0%" sourceLinked="0"/>
        <c:majorTickMark val="out"/>
        <c:minorTickMark val="none"/>
        <c:tickLblPos val="nextTo"/>
        <c:txPr>
          <a:bodyPr/>
          <a:lstStyle/>
          <a:p>
            <a:pPr>
              <a:defRPr sz="1200"/>
            </a:pPr>
            <a:endParaRPr lang="sv-SE"/>
          </a:p>
        </c:txPr>
        <c:crossAx val="32964992"/>
        <c:crosses val="autoZero"/>
        <c:crossBetween val="between"/>
      </c:valAx>
    </c:plotArea>
    <c:legend>
      <c:legendPos val="t"/>
      <c:layout/>
      <c:overlay val="0"/>
      <c:txPr>
        <a:bodyPr/>
        <a:lstStyle/>
        <a:p>
          <a:pPr>
            <a:defRPr sz="1400"/>
          </a:pPr>
          <a:endParaRPr lang="sv-SE"/>
        </a:p>
      </c:txPr>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sv-SE"/>
              <a:t>utbildning 2015</a:t>
            </a:r>
          </a:p>
        </c:rich>
      </c:tx>
      <c:overlay val="0"/>
    </c:title>
    <c:autoTitleDeleted val="0"/>
    <c:plotArea>
      <c:layout/>
      <c:scatterChart>
        <c:scatterStyle val="lineMarker"/>
        <c:varyColors val="0"/>
        <c:ser>
          <c:idx val="0"/>
          <c:order val="0"/>
          <c:spPr>
            <a:ln w="28575">
              <a:noFill/>
            </a:ln>
          </c:spPr>
          <c:xVal>
            <c:numRef>
              <c:f>andel!$B$86:$B$119</c:f>
              <c:numCache>
                <c:formatCode>#,##0</c:formatCode>
                <c:ptCount val="34"/>
                <c:pt idx="0">
                  <c:v>296298</c:v>
                </c:pt>
                <c:pt idx="1">
                  <c:v>914603</c:v>
                </c:pt>
                <c:pt idx="2">
                  <c:v>380709</c:v>
                </c:pt>
                <c:pt idx="3">
                  <c:v>95863</c:v>
                </c:pt>
                <c:pt idx="4">
                  <c:v>2177194</c:v>
                </c:pt>
                <c:pt idx="5">
                  <c:v>483983</c:v>
                </c:pt>
                <c:pt idx="6">
                  <c:v>499636</c:v>
                </c:pt>
                <c:pt idx="7">
                  <c:v>387913</c:v>
                </c:pt>
                <c:pt idx="8">
                  <c:v>255345</c:v>
                </c:pt>
                <c:pt idx="9">
                  <c:v>445195</c:v>
                </c:pt>
                <c:pt idx="10">
                  <c:v>569547</c:v>
                </c:pt>
                <c:pt idx="11">
                  <c:v>430072</c:v>
                </c:pt>
                <c:pt idx="12">
                  <c:v>330751</c:v>
                </c:pt>
                <c:pt idx="13">
                  <c:v>367453</c:v>
                </c:pt>
                <c:pt idx="14">
                  <c:v>666790</c:v>
                </c:pt>
                <c:pt idx="15">
                  <c:v>165012</c:v>
                </c:pt>
                <c:pt idx="16">
                  <c:v>1059506</c:v>
                </c:pt>
                <c:pt idx="17">
                  <c:v>67091</c:v>
                </c:pt>
                <c:pt idx="18">
                  <c:v>142140</c:v>
                </c:pt>
                <c:pt idx="19">
                  <c:v>1283796</c:v>
                </c:pt>
                <c:pt idx="20">
                  <c:v>1564373</c:v>
                </c:pt>
                <c:pt idx="21">
                  <c:v>1173305</c:v>
                </c:pt>
                <c:pt idx="22">
                  <c:v>704105</c:v>
                </c:pt>
                <c:pt idx="23">
                  <c:v>2435537</c:v>
                </c:pt>
                <c:pt idx="24">
                  <c:v>1051594</c:v>
                </c:pt>
                <c:pt idx="25">
                  <c:v>596913</c:v>
                </c:pt>
                <c:pt idx="26">
                  <c:v>541079</c:v>
                </c:pt>
                <c:pt idx="27">
                  <c:v>387697</c:v>
                </c:pt>
                <c:pt idx="28">
                  <c:v>224577</c:v>
                </c:pt>
                <c:pt idx="29">
                  <c:v>528374</c:v>
                </c:pt>
                <c:pt idx="30">
                  <c:v>1748030</c:v>
                </c:pt>
                <c:pt idx="31">
                  <c:v>1709603</c:v>
                </c:pt>
                <c:pt idx="32">
                  <c:v>1834603</c:v>
                </c:pt>
                <c:pt idx="33">
                  <c:v>737407</c:v>
                </c:pt>
              </c:numCache>
            </c:numRef>
          </c:xVal>
          <c:yVal>
            <c:numRef>
              <c:f>andel!$C$86:$C$119</c:f>
              <c:numCache>
                <c:formatCode>0%</c:formatCode>
                <c:ptCount val="34"/>
                <c:pt idx="0">
                  <c:v>0.36407940654341236</c:v>
                </c:pt>
                <c:pt idx="1">
                  <c:v>0.32629895156696404</c:v>
                </c:pt>
                <c:pt idx="2">
                  <c:v>0.256158903519486</c:v>
                </c:pt>
                <c:pt idx="3">
                  <c:v>0.44662695722019968</c:v>
                </c:pt>
                <c:pt idx="4">
                  <c:v>0.34815225469112998</c:v>
                </c:pt>
                <c:pt idx="5">
                  <c:v>0.35469634264013405</c:v>
                </c:pt>
                <c:pt idx="6">
                  <c:v>0.28909846368156017</c:v>
                </c:pt>
                <c:pt idx="7">
                  <c:v>0.36254085065465713</c:v>
                </c:pt>
                <c:pt idx="8">
                  <c:v>0.20794219585266993</c:v>
                </c:pt>
                <c:pt idx="9">
                  <c:v>0.30640056604409305</c:v>
                </c:pt>
                <c:pt idx="10">
                  <c:v>0.39594303899352934</c:v>
                </c:pt>
                <c:pt idx="11">
                  <c:v>0.33927896956788633</c:v>
                </c:pt>
                <c:pt idx="12">
                  <c:v>0.4066759344642949</c:v>
                </c:pt>
                <c:pt idx="13">
                  <c:v>0.39690708738996727</c:v>
                </c:pt>
                <c:pt idx="14">
                  <c:v>0.33102626014187375</c:v>
                </c:pt>
                <c:pt idx="15">
                  <c:v>0.33113349332169784</c:v>
                </c:pt>
                <c:pt idx="16">
                  <c:v>0.20029663543019594</c:v>
                </c:pt>
                <c:pt idx="17">
                  <c:v>0.31259036234368248</c:v>
                </c:pt>
                <c:pt idx="18">
                  <c:v>0.44182953426199517</c:v>
                </c:pt>
                <c:pt idx="19">
                  <c:v>0.37611512755920723</c:v>
                </c:pt>
                <c:pt idx="20">
                  <c:v>0.38252327929464391</c:v>
                </c:pt>
                <c:pt idx="21">
                  <c:v>0.34118750026634165</c:v>
                </c:pt>
                <c:pt idx="22">
                  <c:v>0.27274369589762892</c:v>
                </c:pt>
                <c:pt idx="23">
                  <c:v>0.30874510245748665</c:v>
                </c:pt>
                <c:pt idx="24">
                  <c:v>0.36556848460527541</c:v>
                </c:pt>
                <c:pt idx="25">
                  <c:v>0.35376177097835027</c:v>
                </c:pt>
                <c:pt idx="26">
                  <c:v>0.39124498526232698</c:v>
                </c:pt>
                <c:pt idx="27">
                  <c:v>0.38803371695164013</c:v>
                </c:pt>
                <c:pt idx="28">
                  <c:v>0.34376628060754216</c:v>
                </c:pt>
                <c:pt idx="29">
                  <c:v>0.27018740513348499</c:v>
                </c:pt>
                <c:pt idx="30">
                  <c:v>0.338347892545934</c:v>
                </c:pt>
                <c:pt idx="31">
                  <c:v>0.3070682888658946</c:v>
                </c:pt>
                <c:pt idx="32">
                  <c:v>0.33029053152098847</c:v>
                </c:pt>
                <c:pt idx="33">
                  <c:v>0.34010120769127494</c:v>
                </c:pt>
              </c:numCache>
            </c:numRef>
          </c:yVal>
          <c:smooth val="0"/>
        </c:ser>
        <c:dLbls>
          <c:showLegendKey val="0"/>
          <c:showVal val="0"/>
          <c:showCatName val="0"/>
          <c:showSerName val="0"/>
          <c:showPercent val="0"/>
          <c:showBubbleSize val="0"/>
        </c:dLbls>
        <c:axId val="40904192"/>
        <c:axId val="40906112"/>
      </c:scatterChart>
      <c:valAx>
        <c:axId val="40904192"/>
        <c:scaling>
          <c:orientation val="minMax"/>
        </c:scaling>
        <c:delete val="0"/>
        <c:axPos val="b"/>
        <c:title>
          <c:tx>
            <c:rich>
              <a:bodyPr/>
              <a:lstStyle/>
              <a:p>
                <a:pPr>
                  <a:defRPr sz="1200" b="0"/>
                </a:pPr>
                <a:r>
                  <a:rPr lang="en-US" sz="1200" b="0"/>
                  <a:t>verksamhetskostnader tkr - utbildning</a:t>
                </a:r>
              </a:p>
            </c:rich>
          </c:tx>
          <c:overlay val="0"/>
        </c:title>
        <c:numFmt formatCode="#,##0" sourceLinked="1"/>
        <c:majorTickMark val="out"/>
        <c:minorTickMark val="none"/>
        <c:tickLblPos val="nextTo"/>
        <c:txPr>
          <a:bodyPr/>
          <a:lstStyle/>
          <a:p>
            <a:pPr>
              <a:defRPr sz="1200"/>
            </a:pPr>
            <a:endParaRPr lang="sv-SE"/>
          </a:p>
        </c:txPr>
        <c:crossAx val="40906112"/>
        <c:crosses val="autoZero"/>
        <c:crossBetween val="midCat"/>
      </c:valAx>
      <c:valAx>
        <c:axId val="40906112"/>
        <c:scaling>
          <c:orientation val="minMax"/>
          <c:max val="1"/>
          <c:min val="0"/>
        </c:scaling>
        <c:delete val="0"/>
        <c:axPos val="l"/>
        <c:majorGridlines/>
        <c:title>
          <c:tx>
            <c:rich>
              <a:bodyPr rot="-5400000" vert="horz"/>
              <a:lstStyle/>
              <a:p>
                <a:pPr>
                  <a:defRPr sz="1200" b="0"/>
                </a:pPr>
                <a:r>
                  <a:rPr lang="en-US" sz="1200" b="0"/>
                  <a:t>andel indirekta kostnader</a:t>
                </a:r>
              </a:p>
            </c:rich>
          </c:tx>
          <c:overlay val="0"/>
        </c:title>
        <c:numFmt formatCode="0%" sourceLinked="1"/>
        <c:majorTickMark val="out"/>
        <c:minorTickMark val="none"/>
        <c:tickLblPos val="nextTo"/>
        <c:txPr>
          <a:bodyPr/>
          <a:lstStyle/>
          <a:p>
            <a:pPr>
              <a:defRPr sz="1200"/>
            </a:pPr>
            <a:endParaRPr lang="sv-SE"/>
          </a:p>
        </c:txPr>
        <c:crossAx val="40904192"/>
        <c:crosses val="autoZero"/>
        <c:crossBetween val="midCat"/>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utbildning 2015</a:t>
            </a:r>
          </a:p>
        </c:rich>
      </c:tx>
      <c:layout>
        <c:manualLayout>
          <c:xMode val="edge"/>
          <c:yMode val="edge"/>
          <c:x val="0.37948470209339774"/>
          <c:y val="2.7777777777777776E-2"/>
        </c:manualLayout>
      </c:layout>
      <c:overlay val="0"/>
    </c:title>
    <c:autoTitleDeleted val="0"/>
    <c:plotArea>
      <c:layout/>
      <c:barChart>
        <c:barDir val="col"/>
        <c:grouping val="clustered"/>
        <c:varyColors val="0"/>
        <c:ser>
          <c:idx val="0"/>
          <c:order val="0"/>
          <c:tx>
            <c:strRef>
              <c:f>andel!$Q$85</c:f>
              <c:strCache>
                <c:ptCount val="1"/>
                <c:pt idx="0">
                  <c:v>indirekta kostnader</c:v>
                </c:pt>
              </c:strCache>
            </c:strRef>
          </c:tx>
          <c:invertIfNegative val="0"/>
          <c:cat>
            <c:strRef>
              <c:f>andel!$P$86:$P$119</c:f>
              <c:strCache>
                <c:ptCount val="34"/>
                <c:pt idx="0">
                  <c:v>KI</c:v>
                </c:pt>
                <c:pt idx="1">
                  <c:v>HHS</c:v>
                </c:pt>
                <c:pt idx="2">
                  <c:v>FHS</c:v>
                </c:pt>
                <c:pt idx="3">
                  <c:v>SLU</c:v>
                </c:pt>
                <c:pt idx="4">
                  <c:v>LTU</c:v>
                </c:pt>
                <c:pt idx="5">
                  <c:v>HD</c:v>
                </c:pt>
                <c:pt idx="6">
                  <c:v>HiG</c:v>
                </c:pt>
                <c:pt idx="7">
                  <c:v>UmU</c:v>
                </c:pt>
                <c:pt idx="8">
                  <c:v>LU</c:v>
                </c:pt>
                <c:pt idx="9">
                  <c:v>KKH</c:v>
                </c:pt>
                <c:pt idx="10">
                  <c:v>CTH</c:v>
                </c:pt>
                <c:pt idx="11">
                  <c:v>UU</c:v>
                </c:pt>
                <c:pt idx="12">
                  <c:v>KaU</c:v>
                </c:pt>
                <c:pt idx="13">
                  <c:v>KF</c:v>
                </c:pt>
                <c:pt idx="14">
                  <c:v>SU</c:v>
                </c:pt>
                <c:pt idx="15">
                  <c:v>HKr</c:v>
                </c:pt>
                <c:pt idx="16">
                  <c:v>ÖU</c:v>
                </c:pt>
                <c:pt idx="17">
                  <c:v>LNU</c:v>
                </c:pt>
                <c:pt idx="18">
                  <c:v>SKH</c:v>
                </c:pt>
                <c:pt idx="19">
                  <c:v>GU</c:v>
                </c:pt>
                <c:pt idx="20">
                  <c:v>MdH</c:v>
                </c:pt>
                <c:pt idx="21">
                  <c:v>HB</c:v>
                </c:pt>
                <c:pt idx="22">
                  <c:v>HH</c:v>
                </c:pt>
                <c:pt idx="23">
                  <c:v>BTH</c:v>
                </c:pt>
                <c:pt idx="24">
                  <c:v>MAH</c:v>
                </c:pt>
                <c:pt idx="25">
                  <c:v>KTH</c:v>
                </c:pt>
                <c:pt idx="26">
                  <c:v>LiU</c:v>
                </c:pt>
                <c:pt idx="27">
                  <c:v>SH</c:v>
                </c:pt>
                <c:pt idx="28">
                  <c:v>MiU</c:v>
                </c:pt>
                <c:pt idx="29">
                  <c:v>HJ</c:v>
                </c:pt>
                <c:pt idx="30">
                  <c:v>HV</c:v>
                </c:pt>
                <c:pt idx="31">
                  <c:v>HS</c:v>
                </c:pt>
                <c:pt idx="32">
                  <c:v>KMH</c:v>
                </c:pt>
                <c:pt idx="33">
                  <c:v>GIH</c:v>
                </c:pt>
              </c:strCache>
            </c:strRef>
          </c:cat>
          <c:val>
            <c:numRef>
              <c:f>andel!$Q$86:$Q$119</c:f>
              <c:numCache>
                <c:formatCode>0%</c:formatCode>
                <c:ptCount val="34"/>
                <c:pt idx="0">
                  <c:v>0.20029663543019594</c:v>
                </c:pt>
                <c:pt idx="1">
                  <c:v>0.20794219585266993</c:v>
                </c:pt>
                <c:pt idx="2">
                  <c:v>0.256158903519486</c:v>
                </c:pt>
                <c:pt idx="3">
                  <c:v>0.27018740513348499</c:v>
                </c:pt>
                <c:pt idx="4">
                  <c:v>0.27274369589762892</c:v>
                </c:pt>
                <c:pt idx="5">
                  <c:v>0.28909846368156017</c:v>
                </c:pt>
                <c:pt idx="6">
                  <c:v>0.30640056604409305</c:v>
                </c:pt>
                <c:pt idx="7">
                  <c:v>0.3070682888658946</c:v>
                </c:pt>
                <c:pt idx="8">
                  <c:v>0.30874510245748665</c:v>
                </c:pt>
                <c:pt idx="9">
                  <c:v>0.31259036234368248</c:v>
                </c:pt>
                <c:pt idx="10">
                  <c:v>0.32629895156696404</c:v>
                </c:pt>
                <c:pt idx="11">
                  <c:v>0.33029053152098847</c:v>
                </c:pt>
                <c:pt idx="12">
                  <c:v>0.33102626014187375</c:v>
                </c:pt>
                <c:pt idx="13">
                  <c:v>0.33113349332169784</c:v>
                </c:pt>
                <c:pt idx="14">
                  <c:v>0.338347892545934</c:v>
                </c:pt>
                <c:pt idx="15">
                  <c:v>0.33927896956788633</c:v>
                </c:pt>
                <c:pt idx="16">
                  <c:v>0.34010120769127494</c:v>
                </c:pt>
                <c:pt idx="17">
                  <c:v>0.34118750026634165</c:v>
                </c:pt>
                <c:pt idx="18">
                  <c:v>0.34376628060754216</c:v>
                </c:pt>
                <c:pt idx="19">
                  <c:v>0.34815225469112998</c:v>
                </c:pt>
                <c:pt idx="20">
                  <c:v>0.35376177097835027</c:v>
                </c:pt>
                <c:pt idx="21">
                  <c:v>0.35469634264013405</c:v>
                </c:pt>
                <c:pt idx="22">
                  <c:v>0.36254085065465713</c:v>
                </c:pt>
                <c:pt idx="23">
                  <c:v>0.36407940654341236</c:v>
                </c:pt>
                <c:pt idx="24">
                  <c:v>0.36556848460527541</c:v>
                </c:pt>
                <c:pt idx="25">
                  <c:v>0.37611512755920723</c:v>
                </c:pt>
                <c:pt idx="26">
                  <c:v>0.38252327929464391</c:v>
                </c:pt>
                <c:pt idx="27">
                  <c:v>0.38803371695164013</c:v>
                </c:pt>
                <c:pt idx="28">
                  <c:v>0.39124498526232698</c:v>
                </c:pt>
                <c:pt idx="29">
                  <c:v>0.39594303899352934</c:v>
                </c:pt>
                <c:pt idx="30">
                  <c:v>0.39690708738996727</c:v>
                </c:pt>
                <c:pt idx="31">
                  <c:v>0.4066759344642949</c:v>
                </c:pt>
                <c:pt idx="32">
                  <c:v>0.44182953426199517</c:v>
                </c:pt>
                <c:pt idx="33">
                  <c:v>0.44662695722019968</c:v>
                </c:pt>
              </c:numCache>
            </c:numRef>
          </c:val>
        </c:ser>
        <c:dLbls>
          <c:showLegendKey val="0"/>
          <c:showVal val="0"/>
          <c:showCatName val="0"/>
          <c:showSerName val="0"/>
          <c:showPercent val="0"/>
          <c:showBubbleSize val="0"/>
        </c:dLbls>
        <c:gapWidth val="150"/>
        <c:axId val="40831232"/>
        <c:axId val="40853504"/>
      </c:barChart>
      <c:catAx>
        <c:axId val="40831232"/>
        <c:scaling>
          <c:orientation val="minMax"/>
        </c:scaling>
        <c:delete val="0"/>
        <c:axPos val="b"/>
        <c:majorTickMark val="out"/>
        <c:minorTickMark val="none"/>
        <c:tickLblPos val="nextTo"/>
        <c:txPr>
          <a:bodyPr/>
          <a:lstStyle/>
          <a:p>
            <a:pPr>
              <a:defRPr sz="1200"/>
            </a:pPr>
            <a:endParaRPr lang="sv-SE"/>
          </a:p>
        </c:txPr>
        <c:crossAx val="40853504"/>
        <c:crosses val="autoZero"/>
        <c:auto val="1"/>
        <c:lblAlgn val="ctr"/>
        <c:lblOffset val="100"/>
        <c:noMultiLvlLbl val="0"/>
      </c:catAx>
      <c:valAx>
        <c:axId val="40853504"/>
        <c:scaling>
          <c:orientation val="minMax"/>
          <c:max val="1"/>
        </c:scaling>
        <c:delete val="0"/>
        <c:axPos val="l"/>
        <c:majorGridlines/>
        <c:title>
          <c:tx>
            <c:rich>
              <a:bodyPr rot="-5400000" vert="horz"/>
              <a:lstStyle/>
              <a:p>
                <a:pPr>
                  <a:defRPr sz="1200" b="0"/>
                </a:pPr>
                <a:r>
                  <a:rPr lang="en-US" sz="1200" b="0"/>
                  <a:t>andel indirekta kostnader</a:t>
                </a:r>
              </a:p>
            </c:rich>
          </c:tx>
          <c:overlay val="0"/>
        </c:title>
        <c:numFmt formatCode="0%" sourceLinked="1"/>
        <c:majorTickMark val="out"/>
        <c:minorTickMark val="none"/>
        <c:tickLblPos val="nextTo"/>
        <c:txPr>
          <a:bodyPr/>
          <a:lstStyle/>
          <a:p>
            <a:pPr>
              <a:defRPr sz="1200"/>
            </a:pPr>
            <a:endParaRPr lang="sv-SE"/>
          </a:p>
        </c:txPr>
        <c:crossAx val="40831232"/>
        <c:crosses val="autoZero"/>
        <c:crossBetween val="between"/>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10 största lärosäten - utbildning</a:t>
            </a:r>
          </a:p>
        </c:rich>
      </c:tx>
      <c:overlay val="0"/>
    </c:title>
    <c:autoTitleDeleted val="0"/>
    <c:plotArea>
      <c:layout/>
      <c:barChart>
        <c:barDir val="col"/>
        <c:grouping val="clustered"/>
        <c:varyColors val="0"/>
        <c:ser>
          <c:idx val="0"/>
          <c:order val="0"/>
          <c:tx>
            <c:strRef>
              <c:f>'5 år utb o fo'!$B$150</c:f>
              <c:strCache>
                <c:ptCount val="1"/>
                <c:pt idx="0">
                  <c:v>2011</c:v>
                </c:pt>
              </c:strCache>
            </c:strRef>
          </c:tx>
          <c:invertIfNegative val="0"/>
          <c:cat>
            <c:strRef>
              <c:f>'5 år utb o fo'!$A$151:$A$160</c:f>
              <c:strCache>
                <c:ptCount val="10"/>
                <c:pt idx="0">
                  <c:v>CTH</c:v>
                </c:pt>
                <c:pt idx="1">
                  <c:v>GU</c:v>
                </c:pt>
                <c:pt idx="2">
                  <c:v>KI</c:v>
                </c:pt>
                <c:pt idx="3">
                  <c:v>KTH</c:v>
                </c:pt>
                <c:pt idx="4">
                  <c:v>LiU</c:v>
                </c:pt>
                <c:pt idx="5">
                  <c:v>LU</c:v>
                </c:pt>
                <c:pt idx="6">
                  <c:v>SLU</c:v>
                </c:pt>
                <c:pt idx="7">
                  <c:v>SU</c:v>
                </c:pt>
                <c:pt idx="8">
                  <c:v>UmU</c:v>
                </c:pt>
                <c:pt idx="9">
                  <c:v>UU</c:v>
                </c:pt>
              </c:strCache>
            </c:strRef>
          </c:cat>
          <c:val>
            <c:numRef>
              <c:f>'5 år utb o fo'!$B$151:$B$160</c:f>
              <c:numCache>
                <c:formatCode>0%</c:formatCode>
                <c:ptCount val="10"/>
                <c:pt idx="0">
                  <c:v>0.34283193330243289</c:v>
                </c:pt>
                <c:pt idx="1">
                  <c:v>0.32087337567401786</c:v>
                </c:pt>
                <c:pt idx="2">
                  <c:v>0.23867285884571451</c:v>
                </c:pt>
                <c:pt idx="3">
                  <c:v>0.40867897470540471</c:v>
                </c:pt>
                <c:pt idx="4">
                  <c:v>0.3579578642355663</c:v>
                </c:pt>
                <c:pt idx="5">
                  <c:v>0.31851973256255939</c:v>
                </c:pt>
                <c:pt idx="6">
                  <c:v>0.33021204382320896</c:v>
                </c:pt>
                <c:pt idx="7">
                  <c:v>0.32941634677269338</c:v>
                </c:pt>
                <c:pt idx="8">
                  <c:v>0.30373673147168151</c:v>
                </c:pt>
                <c:pt idx="9">
                  <c:v>0.32336592834374051</c:v>
                </c:pt>
              </c:numCache>
            </c:numRef>
          </c:val>
        </c:ser>
        <c:ser>
          <c:idx val="1"/>
          <c:order val="1"/>
          <c:tx>
            <c:strRef>
              <c:f>'5 år utb o fo'!$C$150</c:f>
              <c:strCache>
                <c:ptCount val="1"/>
                <c:pt idx="0">
                  <c:v>2012</c:v>
                </c:pt>
              </c:strCache>
            </c:strRef>
          </c:tx>
          <c:invertIfNegative val="0"/>
          <c:cat>
            <c:strRef>
              <c:f>'5 år utb o fo'!$A$151:$A$160</c:f>
              <c:strCache>
                <c:ptCount val="10"/>
                <c:pt idx="0">
                  <c:v>CTH</c:v>
                </c:pt>
                <c:pt idx="1">
                  <c:v>GU</c:v>
                </c:pt>
                <c:pt idx="2">
                  <c:v>KI</c:v>
                </c:pt>
                <c:pt idx="3">
                  <c:v>KTH</c:v>
                </c:pt>
                <c:pt idx="4">
                  <c:v>LiU</c:v>
                </c:pt>
                <c:pt idx="5">
                  <c:v>LU</c:v>
                </c:pt>
                <c:pt idx="6">
                  <c:v>SLU</c:v>
                </c:pt>
                <c:pt idx="7">
                  <c:v>SU</c:v>
                </c:pt>
                <c:pt idx="8">
                  <c:v>UmU</c:v>
                </c:pt>
                <c:pt idx="9">
                  <c:v>UU</c:v>
                </c:pt>
              </c:strCache>
            </c:strRef>
          </c:cat>
          <c:val>
            <c:numRef>
              <c:f>'5 år utb o fo'!$C$151:$C$160</c:f>
              <c:numCache>
                <c:formatCode>0%</c:formatCode>
                <c:ptCount val="10"/>
                <c:pt idx="0">
                  <c:v>0.31356556692788695</c:v>
                </c:pt>
                <c:pt idx="1">
                  <c:v>0.33310028447038081</c:v>
                </c:pt>
                <c:pt idx="2">
                  <c:v>0.22601358999033322</c:v>
                </c:pt>
                <c:pt idx="3">
                  <c:v>0.44431268269504254</c:v>
                </c:pt>
                <c:pt idx="4">
                  <c:v>0.39296107361707389</c:v>
                </c:pt>
                <c:pt idx="5">
                  <c:v>0.32103916886919737</c:v>
                </c:pt>
                <c:pt idx="6">
                  <c:v>0.3002958416890571</c:v>
                </c:pt>
                <c:pt idx="7">
                  <c:v>0.30892563439871601</c:v>
                </c:pt>
                <c:pt idx="8">
                  <c:v>0.29977502776191939</c:v>
                </c:pt>
                <c:pt idx="9">
                  <c:v>0.32250586439392526</c:v>
                </c:pt>
              </c:numCache>
            </c:numRef>
          </c:val>
        </c:ser>
        <c:ser>
          <c:idx val="2"/>
          <c:order val="2"/>
          <c:tx>
            <c:strRef>
              <c:f>'5 år utb o fo'!$D$150</c:f>
              <c:strCache>
                <c:ptCount val="1"/>
                <c:pt idx="0">
                  <c:v>2013</c:v>
                </c:pt>
              </c:strCache>
            </c:strRef>
          </c:tx>
          <c:invertIfNegative val="0"/>
          <c:cat>
            <c:strRef>
              <c:f>'5 år utb o fo'!$A$151:$A$160</c:f>
              <c:strCache>
                <c:ptCount val="10"/>
                <c:pt idx="0">
                  <c:v>CTH</c:v>
                </c:pt>
                <c:pt idx="1">
                  <c:v>GU</c:v>
                </c:pt>
                <c:pt idx="2">
                  <c:v>KI</c:v>
                </c:pt>
                <c:pt idx="3">
                  <c:v>KTH</c:v>
                </c:pt>
                <c:pt idx="4">
                  <c:v>LiU</c:v>
                </c:pt>
                <c:pt idx="5">
                  <c:v>LU</c:v>
                </c:pt>
                <c:pt idx="6">
                  <c:v>SLU</c:v>
                </c:pt>
                <c:pt idx="7">
                  <c:v>SU</c:v>
                </c:pt>
                <c:pt idx="8">
                  <c:v>UmU</c:v>
                </c:pt>
                <c:pt idx="9">
                  <c:v>UU</c:v>
                </c:pt>
              </c:strCache>
            </c:strRef>
          </c:cat>
          <c:val>
            <c:numRef>
              <c:f>'5 år utb o fo'!$D$151:$D$160</c:f>
              <c:numCache>
                <c:formatCode>0%</c:formatCode>
                <c:ptCount val="10"/>
                <c:pt idx="0">
                  <c:v>0.32550960975926357</c:v>
                </c:pt>
                <c:pt idx="1">
                  <c:v>0.34143289894474865</c:v>
                </c:pt>
                <c:pt idx="2">
                  <c:v>0.21726896825518974</c:v>
                </c:pt>
                <c:pt idx="3">
                  <c:v>0.43000335001220691</c:v>
                </c:pt>
                <c:pt idx="4">
                  <c:v>0.38873193956978541</c:v>
                </c:pt>
                <c:pt idx="5">
                  <c:v>0.31321767443584075</c:v>
                </c:pt>
                <c:pt idx="6">
                  <c:v>0.30569927707363598</c:v>
                </c:pt>
                <c:pt idx="7">
                  <c:v>0.32511463994920919</c:v>
                </c:pt>
                <c:pt idx="8">
                  <c:v>0.29031304778774059</c:v>
                </c:pt>
                <c:pt idx="9">
                  <c:v>0.31082811703132357</c:v>
                </c:pt>
              </c:numCache>
            </c:numRef>
          </c:val>
        </c:ser>
        <c:ser>
          <c:idx val="3"/>
          <c:order val="3"/>
          <c:tx>
            <c:strRef>
              <c:f>'5 år utb o fo'!$E$150</c:f>
              <c:strCache>
                <c:ptCount val="1"/>
                <c:pt idx="0">
                  <c:v>2014</c:v>
                </c:pt>
              </c:strCache>
            </c:strRef>
          </c:tx>
          <c:invertIfNegative val="0"/>
          <c:cat>
            <c:strRef>
              <c:f>'5 år utb o fo'!$A$151:$A$160</c:f>
              <c:strCache>
                <c:ptCount val="10"/>
                <c:pt idx="0">
                  <c:v>CTH</c:v>
                </c:pt>
                <c:pt idx="1">
                  <c:v>GU</c:v>
                </c:pt>
                <c:pt idx="2">
                  <c:v>KI</c:v>
                </c:pt>
                <c:pt idx="3">
                  <c:v>KTH</c:v>
                </c:pt>
                <c:pt idx="4">
                  <c:v>LiU</c:v>
                </c:pt>
                <c:pt idx="5">
                  <c:v>LU</c:v>
                </c:pt>
                <c:pt idx="6">
                  <c:v>SLU</c:v>
                </c:pt>
                <c:pt idx="7">
                  <c:v>SU</c:v>
                </c:pt>
                <c:pt idx="8">
                  <c:v>UmU</c:v>
                </c:pt>
                <c:pt idx="9">
                  <c:v>UU</c:v>
                </c:pt>
              </c:strCache>
            </c:strRef>
          </c:cat>
          <c:val>
            <c:numRef>
              <c:f>'5 år utb o fo'!$E$151:$E$160</c:f>
              <c:numCache>
                <c:formatCode>0%</c:formatCode>
                <c:ptCount val="10"/>
                <c:pt idx="0">
                  <c:v>0.30979730373433778</c:v>
                </c:pt>
                <c:pt idx="1">
                  <c:v>0.3587067633883626</c:v>
                </c:pt>
                <c:pt idx="2">
                  <c:v>0.21979519091994323</c:v>
                </c:pt>
                <c:pt idx="3">
                  <c:v>0.38113241878423099</c:v>
                </c:pt>
                <c:pt idx="4">
                  <c:v>0.38052700779558407</c:v>
                </c:pt>
                <c:pt idx="5">
                  <c:v>0.31136751813746172</c:v>
                </c:pt>
                <c:pt idx="6">
                  <c:v>0.31550562905147256</c:v>
                </c:pt>
                <c:pt idx="7">
                  <c:v>0.38703731090583438</c:v>
                </c:pt>
                <c:pt idx="8">
                  <c:v>0.28847660668992703</c:v>
                </c:pt>
                <c:pt idx="9">
                  <c:v>0.29909289887218893</c:v>
                </c:pt>
              </c:numCache>
            </c:numRef>
          </c:val>
        </c:ser>
        <c:ser>
          <c:idx val="4"/>
          <c:order val="4"/>
          <c:tx>
            <c:strRef>
              <c:f>'5 år utb o fo'!$F$150</c:f>
              <c:strCache>
                <c:ptCount val="1"/>
                <c:pt idx="0">
                  <c:v>2015</c:v>
                </c:pt>
              </c:strCache>
            </c:strRef>
          </c:tx>
          <c:invertIfNegative val="0"/>
          <c:cat>
            <c:strRef>
              <c:f>'5 år utb o fo'!$A$151:$A$160</c:f>
              <c:strCache>
                <c:ptCount val="10"/>
                <c:pt idx="0">
                  <c:v>CTH</c:v>
                </c:pt>
                <c:pt idx="1">
                  <c:v>GU</c:v>
                </c:pt>
                <c:pt idx="2">
                  <c:v>KI</c:v>
                </c:pt>
                <c:pt idx="3">
                  <c:v>KTH</c:v>
                </c:pt>
                <c:pt idx="4">
                  <c:v>LiU</c:v>
                </c:pt>
                <c:pt idx="5">
                  <c:v>LU</c:v>
                </c:pt>
                <c:pt idx="6">
                  <c:v>SLU</c:v>
                </c:pt>
                <c:pt idx="7">
                  <c:v>SU</c:v>
                </c:pt>
                <c:pt idx="8">
                  <c:v>UmU</c:v>
                </c:pt>
                <c:pt idx="9">
                  <c:v>UU</c:v>
                </c:pt>
              </c:strCache>
            </c:strRef>
          </c:cat>
          <c:val>
            <c:numRef>
              <c:f>'5 år utb o fo'!$F$151:$F$160</c:f>
              <c:numCache>
                <c:formatCode>0%</c:formatCode>
                <c:ptCount val="10"/>
                <c:pt idx="0">
                  <c:v>0.32629895156696404</c:v>
                </c:pt>
                <c:pt idx="1">
                  <c:v>0.34815225469112998</c:v>
                </c:pt>
                <c:pt idx="2">
                  <c:v>0.20029663543019594</c:v>
                </c:pt>
                <c:pt idx="3">
                  <c:v>0.37611512755920723</c:v>
                </c:pt>
                <c:pt idx="4">
                  <c:v>0.38252327929464391</c:v>
                </c:pt>
                <c:pt idx="5">
                  <c:v>0.30874510245748665</c:v>
                </c:pt>
                <c:pt idx="6">
                  <c:v>0.27018740513348499</c:v>
                </c:pt>
                <c:pt idx="7">
                  <c:v>0.338347892545934</c:v>
                </c:pt>
                <c:pt idx="8">
                  <c:v>0.3070682888658946</c:v>
                </c:pt>
                <c:pt idx="9">
                  <c:v>0.33029053152098847</c:v>
                </c:pt>
              </c:numCache>
            </c:numRef>
          </c:val>
        </c:ser>
        <c:dLbls>
          <c:showLegendKey val="0"/>
          <c:showVal val="0"/>
          <c:showCatName val="0"/>
          <c:showSerName val="0"/>
          <c:showPercent val="0"/>
          <c:showBubbleSize val="0"/>
        </c:dLbls>
        <c:gapWidth val="150"/>
        <c:axId val="40974208"/>
        <c:axId val="40975744"/>
      </c:barChart>
      <c:catAx>
        <c:axId val="40974208"/>
        <c:scaling>
          <c:orientation val="minMax"/>
        </c:scaling>
        <c:delete val="0"/>
        <c:axPos val="b"/>
        <c:majorTickMark val="out"/>
        <c:minorTickMark val="none"/>
        <c:tickLblPos val="nextTo"/>
        <c:txPr>
          <a:bodyPr/>
          <a:lstStyle/>
          <a:p>
            <a:pPr>
              <a:defRPr sz="1200"/>
            </a:pPr>
            <a:endParaRPr lang="sv-SE"/>
          </a:p>
        </c:txPr>
        <c:crossAx val="40975744"/>
        <c:crosses val="autoZero"/>
        <c:auto val="1"/>
        <c:lblAlgn val="ctr"/>
        <c:lblOffset val="100"/>
        <c:noMultiLvlLbl val="0"/>
      </c:catAx>
      <c:valAx>
        <c:axId val="40975744"/>
        <c:scaling>
          <c:orientation val="minMax"/>
        </c:scaling>
        <c:delete val="0"/>
        <c:axPos val="l"/>
        <c:majorGridlines/>
        <c:title>
          <c:tx>
            <c:rich>
              <a:bodyPr rot="-5400000" vert="horz"/>
              <a:lstStyle/>
              <a:p>
                <a:pPr>
                  <a:defRPr sz="1200" b="0"/>
                </a:pPr>
                <a:r>
                  <a:rPr lang="sv-SE" sz="1200" b="0" dirty="0" smtClean="0"/>
                  <a:t>andel indirekta kostnader</a:t>
                </a:r>
                <a:endParaRPr lang="sv-SE" sz="1200" b="0" dirty="0"/>
              </a:p>
            </c:rich>
          </c:tx>
          <c:overlay val="0"/>
        </c:title>
        <c:numFmt formatCode="0%" sourceLinked="1"/>
        <c:majorTickMark val="out"/>
        <c:minorTickMark val="none"/>
        <c:tickLblPos val="nextTo"/>
        <c:txPr>
          <a:bodyPr/>
          <a:lstStyle/>
          <a:p>
            <a:pPr>
              <a:defRPr sz="1200"/>
            </a:pPr>
            <a:endParaRPr lang="sv-SE"/>
          </a:p>
        </c:txPr>
        <c:crossAx val="40974208"/>
        <c:crosses val="autoZero"/>
        <c:crossBetween val="between"/>
      </c:valAx>
    </c:plotArea>
    <c:legend>
      <c:legendPos val="r"/>
      <c:overlay val="0"/>
      <c:txPr>
        <a:bodyPr/>
        <a:lstStyle/>
        <a:p>
          <a:pPr>
            <a:defRPr sz="1200"/>
          </a:pPr>
          <a:endParaRPr lang="sv-SE"/>
        </a:p>
      </c:txPr>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Lärosäten med utbildningsvolym</a:t>
            </a:r>
          </a:p>
          <a:p>
            <a:pPr>
              <a:defRPr/>
            </a:pPr>
            <a:r>
              <a:rPr lang="en-US"/>
              <a:t> &gt; 500 mnkr</a:t>
            </a:r>
          </a:p>
        </c:rich>
      </c:tx>
      <c:overlay val="0"/>
    </c:title>
    <c:autoTitleDeleted val="0"/>
    <c:plotArea>
      <c:layout/>
      <c:barChart>
        <c:barDir val="col"/>
        <c:grouping val="clustered"/>
        <c:varyColors val="0"/>
        <c:ser>
          <c:idx val="0"/>
          <c:order val="0"/>
          <c:tx>
            <c:strRef>
              <c:f>Blad5!$B$180</c:f>
              <c:strCache>
                <c:ptCount val="1"/>
                <c:pt idx="0">
                  <c:v>2011</c:v>
                </c:pt>
              </c:strCache>
            </c:strRef>
          </c:tx>
          <c:invertIfNegative val="0"/>
          <c:cat>
            <c:strRef>
              <c:f>Blad5!$A$181:$A$188</c:f>
              <c:strCache>
                <c:ptCount val="8"/>
                <c:pt idx="0">
                  <c:v>HJ</c:v>
                </c:pt>
                <c:pt idx="1">
                  <c:v>KaU</c:v>
                </c:pt>
                <c:pt idx="2">
                  <c:v>LNU</c:v>
                </c:pt>
                <c:pt idx="3">
                  <c:v>LTU</c:v>
                </c:pt>
                <c:pt idx="4">
                  <c:v>MAH</c:v>
                </c:pt>
                <c:pt idx="5">
                  <c:v>MdH</c:v>
                </c:pt>
                <c:pt idx="6">
                  <c:v>MiU</c:v>
                </c:pt>
                <c:pt idx="7">
                  <c:v>ÖU</c:v>
                </c:pt>
              </c:strCache>
            </c:strRef>
          </c:cat>
          <c:val>
            <c:numRef>
              <c:f>Blad5!$B$181:$B$188</c:f>
              <c:numCache>
                <c:formatCode>0%</c:formatCode>
                <c:ptCount val="8"/>
                <c:pt idx="0">
                  <c:v>0.36533619779888438</c:v>
                </c:pt>
                <c:pt idx="1">
                  <c:v>0.3430735121939068</c:v>
                </c:pt>
                <c:pt idx="2">
                  <c:v>0.35785752031543899</c:v>
                </c:pt>
                <c:pt idx="3">
                  <c:v>0.31375088319340599</c:v>
                </c:pt>
                <c:pt idx="4">
                  <c:v>0.37364808049739123</c:v>
                </c:pt>
                <c:pt idx="5">
                  <c:v>0.35674982185866155</c:v>
                </c:pt>
                <c:pt idx="6">
                  <c:v>0.38386390866512859</c:v>
                </c:pt>
                <c:pt idx="7">
                  <c:v>0.34899304975336837</c:v>
                </c:pt>
              </c:numCache>
            </c:numRef>
          </c:val>
        </c:ser>
        <c:ser>
          <c:idx val="1"/>
          <c:order val="1"/>
          <c:tx>
            <c:strRef>
              <c:f>Blad5!$C$180</c:f>
              <c:strCache>
                <c:ptCount val="1"/>
                <c:pt idx="0">
                  <c:v>2012</c:v>
                </c:pt>
              </c:strCache>
            </c:strRef>
          </c:tx>
          <c:invertIfNegative val="0"/>
          <c:cat>
            <c:strRef>
              <c:f>Blad5!$A$181:$A$188</c:f>
              <c:strCache>
                <c:ptCount val="8"/>
                <c:pt idx="0">
                  <c:v>HJ</c:v>
                </c:pt>
                <c:pt idx="1">
                  <c:v>KaU</c:v>
                </c:pt>
                <c:pt idx="2">
                  <c:v>LNU</c:v>
                </c:pt>
                <c:pt idx="3">
                  <c:v>LTU</c:v>
                </c:pt>
                <c:pt idx="4">
                  <c:v>MAH</c:v>
                </c:pt>
                <c:pt idx="5">
                  <c:v>MdH</c:v>
                </c:pt>
                <c:pt idx="6">
                  <c:v>MiU</c:v>
                </c:pt>
                <c:pt idx="7">
                  <c:v>ÖU</c:v>
                </c:pt>
              </c:strCache>
            </c:strRef>
          </c:cat>
          <c:val>
            <c:numRef>
              <c:f>Blad5!$C$181:$C$188</c:f>
              <c:numCache>
                <c:formatCode>0%</c:formatCode>
                <c:ptCount val="8"/>
                <c:pt idx="0">
                  <c:v>0.45836391665066462</c:v>
                </c:pt>
                <c:pt idx="1">
                  <c:v>0.32544903661776942</c:v>
                </c:pt>
                <c:pt idx="2">
                  <c:v>0.37958944226943941</c:v>
                </c:pt>
                <c:pt idx="3">
                  <c:v>0.28020785445062574</c:v>
                </c:pt>
                <c:pt idx="4">
                  <c:v>0.46134424010136271</c:v>
                </c:pt>
                <c:pt idx="5">
                  <c:v>0.33422685049154388</c:v>
                </c:pt>
                <c:pt idx="6">
                  <c:v>0.37293762544700565</c:v>
                </c:pt>
                <c:pt idx="7">
                  <c:v>0.34718924350355168</c:v>
                </c:pt>
              </c:numCache>
            </c:numRef>
          </c:val>
        </c:ser>
        <c:ser>
          <c:idx val="2"/>
          <c:order val="2"/>
          <c:tx>
            <c:strRef>
              <c:f>Blad5!$D$180</c:f>
              <c:strCache>
                <c:ptCount val="1"/>
                <c:pt idx="0">
                  <c:v>2013</c:v>
                </c:pt>
              </c:strCache>
            </c:strRef>
          </c:tx>
          <c:invertIfNegative val="0"/>
          <c:cat>
            <c:strRef>
              <c:f>Blad5!$A$181:$A$188</c:f>
              <c:strCache>
                <c:ptCount val="8"/>
                <c:pt idx="0">
                  <c:v>HJ</c:v>
                </c:pt>
                <c:pt idx="1">
                  <c:v>KaU</c:v>
                </c:pt>
                <c:pt idx="2">
                  <c:v>LNU</c:v>
                </c:pt>
                <c:pt idx="3">
                  <c:v>LTU</c:v>
                </c:pt>
                <c:pt idx="4">
                  <c:v>MAH</c:v>
                </c:pt>
                <c:pt idx="5">
                  <c:v>MdH</c:v>
                </c:pt>
                <c:pt idx="6">
                  <c:v>MiU</c:v>
                </c:pt>
                <c:pt idx="7">
                  <c:v>ÖU</c:v>
                </c:pt>
              </c:strCache>
            </c:strRef>
          </c:cat>
          <c:val>
            <c:numRef>
              <c:f>Blad5!$D$181:$D$188</c:f>
              <c:numCache>
                <c:formatCode>0%</c:formatCode>
                <c:ptCount val="8"/>
                <c:pt idx="0">
                  <c:v>0.43981727149009286</c:v>
                </c:pt>
                <c:pt idx="1">
                  <c:v>0.3258132798573975</c:v>
                </c:pt>
                <c:pt idx="2">
                  <c:v>0.34225473975801241</c:v>
                </c:pt>
                <c:pt idx="3">
                  <c:v>0.28284049363989855</c:v>
                </c:pt>
                <c:pt idx="4">
                  <c:v>0.38010023077020405</c:v>
                </c:pt>
                <c:pt idx="5">
                  <c:v>0.34947059083404647</c:v>
                </c:pt>
                <c:pt idx="6">
                  <c:v>0.36281103054538538</c:v>
                </c:pt>
                <c:pt idx="7">
                  <c:v>0.33952251540153527</c:v>
                </c:pt>
              </c:numCache>
            </c:numRef>
          </c:val>
        </c:ser>
        <c:ser>
          <c:idx val="3"/>
          <c:order val="3"/>
          <c:tx>
            <c:strRef>
              <c:f>Blad5!$E$180</c:f>
              <c:strCache>
                <c:ptCount val="1"/>
                <c:pt idx="0">
                  <c:v>2014</c:v>
                </c:pt>
              </c:strCache>
            </c:strRef>
          </c:tx>
          <c:invertIfNegative val="0"/>
          <c:cat>
            <c:strRef>
              <c:f>Blad5!$A$181:$A$188</c:f>
              <c:strCache>
                <c:ptCount val="8"/>
                <c:pt idx="0">
                  <c:v>HJ</c:v>
                </c:pt>
                <c:pt idx="1">
                  <c:v>KaU</c:v>
                </c:pt>
                <c:pt idx="2">
                  <c:v>LNU</c:v>
                </c:pt>
                <c:pt idx="3">
                  <c:v>LTU</c:v>
                </c:pt>
                <c:pt idx="4">
                  <c:v>MAH</c:v>
                </c:pt>
                <c:pt idx="5">
                  <c:v>MdH</c:v>
                </c:pt>
                <c:pt idx="6">
                  <c:v>MiU</c:v>
                </c:pt>
                <c:pt idx="7">
                  <c:v>ÖU</c:v>
                </c:pt>
              </c:strCache>
            </c:strRef>
          </c:cat>
          <c:val>
            <c:numRef>
              <c:f>Blad5!$E$181:$E$188</c:f>
              <c:numCache>
                <c:formatCode>0%</c:formatCode>
                <c:ptCount val="8"/>
                <c:pt idx="0">
                  <c:v>0.38362089767261459</c:v>
                </c:pt>
                <c:pt idx="1">
                  <c:v>0.32906364203038491</c:v>
                </c:pt>
                <c:pt idx="2">
                  <c:v>0.34832713241435487</c:v>
                </c:pt>
                <c:pt idx="3">
                  <c:v>0.26830893397471273</c:v>
                </c:pt>
                <c:pt idx="4">
                  <c:v>0.36441313823312688</c:v>
                </c:pt>
                <c:pt idx="5">
                  <c:v>0.36225717393123064</c:v>
                </c:pt>
                <c:pt idx="6">
                  <c:v>0.37948142207626351</c:v>
                </c:pt>
                <c:pt idx="7">
                  <c:v>0.33076895924222993</c:v>
                </c:pt>
              </c:numCache>
            </c:numRef>
          </c:val>
        </c:ser>
        <c:ser>
          <c:idx val="4"/>
          <c:order val="4"/>
          <c:tx>
            <c:strRef>
              <c:f>Blad5!$F$180</c:f>
              <c:strCache>
                <c:ptCount val="1"/>
                <c:pt idx="0">
                  <c:v>2015</c:v>
                </c:pt>
              </c:strCache>
            </c:strRef>
          </c:tx>
          <c:invertIfNegative val="0"/>
          <c:cat>
            <c:strRef>
              <c:f>Blad5!$A$181:$A$188</c:f>
              <c:strCache>
                <c:ptCount val="8"/>
                <c:pt idx="0">
                  <c:v>HJ</c:v>
                </c:pt>
                <c:pt idx="1">
                  <c:v>KaU</c:v>
                </c:pt>
                <c:pt idx="2">
                  <c:v>LNU</c:v>
                </c:pt>
                <c:pt idx="3">
                  <c:v>LTU</c:v>
                </c:pt>
                <c:pt idx="4">
                  <c:v>MAH</c:v>
                </c:pt>
                <c:pt idx="5">
                  <c:v>MdH</c:v>
                </c:pt>
                <c:pt idx="6">
                  <c:v>MiU</c:v>
                </c:pt>
                <c:pt idx="7">
                  <c:v>ÖU</c:v>
                </c:pt>
              </c:strCache>
            </c:strRef>
          </c:cat>
          <c:val>
            <c:numRef>
              <c:f>Blad5!$F$181:$F$188</c:f>
              <c:numCache>
                <c:formatCode>0%</c:formatCode>
                <c:ptCount val="8"/>
                <c:pt idx="0">
                  <c:v>0.39594303899352928</c:v>
                </c:pt>
                <c:pt idx="1">
                  <c:v>0.33102626014187375</c:v>
                </c:pt>
                <c:pt idx="2">
                  <c:v>0.34118750026634165</c:v>
                </c:pt>
                <c:pt idx="3">
                  <c:v>0.27274369589762892</c:v>
                </c:pt>
                <c:pt idx="4">
                  <c:v>0.36556848460527541</c:v>
                </c:pt>
                <c:pt idx="5">
                  <c:v>0.35376177097835027</c:v>
                </c:pt>
                <c:pt idx="6">
                  <c:v>0.39124498526232693</c:v>
                </c:pt>
                <c:pt idx="7">
                  <c:v>0.34010120769127494</c:v>
                </c:pt>
              </c:numCache>
            </c:numRef>
          </c:val>
        </c:ser>
        <c:dLbls>
          <c:showLegendKey val="0"/>
          <c:showVal val="0"/>
          <c:showCatName val="0"/>
          <c:showSerName val="0"/>
          <c:showPercent val="0"/>
          <c:showBubbleSize val="0"/>
        </c:dLbls>
        <c:gapWidth val="150"/>
        <c:axId val="41043840"/>
        <c:axId val="41045376"/>
      </c:barChart>
      <c:catAx>
        <c:axId val="41043840"/>
        <c:scaling>
          <c:orientation val="minMax"/>
        </c:scaling>
        <c:delete val="0"/>
        <c:axPos val="b"/>
        <c:majorTickMark val="out"/>
        <c:minorTickMark val="none"/>
        <c:tickLblPos val="nextTo"/>
        <c:txPr>
          <a:bodyPr/>
          <a:lstStyle/>
          <a:p>
            <a:pPr>
              <a:defRPr sz="1200"/>
            </a:pPr>
            <a:endParaRPr lang="sv-SE"/>
          </a:p>
        </c:txPr>
        <c:crossAx val="41045376"/>
        <c:crosses val="autoZero"/>
        <c:auto val="1"/>
        <c:lblAlgn val="ctr"/>
        <c:lblOffset val="100"/>
        <c:noMultiLvlLbl val="0"/>
      </c:catAx>
      <c:valAx>
        <c:axId val="41045376"/>
        <c:scaling>
          <c:orientation val="minMax"/>
        </c:scaling>
        <c:delete val="0"/>
        <c:axPos val="l"/>
        <c:majorGridlines/>
        <c:title>
          <c:tx>
            <c:rich>
              <a:bodyPr rot="-5400000" vert="horz"/>
              <a:lstStyle/>
              <a:p>
                <a:pPr>
                  <a:defRPr sz="1200" b="0"/>
                </a:pPr>
                <a:r>
                  <a:rPr lang="sv-SE" sz="1200" b="0" dirty="0" smtClean="0"/>
                  <a:t>andel indirekta kostnader</a:t>
                </a:r>
                <a:endParaRPr lang="sv-SE" sz="1200" b="0" dirty="0"/>
              </a:p>
            </c:rich>
          </c:tx>
          <c:overlay val="0"/>
        </c:title>
        <c:numFmt formatCode="0%" sourceLinked="1"/>
        <c:majorTickMark val="out"/>
        <c:minorTickMark val="none"/>
        <c:tickLblPos val="nextTo"/>
        <c:txPr>
          <a:bodyPr/>
          <a:lstStyle/>
          <a:p>
            <a:pPr>
              <a:defRPr sz="1200"/>
            </a:pPr>
            <a:endParaRPr lang="sv-SE"/>
          </a:p>
        </c:txPr>
        <c:crossAx val="41043840"/>
        <c:crosses val="autoZero"/>
        <c:crossBetween val="between"/>
      </c:valAx>
    </c:plotArea>
    <c:legend>
      <c:legendPos val="r"/>
      <c:overlay val="0"/>
      <c:txPr>
        <a:bodyPr/>
        <a:lstStyle/>
        <a:p>
          <a:pPr>
            <a:defRPr sz="1200"/>
          </a:pPr>
          <a:endParaRPr lang="sv-SE"/>
        </a:p>
      </c:txPr>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a:effectLst/>
              </a:rPr>
              <a:t>Lärosäten med utbildningsvolym</a:t>
            </a:r>
            <a:endParaRPr lang="sv-SE">
              <a:effectLst/>
            </a:endParaRPr>
          </a:p>
          <a:p>
            <a:pPr>
              <a:defRPr/>
            </a:pPr>
            <a:r>
              <a:rPr lang="en-US" sz="1800" b="1" i="0" baseline="0">
                <a:effectLst/>
              </a:rPr>
              <a:t> &lt; 500 mnkr</a:t>
            </a:r>
            <a:endParaRPr lang="sv-SE">
              <a:effectLst/>
            </a:endParaRPr>
          </a:p>
        </c:rich>
      </c:tx>
      <c:overlay val="0"/>
    </c:title>
    <c:autoTitleDeleted val="0"/>
    <c:plotArea>
      <c:layout/>
      <c:barChart>
        <c:barDir val="col"/>
        <c:grouping val="clustered"/>
        <c:varyColors val="0"/>
        <c:ser>
          <c:idx val="0"/>
          <c:order val="0"/>
          <c:tx>
            <c:strRef>
              <c:f>'5 år utb o fo'!$B$209</c:f>
              <c:strCache>
                <c:ptCount val="1"/>
                <c:pt idx="0">
                  <c:v>2011</c:v>
                </c:pt>
              </c:strCache>
            </c:strRef>
          </c:tx>
          <c:invertIfNegative val="0"/>
          <c:cat>
            <c:strRef>
              <c:f>'5 år utb o fo'!$A$210:$A$221</c:f>
              <c:strCache>
                <c:ptCount val="12"/>
                <c:pt idx="0">
                  <c:v>BTH</c:v>
                </c:pt>
                <c:pt idx="1">
                  <c:v>GIH</c:v>
                </c:pt>
                <c:pt idx="2">
                  <c:v>HB</c:v>
                </c:pt>
                <c:pt idx="3">
                  <c:v>HD</c:v>
                </c:pt>
                <c:pt idx="4">
                  <c:v>HH</c:v>
                </c:pt>
                <c:pt idx="5">
                  <c:v>HiG</c:v>
                </c:pt>
                <c:pt idx="6">
                  <c:v>HKr</c:v>
                </c:pt>
                <c:pt idx="7">
                  <c:v>HS</c:v>
                </c:pt>
                <c:pt idx="8">
                  <c:v>HV</c:v>
                </c:pt>
                <c:pt idx="9">
                  <c:v>KF</c:v>
                </c:pt>
                <c:pt idx="10">
                  <c:v>KKH</c:v>
                </c:pt>
                <c:pt idx="11">
                  <c:v>SH</c:v>
                </c:pt>
              </c:strCache>
            </c:strRef>
          </c:cat>
          <c:val>
            <c:numRef>
              <c:f>'5 år utb o fo'!$B$210:$B$221</c:f>
              <c:numCache>
                <c:formatCode>0%</c:formatCode>
                <c:ptCount val="12"/>
                <c:pt idx="0">
                  <c:v>0.44780157265303028</c:v>
                </c:pt>
                <c:pt idx="1">
                  <c:v>0.43294264643967895</c:v>
                </c:pt>
                <c:pt idx="2">
                  <c:v>0.39852088059201962</c:v>
                </c:pt>
                <c:pt idx="3">
                  <c:v>0.30020592464768481</c:v>
                </c:pt>
                <c:pt idx="4">
                  <c:v>0.40696889859915181</c:v>
                </c:pt>
                <c:pt idx="5">
                  <c:v>0.42756775095195659</c:v>
                </c:pt>
                <c:pt idx="6">
                  <c:v>0.39421281428463889</c:v>
                </c:pt>
                <c:pt idx="7">
                  <c:v>0.40153868915520047</c:v>
                </c:pt>
                <c:pt idx="8">
                  <c:v>0.468867619233651</c:v>
                </c:pt>
                <c:pt idx="9">
                  <c:v>0.37646893350680405</c:v>
                </c:pt>
                <c:pt idx="10">
                  <c:v>0.19787745809081395</c:v>
                </c:pt>
                <c:pt idx="11">
                  <c:v>0.39715214893370299</c:v>
                </c:pt>
              </c:numCache>
            </c:numRef>
          </c:val>
        </c:ser>
        <c:ser>
          <c:idx val="1"/>
          <c:order val="1"/>
          <c:tx>
            <c:strRef>
              <c:f>'5 år utb o fo'!$C$209</c:f>
              <c:strCache>
                <c:ptCount val="1"/>
                <c:pt idx="0">
                  <c:v>2012</c:v>
                </c:pt>
              </c:strCache>
            </c:strRef>
          </c:tx>
          <c:invertIfNegative val="0"/>
          <c:cat>
            <c:strRef>
              <c:f>'5 år utb o fo'!$A$210:$A$221</c:f>
              <c:strCache>
                <c:ptCount val="12"/>
                <c:pt idx="0">
                  <c:v>BTH</c:v>
                </c:pt>
                <c:pt idx="1">
                  <c:v>GIH</c:v>
                </c:pt>
                <c:pt idx="2">
                  <c:v>HB</c:v>
                </c:pt>
                <c:pt idx="3">
                  <c:v>HD</c:v>
                </c:pt>
                <c:pt idx="4">
                  <c:v>HH</c:v>
                </c:pt>
                <c:pt idx="5">
                  <c:v>HiG</c:v>
                </c:pt>
                <c:pt idx="6">
                  <c:v>HKr</c:v>
                </c:pt>
                <c:pt idx="7">
                  <c:v>HS</c:v>
                </c:pt>
                <c:pt idx="8">
                  <c:v>HV</c:v>
                </c:pt>
                <c:pt idx="9">
                  <c:v>KF</c:v>
                </c:pt>
                <c:pt idx="10">
                  <c:v>KKH</c:v>
                </c:pt>
                <c:pt idx="11">
                  <c:v>SH</c:v>
                </c:pt>
              </c:strCache>
            </c:strRef>
          </c:cat>
          <c:val>
            <c:numRef>
              <c:f>'5 år utb o fo'!$C$210:$C$221</c:f>
              <c:numCache>
                <c:formatCode>0%</c:formatCode>
                <c:ptCount val="12"/>
                <c:pt idx="0">
                  <c:v>0.4112630193953889</c:v>
                </c:pt>
                <c:pt idx="1">
                  <c:v>0.51570941637489276</c:v>
                </c:pt>
                <c:pt idx="2">
                  <c:v>0.34366796515837306</c:v>
                </c:pt>
                <c:pt idx="3">
                  <c:v>0.28609933239478835</c:v>
                </c:pt>
                <c:pt idx="4">
                  <c:v>0.43484029497069132</c:v>
                </c:pt>
                <c:pt idx="5">
                  <c:v>0.38522732251273406</c:v>
                </c:pt>
                <c:pt idx="6">
                  <c:v>0.30973383759461259</c:v>
                </c:pt>
                <c:pt idx="7">
                  <c:v>0.36075024679768647</c:v>
                </c:pt>
                <c:pt idx="8">
                  <c:v>0.46464714105150379</c:v>
                </c:pt>
                <c:pt idx="9">
                  <c:v>0.38118437974183977</c:v>
                </c:pt>
                <c:pt idx="10">
                  <c:v>0.17125047093879509</c:v>
                </c:pt>
                <c:pt idx="11">
                  <c:v>0.30943659387043493</c:v>
                </c:pt>
              </c:numCache>
            </c:numRef>
          </c:val>
        </c:ser>
        <c:ser>
          <c:idx val="2"/>
          <c:order val="2"/>
          <c:tx>
            <c:strRef>
              <c:f>'5 år utb o fo'!$D$209</c:f>
              <c:strCache>
                <c:ptCount val="1"/>
                <c:pt idx="0">
                  <c:v>2013</c:v>
                </c:pt>
              </c:strCache>
            </c:strRef>
          </c:tx>
          <c:invertIfNegative val="0"/>
          <c:cat>
            <c:strRef>
              <c:f>'5 år utb o fo'!$A$210:$A$221</c:f>
              <c:strCache>
                <c:ptCount val="12"/>
                <c:pt idx="0">
                  <c:v>BTH</c:v>
                </c:pt>
                <c:pt idx="1">
                  <c:v>GIH</c:v>
                </c:pt>
                <c:pt idx="2">
                  <c:v>HB</c:v>
                </c:pt>
                <c:pt idx="3">
                  <c:v>HD</c:v>
                </c:pt>
                <c:pt idx="4">
                  <c:v>HH</c:v>
                </c:pt>
                <c:pt idx="5">
                  <c:v>HiG</c:v>
                </c:pt>
                <c:pt idx="6">
                  <c:v>HKr</c:v>
                </c:pt>
                <c:pt idx="7">
                  <c:v>HS</c:v>
                </c:pt>
                <c:pt idx="8">
                  <c:v>HV</c:v>
                </c:pt>
                <c:pt idx="9">
                  <c:v>KF</c:v>
                </c:pt>
                <c:pt idx="10">
                  <c:v>KKH</c:v>
                </c:pt>
                <c:pt idx="11">
                  <c:v>SH</c:v>
                </c:pt>
              </c:strCache>
            </c:strRef>
          </c:cat>
          <c:val>
            <c:numRef>
              <c:f>'5 år utb o fo'!$D$210:$D$221</c:f>
              <c:numCache>
                <c:formatCode>0%</c:formatCode>
                <c:ptCount val="12"/>
                <c:pt idx="0">
                  <c:v>0.37970163518060301</c:v>
                </c:pt>
                <c:pt idx="1">
                  <c:v>0.55757502199836151</c:v>
                </c:pt>
                <c:pt idx="2">
                  <c:v>0.38899019500621601</c:v>
                </c:pt>
                <c:pt idx="3">
                  <c:v>0.31687731970244171</c:v>
                </c:pt>
                <c:pt idx="4">
                  <c:v>0.43168289208598354</c:v>
                </c:pt>
                <c:pt idx="5">
                  <c:v>0.37415013602489977</c:v>
                </c:pt>
                <c:pt idx="6">
                  <c:v>0.35432626134389</c:v>
                </c:pt>
                <c:pt idx="7">
                  <c:v>0.41415533297358359</c:v>
                </c:pt>
                <c:pt idx="8">
                  <c:v>0.45571940540016981</c:v>
                </c:pt>
                <c:pt idx="9">
                  <c:v>0.34180226657098711</c:v>
                </c:pt>
                <c:pt idx="10">
                  <c:v>0.24794435906779258</c:v>
                </c:pt>
                <c:pt idx="11">
                  <c:v>0.35629856116929648</c:v>
                </c:pt>
              </c:numCache>
            </c:numRef>
          </c:val>
        </c:ser>
        <c:ser>
          <c:idx val="3"/>
          <c:order val="3"/>
          <c:tx>
            <c:strRef>
              <c:f>'5 år utb o fo'!$E$209</c:f>
              <c:strCache>
                <c:ptCount val="1"/>
                <c:pt idx="0">
                  <c:v>2014</c:v>
                </c:pt>
              </c:strCache>
            </c:strRef>
          </c:tx>
          <c:invertIfNegative val="0"/>
          <c:cat>
            <c:strRef>
              <c:f>'5 år utb o fo'!$A$210:$A$221</c:f>
              <c:strCache>
                <c:ptCount val="12"/>
                <c:pt idx="0">
                  <c:v>BTH</c:v>
                </c:pt>
                <c:pt idx="1">
                  <c:v>GIH</c:v>
                </c:pt>
                <c:pt idx="2">
                  <c:v>HB</c:v>
                </c:pt>
                <c:pt idx="3">
                  <c:v>HD</c:v>
                </c:pt>
                <c:pt idx="4">
                  <c:v>HH</c:v>
                </c:pt>
                <c:pt idx="5">
                  <c:v>HiG</c:v>
                </c:pt>
                <c:pt idx="6">
                  <c:v>HKr</c:v>
                </c:pt>
                <c:pt idx="7">
                  <c:v>HS</c:v>
                </c:pt>
                <c:pt idx="8">
                  <c:v>HV</c:v>
                </c:pt>
                <c:pt idx="9">
                  <c:v>KF</c:v>
                </c:pt>
                <c:pt idx="10">
                  <c:v>KKH</c:v>
                </c:pt>
                <c:pt idx="11">
                  <c:v>SH</c:v>
                </c:pt>
              </c:strCache>
            </c:strRef>
          </c:cat>
          <c:val>
            <c:numRef>
              <c:f>'5 år utb o fo'!$E$210:$E$221</c:f>
              <c:numCache>
                <c:formatCode>0%</c:formatCode>
                <c:ptCount val="12"/>
                <c:pt idx="0">
                  <c:v>0.3917320177629004</c:v>
                </c:pt>
                <c:pt idx="1">
                  <c:v>0.44644627771387774</c:v>
                </c:pt>
                <c:pt idx="2">
                  <c:v>0.38249603229251089</c:v>
                </c:pt>
                <c:pt idx="3">
                  <c:v>0.3313415048157618</c:v>
                </c:pt>
                <c:pt idx="4">
                  <c:v>0.42828836581725072</c:v>
                </c:pt>
                <c:pt idx="5">
                  <c:v>0.29719714964370542</c:v>
                </c:pt>
                <c:pt idx="6">
                  <c:v>0.348401553045387</c:v>
                </c:pt>
                <c:pt idx="7">
                  <c:v>0.41171740025600345</c:v>
                </c:pt>
                <c:pt idx="8">
                  <c:v>0.41618682125589973</c:v>
                </c:pt>
                <c:pt idx="9">
                  <c:v>0.34479584953950315</c:v>
                </c:pt>
                <c:pt idx="10">
                  <c:v>0.22120845358905131</c:v>
                </c:pt>
                <c:pt idx="11">
                  <c:v>0.37555775175578482</c:v>
                </c:pt>
              </c:numCache>
            </c:numRef>
          </c:val>
        </c:ser>
        <c:ser>
          <c:idx val="4"/>
          <c:order val="4"/>
          <c:tx>
            <c:strRef>
              <c:f>'5 år utb o fo'!$F$209</c:f>
              <c:strCache>
                <c:ptCount val="1"/>
                <c:pt idx="0">
                  <c:v>2015</c:v>
                </c:pt>
              </c:strCache>
            </c:strRef>
          </c:tx>
          <c:invertIfNegative val="0"/>
          <c:cat>
            <c:strRef>
              <c:f>'5 år utb o fo'!$A$210:$A$221</c:f>
              <c:strCache>
                <c:ptCount val="12"/>
                <c:pt idx="0">
                  <c:v>BTH</c:v>
                </c:pt>
                <c:pt idx="1">
                  <c:v>GIH</c:v>
                </c:pt>
                <c:pt idx="2">
                  <c:v>HB</c:v>
                </c:pt>
                <c:pt idx="3">
                  <c:v>HD</c:v>
                </c:pt>
                <c:pt idx="4">
                  <c:v>HH</c:v>
                </c:pt>
                <c:pt idx="5">
                  <c:v>HiG</c:v>
                </c:pt>
                <c:pt idx="6">
                  <c:v>HKr</c:v>
                </c:pt>
                <c:pt idx="7">
                  <c:v>HS</c:v>
                </c:pt>
                <c:pt idx="8">
                  <c:v>HV</c:v>
                </c:pt>
                <c:pt idx="9">
                  <c:v>KF</c:v>
                </c:pt>
                <c:pt idx="10">
                  <c:v>KKH</c:v>
                </c:pt>
                <c:pt idx="11">
                  <c:v>SH</c:v>
                </c:pt>
              </c:strCache>
            </c:strRef>
          </c:cat>
          <c:val>
            <c:numRef>
              <c:f>'5 år utb o fo'!$F$210:$F$221</c:f>
              <c:numCache>
                <c:formatCode>0%</c:formatCode>
                <c:ptCount val="12"/>
                <c:pt idx="0">
                  <c:v>0.36407940654341236</c:v>
                </c:pt>
                <c:pt idx="1">
                  <c:v>0.44662695722019968</c:v>
                </c:pt>
                <c:pt idx="2">
                  <c:v>0.35469634264013405</c:v>
                </c:pt>
                <c:pt idx="3">
                  <c:v>0.28909846368156017</c:v>
                </c:pt>
                <c:pt idx="4">
                  <c:v>0.36254085065465713</c:v>
                </c:pt>
                <c:pt idx="5">
                  <c:v>0.30640056604409305</c:v>
                </c:pt>
                <c:pt idx="6">
                  <c:v>0.33927896956788633</c:v>
                </c:pt>
                <c:pt idx="7">
                  <c:v>0.4066759344642949</c:v>
                </c:pt>
                <c:pt idx="8">
                  <c:v>0.39690708738996727</c:v>
                </c:pt>
                <c:pt idx="9">
                  <c:v>0.33113349332169784</c:v>
                </c:pt>
                <c:pt idx="10">
                  <c:v>0.31259036234368248</c:v>
                </c:pt>
                <c:pt idx="11">
                  <c:v>0.38803371695164007</c:v>
                </c:pt>
              </c:numCache>
            </c:numRef>
          </c:val>
        </c:ser>
        <c:dLbls>
          <c:showLegendKey val="0"/>
          <c:showVal val="0"/>
          <c:showCatName val="0"/>
          <c:showSerName val="0"/>
          <c:showPercent val="0"/>
          <c:showBubbleSize val="0"/>
        </c:dLbls>
        <c:gapWidth val="150"/>
        <c:axId val="43480960"/>
        <c:axId val="43482496"/>
      </c:barChart>
      <c:catAx>
        <c:axId val="43480960"/>
        <c:scaling>
          <c:orientation val="minMax"/>
        </c:scaling>
        <c:delete val="0"/>
        <c:axPos val="b"/>
        <c:majorTickMark val="out"/>
        <c:minorTickMark val="none"/>
        <c:tickLblPos val="nextTo"/>
        <c:txPr>
          <a:bodyPr/>
          <a:lstStyle/>
          <a:p>
            <a:pPr>
              <a:defRPr sz="1200"/>
            </a:pPr>
            <a:endParaRPr lang="sv-SE"/>
          </a:p>
        </c:txPr>
        <c:crossAx val="43482496"/>
        <c:crosses val="autoZero"/>
        <c:auto val="1"/>
        <c:lblAlgn val="ctr"/>
        <c:lblOffset val="100"/>
        <c:noMultiLvlLbl val="0"/>
      </c:catAx>
      <c:valAx>
        <c:axId val="43482496"/>
        <c:scaling>
          <c:orientation val="minMax"/>
        </c:scaling>
        <c:delete val="0"/>
        <c:axPos val="l"/>
        <c:majorGridlines/>
        <c:title>
          <c:tx>
            <c:rich>
              <a:bodyPr rot="-5400000" vert="horz"/>
              <a:lstStyle/>
              <a:p>
                <a:pPr>
                  <a:defRPr sz="1200" b="0"/>
                </a:pPr>
                <a:r>
                  <a:rPr lang="sv-SE" sz="1200" b="0" dirty="0" smtClean="0"/>
                  <a:t>andel indirekta kostnader</a:t>
                </a:r>
                <a:endParaRPr lang="sv-SE" sz="1200" b="0" dirty="0"/>
              </a:p>
            </c:rich>
          </c:tx>
          <c:overlay val="0"/>
        </c:title>
        <c:numFmt formatCode="0%" sourceLinked="1"/>
        <c:majorTickMark val="out"/>
        <c:minorTickMark val="none"/>
        <c:tickLblPos val="nextTo"/>
        <c:txPr>
          <a:bodyPr/>
          <a:lstStyle/>
          <a:p>
            <a:pPr>
              <a:defRPr sz="1200"/>
            </a:pPr>
            <a:endParaRPr lang="sv-SE"/>
          </a:p>
        </c:txPr>
        <c:crossAx val="43480960"/>
        <c:crosses val="autoZero"/>
        <c:crossBetween val="between"/>
      </c:valAx>
    </c:plotArea>
    <c:legend>
      <c:legendPos val="r"/>
      <c:overlay val="0"/>
      <c:txPr>
        <a:bodyPr/>
        <a:lstStyle/>
        <a:p>
          <a:pPr>
            <a:defRPr sz="1200"/>
          </a:pPr>
          <a:endParaRPr lang="sv-SE"/>
        </a:p>
      </c:txPr>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utbildning + forskning 2015</a:t>
            </a:r>
          </a:p>
        </c:rich>
      </c:tx>
      <c:overlay val="0"/>
    </c:title>
    <c:autoTitleDeleted val="0"/>
    <c:plotArea>
      <c:layout/>
      <c:scatterChart>
        <c:scatterStyle val="lineMarker"/>
        <c:varyColors val="0"/>
        <c:ser>
          <c:idx val="0"/>
          <c:order val="0"/>
          <c:spPr>
            <a:ln w="28575">
              <a:noFill/>
            </a:ln>
          </c:spPr>
          <c:xVal>
            <c:numRef>
              <c:f>andel!$B$163:$B$196</c:f>
              <c:numCache>
                <c:formatCode>#,##0</c:formatCode>
                <c:ptCount val="34"/>
                <c:pt idx="0">
                  <c:v>441303</c:v>
                </c:pt>
                <c:pt idx="1">
                  <c:v>3320409</c:v>
                </c:pt>
                <c:pt idx="2">
                  <c:v>500696</c:v>
                </c:pt>
                <c:pt idx="3">
                  <c:v>126535</c:v>
                </c:pt>
                <c:pt idx="4">
                  <c:v>5694489</c:v>
                </c:pt>
                <c:pt idx="5">
                  <c:v>613208</c:v>
                </c:pt>
                <c:pt idx="6">
                  <c:v>616822</c:v>
                </c:pt>
                <c:pt idx="7">
                  <c:v>512365</c:v>
                </c:pt>
                <c:pt idx="8">
                  <c:v>406438</c:v>
                </c:pt>
                <c:pt idx="9">
                  <c:v>573997</c:v>
                </c:pt>
                <c:pt idx="10">
                  <c:v>788936</c:v>
                </c:pt>
                <c:pt idx="11">
                  <c:v>487700</c:v>
                </c:pt>
                <c:pt idx="12">
                  <c:v>431379</c:v>
                </c:pt>
                <c:pt idx="13">
                  <c:v>471434</c:v>
                </c:pt>
                <c:pt idx="14">
                  <c:v>998876</c:v>
                </c:pt>
                <c:pt idx="15">
                  <c:v>177869</c:v>
                </c:pt>
                <c:pt idx="16">
                  <c:v>6077700</c:v>
                </c:pt>
                <c:pt idx="17">
                  <c:v>72535</c:v>
                </c:pt>
                <c:pt idx="18">
                  <c:v>150732</c:v>
                </c:pt>
                <c:pt idx="19">
                  <c:v>4158380</c:v>
                </c:pt>
                <c:pt idx="20">
                  <c:v>3625033</c:v>
                </c:pt>
                <c:pt idx="21">
                  <c:v>1622819</c:v>
                </c:pt>
                <c:pt idx="22">
                  <c:v>1619086</c:v>
                </c:pt>
                <c:pt idx="23">
                  <c:v>7517111</c:v>
                </c:pt>
                <c:pt idx="24">
                  <c:v>1318681</c:v>
                </c:pt>
                <c:pt idx="25">
                  <c:v>840140</c:v>
                </c:pt>
                <c:pt idx="26">
                  <c:v>898373</c:v>
                </c:pt>
                <c:pt idx="27">
                  <c:v>653318</c:v>
                </c:pt>
                <c:pt idx="28">
                  <c:v>265976</c:v>
                </c:pt>
                <c:pt idx="29">
                  <c:v>3176192</c:v>
                </c:pt>
                <c:pt idx="30">
                  <c:v>4437838</c:v>
                </c:pt>
                <c:pt idx="31">
                  <c:v>4138208</c:v>
                </c:pt>
                <c:pt idx="32">
                  <c:v>6164022</c:v>
                </c:pt>
                <c:pt idx="33">
                  <c:v>1102914</c:v>
                </c:pt>
              </c:numCache>
            </c:numRef>
          </c:xVal>
          <c:yVal>
            <c:numRef>
              <c:f>andel!$C$163:$C$196</c:f>
              <c:numCache>
                <c:formatCode>0%</c:formatCode>
                <c:ptCount val="34"/>
                <c:pt idx="0">
                  <c:v>0.3142851963390233</c:v>
                </c:pt>
                <c:pt idx="1">
                  <c:v>0.22592728787327104</c:v>
                </c:pt>
                <c:pt idx="2">
                  <c:v>0.25667870324508285</c:v>
                </c:pt>
                <c:pt idx="3">
                  <c:v>0.39102224680918324</c:v>
                </c:pt>
                <c:pt idx="4">
                  <c:v>0.25838999776801747</c:v>
                </c:pt>
                <c:pt idx="5">
                  <c:v>0.34536894495831755</c:v>
                </c:pt>
                <c:pt idx="6">
                  <c:v>0.27597913174303124</c:v>
                </c:pt>
                <c:pt idx="7">
                  <c:v>0.32511588418412657</c:v>
                </c:pt>
                <c:pt idx="8">
                  <c:v>0.19462501045669942</c:v>
                </c:pt>
                <c:pt idx="9">
                  <c:v>0.29616879530729256</c:v>
                </c:pt>
                <c:pt idx="10">
                  <c:v>0.3759101852621759</c:v>
                </c:pt>
                <c:pt idx="11">
                  <c:v>0.33113343038753335</c:v>
                </c:pt>
                <c:pt idx="12">
                  <c:v>0.35175948759675368</c:v>
                </c:pt>
                <c:pt idx="13">
                  <c:v>0.36272445939445258</c:v>
                </c:pt>
                <c:pt idx="14">
                  <c:v>0.31348836091767146</c:v>
                </c:pt>
                <c:pt idx="15">
                  <c:v>0.35064569992522587</c:v>
                </c:pt>
                <c:pt idx="16">
                  <c:v>0.17268893153785145</c:v>
                </c:pt>
                <c:pt idx="17">
                  <c:v>0.35395326394154547</c:v>
                </c:pt>
                <c:pt idx="18">
                  <c:v>0.43857077461985505</c:v>
                </c:pt>
                <c:pt idx="19">
                  <c:v>0.2865903434751032</c:v>
                </c:pt>
                <c:pt idx="20">
                  <c:v>0.27844533553211792</c:v>
                </c:pt>
                <c:pt idx="21">
                  <c:v>0.31112773513250708</c:v>
                </c:pt>
                <c:pt idx="22">
                  <c:v>0.22020448574072038</c:v>
                </c:pt>
                <c:pt idx="23">
                  <c:v>0.2255544242536793</c:v>
                </c:pt>
                <c:pt idx="24">
                  <c:v>0.34420531083711681</c:v>
                </c:pt>
                <c:pt idx="25">
                  <c:v>0.31739471992763113</c:v>
                </c:pt>
                <c:pt idx="26">
                  <c:v>0.34753481395630531</c:v>
                </c:pt>
                <c:pt idx="27">
                  <c:v>0.35343489301228503</c:v>
                </c:pt>
                <c:pt idx="28">
                  <c:v>0.35423496856859266</c:v>
                </c:pt>
                <c:pt idx="29">
                  <c:v>0.20434475880866143</c:v>
                </c:pt>
                <c:pt idx="30">
                  <c:v>0.29677642882916294</c:v>
                </c:pt>
                <c:pt idx="31">
                  <c:v>0.21444401436563845</c:v>
                </c:pt>
                <c:pt idx="32">
                  <c:v>0.2248814167113615</c:v>
                </c:pt>
                <c:pt idx="33">
                  <c:v>0.31389412626913793</c:v>
                </c:pt>
              </c:numCache>
            </c:numRef>
          </c:yVal>
          <c:smooth val="0"/>
        </c:ser>
        <c:dLbls>
          <c:showLegendKey val="0"/>
          <c:showVal val="0"/>
          <c:showCatName val="0"/>
          <c:showSerName val="0"/>
          <c:showPercent val="0"/>
          <c:showBubbleSize val="0"/>
        </c:dLbls>
        <c:axId val="43527168"/>
        <c:axId val="43537536"/>
      </c:scatterChart>
      <c:valAx>
        <c:axId val="43527168"/>
        <c:scaling>
          <c:orientation val="minMax"/>
        </c:scaling>
        <c:delete val="0"/>
        <c:axPos val="b"/>
        <c:title>
          <c:tx>
            <c:rich>
              <a:bodyPr/>
              <a:lstStyle/>
              <a:p>
                <a:pPr>
                  <a:defRPr sz="1200" b="0"/>
                </a:pPr>
                <a:r>
                  <a:rPr lang="en-US" sz="1200" b="0"/>
                  <a:t>verksamhetskostnader tkr - utbildning</a:t>
                </a:r>
                <a:r>
                  <a:rPr lang="en-US" sz="1200" b="0" baseline="0"/>
                  <a:t> + forskning</a:t>
                </a:r>
                <a:endParaRPr lang="en-US" sz="1200" b="0"/>
              </a:p>
            </c:rich>
          </c:tx>
          <c:overlay val="0"/>
        </c:title>
        <c:numFmt formatCode="#,##0" sourceLinked="1"/>
        <c:majorTickMark val="out"/>
        <c:minorTickMark val="none"/>
        <c:tickLblPos val="nextTo"/>
        <c:txPr>
          <a:bodyPr/>
          <a:lstStyle/>
          <a:p>
            <a:pPr>
              <a:defRPr sz="1200"/>
            </a:pPr>
            <a:endParaRPr lang="sv-SE"/>
          </a:p>
        </c:txPr>
        <c:crossAx val="43537536"/>
        <c:crosses val="autoZero"/>
        <c:crossBetween val="midCat"/>
      </c:valAx>
      <c:valAx>
        <c:axId val="43537536"/>
        <c:scaling>
          <c:orientation val="minMax"/>
          <c:max val="1"/>
        </c:scaling>
        <c:delete val="0"/>
        <c:axPos val="l"/>
        <c:majorGridlines/>
        <c:title>
          <c:tx>
            <c:rich>
              <a:bodyPr rot="-5400000" vert="horz"/>
              <a:lstStyle/>
              <a:p>
                <a:pPr>
                  <a:defRPr sz="1200" b="0"/>
                </a:pPr>
                <a:r>
                  <a:rPr lang="en-US" sz="1200" b="0"/>
                  <a:t>andel indirekta kostnader</a:t>
                </a:r>
              </a:p>
            </c:rich>
          </c:tx>
          <c:overlay val="0"/>
        </c:title>
        <c:numFmt formatCode="0%" sourceLinked="1"/>
        <c:majorTickMark val="out"/>
        <c:minorTickMark val="none"/>
        <c:tickLblPos val="nextTo"/>
        <c:txPr>
          <a:bodyPr/>
          <a:lstStyle/>
          <a:p>
            <a:pPr>
              <a:defRPr sz="1200"/>
            </a:pPr>
            <a:endParaRPr lang="sv-SE"/>
          </a:p>
        </c:txPr>
        <c:crossAx val="43527168"/>
        <c:crosses val="autoZero"/>
        <c:crossBetween val="midCat"/>
      </c:valAx>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utbildning</a:t>
            </a:r>
            <a:r>
              <a:rPr lang="en-US" baseline="0"/>
              <a:t> + forskning 2015</a:t>
            </a:r>
            <a:endParaRPr lang="en-US"/>
          </a:p>
        </c:rich>
      </c:tx>
      <c:overlay val="0"/>
    </c:title>
    <c:autoTitleDeleted val="0"/>
    <c:plotArea>
      <c:layout/>
      <c:barChart>
        <c:barDir val="col"/>
        <c:grouping val="clustered"/>
        <c:varyColors val="0"/>
        <c:ser>
          <c:idx val="0"/>
          <c:order val="0"/>
          <c:tx>
            <c:strRef>
              <c:f>andel!$Q$162</c:f>
              <c:strCache>
                <c:ptCount val="1"/>
                <c:pt idx="0">
                  <c:v>indirekta kostnader</c:v>
                </c:pt>
              </c:strCache>
            </c:strRef>
          </c:tx>
          <c:invertIfNegative val="0"/>
          <c:cat>
            <c:strRef>
              <c:f>andel!$P$163:$P$196</c:f>
              <c:strCache>
                <c:ptCount val="34"/>
                <c:pt idx="0">
                  <c:v>KI</c:v>
                </c:pt>
                <c:pt idx="1">
                  <c:v>HHS</c:v>
                </c:pt>
                <c:pt idx="2">
                  <c:v>SLU</c:v>
                </c:pt>
                <c:pt idx="3">
                  <c:v>UmU</c:v>
                </c:pt>
                <c:pt idx="4">
                  <c:v>LTU</c:v>
                </c:pt>
                <c:pt idx="5">
                  <c:v>UU</c:v>
                </c:pt>
                <c:pt idx="6">
                  <c:v>LU</c:v>
                </c:pt>
                <c:pt idx="7">
                  <c:v>CTH</c:v>
                </c:pt>
                <c:pt idx="8">
                  <c:v>FHS</c:v>
                </c:pt>
                <c:pt idx="9">
                  <c:v>GU</c:v>
                </c:pt>
                <c:pt idx="10">
                  <c:v>HD</c:v>
                </c:pt>
                <c:pt idx="11">
                  <c:v>LiU</c:v>
                </c:pt>
                <c:pt idx="12">
                  <c:v>KTH</c:v>
                </c:pt>
                <c:pt idx="13">
                  <c:v>HiG</c:v>
                </c:pt>
                <c:pt idx="14">
                  <c:v>SU</c:v>
                </c:pt>
                <c:pt idx="15">
                  <c:v>LNU</c:v>
                </c:pt>
                <c:pt idx="16">
                  <c:v>KaU</c:v>
                </c:pt>
                <c:pt idx="17">
                  <c:v>ÖU</c:v>
                </c:pt>
                <c:pt idx="18">
                  <c:v>BTH</c:v>
                </c:pt>
                <c:pt idx="19">
                  <c:v>MdH</c:v>
                </c:pt>
                <c:pt idx="20">
                  <c:v>HH</c:v>
                </c:pt>
                <c:pt idx="21">
                  <c:v>HKr</c:v>
                </c:pt>
                <c:pt idx="22">
                  <c:v>MAH</c:v>
                </c:pt>
                <c:pt idx="23">
                  <c:v>HB</c:v>
                </c:pt>
                <c:pt idx="24">
                  <c:v>MiU</c:v>
                </c:pt>
                <c:pt idx="25">
                  <c:v>KF</c:v>
                </c:pt>
                <c:pt idx="26">
                  <c:v>HS</c:v>
                </c:pt>
                <c:pt idx="27">
                  <c:v>SH</c:v>
                </c:pt>
                <c:pt idx="28">
                  <c:v>KKH</c:v>
                </c:pt>
                <c:pt idx="29">
                  <c:v>SKH</c:v>
                </c:pt>
                <c:pt idx="30">
                  <c:v>HV</c:v>
                </c:pt>
                <c:pt idx="31">
                  <c:v>HJ</c:v>
                </c:pt>
                <c:pt idx="32">
                  <c:v>GIH</c:v>
                </c:pt>
                <c:pt idx="33">
                  <c:v>KMH</c:v>
                </c:pt>
              </c:strCache>
            </c:strRef>
          </c:cat>
          <c:val>
            <c:numRef>
              <c:f>andel!$Q$163:$Q$196</c:f>
              <c:numCache>
                <c:formatCode>0%</c:formatCode>
                <c:ptCount val="34"/>
                <c:pt idx="0">
                  <c:v>0.17268893153785145</c:v>
                </c:pt>
                <c:pt idx="1">
                  <c:v>0.19462501045669942</c:v>
                </c:pt>
                <c:pt idx="2">
                  <c:v>0.20434475880866143</c:v>
                </c:pt>
                <c:pt idx="3">
                  <c:v>0.21444401436563845</c:v>
                </c:pt>
                <c:pt idx="4">
                  <c:v>0.22020448574072038</c:v>
                </c:pt>
                <c:pt idx="5">
                  <c:v>0.2248814167113615</c:v>
                </c:pt>
                <c:pt idx="6">
                  <c:v>0.2255544242536793</c:v>
                </c:pt>
                <c:pt idx="7">
                  <c:v>0.22592728787327104</c:v>
                </c:pt>
                <c:pt idx="8">
                  <c:v>0.25667870324508285</c:v>
                </c:pt>
                <c:pt idx="9">
                  <c:v>0.25838999776801747</c:v>
                </c:pt>
                <c:pt idx="10">
                  <c:v>0.27597913174303124</c:v>
                </c:pt>
                <c:pt idx="11">
                  <c:v>0.27844533553211792</c:v>
                </c:pt>
                <c:pt idx="12">
                  <c:v>0.2865903434751032</c:v>
                </c:pt>
                <c:pt idx="13">
                  <c:v>0.29616879530729256</c:v>
                </c:pt>
                <c:pt idx="14">
                  <c:v>0.29677642882916294</c:v>
                </c:pt>
                <c:pt idx="15">
                  <c:v>0.31112773513250708</c:v>
                </c:pt>
                <c:pt idx="16">
                  <c:v>0.31348836091767146</c:v>
                </c:pt>
                <c:pt idx="17">
                  <c:v>0.31389412626913793</c:v>
                </c:pt>
                <c:pt idx="18">
                  <c:v>0.3142851963390233</c:v>
                </c:pt>
                <c:pt idx="19">
                  <c:v>0.31739471992763113</c:v>
                </c:pt>
                <c:pt idx="20">
                  <c:v>0.32511588418412657</c:v>
                </c:pt>
                <c:pt idx="21">
                  <c:v>0.33113343038753335</c:v>
                </c:pt>
                <c:pt idx="22">
                  <c:v>0.34420531083711681</c:v>
                </c:pt>
                <c:pt idx="23">
                  <c:v>0.34536894495831755</c:v>
                </c:pt>
                <c:pt idx="24">
                  <c:v>0.34753481395630531</c:v>
                </c:pt>
                <c:pt idx="25">
                  <c:v>0.35064569992522587</c:v>
                </c:pt>
                <c:pt idx="26">
                  <c:v>0.35175948759675368</c:v>
                </c:pt>
                <c:pt idx="27">
                  <c:v>0.35343489301228503</c:v>
                </c:pt>
                <c:pt idx="28">
                  <c:v>0.35395326394154547</c:v>
                </c:pt>
                <c:pt idx="29">
                  <c:v>0.35423496856859266</c:v>
                </c:pt>
                <c:pt idx="30">
                  <c:v>0.36272445939445258</c:v>
                </c:pt>
                <c:pt idx="31">
                  <c:v>0.3759101852621759</c:v>
                </c:pt>
                <c:pt idx="32">
                  <c:v>0.39102224680918324</c:v>
                </c:pt>
                <c:pt idx="33">
                  <c:v>0.43857077461985505</c:v>
                </c:pt>
              </c:numCache>
            </c:numRef>
          </c:val>
        </c:ser>
        <c:dLbls>
          <c:showLegendKey val="0"/>
          <c:showVal val="0"/>
          <c:showCatName val="0"/>
          <c:showSerName val="0"/>
          <c:showPercent val="0"/>
          <c:showBubbleSize val="0"/>
        </c:dLbls>
        <c:gapWidth val="150"/>
        <c:axId val="43573248"/>
        <c:axId val="43574784"/>
      </c:barChart>
      <c:catAx>
        <c:axId val="43573248"/>
        <c:scaling>
          <c:orientation val="minMax"/>
        </c:scaling>
        <c:delete val="0"/>
        <c:axPos val="b"/>
        <c:majorTickMark val="out"/>
        <c:minorTickMark val="none"/>
        <c:tickLblPos val="nextTo"/>
        <c:txPr>
          <a:bodyPr/>
          <a:lstStyle/>
          <a:p>
            <a:pPr>
              <a:defRPr sz="1200"/>
            </a:pPr>
            <a:endParaRPr lang="sv-SE"/>
          </a:p>
        </c:txPr>
        <c:crossAx val="43574784"/>
        <c:crosses val="autoZero"/>
        <c:auto val="1"/>
        <c:lblAlgn val="ctr"/>
        <c:lblOffset val="100"/>
        <c:noMultiLvlLbl val="0"/>
      </c:catAx>
      <c:valAx>
        <c:axId val="43574784"/>
        <c:scaling>
          <c:orientation val="minMax"/>
        </c:scaling>
        <c:delete val="0"/>
        <c:axPos val="l"/>
        <c:majorGridlines/>
        <c:title>
          <c:tx>
            <c:rich>
              <a:bodyPr rot="-5400000" vert="horz"/>
              <a:lstStyle/>
              <a:p>
                <a:pPr>
                  <a:defRPr sz="1200" b="0"/>
                </a:pPr>
                <a:r>
                  <a:rPr lang="en-US" sz="1200" b="0"/>
                  <a:t>andel indirekta kostnader</a:t>
                </a:r>
              </a:p>
            </c:rich>
          </c:tx>
          <c:overlay val="0"/>
        </c:title>
        <c:numFmt formatCode="0%" sourceLinked="1"/>
        <c:majorTickMark val="out"/>
        <c:minorTickMark val="none"/>
        <c:tickLblPos val="nextTo"/>
        <c:txPr>
          <a:bodyPr/>
          <a:lstStyle/>
          <a:p>
            <a:pPr>
              <a:defRPr sz="1200"/>
            </a:pPr>
            <a:endParaRPr lang="sv-SE"/>
          </a:p>
        </c:txPr>
        <c:crossAx val="43573248"/>
        <c:crosses val="autoZero"/>
        <c:crossBetween val="between"/>
      </c:valAx>
    </c:plotArea>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10 största lärosäten</a:t>
            </a:r>
          </a:p>
        </c:rich>
      </c:tx>
      <c:overlay val="0"/>
    </c:title>
    <c:autoTitleDeleted val="0"/>
    <c:plotArea>
      <c:layout/>
      <c:barChart>
        <c:barDir val="col"/>
        <c:grouping val="clustered"/>
        <c:varyColors val="0"/>
        <c:ser>
          <c:idx val="0"/>
          <c:order val="0"/>
          <c:tx>
            <c:strRef>
              <c:f>'5 år tot korr UU-HG'!$B$112</c:f>
              <c:strCache>
                <c:ptCount val="1"/>
                <c:pt idx="0">
                  <c:v>2011</c:v>
                </c:pt>
              </c:strCache>
            </c:strRef>
          </c:tx>
          <c:invertIfNegative val="0"/>
          <c:cat>
            <c:strRef>
              <c:f>'5 år tot korr UU-HG'!$A$113:$A$122</c:f>
              <c:strCache>
                <c:ptCount val="10"/>
                <c:pt idx="0">
                  <c:v>CTH</c:v>
                </c:pt>
                <c:pt idx="1">
                  <c:v>GU</c:v>
                </c:pt>
                <c:pt idx="2">
                  <c:v>KI</c:v>
                </c:pt>
                <c:pt idx="3">
                  <c:v>KTH</c:v>
                </c:pt>
                <c:pt idx="4">
                  <c:v>LiU</c:v>
                </c:pt>
                <c:pt idx="5">
                  <c:v>LU</c:v>
                </c:pt>
                <c:pt idx="6">
                  <c:v>SLU</c:v>
                </c:pt>
                <c:pt idx="7">
                  <c:v>SU</c:v>
                </c:pt>
                <c:pt idx="8">
                  <c:v>UmU</c:v>
                </c:pt>
                <c:pt idx="9">
                  <c:v>UU</c:v>
                </c:pt>
              </c:strCache>
            </c:strRef>
          </c:cat>
          <c:val>
            <c:numRef>
              <c:f>'5 år tot korr UU-HG'!$B$113:$B$122</c:f>
              <c:numCache>
                <c:formatCode>0.0%</c:formatCode>
                <c:ptCount val="10"/>
                <c:pt idx="0">
                  <c:v>0.24049663413777042</c:v>
                </c:pt>
                <c:pt idx="1">
                  <c:v>0.25453350585105489</c:v>
                </c:pt>
                <c:pt idx="2">
                  <c:v>0.16311403177932843</c:v>
                </c:pt>
                <c:pt idx="3">
                  <c:v>0.26467513137079246</c:v>
                </c:pt>
                <c:pt idx="4">
                  <c:v>0.30271680157218211</c:v>
                </c:pt>
                <c:pt idx="5">
                  <c:v>0.23481964279155496</c:v>
                </c:pt>
                <c:pt idx="6">
                  <c:v>0.23454174986220755</c:v>
                </c:pt>
                <c:pt idx="7">
                  <c:v>0.29286988243337847</c:v>
                </c:pt>
                <c:pt idx="8">
                  <c:v>0.21554032674798848</c:v>
                </c:pt>
                <c:pt idx="9">
                  <c:v>0.23636585162421</c:v>
                </c:pt>
              </c:numCache>
            </c:numRef>
          </c:val>
        </c:ser>
        <c:ser>
          <c:idx val="1"/>
          <c:order val="1"/>
          <c:tx>
            <c:strRef>
              <c:f>'5 år tot korr UU-HG'!$C$112</c:f>
              <c:strCache>
                <c:ptCount val="1"/>
                <c:pt idx="0">
                  <c:v>2012</c:v>
                </c:pt>
              </c:strCache>
            </c:strRef>
          </c:tx>
          <c:invertIfNegative val="0"/>
          <c:cat>
            <c:strRef>
              <c:f>'5 år tot korr UU-HG'!$A$113:$A$122</c:f>
              <c:strCache>
                <c:ptCount val="10"/>
                <c:pt idx="0">
                  <c:v>CTH</c:v>
                </c:pt>
                <c:pt idx="1">
                  <c:v>GU</c:v>
                </c:pt>
                <c:pt idx="2">
                  <c:v>KI</c:v>
                </c:pt>
                <c:pt idx="3">
                  <c:v>KTH</c:v>
                </c:pt>
                <c:pt idx="4">
                  <c:v>LiU</c:v>
                </c:pt>
                <c:pt idx="5">
                  <c:v>LU</c:v>
                </c:pt>
                <c:pt idx="6">
                  <c:v>SLU</c:v>
                </c:pt>
                <c:pt idx="7">
                  <c:v>SU</c:v>
                </c:pt>
                <c:pt idx="8">
                  <c:v>UmU</c:v>
                </c:pt>
                <c:pt idx="9">
                  <c:v>UU</c:v>
                </c:pt>
              </c:strCache>
            </c:strRef>
          </c:cat>
          <c:val>
            <c:numRef>
              <c:f>'5 år tot korr UU-HG'!$C$113:$C$122</c:f>
              <c:numCache>
                <c:formatCode>0.0%</c:formatCode>
                <c:ptCount val="10"/>
                <c:pt idx="0">
                  <c:v>0.21989545388688875</c:v>
                </c:pt>
                <c:pt idx="1">
                  <c:v>0.25588004977253964</c:v>
                </c:pt>
                <c:pt idx="2">
                  <c:v>0.16478447974355112</c:v>
                </c:pt>
                <c:pt idx="3">
                  <c:v>0.31094661469820734</c:v>
                </c:pt>
                <c:pt idx="4">
                  <c:v>0.30958173637727043</c:v>
                </c:pt>
                <c:pt idx="5">
                  <c:v>0.2374622607112942</c:v>
                </c:pt>
                <c:pt idx="6">
                  <c:v>0.22931791291558304</c:v>
                </c:pt>
                <c:pt idx="7">
                  <c:v>0.27846625224112592</c:v>
                </c:pt>
                <c:pt idx="8">
                  <c:v>0.21207936458730658</c:v>
                </c:pt>
                <c:pt idx="9">
                  <c:v>0.2344670744857148</c:v>
                </c:pt>
              </c:numCache>
            </c:numRef>
          </c:val>
        </c:ser>
        <c:ser>
          <c:idx val="2"/>
          <c:order val="2"/>
          <c:tx>
            <c:strRef>
              <c:f>'5 år tot korr UU-HG'!$D$112</c:f>
              <c:strCache>
                <c:ptCount val="1"/>
                <c:pt idx="0">
                  <c:v>2013</c:v>
                </c:pt>
              </c:strCache>
            </c:strRef>
          </c:tx>
          <c:invertIfNegative val="0"/>
          <c:cat>
            <c:strRef>
              <c:f>'5 år tot korr UU-HG'!$A$113:$A$122</c:f>
              <c:strCache>
                <c:ptCount val="10"/>
                <c:pt idx="0">
                  <c:v>CTH</c:v>
                </c:pt>
                <c:pt idx="1">
                  <c:v>GU</c:v>
                </c:pt>
                <c:pt idx="2">
                  <c:v>KI</c:v>
                </c:pt>
                <c:pt idx="3">
                  <c:v>KTH</c:v>
                </c:pt>
                <c:pt idx="4">
                  <c:v>LiU</c:v>
                </c:pt>
                <c:pt idx="5">
                  <c:v>LU</c:v>
                </c:pt>
                <c:pt idx="6">
                  <c:v>SLU</c:v>
                </c:pt>
                <c:pt idx="7">
                  <c:v>SU</c:v>
                </c:pt>
                <c:pt idx="8">
                  <c:v>UmU</c:v>
                </c:pt>
                <c:pt idx="9">
                  <c:v>UU</c:v>
                </c:pt>
              </c:strCache>
            </c:strRef>
          </c:cat>
          <c:val>
            <c:numRef>
              <c:f>'5 år tot korr UU-HG'!$D$113:$D$122</c:f>
              <c:numCache>
                <c:formatCode>0.0%</c:formatCode>
                <c:ptCount val="10"/>
                <c:pt idx="0">
                  <c:v>0.21433349886376282</c:v>
                </c:pt>
                <c:pt idx="1">
                  <c:v>0.25695103948596482</c:v>
                </c:pt>
                <c:pt idx="2">
                  <c:v>0.16071410566706182</c:v>
                </c:pt>
                <c:pt idx="3">
                  <c:v>0.29781993537693791</c:v>
                </c:pt>
                <c:pt idx="4">
                  <c:v>0.31304670525387829</c:v>
                </c:pt>
                <c:pt idx="5">
                  <c:v>0.22674721574186793</c:v>
                </c:pt>
                <c:pt idx="6">
                  <c:v>0.21883188353686775</c:v>
                </c:pt>
                <c:pt idx="7">
                  <c:v>0.28811793116262585</c:v>
                </c:pt>
                <c:pt idx="8">
                  <c:v>0.20326258292058721</c:v>
                </c:pt>
                <c:pt idx="9">
                  <c:v>0.2251462989001779</c:v>
                </c:pt>
              </c:numCache>
            </c:numRef>
          </c:val>
        </c:ser>
        <c:ser>
          <c:idx val="3"/>
          <c:order val="3"/>
          <c:tx>
            <c:strRef>
              <c:f>'5 år tot korr UU-HG'!$E$112</c:f>
              <c:strCache>
                <c:ptCount val="1"/>
                <c:pt idx="0">
                  <c:v>2014</c:v>
                </c:pt>
              </c:strCache>
            </c:strRef>
          </c:tx>
          <c:invertIfNegative val="0"/>
          <c:cat>
            <c:strRef>
              <c:f>'5 år tot korr UU-HG'!$A$113:$A$122</c:f>
              <c:strCache>
                <c:ptCount val="10"/>
                <c:pt idx="0">
                  <c:v>CTH</c:v>
                </c:pt>
                <c:pt idx="1">
                  <c:v>GU</c:v>
                </c:pt>
                <c:pt idx="2">
                  <c:v>KI</c:v>
                </c:pt>
                <c:pt idx="3">
                  <c:v>KTH</c:v>
                </c:pt>
                <c:pt idx="4">
                  <c:v>LiU</c:v>
                </c:pt>
                <c:pt idx="5">
                  <c:v>LU</c:v>
                </c:pt>
                <c:pt idx="6">
                  <c:v>SLU</c:v>
                </c:pt>
                <c:pt idx="7">
                  <c:v>SU</c:v>
                </c:pt>
                <c:pt idx="8">
                  <c:v>UmU</c:v>
                </c:pt>
                <c:pt idx="9">
                  <c:v>UU</c:v>
                </c:pt>
              </c:strCache>
            </c:strRef>
          </c:cat>
          <c:val>
            <c:numRef>
              <c:f>'5 år tot korr UU-HG'!$E$113:$E$122</c:f>
              <c:numCache>
                <c:formatCode>0.0%</c:formatCode>
                <c:ptCount val="10"/>
                <c:pt idx="0">
                  <c:v>0.21730896124047999</c:v>
                </c:pt>
                <c:pt idx="1">
                  <c:v>0.25891754696988262</c:v>
                </c:pt>
                <c:pt idx="2">
                  <c:v>0.16477660041977796</c:v>
                </c:pt>
                <c:pt idx="3">
                  <c:v>0.28747170964118374</c:v>
                </c:pt>
                <c:pt idx="4">
                  <c:v>0.292651010119725</c:v>
                </c:pt>
                <c:pt idx="5">
                  <c:v>0.22385306852532003</c:v>
                </c:pt>
                <c:pt idx="6">
                  <c:v>0.2234150901799131</c:v>
                </c:pt>
                <c:pt idx="7">
                  <c:v>0.31679151776090386</c:v>
                </c:pt>
                <c:pt idx="8">
                  <c:v>0.19789031170597954</c:v>
                </c:pt>
                <c:pt idx="9">
                  <c:v>0.22088925442737323</c:v>
                </c:pt>
              </c:numCache>
            </c:numRef>
          </c:val>
        </c:ser>
        <c:ser>
          <c:idx val="4"/>
          <c:order val="4"/>
          <c:tx>
            <c:strRef>
              <c:f>'5 år tot korr UU-HG'!$F$112</c:f>
              <c:strCache>
                <c:ptCount val="1"/>
                <c:pt idx="0">
                  <c:v>2015</c:v>
                </c:pt>
              </c:strCache>
            </c:strRef>
          </c:tx>
          <c:invertIfNegative val="0"/>
          <c:cat>
            <c:strRef>
              <c:f>'5 år tot korr UU-HG'!$A$113:$A$122</c:f>
              <c:strCache>
                <c:ptCount val="10"/>
                <c:pt idx="0">
                  <c:v>CTH</c:v>
                </c:pt>
                <c:pt idx="1">
                  <c:v>GU</c:v>
                </c:pt>
                <c:pt idx="2">
                  <c:v>KI</c:v>
                </c:pt>
                <c:pt idx="3">
                  <c:v>KTH</c:v>
                </c:pt>
                <c:pt idx="4">
                  <c:v>LiU</c:v>
                </c:pt>
                <c:pt idx="5">
                  <c:v>LU</c:v>
                </c:pt>
                <c:pt idx="6">
                  <c:v>SLU</c:v>
                </c:pt>
                <c:pt idx="7">
                  <c:v>SU</c:v>
                </c:pt>
                <c:pt idx="8">
                  <c:v>UmU</c:v>
                </c:pt>
                <c:pt idx="9">
                  <c:v>UU</c:v>
                </c:pt>
              </c:strCache>
            </c:strRef>
          </c:cat>
          <c:val>
            <c:numRef>
              <c:f>'5 år tot korr UU-HG'!$F$113:$F$122</c:f>
              <c:numCache>
                <c:formatCode>0.0%</c:formatCode>
                <c:ptCount val="10"/>
                <c:pt idx="0">
                  <c:v>0.22592728787327104</c:v>
                </c:pt>
                <c:pt idx="1">
                  <c:v>0.25838999776801747</c:v>
                </c:pt>
                <c:pt idx="2">
                  <c:v>0.17268893153785142</c:v>
                </c:pt>
                <c:pt idx="3">
                  <c:v>0.28659034347510326</c:v>
                </c:pt>
                <c:pt idx="4">
                  <c:v>0.27844533553211792</c:v>
                </c:pt>
                <c:pt idx="5">
                  <c:v>0.22555445085964537</c:v>
                </c:pt>
                <c:pt idx="6">
                  <c:v>0.20434475880866143</c:v>
                </c:pt>
                <c:pt idx="7">
                  <c:v>0.29677642882916289</c:v>
                </c:pt>
                <c:pt idx="8">
                  <c:v>0.21444401436563845</c:v>
                </c:pt>
                <c:pt idx="9">
                  <c:v>0.2248814167113615</c:v>
                </c:pt>
              </c:numCache>
            </c:numRef>
          </c:val>
        </c:ser>
        <c:dLbls>
          <c:showLegendKey val="0"/>
          <c:showVal val="0"/>
          <c:showCatName val="0"/>
          <c:showSerName val="0"/>
          <c:showPercent val="0"/>
          <c:showBubbleSize val="0"/>
        </c:dLbls>
        <c:gapWidth val="150"/>
        <c:axId val="43634048"/>
        <c:axId val="43648128"/>
      </c:barChart>
      <c:catAx>
        <c:axId val="43634048"/>
        <c:scaling>
          <c:orientation val="minMax"/>
        </c:scaling>
        <c:delete val="0"/>
        <c:axPos val="b"/>
        <c:majorTickMark val="out"/>
        <c:minorTickMark val="none"/>
        <c:tickLblPos val="nextTo"/>
        <c:txPr>
          <a:bodyPr/>
          <a:lstStyle/>
          <a:p>
            <a:pPr>
              <a:defRPr sz="1200"/>
            </a:pPr>
            <a:endParaRPr lang="sv-SE"/>
          </a:p>
        </c:txPr>
        <c:crossAx val="43648128"/>
        <c:crosses val="autoZero"/>
        <c:auto val="1"/>
        <c:lblAlgn val="ctr"/>
        <c:lblOffset val="100"/>
        <c:noMultiLvlLbl val="0"/>
      </c:catAx>
      <c:valAx>
        <c:axId val="43648128"/>
        <c:scaling>
          <c:orientation val="minMax"/>
        </c:scaling>
        <c:delete val="0"/>
        <c:axPos val="l"/>
        <c:majorGridlines/>
        <c:title>
          <c:tx>
            <c:rich>
              <a:bodyPr rot="-5400000" vert="horz"/>
              <a:lstStyle/>
              <a:p>
                <a:pPr>
                  <a:defRPr sz="1200" b="0"/>
                </a:pPr>
                <a:r>
                  <a:rPr lang="sv-SE" sz="1200" b="0" dirty="0" smtClean="0"/>
                  <a:t>andel indirekta kostnader</a:t>
                </a:r>
                <a:endParaRPr lang="sv-SE" sz="1200" b="0" dirty="0"/>
              </a:p>
            </c:rich>
          </c:tx>
          <c:overlay val="0"/>
        </c:title>
        <c:numFmt formatCode="0%" sourceLinked="0"/>
        <c:majorTickMark val="out"/>
        <c:minorTickMark val="none"/>
        <c:tickLblPos val="nextTo"/>
        <c:txPr>
          <a:bodyPr/>
          <a:lstStyle/>
          <a:p>
            <a:pPr>
              <a:defRPr sz="1200"/>
            </a:pPr>
            <a:endParaRPr lang="sv-SE"/>
          </a:p>
        </c:txPr>
        <c:crossAx val="43634048"/>
        <c:crosses val="autoZero"/>
        <c:crossBetween val="between"/>
      </c:valAx>
    </c:plotArea>
    <c:legend>
      <c:legendPos val="r"/>
      <c:overlay val="0"/>
      <c:txPr>
        <a:bodyPr/>
        <a:lstStyle/>
        <a:p>
          <a:pPr>
            <a:defRPr sz="1200"/>
          </a:pPr>
          <a:endParaRPr lang="sv-SE"/>
        </a:p>
      </c:txPr>
    </c:legend>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Lärosäten med totala verksamhetskostnader &gt; 700 mnkr</a:t>
            </a:r>
          </a:p>
        </c:rich>
      </c:tx>
      <c:overlay val="0"/>
    </c:title>
    <c:autoTitleDeleted val="0"/>
    <c:plotArea>
      <c:layout/>
      <c:barChart>
        <c:barDir val="col"/>
        <c:grouping val="clustered"/>
        <c:varyColors val="0"/>
        <c:ser>
          <c:idx val="0"/>
          <c:order val="0"/>
          <c:tx>
            <c:strRef>
              <c:f>'5 år tot'!$B$142</c:f>
              <c:strCache>
                <c:ptCount val="1"/>
                <c:pt idx="0">
                  <c:v>2011</c:v>
                </c:pt>
              </c:strCache>
            </c:strRef>
          </c:tx>
          <c:invertIfNegative val="0"/>
          <c:cat>
            <c:strRef>
              <c:f>'5 år tot'!$A$143:$A$150</c:f>
              <c:strCache>
                <c:ptCount val="8"/>
                <c:pt idx="0">
                  <c:v>HJ</c:v>
                </c:pt>
                <c:pt idx="1">
                  <c:v>KaU</c:v>
                </c:pt>
                <c:pt idx="2">
                  <c:v>LNU</c:v>
                </c:pt>
                <c:pt idx="3">
                  <c:v>LTU</c:v>
                </c:pt>
                <c:pt idx="4">
                  <c:v>MAH</c:v>
                </c:pt>
                <c:pt idx="5">
                  <c:v>MdH</c:v>
                </c:pt>
                <c:pt idx="6">
                  <c:v>MiU</c:v>
                </c:pt>
                <c:pt idx="7">
                  <c:v>ÖU</c:v>
                </c:pt>
              </c:strCache>
            </c:strRef>
          </c:cat>
          <c:val>
            <c:numRef>
              <c:f>'5 år tot'!$B$143:$B$150</c:f>
              <c:numCache>
                <c:formatCode>0%</c:formatCode>
                <c:ptCount val="8"/>
                <c:pt idx="0">
                  <c:v>0.34960258832884966</c:v>
                </c:pt>
                <c:pt idx="1">
                  <c:v>0.33343234921965059</c:v>
                </c:pt>
                <c:pt idx="2">
                  <c:v>0.32855183353987255</c:v>
                </c:pt>
                <c:pt idx="3">
                  <c:v>0.24429993906765921</c:v>
                </c:pt>
                <c:pt idx="4">
                  <c:v>0.3419594661160274</c:v>
                </c:pt>
                <c:pt idx="5">
                  <c:v>0.33772092440416135</c:v>
                </c:pt>
                <c:pt idx="6">
                  <c:v>0.33054137253922894</c:v>
                </c:pt>
                <c:pt idx="7">
                  <c:v>0.32036714715303655</c:v>
                </c:pt>
              </c:numCache>
            </c:numRef>
          </c:val>
        </c:ser>
        <c:ser>
          <c:idx val="1"/>
          <c:order val="1"/>
          <c:tx>
            <c:strRef>
              <c:f>'5 år tot'!$C$142</c:f>
              <c:strCache>
                <c:ptCount val="1"/>
                <c:pt idx="0">
                  <c:v>2012</c:v>
                </c:pt>
              </c:strCache>
            </c:strRef>
          </c:tx>
          <c:invertIfNegative val="0"/>
          <c:cat>
            <c:strRef>
              <c:f>'5 år tot'!$A$143:$A$150</c:f>
              <c:strCache>
                <c:ptCount val="8"/>
                <c:pt idx="0">
                  <c:v>HJ</c:v>
                </c:pt>
                <c:pt idx="1">
                  <c:v>KaU</c:v>
                </c:pt>
                <c:pt idx="2">
                  <c:v>LNU</c:v>
                </c:pt>
                <c:pt idx="3">
                  <c:v>LTU</c:v>
                </c:pt>
                <c:pt idx="4">
                  <c:v>MAH</c:v>
                </c:pt>
                <c:pt idx="5">
                  <c:v>MdH</c:v>
                </c:pt>
                <c:pt idx="6">
                  <c:v>MiU</c:v>
                </c:pt>
                <c:pt idx="7">
                  <c:v>ÖU</c:v>
                </c:pt>
              </c:strCache>
            </c:strRef>
          </c:cat>
          <c:val>
            <c:numRef>
              <c:f>'5 år tot'!$C$143:$C$150</c:f>
              <c:numCache>
                <c:formatCode>0%</c:formatCode>
                <c:ptCount val="8"/>
                <c:pt idx="0">
                  <c:v>0.41593240606709042</c:v>
                </c:pt>
                <c:pt idx="1">
                  <c:v>0.31514883090258999</c:v>
                </c:pt>
                <c:pt idx="2">
                  <c:v>0.34519792404319644</c:v>
                </c:pt>
                <c:pt idx="3">
                  <c:v>0.23453848839102451</c:v>
                </c:pt>
                <c:pt idx="4">
                  <c:v>0.41710454972798466</c:v>
                </c:pt>
                <c:pt idx="5">
                  <c:v>0.32030133222970109</c:v>
                </c:pt>
                <c:pt idx="6">
                  <c:v>0.324362423606677</c:v>
                </c:pt>
                <c:pt idx="7">
                  <c:v>0.31948141026330779</c:v>
                </c:pt>
              </c:numCache>
            </c:numRef>
          </c:val>
        </c:ser>
        <c:ser>
          <c:idx val="2"/>
          <c:order val="2"/>
          <c:tx>
            <c:strRef>
              <c:f>'5 år tot'!$D$142</c:f>
              <c:strCache>
                <c:ptCount val="1"/>
                <c:pt idx="0">
                  <c:v>2013</c:v>
                </c:pt>
              </c:strCache>
            </c:strRef>
          </c:tx>
          <c:invertIfNegative val="0"/>
          <c:cat>
            <c:strRef>
              <c:f>'5 år tot'!$A$143:$A$150</c:f>
              <c:strCache>
                <c:ptCount val="8"/>
                <c:pt idx="0">
                  <c:v>HJ</c:v>
                </c:pt>
                <c:pt idx="1">
                  <c:v>KaU</c:v>
                </c:pt>
                <c:pt idx="2">
                  <c:v>LNU</c:v>
                </c:pt>
                <c:pt idx="3">
                  <c:v>LTU</c:v>
                </c:pt>
                <c:pt idx="4">
                  <c:v>MAH</c:v>
                </c:pt>
                <c:pt idx="5">
                  <c:v>MdH</c:v>
                </c:pt>
                <c:pt idx="6">
                  <c:v>MiU</c:v>
                </c:pt>
                <c:pt idx="7">
                  <c:v>ÖU</c:v>
                </c:pt>
              </c:strCache>
            </c:strRef>
          </c:cat>
          <c:val>
            <c:numRef>
              <c:f>'5 år tot'!$D$143:$D$150</c:f>
              <c:numCache>
                <c:formatCode>0%</c:formatCode>
                <c:ptCount val="8"/>
                <c:pt idx="0">
                  <c:v>0.41455525534682985</c:v>
                </c:pt>
                <c:pt idx="1">
                  <c:v>0.30886494441140599</c:v>
                </c:pt>
                <c:pt idx="2">
                  <c:v>0.31613833715876133</c:v>
                </c:pt>
                <c:pt idx="3">
                  <c:v>0.23742552116252394</c:v>
                </c:pt>
                <c:pt idx="4">
                  <c:v>0.34549008064990877</c:v>
                </c:pt>
                <c:pt idx="5">
                  <c:v>0.32392438701362031</c:v>
                </c:pt>
                <c:pt idx="6">
                  <c:v>0.31659202390566088</c:v>
                </c:pt>
                <c:pt idx="7">
                  <c:v>0.31510067160323751</c:v>
                </c:pt>
              </c:numCache>
            </c:numRef>
          </c:val>
        </c:ser>
        <c:ser>
          <c:idx val="3"/>
          <c:order val="3"/>
          <c:tx>
            <c:strRef>
              <c:f>'5 år tot'!$E$142</c:f>
              <c:strCache>
                <c:ptCount val="1"/>
                <c:pt idx="0">
                  <c:v>2014</c:v>
                </c:pt>
              </c:strCache>
            </c:strRef>
          </c:tx>
          <c:invertIfNegative val="0"/>
          <c:cat>
            <c:strRef>
              <c:f>'5 år tot'!$A$143:$A$150</c:f>
              <c:strCache>
                <c:ptCount val="8"/>
                <c:pt idx="0">
                  <c:v>HJ</c:v>
                </c:pt>
                <c:pt idx="1">
                  <c:v>KaU</c:v>
                </c:pt>
                <c:pt idx="2">
                  <c:v>LNU</c:v>
                </c:pt>
                <c:pt idx="3">
                  <c:v>LTU</c:v>
                </c:pt>
                <c:pt idx="4">
                  <c:v>MAH</c:v>
                </c:pt>
                <c:pt idx="5">
                  <c:v>MdH</c:v>
                </c:pt>
                <c:pt idx="6">
                  <c:v>MiU</c:v>
                </c:pt>
                <c:pt idx="7">
                  <c:v>ÖU</c:v>
                </c:pt>
              </c:strCache>
            </c:strRef>
          </c:cat>
          <c:val>
            <c:numRef>
              <c:f>'5 år tot'!$E$143:$E$150</c:f>
              <c:numCache>
                <c:formatCode>0%</c:formatCode>
                <c:ptCount val="8"/>
                <c:pt idx="0">
                  <c:v>0.36635404377772607</c:v>
                </c:pt>
                <c:pt idx="1">
                  <c:v>0.30693005422942099</c:v>
                </c:pt>
                <c:pt idx="2">
                  <c:v>0.31813032215194142</c:v>
                </c:pt>
                <c:pt idx="3">
                  <c:v>0.22108590007325932</c:v>
                </c:pt>
                <c:pt idx="4">
                  <c:v>0.33274621458523063</c:v>
                </c:pt>
                <c:pt idx="5">
                  <c:v>0.32932912527468261</c:v>
                </c:pt>
                <c:pt idx="6">
                  <c:v>0.32877631557442327</c:v>
                </c:pt>
                <c:pt idx="7">
                  <c:v>0.31005037194951013</c:v>
                </c:pt>
              </c:numCache>
            </c:numRef>
          </c:val>
        </c:ser>
        <c:ser>
          <c:idx val="4"/>
          <c:order val="4"/>
          <c:tx>
            <c:strRef>
              <c:f>'5 år tot'!$F$142</c:f>
              <c:strCache>
                <c:ptCount val="1"/>
                <c:pt idx="0">
                  <c:v>2015</c:v>
                </c:pt>
              </c:strCache>
            </c:strRef>
          </c:tx>
          <c:invertIfNegative val="0"/>
          <c:cat>
            <c:strRef>
              <c:f>'5 år tot'!$A$143:$A$150</c:f>
              <c:strCache>
                <c:ptCount val="8"/>
                <c:pt idx="0">
                  <c:v>HJ</c:v>
                </c:pt>
                <c:pt idx="1">
                  <c:v>KaU</c:v>
                </c:pt>
                <c:pt idx="2">
                  <c:v>LNU</c:v>
                </c:pt>
                <c:pt idx="3">
                  <c:v>LTU</c:v>
                </c:pt>
                <c:pt idx="4">
                  <c:v>MAH</c:v>
                </c:pt>
                <c:pt idx="5">
                  <c:v>MdH</c:v>
                </c:pt>
                <c:pt idx="6">
                  <c:v>MiU</c:v>
                </c:pt>
                <c:pt idx="7">
                  <c:v>ÖU</c:v>
                </c:pt>
              </c:strCache>
            </c:strRef>
          </c:cat>
          <c:val>
            <c:numRef>
              <c:f>'5 år tot'!$F$143:$F$150</c:f>
              <c:numCache>
                <c:formatCode>0%</c:formatCode>
                <c:ptCount val="8"/>
                <c:pt idx="0">
                  <c:v>0.3759101852621759</c:v>
                </c:pt>
                <c:pt idx="1">
                  <c:v>0.31348836091767146</c:v>
                </c:pt>
                <c:pt idx="2">
                  <c:v>0.31112773513250708</c:v>
                </c:pt>
                <c:pt idx="3">
                  <c:v>0.22020448574072038</c:v>
                </c:pt>
                <c:pt idx="4">
                  <c:v>0.34420531083711681</c:v>
                </c:pt>
                <c:pt idx="5">
                  <c:v>0.31739471992763113</c:v>
                </c:pt>
                <c:pt idx="6">
                  <c:v>0.34753481395630526</c:v>
                </c:pt>
                <c:pt idx="7">
                  <c:v>0.31389412626913793</c:v>
                </c:pt>
              </c:numCache>
            </c:numRef>
          </c:val>
        </c:ser>
        <c:dLbls>
          <c:showLegendKey val="0"/>
          <c:showVal val="0"/>
          <c:showCatName val="0"/>
          <c:showSerName val="0"/>
          <c:showPercent val="0"/>
          <c:showBubbleSize val="0"/>
        </c:dLbls>
        <c:gapWidth val="150"/>
        <c:axId val="43707776"/>
        <c:axId val="43713664"/>
      </c:barChart>
      <c:catAx>
        <c:axId val="43707776"/>
        <c:scaling>
          <c:orientation val="minMax"/>
        </c:scaling>
        <c:delete val="0"/>
        <c:axPos val="b"/>
        <c:majorTickMark val="out"/>
        <c:minorTickMark val="none"/>
        <c:tickLblPos val="nextTo"/>
        <c:txPr>
          <a:bodyPr/>
          <a:lstStyle/>
          <a:p>
            <a:pPr>
              <a:defRPr sz="1200"/>
            </a:pPr>
            <a:endParaRPr lang="sv-SE"/>
          </a:p>
        </c:txPr>
        <c:crossAx val="43713664"/>
        <c:crosses val="autoZero"/>
        <c:auto val="1"/>
        <c:lblAlgn val="ctr"/>
        <c:lblOffset val="100"/>
        <c:noMultiLvlLbl val="0"/>
      </c:catAx>
      <c:valAx>
        <c:axId val="43713664"/>
        <c:scaling>
          <c:orientation val="minMax"/>
        </c:scaling>
        <c:delete val="0"/>
        <c:axPos val="l"/>
        <c:majorGridlines/>
        <c:title>
          <c:tx>
            <c:rich>
              <a:bodyPr rot="-5400000" vert="horz"/>
              <a:lstStyle/>
              <a:p>
                <a:pPr>
                  <a:defRPr sz="1200" b="0"/>
                </a:pPr>
                <a:r>
                  <a:rPr lang="sv-SE" sz="1200" b="0" dirty="0" smtClean="0"/>
                  <a:t>andel indirekta kostnader</a:t>
                </a:r>
                <a:endParaRPr lang="sv-SE" sz="1200" b="0" dirty="0"/>
              </a:p>
            </c:rich>
          </c:tx>
          <c:overlay val="0"/>
        </c:title>
        <c:numFmt formatCode="0%" sourceLinked="1"/>
        <c:majorTickMark val="out"/>
        <c:minorTickMark val="none"/>
        <c:tickLblPos val="nextTo"/>
        <c:txPr>
          <a:bodyPr/>
          <a:lstStyle/>
          <a:p>
            <a:pPr>
              <a:defRPr sz="1200"/>
            </a:pPr>
            <a:endParaRPr lang="sv-SE"/>
          </a:p>
        </c:txPr>
        <c:crossAx val="43707776"/>
        <c:crosses val="autoZero"/>
        <c:crossBetween val="between"/>
      </c:valAx>
    </c:plotArea>
    <c:legend>
      <c:legendPos val="r"/>
      <c:overlay val="0"/>
      <c:txPr>
        <a:bodyPr/>
        <a:lstStyle/>
        <a:p>
          <a:pPr>
            <a:defRPr sz="1200"/>
          </a:pPr>
          <a:endParaRPr lang="sv-SE"/>
        </a:p>
      </c:txPr>
    </c:legend>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Lärosäten med totala verksamhetskostnader &lt; 700 mnkr</a:t>
            </a:r>
          </a:p>
        </c:rich>
      </c:tx>
      <c:overlay val="0"/>
    </c:title>
    <c:autoTitleDeleted val="0"/>
    <c:plotArea>
      <c:layout/>
      <c:barChart>
        <c:barDir val="col"/>
        <c:grouping val="clustered"/>
        <c:varyColors val="0"/>
        <c:ser>
          <c:idx val="0"/>
          <c:order val="0"/>
          <c:tx>
            <c:strRef>
              <c:f>'5 år tot'!$B$172</c:f>
              <c:strCache>
                <c:ptCount val="1"/>
                <c:pt idx="0">
                  <c:v>2011</c:v>
                </c:pt>
              </c:strCache>
            </c:strRef>
          </c:tx>
          <c:invertIfNegative val="0"/>
          <c:cat>
            <c:strRef>
              <c:f>'5 år tot'!$A$173:$A$184</c:f>
              <c:strCache>
                <c:ptCount val="12"/>
                <c:pt idx="0">
                  <c:v>BTH</c:v>
                </c:pt>
                <c:pt idx="1">
                  <c:v>GIH</c:v>
                </c:pt>
                <c:pt idx="2">
                  <c:v>HB</c:v>
                </c:pt>
                <c:pt idx="3">
                  <c:v>HD</c:v>
                </c:pt>
                <c:pt idx="4">
                  <c:v>HH</c:v>
                </c:pt>
                <c:pt idx="5">
                  <c:v>HiG</c:v>
                </c:pt>
                <c:pt idx="6">
                  <c:v>HKr</c:v>
                </c:pt>
                <c:pt idx="7">
                  <c:v>HS</c:v>
                </c:pt>
                <c:pt idx="8">
                  <c:v>HV</c:v>
                </c:pt>
                <c:pt idx="9">
                  <c:v>KF</c:v>
                </c:pt>
                <c:pt idx="10">
                  <c:v>KKH</c:v>
                </c:pt>
                <c:pt idx="11">
                  <c:v>SH</c:v>
                </c:pt>
              </c:strCache>
            </c:strRef>
          </c:cat>
          <c:val>
            <c:numRef>
              <c:f>'5 år tot'!$B$173:$B$184</c:f>
              <c:numCache>
                <c:formatCode>0%</c:formatCode>
                <c:ptCount val="12"/>
                <c:pt idx="0">
                  <c:v>0.38533294766637055</c:v>
                </c:pt>
                <c:pt idx="1">
                  <c:v>0.38490019630327887</c:v>
                </c:pt>
                <c:pt idx="2">
                  <c:v>0.36886400286686971</c:v>
                </c:pt>
                <c:pt idx="3">
                  <c:v>0.28746968132713252</c:v>
                </c:pt>
                <c:pt idx="4">
                  <c:v>0.36089378388948196</c:v>
                </c:pt>
                <c:pt idx="5">
                  <c:v>0.3917531229112805</c:v>
                </c:pt>
                <c:pt idx="6">
                  <c:v>0.36812880818779475</c:v>
                </c:pt>
                <c:pt idx="7">
                  <c:v>0.35318736669481227</c:v>
                </c:pt>
                <c:pt idx="8">
                  <c:v>0.47983170305573053</c:v>
                </c:pt>
                <c:pt idx="9">
                  <c:v>0.3749704402957888</c:v>
                </c:pt>
                <c:pt idx="10">
                  <c:v>0.26309818000963614</c:v>
                </c:pt>
                <c:pt idx="11">
                  <c:v>0.33432668771668017</c:v>
                </c:pt>
              </c:numCache>
            </c:numRef>
          </c:val>
        </c:ser>
        <c:ser>
          <c:idx val="1"/>
          <c:order val="1"/>
          <c:tx>
            <c:strRef>
              <c:f>'5 år tot'!$C$172</c:f>
              <c:strCache>
                <c:ptCount val="1"/>
                <c:pt idx="0">
                  <c:v>2012</c:v>
                </c:pt>
              </c:strCache>
            </c:strRef>
          </c:tx>
          <c:invertIfNegative val="0"/>
          <c:cat>
            <c:strRef>
              <c:f>'5 år tot'!$A$173:$A$184</c:f>
              <c:strCache>
                <c:ptCount val="12"/>
                <c:pt idx="0">
                  <c:v>BTH</c:v>
                </c:pt>
                <c:pt idx="1">
                  <c:v>GIH</c:v>
                </c:pt>
                <c:pt idx="2">
                  <c:v>HB</c:v>
                </c:pt>
                <c:pt idx="3">
                  <c:v>HD</c:v>
                </c:pt>
                <c:pt idx="4">
                  <c:v>HH</c:v>
                </c:pt>
                <c:pt idx="5">
                  <c:v>HiG</c:v>
                </c:pt>
                <c:pt idx="6">
                  <c:v>HKr</c:v>
                </c:pt>
                <c:pt idx="7">
                  <c:v>HS</c:v>
                </c:pt>
                <c:pt idx="8">
                  <c:v>HV</c:v>
                </c:pt>
                <c:pt idx="9">
                  <c:v>KF</c:v>
                </c:pt>
                <c:pt idx="10">
                  <c:v>KKH</c:v>
                </c:pt>
                <c:pt idx="11">
                  <c:v>SH</c:v>
                </c:pt>
              </c:strCache>
            </c:strRef>
          </c:cat>
          <c:val>
            <c:numRef>
              <c:f>'5 år tot'!$C$173:$C$184</c:f>
              <c:numCache>
                <c:formatCode>0%</c:formatCode>
                <c:ptCount val="12"/>
                <c:pt idx="0">
                  <c:v>0.36132268864280198</c:v>
                </c:pt>
                <c:pt idx="1">
                  <c:v>0.49212678589608716</c:v>
                </c:pt>
                <c:pt idx="2">
                  <c:v>0.32709650217672825</c:v>
                </c:pt>
                <c:pt idx="3">
                  <c:v>0.27280333116879707</c:v>
                </c:pt>
                <c:pt idx="4">
                  <c:v>0.3689559418299711</c:v>
                </c:pt>
                <c:pt idx="5">
                  <c:v>0.36374099343824057</c:v>
                </c:pt>
                <c:pt idx="6">
                  <c:v>0.34029424542475972</c:v>
                </c:pt>
                <c:pt idx="7">
                  <c:v>0.326639711184394</c:v>
                </c:pt>
                <c:pt idx="8">
                  <c:v>0.43185373791347459</c:v>
                </c:pt>
                <c:pt idx="9">
                  <c:v>0.3750926427632767</c:v>
                </c:pt>
                <c:pt idx="10">
                  <c:v>0.25078279021222311</c:v>
                </c:pt>
                <c:pt idx="11">
                  <c:v>0.30235194022121109</c:v>
                </c:pt>
              </c:numCache>
            </c:numRef>
          </c:val>
        </c:ser>
        <c:ser>
          <c:idx val="2"/>
          <c:order val="2"/>
          <c:tx>
            <c:strRef>
              <c:f>'5 år tot'!$D$172</c:f>
              <c:strCache>
                <c:ptCount val="1"/>
                <c:pt idx="0">
                  <c:v>2013</c:v>
                </c:pt>
              </c:strCache>
            </c:strRef>
          </c:tx>
          <c:invertIfNegative val="0"/>
          <c:cat>
            <c:strRef>
              <c:f>'5 år tot'!$A$173:$A$184</c:f>
              <c:strCache>
                <c:ptCount val="12"/>
                <c:pt idx="0">
                  <c:v>BTH</c:v>
                </c:pt>
                <c:pt idx="1">
                  <c:v>GIH</c:v>
                </c:pt>
                <c:pt idx="2">
                  <c:v>HB</c:v>
                </c:pt>
                <c:pt idx="3">
                  <c:v>HD</c:v>
                </c:pt>
                <c:pt idx="4">
                  <c:v>HH</c:v>
                </c:pt>
                <c:pt idx="5">
                  <c:v>HiG</c:v>
                </c:pt>
                <c:pt idx="6">
                  <c:v>HKr</c:v>
                </c:pt>
                <c:pt idx="7">
                  <c:v>HS</c:v>
                </c:pt>
                <c:pt idx="8">
                  <c:v>HV</c:v>
                </c:pt>
                <c:pt idx="9">
                  <c:v>KF</c:v>
                </c:pt>
                <c:pt idx="10">
                  <c:v>KKH</c:v>
                </c:pt>
                <c:pt idx="11">
                  <c:v>SH</c:v>
                </c:pt>
              </c:strCache>
            </c:strRef>
          </c:cat>
          <c:val>
            <c:numRef>
              <c:f>'5 år tot'!$D$173:$D$184</c:f>
              <c:numCache>
                <c:formatCode>0%</c:formatCode>
                <c:ptCount val="12"/>
                <c:pt idx="0">
                  <c:v>0.32596680385020915</c:v>
                </c:pt>
                <c:pt idx="1">
                  <c:v>0.44951523956356737</c:v>
                </c:pt>
                <c:pt idx="2">
                  <c:v>0.36204822296856987</c:v>
                </c:pt>
                <c:pt idx="3">
                  <c:v>0.29671176318796771</c:v>
                </c:pt>
                <c:pt idx="4">
                  <c:v>0.38172586957369392</c:v>
                </c:pt>
                <c:pt idx="5">
                  <c:v>0.35445672983291626</c:v>
                </c:pt>
                <c:pt idx="6">
                  <c:v>0.33828209697860745</c:v>
                </c:pt>
                <c:pt idx="7">
                  <c:v>0.36143997158477004</c:v>
                </c:pt>
                <c:pt idx="8">
                  <c:v>0.42700422868434895</c:v>
                </c:pt>
                <c:pt idx="9">
                  <c:v>0.34677659801028327</c:v>
                </c:pt>
                <c:pt idx="10">
                  <c:v>0.2805370387757018</c:v>
                </c:pt>
                <c:pt idx="11">
                  <c:v>0.34011254259626289</c:v>
                </c:pt>
              </c:numCache>
            </c:numRef>
          </c:val>
        </c:ser>
        <c:ser>
          <c:idx val="3"/>
          <c:order val="3"/>
          <c:tx>
            <c:strRef>
              <c:f>'5 år tot'!$E$172</c:f>
              <c:strCache>
                <c:ptCount val="1"/>
                <c:pt idx="0">
                  <c:v>2014</c:v>
                </c:pt>
              </c:strCache>
            </c:strRef>
          </c:tx>
          <c:invertIfNegative val="0"/>
          <c:cat>
            <c:strRef>
              <c:f>'5 år tot'!$A$173:$A$184</c:f>
              <c:strCache>
                <c:ptCount val="12"/>
                <c:pt idx="0">
                  <c:v>BTH</c:v>
                </c:pt>
                <c:pt idx="1">
                  <c:v>GIH</c:v>
                </c:pt>
                <c:pt idx="2">
                  <c:v>HB</c:v>
                </c:pt>
                <c:pt idx="3">
                  <c:v>HD</c:v>
                </c:pt>
                <c:pt idx="4">
                  <c:v>HH</c:v>
                </c:pt>
                <c:pt idx="5">
                  <c:v>HiG</c:v>
                </c:pt>
                <c:pt idx="6">
                  <c:v>HKr</c:v>
                </c:pt>
                <c:pt idx="7">
                  <c:v>HS</c:v>
                </c:pt>
                <c:pt idx="8">
                  <c:v>HV</c:v>
                </c:pt>
                <c:pt idx="9">
                  <c:v>KF</c:v>
                </c:pt>
                <c:pt idx="10">
                  <c:v>KKH</c:v>
                </c:pt>
                <c:pt idx="11">
                  <c:v>SH</c:v>
                </c:pt>
              </c:strCache>
            </c:strRef>
          </c:cat>
          <c:val>
            <c:numRef>
              <c:f>'5 år tot'!$E$173:$E$184</c:f>
              <c:numCache>
                <c:formatCode>0%</c:formatCode>
                <c:ptCount val="12"/>
                <c:pt idx="0">
                  <c:v>0.32647132470744133</c:v>
                </c:pt>
                <c:pt idx="1">
                  <c:v>0.38595263010508629</c:v>
                </c:pt>
                <c:pt idx="2">
                  <c:v>0.35850187017973584</c:v>
                </c:pt>
                <c:pt idx="3">
                  <c:v>0.31104617820322622</c:v>
                </c:pt>
                <c:pt idx="4">
                  <c:v>0.38644529352135654</c:v>
                </c:pt>
                <c:pt idx="5">
                  <c:v>0.28001327441356783</c:v>
                </c:pt>
                <c:pt idx="6">
                  <c:v>0.32893928969487718</c:v>
                </c:pt>
                <c:pt idx="7">
                  <c:v>0.35919895716561451</c:v>
                </c:pt>
                <c:pt idx="8">
                  <c:v>0.3843423538301296</c:v>
                </c:pt>
                <c:pt idx="9">
                  <c:v>0.35410724808485561</c:v>
                </c:pt>
                <c:pt idx="10">
                  <c:v>0.28289895470383275</c:v>
                </c:pt>
                <c:pt idx="11">
                  <c:v>0.34020228821608733</c:v>
                </c:pt>
              </c:numCache>
            </c:numRef>
          </c:val>
        </c:ser>
        <c:ser>
          <c:idx val="4"/>
          <c:order val="4"/>
          <c:tx>
            <c:strRef>
              <c:f>'5 år tot'!$F$172</c:f>
              <c:strCache>
                <c:ptCount val="1"/>
                <c:pt idx="0">
                  <c:v>2015</c:v>
                </c:pt>
              </c:strCache>
            </c:strRef>
          </c:tx>
          <c:invertIfNegative val="0"/>
          <c:cat>
            <c:strRef>
              <c:f>'5 år tot'!$A$173:$A$184</c:f>
              <c:strCache>
                <c:ptCount val="12"/>
                <c:pt idx="0">
                  <c:v>BTH</c:v>
                </c:pt>
                <c:pt idx="1">
                  <c:v>GIH</c:v>
                </c:pt>
                <c:pt idx="2">
                  <c:v>HB</c:v>
                </c:pt>
                <c:pt idx="3">
                  <c:v>HD</c:v>
                </c:pt>
                <c:pt idx="4">
                  <c:v>HH</c:v>
                </c:pt>
                <c:pt idx="5">
                  <c:v>HiG</c:v>
                </c:pt>
                <c:pt idx="6">
                  <c:v>HKr</c:v>
                </c:pt>
                <c:pt idx="7">
                  <c:v>HS</c:v>
                </c:pt>
                <c:pt idx="8">
                  <c:v>HV</c:v>
                </c:pt>
                <c:pt idx="9">
                  <c:v>KF</c:v>
                </c:pt>
                <c:pt idx="10">
                  <c:v>KKH</c:v>
                </c:pt>
                <c:pt idx="11">
                  <c:v>SH</c:v>
                </c:pt>
              </c:strCache>
            </c:strRef>
          </c:cat>
          <c:val>
            <c:numRef>
              <c:f>'5 år tot'!$F$173:$F$184</c:f>
              <c:numCache>
                <c:formatCode>0%</c:formatCode>
                <c:ptCount val="12"/>
                <c:pt idx="0">
                  <c:v>0.3142851963390233</c:v>
                </c:pt>
                <c:pt idx="1">
                  <c:v>0.39102224680918324</c:v>
                </c:pt>
                <c:pt idx="2">
                  <c:v>0.34536894495831755</c:v>
                </c:pt>
                <c:pt idx="3">
                  <c:v>0.27597913174303124</c:v>
                </c:pt>
                <c:pt idx="4">
                  <c:v>0.32511588418412651</c:v>
                </c:pt>
                <c:pt idx="5">
                  <c:v>0.29616879530729256</c:v>
                </c:pt>
                <c:pt idx="6">
                  <c:v>0.33113343038753329</c:v>
                </c:pt>
                <c:pt idx="7">
                  <c:v>0.35175948759675368</c:v>
                </c:pt>
                <c:pt idx="8">
                  <c:v>0.36272445939445264</c:v>
                </c:pt>
                <c:pt idx="9">
                  <c:v>0.35064569992522587</c:v>
                </c:pt>
                <c:pt idx="10">
                  <c:v>0.35395326394154547</c:v>
                </c:pt>
                <c:pt idx="11">
                  <c:v>0.35343489301228498</c:v>
                </c:pt>
              </c:numCache>
            </c:numRef>
          </c:val>
        </c:ser>
        <c:dLbls>
          <c:showLegendKey val="0"/>
          <c:showVal val="0"/>
          <c:showCatName val="0"/>
          <c:showSerName val="0"/>
          <c:showPercent val="0"/>
          <c:showBubbleSize val="0"/>
        </c:dLbls>
        <c:gapWidth val="150"/>
        <c:axId val="43769216"/>
        <c:axId val="43775104"/>
      </c:barChart>
      <c:catAx>
        <c:axId val="43769216"/>
        <c:scaling>
          <c:orientation val="minMax"/>
        </c:scaling>
        <c:delete val="0"/>
        <c:axPos val="b"/>
        <c:majorTickMark val="out"/>
        <c:minorTickMark val="none"/>
        <c:tickLblPos val="nextTo"/>
        <c:txPr>
          <a:bodyPr/>
          <a:lstStyle/>
          <a:p>
            <a:pPr>
              <a:defRPr sz="1200"/>
            </a:pPr>
            <a:endParaRPr lang="sv-SE"/>
          </a:p>
        </c:txPr>
        <c:crossAx val="43775104"/>
        <c:crosses val="autoZero"/>
        <c:auto val="1"/>
        <c:lblAlgn val="ctr"/>
        <c:lblOffset val="100"/>
        <c:noMultiLvlLbl val="0"/>
      </c:catAx>
      <c:valAx>
        <c:axId val="43775104"/>
        <c:scaling>
          <c:orientation val="minMax"/>
        </c:scaling>
        <c:delete val="0"/>
        <c:axPos val="l"/>
        <c:majorGridlines/>
        <c:title>
          <c:tx>
            <c:rich>
              <a:bodyPr rot="-5400000" vert="horz"/>
              <a:lstStyle/>
              <a:p>
                <a:pPr>
                  <a:defRPr sz="1200" b="0"/>
                </a:pPr>
                <a:r>
                  <a:rPr lang="sv-SE" sz="1200" b="0" dirty="0" smtClean="0"/>
                  <a:t>andel indirekta kostnader</a:t>
                </a:r>
                <a:endParaRPr lang="sv-SE" sz="1200" b="0" dirty="0"/>
              </a:p>
            </c:rich>
          </c:tx>
          <c:overlay val="0"/>
        </c:title>
        <c:numFmt formatCode="0%" sourceLinked="1"/>
        <c:majorTickMark val="out"/>
        <c:minorTickMark val="none"/>
        <c:tickLblPos val="nextTo"/>
        <c:txPr>
          <a:bodyPr/>
          <a:lstStyle/>
          <a:p>
            <a:pPr>
              <a:defRPr sz="1200"/>
            </a:pPr>
            <a:endParaRPr lang="sv-SE"/>
          </a:p>
        </c:txPr>
        <c:crossAx val="43769216"/>
        <c:crosses val="autoZero"/>
        <c:crossBetween val="between"/>
      </c:valAx>
    </c:plotArea>
    <c:legend>
      <c:legendPos val="r"/>
      <c:overlay val="0"/>
      <c:txPr>
        <a:bodyPr/>
        <a:lstStyle/>
        <a:p>
          <a:pPr>
            <a:defRPr sz="1200"/>
          </a:pPr>
          <a:endParaRPr lang="sv-SE"/>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a:t>l</a:t>
            </a:r>
            <a:r>
              <a:rPr lang="en-US" dirty="0" err="1" smtClean="0"/>
              <a:t>okal</a:t>
            </a:r>
            <a:r>
              <a:rPr lang="en-US" dirty="0" smtClean="0"/>
              <a:t> </a:t>
            </a:r>
            <a:r>
              <a:rPr lang="en-US" dirty="0" err="1"/>
              <a:t>avgift</a:t>
            </a:r>
            <a:r>
              <a:rPr lang="en-US" dirty="0"/>
              <a:t> </a:t>
            </a:r>
          </a:p>
        </c:rich>
      </c:tx>
      <c:overlay val="0"/>
    </c:title>
    <c:autoTitleDeleted val="0"/>
    <c:plotArea>
      <c:layout/>
      <c:barChart>
        <c:barDir val="col"/>
        <c:grouping val="clustered"/>
        <c:varyColors val="0"/>
        <c:ser>
          <c:idx val="0"/>
          <c:order val="0"/>
          <c:invertIfNegative val="0"/>
          <c:cat>
            <c:strRef>
              <c:f>'lokal avgift'!$C$152:$C$162</c:f>
              <c:strCache>
                <c:ptCount val="11"/>
                <c:pt idx="0">
                  <c:v>MaH</c:v>
                </c:pt>
                <c:pt idx="1">
                  <c:v>KTH</c:v>
                </c:pt>
                <c:pt idx="2">
                  <c:v>SU</c:v>
                </c:pt>
                <c:pt idx="3">
                  <c:v>MiUn</c:v>
                </c:pt>
                <c:pt idx="4">
                  <c:v>ÖU</c:v>
                </c:pt>
                <c:pt idx="5">
                  <c:v>LNU</c:v>
                </c:pt>
                <c:pt idx="6">
                  <c:v>HKr</c:v>
                </c:pt>
                <c:pt idx="7">
                  <c:v>SLU</c:v>
                </c:pt>
                <c:pt idx="8">
                  <c:v>UmU</c:v>
                </c:pt>
                <c:pt idx="9">
                  <c:v>LU</c:v>
                </c:pt>
                <c:pt idx="10">
                  <c:v>SH</c:v>
                </c:pt>
              </c:strCache>
            </c:strRef>
          </c:cat>
          <c:val>
            <c:numRef>
              <c:f>'lokal avgift'!$D$152:$D$162</c:f>
              <c:numCache>
                <c:formatCode>0.000%</c:formatCode>
                <c:ptCount val="11"/>
                <c:pt idx="0">
                  <c:v>1.0500000000000001E-2</c:v>
                </c:pt>
                <c:pt idx="1">
                  <c:v>8.3499999999999998E-3</c:v>
                </c:pt>
                <c:pt idx="2">
                  <c:v>5.8299999999999992E-3</c:v>
                </c:pt>
                <c:pt idx="3">
                  <c:v>4.3E-3</c:v>
                </c:pt>
                <c:pt idx="4">
                  <c:v>3.0299999999999997E-3</c:v>
                </c:pt>
                <c:pt idx="5">
                  <c:v>3.0000000000000001E-3</c:v>
                </c:pt>
                <c:pt idx="6">
                  <c:v>3.0000000000000001E-3</c:v>
                </c:pt>
                <c:pt idx="7">
                  <c:v>2.1299999999999999E-3</c:v>
                </c:pt>
                <c:pt idx="8">
                  <c:v>1.15E-3</c:v>
                </c:pt>
                <c:pt idx="9">
                  <c:v>1.7999999999999998E-4</c:v>
                </c:pt>
                <c:pt idx="10">
                  <c:v>5.0000000000000002E-5</c:v>
                </c:pt>
              </c:numCache>
            </c:numRef>
          </c:val>
        </c:ser>
        <c:dLbls>
          <c:showLegendKey val="0"/>
          <c:showVal val="0"/>
          <c:showCatName val="0"/>
          <c:showSerName val="0"/>
          <c:showPercent val="0"/>
          <c:showBubbleSize val="0"/>
        </c:dLbls>
        <c:gapWidth val="150"/>
        <c:axId val="35299712"/>
        <c:axId val="35301248"/>
      </c:barChart>
      <c:catAx>
        <c:axId val="35299712"/>
        <c:scaling>
          <c:orientation val="minMax"/>
        </c:scaling>
        <c:delete val="0"/>
        <c:axPos val="b"/>
        <c:majorTickMark val="none"/>
        <c:minorTickMark val="none"/>
        <c:tickLblPos val="nextTo"/>
        <c:txPr>
          <a:bodyPr/>
          <a:lstStyle/>
          <a:p>
            <a:pPr>
              <a:defRPr sz="1600"/>
            </a:pPr>
            <a:endParaRPr lang="sv-SE"/>
          </a:p>
        </c:txPr>
        <c:crossAx val="35301248"/>
        <c:crosses val="autoZero"/>
        <c:auto val="1"/>
        <c:lblAlgn val="ctr"/>
        <c:lblOffset val="100"/>
        <c:noMultiLvlLbl val="0"/>
      </c:catAx>
      <c:valAx>
        <c:axId val="35301248"/>
        <c:scaling>
          <c:orientation val="minMax"/>
        </c:scaling>
        <c:delete val="0"/>
        <c:axPos val="l"/>
        <c:majorGridlines/>
        <c:numFmt formatCode="0.0%" sourceLinked="0"/>
        <c:majorTickMark val="none"/>
        <c:minorTickMark val="none"/>
        <c:tickLblPos val="nextTo"/>
        <c:txPr>
          <a:bodyPr/>
          <a:lstStyle/>
          <a:p>
            <a:pPr>
              <a:defRPr sz="1600"/>
            </a:pPr>
            <a:endParaRPr lang="sv-SE"/>
          </a:p>
        </c:txPr>
        <c:crossAx val="35299712"/>
        <c:crosses val="autoZero"/>
        <c:crossBetween val="between"/>
      </c:valAx>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'v-gren'!$A$16</c:f>
              <c:strCache>
                <c:ptCount val="1"/>
                <c:pt idx="0">
                  <c:v>utbildning</c:v>
                </c:pt>
              </c:strCache>
            </c:strRef>
          </c:tx>
          <c:spPr>
            <a:solidFill>
              <a:schemeClr val="accent6"/>
            </a:solidFill>
          </c:spPr>
          <c:invertIfNegative val="0"/>
          <c:dLbls>
            <c:txPr>
              <a:bodyPr/>
              <a:lstStyle/>
              <a:p>
                <a:pPr>
                  <a:defRPr sz="1800" b="1"/>
                </a:pPr>
                <a:endParaRPr lang="sv-SE"/>
              </a:p>
            </c:txPr>
            <c:showLegendKey val="0"/>
            <c:showVal val="1"/>
            <c:showCatName val="0"/>
            <c:showSerName val="0"/>
            <c:showPercent val="0"/>
            <c:showBubbleSize val="0"/>
            <c:showLeaderLines val="0"/>
          </c:dLbls>
          <c:cat>
            <c:strRef>
              <c:f>'v-gren'!$B$15:$C$15</c:f>
              <c:strCache>
                <c:ptCount val="2"/>
                <c:pt idx="0">
                  <c:v>totala verksamhetskostnader</c:v>
                </c:pt>
                <c:pt idx="1">
                  <c:v>indirekta kostnader</c:v>
                </c:pt>
              </c:strCache>
            </c:strRef>
          </c:cat>
          <c:val>
            <c:numRef>
              <c:f>'v-gren'!$B$16:$C$16</c:f>
              <c:numCache>
                <c:formatCode>0%</c:formatCode>
                <c:ptCount val="2"/>
                <c:pt idx="0">
                  <c:v>0.41024176396827111</c:v>
                </c:pt>
                <c:pt idx="1">
                  <c:v>0.53567270553545787</c:v>
                </c:pt>
              </c:numCache>
            </c:numRef>
          </c:val>
        </c:ser>
        <c:ser>
          <c:idx val="1"/>
          <c:order val="1"/>
          <c:tx>
            <c:strRef>
              <c:f>'v-gren'!$A$17</c:f>
              <c:strCache>
                <c:ptCount val="1"/>
                <c:pt idx="0">
                  <c:v>forskning</c:v>
                </c:pt>
              </c:strCache>
            </c:strRef>
          </c:tx>
          <c:spPr>
            <a:solidFill>
              <a:schemeClr val="accent6">
                <a:lumMod val="60000"/>
                <a:lumOff val="40000"/>
              </a:schemeClr>
            </a:solidFill>
          </c:spPr>
          <c:invertIfNegative val="0"/>
          <c:dLbls>
            <c:txPr>
              <a:bodyPr/>
              <a:lstStyle/>
              <a:p>
                <a:pPr>
                  <a:defRPr sz="1800" b="1"/>
                </a:pPr>
                <a:endParaRPr lang="sv-SE"/>
              </a:p>
            </c:txPr>
            <c:showLegendKey val="0"/>
            <c:showVal val="1"/>
            <c:showCatName val="0"/>
            <c:showSerName val="0"/>
            <c:showPercent val="0"/>
            <c:showBubbleSize val="0"/>
            <c:showLeaderLines val="0"/>
          </c:dLbls>
          <c:cat>
            <c:strRef>
              <c:f>'v-gren'!$B$15:$C$15</c:f>
              <c:strCache>
                <c:ptCount val="2"/>
                <c:pt idx="0">
                  <c:v>totala verksamhetskostnader</c:v>
                </c:pt>
                <c:pt idx="1">
                  <c:v>indirekta kostnader</c:v>
                </c:pt>
              </c:strCache>
            </c:strRef>
          </c:cat>
          <c:val>
            <c:numRef>
              <c:f>'v-gren'!$B$17:$C$17</c:f>
              <c:numCache>
                <c:formatCode>0%</c:formatCode>
                <c:ptCount val="2"/>
                <c:pt idx="0">
                  <c:v>0.58975823603172883</c:v>
                </c:pt>
                <c:pt idx="1">
                  <c:v>0.46432729446454213</c:v>
                </c:pt>
              </c:numCache>
            </c:numRef>
          </c:val>
        </c:ser>
        <c:dLbls>
          <c:showLegendKey val="0"/>
          <c:showVal val="1"/>
          <c:showCatName val="0"/>
          <c:showSerName val="0"/>
          <c:showPercent val="0"/>
          <c:showBubbleSize val="0"/>
        </c:dLbls>
        <c:gapWidth val="95"/>
        <c:overlap val="100"/>
        <c:axId val="43821312"/>
        <c:axId val="43831296"/>
      </c:barChart>
      <c:catAx>
        <c:axId val="43821312"/>
        <c:scaling>
          <c:orientation val="minMax"/>
        </c:scaling>
        <c:delete val="0"/>
        <c:axPos val="b"/>
        <c:majorTickMark val="none"/>
        <c:minorTickMark val="none"/>
        <c:tickLblPos val="nextTo"/>
        <c:txPr>
          <a:bodyPr/>
          <a:lstStyle/>
          <a:p>
            <a:pPr>
              <a:defRPr sz="1600"/>
            </a:pPr>
            <a:endParaRPr lang="sv-SE"/>
          </a:p>
        </c:txPr>
        <c:crossAx val="43831296"/>
        <c:crosses val="autoZero"/>
        <c:auto val="1"/>
        <c:lblAlgn val="ctr"/>
        <c:lblOffset val="100"/>
        <c:noMultiLvlLbl val="0"/>
      </c:catAx>
      <c:valAx>
        <c:axId val="43831296"/>
        <c:scaling>
          <c:orientation val="minMax"/>
        </c:scaling>
        <c:delete val="1"/>
        <c:axPos val="l"/>
        <c:numFmt formatCode="0%" sourceLinked="1"/>
        <c:majorTickMark val="out"/>
        <c:minorTickMark val="none"/>
        <c:tickLblPos val="nextTo"/>
        <c:crossAx val="43821312"/>
        <c:crosses val="autoZero"/>
        <c:crossBetween val="between"/>
      </c:valAx>
    </c:plotArea>
    <c:legend>
      <c:legendPos val="t"/>
      <c:overlay val="0"/>
      <c:txPr>
        <a:bodyPr/>
        <a:lstStyle/>
        <a:p>
          <a:pPr>
            <a:defRPr sz="1600"/>
          </a:pPr>
          <a:endParaRPr lang="sv-SE"/>
        </a:p>
      </c:txPr>
    </c:legend>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utveckling!$B$25</c:f>
              <c:strCache>
                <c:ptCount val="1"/>
                <c:pt idx="0">
                  <c:v>verksamhetskostnader utbildning</c:v>
                </c:pt>
              </c:strCache>
            </c:strRef>
          </c:tx>
          <c:spPr>
            <a:ln w="57150"/>
          </c:spPr>
          <c:marker>
            <c:symbol val="none"/>
          </c:marker>
          <c:cat>
            <c:numRef>
              <c:f>utveckling!$A$26:$A$30</c:f>
              <c:numCache>
                <c:formatCode>0</c:formatCode>
                <c:ptCount val="5"/>
                <c:pt idx="0">
                  <c:v>2011</c:v>
                </c:pt>
                <c:pt idx="1">
                  <c:v>2012</c:v>
                </c:pt>
                <c:pt idx="2">
                  <c:v>2013</c:v>
                </c:pt>
                <c:pt idx="3">
                  <c:v>2014</c:v>
                </c:pt>
                <c:pt idx="4">
                  <c:v>2015</c:v>
                </c:pt>
              </c:numCache>
            </c:numRef>
          </c:cat>
          <c:val>
            <c:numRef>
              <c:f>utveckling!$B$26:$B$30</c:f>
              <c:numCache>
                <c:formatCode>0%</c:formatCode>
                <c:ptCount val="5"/>
                <c:pt idx="0">
                  <c:v>0.42902531745325928</c:v>
                </c:pt>
                <c:pt idx="1">
                  <c:v>0.42663009896840137</c:v>
                </c:pt>
                <c:pt idx="2">
                  <c:v>0.41715933660439886</c:v>
                </c:pt>
                <c:pt idx="3">
                  <c:v>0.40708475611504524</c:v>
                </c:pt>
                <c:pt idx="4">
                  <c:v>0.40290780104277008</c:v>
                </c:pt>
              </c:numCache>
            </c:numRef>
          </c:val>
          <c:smooth val="0"/>
        </c:ser>
        <c:ser>
          <c:idx val="1"/>
          <c:order val="1"/>
          <c:tx>
            <c:strRef>
              <c:f>utveckling!$C$25</c:f>
              <c:strCache>
                <c:ptCount val="1"/>
                <c:pt idx="0">
                  <c:v>verksamhetskostnader forskning</c:v>
                </c:pt>
              </c:strCache>
            </c:strRef>
          </c:tx>
          <c:spPr>
            <a:ln w="57150"/>
          </c:spPr>
          <c:marker>
            <c:symbol val="none"/>
          </c:marker>
          <c:cat>
            <c:numRef>
              <c:f>utveckling!$A$26:$A$30</c:f>
              <c:numCache>
                <c:formatCode>0</c:formatCode>
                <c:ptCount val="5"/>
                <c:pt idx="0">
                  <c:v>2011</c:v>
                </c:pt>
                <c:pt idx="1">
                  <c:v>2012</c:v>
                </c:pt>
                <c:pt idx="2">
                  <c:v>2013</c:v>
                </c:pt>
                <c:pt idx="3">
                  <c:v>2014</c:v>
                </c:pt>
                <c:pt idx="4">
                  <c:v>2015</c:v>
                </c:pt>
              </c:numCache>
            </c:numRef>
          </c:cat>
          <c:val>
            <c:numRef>
              <c:f>utveckling!$C$26:$C$30</c:f>
              <c:numCache>
                <c:formatCode>0%</c:formatCode>
                <c:ptCount val="5"/>
                <c:pt idx="0">
                  <c:v>0.57097468254674066</c:v>
                </c:pt>
                <c:pt idx="1">
                  <c:v>0.57336990103159868</c:v>
                </c:pt>
                <c:pt idx="2">
                  <c:v>0.58284066339560114</c:v>
                </c:pt>
                <c:pt idx="3">
                  <c:v>0.59291524388495476</c:v>
                </c:pt>
                <c:pt idx="4">
                  <c:v>0.59709219895722998</c:v>
                </c:pt>
              </c:numCache>
            </c:numRef>
          </c:val>
          <c:smooth val="0"/>
        </c:ser>
        <c:ser>
          <c:idx val="2"/>
          <c:order val="2"/>
          <c:tx>
            <c:strRef>
              <c:f>utveckling!$D$25</c:f>
              <c:strCache>
                <c:ptCount val="1"/>
                <c:pt idx="0">
                  <c:v>indirekta kostnader utbildning</c:v>
                </c:pt>
              </c:strCache>
            </c:strRef>
          </c:tx>
          <c:spPr>
            <a:ln w="57150"/>
          </c:spPr>
          <c:marker>
            <c:symbol val="none"/>
          </c:marker>
          <c:cat>
            <c:numRef>
              <c:f>utveckling!$A$26:$A$30</c:f>
              <c:numCache>
                <c:formatCode>0</c:formatCode>
                <c:ptCount val="5"/>
                <c:pt idx="0">
                  <c:v>2011</c:v>
                </c:pt>
                <c:pt idx="1">
                  <c:v>2012</c:v>
                </c:pt>
                <c:pt idx="2">
                  <c:v>2013</c:v>
                </c:pt>
                <c:pt idx="3">
                  <c:v>2014</c:v>
                </c:pt>
                <c:pt idx="4">
                  <c:v>2015</c:v>
                </c:pt>
              </c:numCache>
            </c:numRef>
          </c:cat>
          <c:val>
            <c:numRef>
              <c:f>utveckling!$D$26:$D$30</c:f>
              <c:numCache>
                <c:formatCode>0%</c:formatCode>
                <c:ptCount val="5"/>
                <c:pt idx="0">
                  <c:v>0.5622350487226121</c:v>
                </c:pt>
                <c:pt idx="1">
                  <c:v>0.55660918214015609</c:v>
                </c:pt>
                <c:pt idx="2">
                  <c:v>0.55142906833162986</c:v>
                </c:pt>
                <c:pt idx="3">
                  <c:v>0.53987563746542766</c:v>
                </c:pt>
                <c:pt idx="4">
                  <c:v>0.52981553513249291</c:v>
                </c:pt>
              </c:numCache>
            </c:numRef>
          </c:val>
          <c:smooth val="0"/>
        </c:ser>
        <c:ser>
          <c:idx val="3"/>
          <c:order val="3"/>
          <c:tx>
            <c:strRef>
              <c:f>utveckling!$E$25</c:f>
              <c:strCache>
                <c:ptCount val="1"/>
                <c:pt idx="0">
                  <c:v>indirekta kostnader forskning</c:v>
                </c:pt>
              </c:strCache>
            </c:strRef>
          </c:tx>
          <c:spPr>
            <a:ln w="57150"/>
          </c:spPr>
          <c:marker>
            <c:symbol val="none"/>
          </c:marker>
          <c:cat>
            <c:numRef>
              <c:f>utveckling!$A$26:$A$30</c:f>
              <c:numCache>
                <c:formatCode>0</c:formatCode>
                <c:ptCount val="5"/>
                <c:pt idx="0">
                  <c:v>2011</c:v>
                </c:pt>
                <c:pt idx="1">
                  <c:v>2012</c:v>
                </c:pt>
                <c:pt idx="2">
                  <c:v>2013</c:v>
                </c:pt>
                <c:pt idx="3">
                  <c:v>2014</c:v>
                </c:pt>
                <c:pt idx="4">
                  <c:v>2015</c:v>
                </c:pt>
              </c:numCache>
            </c:numRef>
          </c:cat>
          <c:val>
            <c:numRef>
              <c:f>utveckling!$E$26:$E$30</c:f>
              <c:numCache>
                <c:formatCode>0%</c:formatCode>
                <c:ptCount val="5"/>
                <c:pt idx="0">
                  <c:v>0.4377649512773879</c:v>
                </c:pt>
                <c:pt idx="1">
                  <c:v>0.44339081785984397</c:v>
                </c:pt>
                <c:pt idx="2">
                  <c:v>0.44857093166837014</c:v>
                </c:pt>
                <c:pt idx="3">
                  <c:v>0.4601243625345724</c:v>
                </c:pt>
                <c:pt idx="4">
                  <c:v>0.47018446486750709</c:v>
                </c:pt>
              </c:numCache>
            </c:numRef>
          </c:val>
          <c:smooth val="0"/>
        </c:ser>
        <c:dLbls>
          <c:showLegendKey val="0"/>
          <c:showVal val="0"/>
          <c:showCatName val="0"/>
          <c:showSerName val="0"/>
          <c:showPercent val="0"/>
          <c:showBubbleSize val="0"/>
        </c:dLbls>
        <c:marker val="1"/>
        <c:smooth val="0"/>
        <c:axId val="44938368"/>
        <c:axId val="44939904"/>
      </c:lineChart>
      <c:catAx>
        <c:axId val="44938368"/>
        <c:scaling>
          <c:orientation val="minMax"/>
        </c:scaling>
        <c:delete val="0"/>
        <c:axPos val="b"/>
        <c:numFmt formatCode="0" sourceLinked="1"/>
        <c:majorTickMark val="out"/>
        <c:minorTickMark val="none"/>
        <c:tickLblPos val="nextTo"/>
        <c:txPr>
          <a:bodyPr/>
          <a:lstStyle/>
          <a:p>
            <a:pPr>
              <a:defRPr sz="1200"/>
            </a:pPr>
            <a:endParaRPr lang="sv-SE"/>
          </a:p>
        </c:txPr>
        <c:crossAx val="44939904"/>
        <c:crosses val="autoZero"/>
        <c:auto val="1"/>
        <c:lblAlgn val="ctr"/>
        <c:lblOffset val="100"/>
        <c:noMultiLvlLbl val="0"/>
      </c:catAx>
      <c:valAx>
        <c:axId val="44939904"/>
        <c:scaling>
          <c:orientation val="minMax"/>
          <c:max val="1"/>
          <c:min val="0"/>
        </c:scaling>
        <c:delete val="0"/>
        <c:axPos val="l"/>
        <c:majorGridlines/>
        <c:title>
          <c:tx>
            <c:rich>
              <a:bodyPr rot="-5400000" vert="horz"/>
              <a:lstStyle/>
              <a:p>
                <a:pPr>
                  <a:defRPr sz="1100" b="0"/>
                </a:pPr>
                <a:r>
                  <a:rPr lang="sv-SE" sz="1100" b="0" dirty="0" smtClean="0"/>
                  <a:t>andel av totala verksamhetskostnader alt indirekta kostnader</a:t>
                </a:r>
                <a:endParaRPr lang="sv-SE" sz="1100" b="0" dirty="0"/>
              </a:p>
            </c:rich>
          </c:tx>
          <c:overlay val="0"/>
        </c:title>
        <c:numFmt formatCode="0%" sourceLinked="1"/>
        <c:majorTickMark val="out"/>
        <c:minorTickMark val="none"/>
        <c:tickLblPos val="nextTo"/>
        <c:txPr>
          <a:bodyPr/>
          <a:lstStyle/>
          <a:p>
            <a:pPr>
              <a:defRPr sz="1200"/>
            </a:pPr>
            <a:endParaRPr lang="sv-SE"/>
          </a:p>
        </c:txPr>
        <c:crossAx val="44938368"/>
        <c:crosses val="autoZero"/>
        <c:crossBetween val="between"/>
      </c:valAx>
    </c:plotArea>
    <c:legend>
      <c:legendPos val="r"/>
      <c:overlay val="0"/>
      <c:txPr>
        <a:bodyPr/>
        <a:lstStyle/>
        <a:p>
          <a:pPr>
            <a:defRPr sz="1200"/>
          </a:pPr>
          <a:endParaRPr lang="sv-SE"/>
        </a:p>
      </c:txPr>
    </c:legend>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'v-gren nivå'!$B$24</c:f>
              <c:strCache>
                <c:ptCount val="1"/>
                <c:pt idx="0">
                  <c:v>utbildning</c:v>
                </c:pt>
              </c:strCache>
            </c:strRef>
          </c:tx>
          <c:spPr>
            <a:solidFill>
              <a:schemeClr val="accent6"/>
            </a:solidFill>
          </c:spPr>
          <c:invertIfNegative val="0"/>
          <c:dLbls>
            <c:txPr>
              <a:bodyPr/>
              <a:lstStyle/>
              <a:p>
                <a:pPr>
                  <a:defRPr sz="1800" b="1"/>
                </a:pPr>
                <a:endParaRPr lang="sv-SE"/>
              </a:p>
            </c:txPr>
            <c:showLegendKey val="0"/>
            <c:showVal val="1"/>
            <c:showCatName val="0"/>
            <c:showSerName val="0"/>
            <c:showPercent val="0"/>
            <c:showBubbleSize val="0"/>
            <c:showLeaderLines val="0"/>
          </c:dLbls>
          <c:cat>
            <c:strRef>
              <c:f>'v-gren nivå'!$A$25:$A$28</c:f>
              <c:strCache>
                <c:ptCount val="4"/>
                <c:pt idx="0">
                  <c:v>högskolegemensam</c:v>
                </c:pt>
                <c:pt idx="1">
                  <c:v>fakultetsgemensam</c:v>
                </c:pt>
                <c:pt idx="2">
                  <c:v>institutionsgemensam</c:v>
                </c:pt>
                <c:pt idx="3">
                  <c:v>verksamhetskostnader</c:v>
                </c:pt>
              </c:strCache>
            </c:strRef>
          </c:cat>
          <c:val>
            <c:numRef>
              <c:f>'v-gren nivå'!$B$25:$B$28</c:f>
              <c:numCache>
                <c:formatCode>0%</c:formatCode>
                <c:ptCount val="4"/>
                <c:pt idx="0">
                  <c:v>0.55851406794627845</c:v>
                </c:pt>
                <c:pt idx="1">
                  <c:v>0.6152496018990522</c:v>
                </c:pt>
                <c:pt idx="2">
                  <c:v>0.47555481327467475</c:v>
                </c:pt>
                <c:pt idx="3">
                  <c:v>0.41024176396827111</c:v>
                </c:pt>
              </c:numCache>
            </c:numRef>
          </c:val>
        </c:ser>
        <c:ser>
          <c:idx val="1"/>
          <c:order val="1"/>
          <c:tx>
            <c:strRef>
              <c:f>'v-gren nivå'!$C$24</c:f>
              <c:strCache>
                <c:ptCount val="1"/>
                <c:pt idx="0">
                  <c:v>forskning</c:v>
                </c:pt>
              </c:strCache>
            </c:strRef>
          </c:tx>
          <c:spPr>
            <a:solidFill>
              <a:schemeClr val="accent6">
                <a:lumMod val="60000"/>
                <a:lumOff val="40000"/>
              </a:schemeClr>
            </a:solidFill>
          </c:spPr>
          <c:invertIfNegative val="0"/>
          <c:dLbls>
            <c:txPr>
              <a:bodyPr/>
              <a:lstStyle/>
              <a:p>
                <a:pPr>
                  <a:defRPr sz="1800" b="1"/>
                </a:pPr>
                <a:endParaRPr lang="sv-SE"/>
              </a:p>
            </c:txPr>
            <c:showLegendKey val="0"/>
            <c:showVal val="1"/>
            <c:showCatName val="0"/>
            <c:showSerName val="0"/>
            <c:showPercent val="0"/>
            <c:showBubbleSize val="0"/>
            <c:showLeaderLines val="0"/>
          </c:dLbls>
          <c:cat>
            <c:strRef>
              <c:f>'v-gren nivå'!$A$25:$A$28</c:f>
              <c:strCache>
                <c:ptCount val="4"/>
                <c:pt idx="0">
                  <c:v>högskolegemensam</c:v>
                </c:pt>
                <c:pt idx="1">
                  <c:v>fakultetsgemensam</c:v>
                </c:pt>
                <c:pt idx="2">
                  <c:v>institutionsgemensam</c:v>
                </c:pt>
                <c:pt idx="3">
                  <c:v>verksamhetskostnader</c:v>
                </c:pt>
              </c:strCache>
            </c:strRef>
          </c:cat>
          <c:val>
            <c:numRef>
              <c:f>'v-gren nivå'!$C$25:$C$28</c:f>
              <c:numCache>
                <c:formatCode>0%</c:formatCode>
                <c:ptCount val="4"/>
                <c:pt idx="0">
                  <c:v>0.44148593205372161</c:v>
                </c:pt>
                <c:pt idx="1">
                  <c:v>0.3847503981009478</c:v>
                </c:pt>
                <c:pt idx="2">
                  <c:v>0.52444518672532514</c:v>
                </c:pt>
                <c:pt idx="3">
                  <c:v>0.58975823603172883</c:v>
                </c:pt>
              </c:numCache>
            </c:numRef>
          </c:val>
        </c:ser>
        <c:dLbls>
          <c:showLegendKey val="0"/>
          <c:showVal val="1"/>
          <c:showCatName val="0"/>
          <c:showSerName val="0"/>
          <c:showPercent val="0"/>
          <c:showBubbleSize val="0"/>
        </c:dLbls>
        <c:gapWidth val="95"/>
        <c:overlap val="100"/>
        <c:axId val="44968960"/>
        <c:axId val="45003520"/>
      </c:barChart>
      <c:catAx>
        <c:axId val="44968960"/>
        <c:scaling>
          <c:orientation val="minMax"/>
        </c:scaling>
        <c:delete val="0"/>
        <c:axPos val="b"/>
        <c:majorTickMark val="none"/>
        <c:minorTickMark val="none"/>
        <c:tickLblPos val="nextTo"/>
        <c:txPr>
          <a:bodyPr/>
          <a:lstStyle/>
          <a:p>
            <a:pPr>
              <a:defRPr sz="1600"/>
            </a:pPr>
            <a:endParaRPr lang="sv-SE"/>
          </a:p>
        </c:txPr>
        <c:crossAx val="45003520"/>
        <c:crosses val="autoZero"/>
        <c:auto val="1"/>
        <c:lblAlgn val="ctr"/>
        <c:lblOffset val="100"/>
        <c:noMultiLvlLbl val="0"/>
      </c:catAx>
      <c:valAx>
        <c:axId val="45003520"/>
        <c:scaling>
          <c:orientation val="minMax"/>
        </c:scaling>
        <c:delete val="1"/>
        <c:axPos val="l"/>
        <c:numFmt formatCode="0%" sourceLinked="1"/>
        <c:majorTickMark val="out"/>
        <c:minorTickMark val="none"/>
        <c:tickLblPos val="nextTo"/>
        <c:crossAx val="44968960"/>
        <c:crosses val="autoZero"/>
        <c:crossBetween val="between"/>
      </c:valAx>
    </c:plotArea>
    <c:legend>
      <c:legendPos val="t"/>
      <c:overlay val="0"/>
      <c:txPr>
        <a:bodyPr/>
        <a:lstStyle/>
        <a:p>
          <a:pPr>
            <a:defRPr sz="1600"/>
          </a:pPr>
          <a:endParaRPr lang="sv-SE"/>
        </a:p>
      </c:txPr>
    </c:legend>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en-US" b="0"/>
              <a:t>utbildning + forskning 2015</a:t>
            </a:r>
          </a:p>
        </c:rich>
      </c:tx>
      <c:overlay val="0"/>
    </c:title>
    <c:autoTitleDeleted val="0"/>
    <c:plotArea>
      <c:layout/>
      <c:barChart>
        <c:barDir val="col"/>
        <c:grouping val="percentStacked"/>
        <c:varyColors val="0"/>
        <c:ser>
          <c:idx val="0"/>
          <c:order val="0"/>
          <c:tx>
            <c:strRef>
              <c:f>nivåer!$B$90</c:f>
              <c:strCache>
                <c:ptCount val="1"/>
                <c:pt idx="0">
                  <c:v>högskolegemensam</c:v>
                </c:pt>
              </c:strCache>
            </c:strRef>
          </c:tx>
          <c:spPr>
            <a:solidFill>
              <a:schemeClr val="accent3">
                <a:lumMod val="75000"/>
              </a:schemeClr>
            </a:solidFill>
          </c:spPr>
          <c:invertIfNegative val="0"/>
          <c:dLbls>
            <c:txPr>
              <a:bodyPr/>
              <a:lstStyle/>
              <a:p>
                <a:pPr>
                  <a:defRPr sz="1800" b="1"/>
                </a:pPr>
                <a:endParaRPr lang="sv-SE"/>
              </a:p>
            </c:txPr>
            <c:showLegendKey val="0"/>
            <c:showVal val="1"/>
            <c:showCatName val="0"/>
            <c:showSerName val="0"/>
            <c:showPercent val="0"/>
            <c:showBubbleSize val="0"/>
            <c:showLeaderLines val="0"/>
          </c:dLbls>
          <c:cat>
            <c:strRef>
              <c:f>nivåer!$A$91:$A$93</c:f>
              <c:strCache>
                <c:ptCount val="3"/>
                <c:pt idx="0">
                  <c:v>tre nivåer</c:v>
                </c:pt>
                <c:pt idx="1">
                  <c:v>två nivåer</c:v>
                </c:pt>
                <c:pt idx="2">
                  <c:v>alla</c:v>
                </c:pt>
              </c:strCache>
            </c:strRef>
          </c:cat>
          <c:val>
            <c:numRef>
              <c:f>nivåer!$B$91:$B$93</c:f>
              <c:numCache>
                <c:formatCode>0%</c:formatCode>
                <c:ptCount val="3"/>
                <c:pt idx="0">
                  <c:v>0.4802962237010257</c:v>
                </c:pt>
                <c:pt idx="1">
                  <c:v>0.65669291060210178</c:v>
                </c:pt>
                <c:pt idx="2">
                  <c:v>0.53661357370951501</c:v>
                </c:pt>
              </c:numCache>
            </c:numRef>
          </c:val>
        </c:ser>
        <c:ser>
          <c:idx val="1"/>
          <c:order val="1"/>
          <c:tx>
            <c:strRef>
              <c:f>nivåer!$C$90</c:f>
              <c:strCache>
                <c:ptCount val="1"/>
                <c:pt idx="0">
                  <c:v>fakultetsgemensam</c:v>
                </c:pt>
              </c:strCache>
            </c:strRef>
          </c:tx>
          <c:spPr>
            <a:solidFill>
              <a:schemeClr val="accent3"/>
            </a:solidFill>
          </c:spPr>
          <c:invertIfNegative val="0"/>
          <c:dLbls>
            <c:txPr>
              <a:bodyPr/>
              <a:lstStyle/>
              <a:p>
                <a:pPr>
                  <a:defRPr sz="1800" b="1"/>
                </a:pPr>
                <a:endParaRPr lang="sv-SE"/>
              </a:p>
            </c:txPr>
            <c:showLegendKey val="0"/>
            <c:showVal val="1"/>
            <c:showCatName val="0"/>
            <c:showSerName val="0"/>
            <c:showPercent val="0"/>
            <c:showBubbleSize val="0"/>
            <c:showLeaderLines val="0"/>
          </c:dLbls>
          <c:cat>
            <c:strRef>
              <c:f>nivåer!$A$91:$A$93</c:f>
              <c:strCache>
                <c:ptCount val="3"/>
                <c:pt idx="0">
                  <c:v>tre nivåer</c:v>
                </c:pt>
                <c:pt idx="1">
                  <c:v>två nivåer</c:v>
                </c:pt>
                <c:pt idx="2">
                  <c:v>alla</c:v>
                </c:pt>
              </c:strCache>
            </c:strRef>
          </c:cat>
          <c:val>
            <c:numRef>
              <c:f>nivåer!$C$91:$C$93</c:f>
              <c:numCache>
                <c:formatCode>0%</c:formatCode>
                <c:ptCount val="3"/>
                <c:pt idx="0">
                  <c:v>0.16405506618932289</c:v>
                </c:pt>
                <c:pt idx="1">
                  <c:v>0</c:v>
                </c:pt>
                <c:pt idx="2">
                  <c:v>0.11167796803877014</c:v>
                </c:pt>
              </c:numCache>
            </c:numRef>
          </c:val>
        </c:ser>
        <c:ser>
          <c:idx val="2"/>
          <c:order val="2"/>
          <c:tx>
            <c:strRef>
              <c:f>nivåer!$D$90</c:f>
              <c:strCache>
                <c:ptCount val="1"/>
                <c:pt idx="0">
                  <c:v>institutionsgemensam</c:v>
                </c:pt>
              </c:strCache>
            </c:strRef>
          </c:tx>
          <c:spPr>
            <a:solidFill>
              <a:schemeClr val="accent3">
                <a:lumMod val="60000"/>
                <a:lumOff val="40000"/>
              </a:schemeClr>
            </a:solidFill>
          </c:spPr>
          <c:invertIfNegative val="0"/>
          <c:dLbls>
            <c:txPr>
              <a:bodyPr/>
              <a:lstStyle/>
              <a:p>
                <a:pPr>
                  <a:defRPr sz="1800" b="1"/>
                </a:pPr>
                <a:endParaRPr lang="sv-SE"/>
              </a:p>
            </c:txPr>
            <c:showLegendKey val="0"/>
            <c:showVal val="1"/>
            <c:showCatName val="0"/>
            <c:showSerName val="0"/>
            <c:showPercent val="0"/>
            <c:showBubbleSize val="0"/>
            <c:showLeaderLines val="0"/>
          </c:dLbls>
          <c:cat>
            <c:strRef>
              <c:f>nivåer!$A$91:$A$93</c:f>
              <c:strCache>
                <c:ptCount val="3"/>
                <c:pt idx="0">
                  <c:v>tre nivåer</c:v>
                </c:pt>
                <c:pt idx="1">
                  <c:v>två nivåer</c:v>
                </c:pt>
                <c:pt idx="2">
                  <c:v>alla</c:v>
                </c:pt>
              </c:strCache>
            </c:strRef>
          </c:cat>
          <c:val>
            <c:numRef>
              <c:f>nivåer!$D$91:$D$93</c:f>
              <c:numCache>
                <c:formatCode>0%</c:formatCode>
                <c:ptCount val="3"/>
                <c:pt idx="0">
                  <c:v>0.35564871010965138</c:v>
                </c:pt>
                <c:pt idx="1">
                  <c:v>0.34330708939789811</c:v>
                </c:pt>
                <c:pt idx="2">
                  <c:v>0.35170845825171482</c:v>
                </c:pt>
              </c:numCache>
            </c:numRef>
          </c:val>
        </c:ser>
        <c:dLbls>
          <c:showLegendKey val="0"/>
          <c:showVal val="1"/>
          <c:showCatName val="0"/>
          <c:showSerName val="0"/>
          <c:showPercent val="0"/>
          <c:showBubbleSize val="0"/>
        </c:dLbls>
        <c:gapWidth val="95"/>
        <c:overlap val="100"/>
        <c:axId val="45046400"/>
        <c:axId val="45064576"/>
      </c:barChart>
      <c:catAx>
        <c:axId val="45046400"/>
        <c:scaling>
          <c:orientation val="minMax"/>
        </c:scaling>
        <c:delete val="0"/>
        <c:axPos val="b"/>
        <c:majorTickMark val="none"/>
        <c:minorTickMark val="none"/>
        <c:tickLblPos val="nextTo"/>
        <c:txPr>
          <a:bodyPr/>
          <a:lstStyle/>
          <a:p>
            <a:pPr>
              <a:defRPr sz="1600"/>
            </a:pPr>
            <a:endParaRPr lang="sv-SE"/>
          </a:p>
        </c:txPr>
        <c:crossAx val="45064576"/>
        <c:crosses val="autoZero"/>
        <c:auto val="1"/>
        <c:lblAlgn val="ctr"/>
        <c:lblOffset val="100"/>
        <c:noMultiLvlLbl val="0"/>
      </c:catAx>
      <c:valAx>
        <c:axId val="45064576"/>
        <c:scaling>
          <c:orientation val="minMax"/>
        </c:scaling>
        <c:delete val="1"/>
        <c:axPos val="l"/>
        <c:numFmt formatCode="0%" sourceLinked="1"/>
        <c:majorTickMark val="out"/>
        <c:minorTickMark val="none"/>
        <c:tickLblPos val="nextTo"/>
        <c:crossAx val="45046400"/>
        <c:crosses val="autoZero"/>
        <c:crossBetween val="between"/>
      </c:valAx>
    </c:plotArea>
    <c:legend>
      <c:legendPos val="t"/>
      <c:overlay val="0"/>
      <c:txPr>
        <a:bodyPr/>
        <a:lstStyle/>
        <a:p>
          <a:pPr>
            <a:defRPr sz="1600"/>
          </a:pPr>
          <a:endParaRPr lang="sv-SE"/>
        </a:p>
      </c:txPr>
    </c:legend>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'nivåer utb o fo'!$A$42</c:f>
              <c:strCache>
                <c:ptCount val="1"/>
                <c:pt idx="0">
                  <c:v>högskolegemensamma</c:v>
                </c:pt>
              </c:strCache>
            </c:strRef>
          </c:tx>
          <c:spPr>
            <a:solidFill>
              <a:schemeClr val="accent3">
                <a:lumMod val="75000"/>
              </a:schemeClr>
            </a:solidFill>
          </c:spPr>
          <c:invertIfNegative val="0"/>
          <c:dLbls>
            <c:txPr>
              <a:bodyPr/>
              <a:lstStyle/>
              <a:p>
                <a:pPr>
                  <a:defRPr sz="1800" b="1"/>
                </a:pPr>
                <a:endParaRPr lang="sv-SE"/>
              </a:p>
            </c:txPr>
            <c:showLegendKey val="0"/>
            <c:showVal val="1"/>
            <c:showCatName val="0"/>
            <c:showSerName val="0"/>
            <c:showPercent val="0"/>
            <c:showBubbleSize val="0"/>
            <c:showLeaderLines val="0"/>
          </c:dLbls>
          <c:cat>
            <c:multiLvlStrRef>
              <c:f>'nivåer utb o fo'!$B$40:$G$41</c:f>
              <c:multiLvlStrCache>
                <c:ptCount val="6"/>
                <c:lvl>
                  <c:pt idx="0">
                    <c:v>utbildning</c:v>
                  </c:pt>
                  <c:pt idx="1">
                    <c:v>forskning</c:v>
                  </c:pt>
                  <c:pt idx="2">
                    <c:v>utbildning</c:v>
                  </c:pt>
                  <c:pt idx="3">
                    <c:v>forskning</c:v>
                  </c:pt>
                  <c:pt idx="4">
                    <c:v>utbildning</c:v>
                  </c:pt>
                  <c:pt idx="5">
                    <c:v>forskning</c:v>
                  </c:pt>
                </c:lvl>
                <c:lvl>
                  <c:pt idx="0">
                    <c:v>tre nivåer</c:v>
                  </c:pt>
                  <c:pt idx="2">
                    <c:v>två nivåer</c:v>
                  </c:pt>
                  <c:pt idx="4">
                    <c:v>totalt</c:v>
                  </c:pt>
                </c:lvl>
              </c:multiLvlStrCache>
            </c:multiLvlStrRef>
          </c:cat>
          <c:val>
            <c:numRef>
              <c:f>'nivåer utb o fo'!$B$42:$G$42</c:f>
              <c:numCache>
                <c:formatCode>0%</c:formatCode>
                <c:ptCount val="6"/>
                <c:pt idx="0">
                  <c:v>0.49323780715650445</c:v>
                </c:pt>
                <c:pt idx="1">
                  <c:v>0.46773954300969822</c:v>
                </c:pt>
                <c:pt idx="2">
                  <c:v>0.67030632111294963</c:v>
                </c:pt>
                <c:pt idx="3">
                  <c:v>0.63372817171969986</c:v>
                </c:pt>
                <c:pt idx="4">
                  <c:v>0.5594950552279967</c:v>
                </c:pt>
                <c:pt idx="5">
                  <c:v>0.51021627753979637</c:v>
                </c:pt>
              </c:numCache>
            </c:numRef>
          </c:val>
        </c:ser>
        <c:ser>
          <c:idx val="1"/>
          <c:order val="1"/>
          <c:tx>
            <c:strRef>
              <c:f>'nivåer utb o fo'!$A$43</c:f>
              <c:strCache>
                <c:ptCount val="1"/>
                <c:pt idx="0">
                  <c:v>fakultetsgemensamma</c:v>
                </c:pt>
              </c:strCache>
            </c:strRef>
          </c:tx>
          <c:spPr>
            <a:solidFill>
              <a:schemeClr val="accent3"/>
            </a:solidFill>
          </c:spPr>
          <c:invertIfNegative val="0"/>
          <c:dLbls>
            <c:txPr>
              <a:bodyPr/>
              <a:lstStyle/>
              <a:p>
                <a:pPr>
                  <a:defRPr sz="1800" b="1"/>
                </a:pPr>
                <a:endParaRPr lang="sv-SE"/>
              </a:p>
            </c:txPr>
            <c:showLegendKey val="0"/>
            <c:showVal val="1"/>
            <c:showCatName val="0"/>
            <c:showSerName val="0"/>
            <c:showPercent val="0"/>
            <c:showBubbleSize val="0"/>
            <c:showLeaderLines val="0"/>
          </c:dLbls>
          <c:cat>
            <c:multiLvlStrRef>
              <c:f>'nivåer utb o fo'!$B$40:$G$41</c:f>
              <c:multiLvlStrCache>
                <c:ptCount val="6"/>
                <c:lvl>
                  <c:pt idx="0">
                    <c:v>utbildning</c:v>
                  </c:pt>
                  <c:pt idx="1">
                    <c:v>forskning</c:v>
                  </c:pt>
                  <c:pt idx="2">
                    <c:v>utbildning</c:v>
                  </c:pt>
                  <c:pt idx="3">
                    <c:v>forskning</c:v>
                  </c:pt>
                  <c:pt idx="4">
                    <c:v>utbildning</c:v>
                  </c:pt>
                  <c:pt idx="5">
                    <c:v>forskning</c:v>
                  </c:pt>
                </c:lvl>
                <c:lvl>
                  <c:pt idx="0">
                    <c:v>tre nivåer</c:v>
                  </c:pt>
                  <c:pt idx="2">
                    <c:v>två nivåer</c:v>
                  </c:pt>
                  <c:pt idx="4">
                    <c:v>totalt</c:v>
                  </c:pt>
                </c:lvl>
              </c:multiLvlStrCache>
            </c:multiLvlStrRef>
          </c:cat>
          <c:val>
            <c:numRef>
              <c:f>'nivåer utb o fo'!$B$43:$G$43</c:f>
              <c:numCache>
                <c:formatCode>0%</c:formatCode>
                <c:ptCount val="6"/>
                <c:pt idx="0">
                  <c:v>0.20496360593941532</c:v>
                </c:pt>
                <c:pt idx="1">
                  <c:v>0.12436320985987752</c:v>
                </c:pt>
                <c:pt idx="2">
                  <c:v>0</c:v>
                </c:pt>
                <c:pt idx="3">
                  <c:v>0</c:v>
                </c:pt>
                <c:pt idx="4">
                  <c:v>0.12826829641817603</c:v>
                </c:pt>
                <c:pt idx="5">
                  <c:v>9.2538481313212878E-2</c:v>
                </c:pt>
              </c:numCache>
            </c:numRef>
          </c:val>
        </c:ser>
        <c:ser>
          <c:idx val="2"/>
          <c:order val="2"/>
          <c:tx>
            <c:strRef>
              <c:f>'nivåer utb o fo'!$A$44</c:f>
              <c:strCache>
                <c:ptCount val="1"/>
                <c:pt idx="0">
                  <c:v>institutionsgemensamma</c:v>
                </c:pt>
              </c:strCache>
            </c:strRef>
          </c:tx>
          <c:spPr>
            <a:solidFill>
              <a:schemeClr val="accent3">
                <a:lumMod val="60000"/>
                <a:lumOff val="40000"/>
              </a:schemeClr>
            </a:solidFill>
          </c:spPr>
          <c:invertIfNegative val="0"/>
          <c:dLbls>
            <c:txPr>
              <a:bodyPr/>
              <a:lstStyle/>
              <a:p>
                <a:pPr>
                  <a:defRPr sz="1800" b="1"/>
                </a:pPr>
                <a:endParaRPr lang="sv-SE"/>
              </a:p>
            </c:txPr>
            <c:showLegendKey val="0"/>
            <c:showVal val="1"/>
            <c:showCatName val="0"/>
            <c:showSerName val="0"/>
            <c:showPercent val="0"/>
            <c:showBubbleSize val="0"/>
            <c:showLeaderLines val="0"/>
          </c:dLbls>
          <c:cat>
            <c:multiLvlStrRef>
              <c:f>'nivåer utb o fo'!$B$40:$G$41</c:f>
              <c:multiLvlStrCache>
                <c:ptCount val="6"/>
                <c:lvl>
                  <c:pt idx="0">
                    <c:v>utbildning</c:v>
                  </c:pt>
                  <c:pt idx="1">
                    <c:v>forskning</c:v>
                  </c:pt>
                  <c:pt idx="2">
                    <c:v>utbildning</c:v>
                  </c:pt>
                  <c:pt idx="3">
                    <c:v>forskning</c:v>
                  </c:pt>
                  <c:pt idx="4">
                    <c:v>utbildning</c:v>
                  </c:pt>
                  <c:pt idx="5">
                    <c:v>forskning</c:v>
                  </c:pt>
                </c:lvl>
                <c:lvl>
                  <c:pt idx="0">
                    <c:v>tre nivåer</c:v>
                  </c:pt>
                  <c:pt idx="2">
                    <c:v>två nivåer</c:v>
                  </c:pt>
                  <c:pt idx="4">
                    <c:v>totalt</c:v>
                  </c:pt>
                </c:lvl>
              </c:multiLvlStrCache>
            </c:multiLvlStrRef>
          </c:cat>
          <c:val>
            <c:numRef>
              <c:f>'nivåer utb o fo'!$B$44:$G$44</c:f>
              <c:numCache>
                <c:formatCode>0%</c:formatCode>
                <c:ptCount val="6"/>
                <c:pt idx="0">
                  <c:v>0.30179858690408029</c:v>
                </c:pt>
                <c:pt idx="1">
                  <c:v>0.40789724713042425</c:v>
                </c:pt>
                <c:pt idx="2">
                  <c:v>0.32969367888705037</c:v>
                </c:pt>
                <c:pt idx="3">
                  <c:v>0.36627182828030003</c:v>
                </c:pt>
                <c:pt idx="4">
                  <c:v>0.31223664835382725</c:v>
                </c:pt>
                <c:pt idx="5">
                  <c:v>0.39724524114699061</c:v>
                </c:pt>
              </c:numCache>
            </c:numRef>
          </c:val>
        </c:ser>
        <c:dLbls>
          <c:showLegendKey val="0"/>
          <c:showVal val="1"/>
          <c:showCatName val="0"/>
          <c:showSerName val="0"/>
          <c:showPercent val="0"/>
          <c:showBubbleSize val="0"/>
        </c:dLbls>
        <c:gapWidth val="95"/>
        <c:overlap val="100"/>
        <c:axId val="45369600"/>
        <c:axId val="45387776"/>
      </c:barChart>
      <c:catAx>
        <c:axId val="45369600"/>
        <c:scaling>
          <c:orientation val="minMax"/>
        </c:scaling>
        <c:delete val="0"/>
        <c:axPos val="b"/>
        <c:majorTickMark val="none"/>
        <c:minorTickMark val="none"/>
        <c:tickLblPos val="nextTo"/>
        <c:txPr>
          <a:bodyPr/>
          <a:lstStyle/>
          <a:p>
            <a:pPr>
              <a:defRPr sz="1600"/>
            </a:pPr>
            <a:endParaRPr lang="sv-SE"/>
          </a:p>
        </c:txPr>
        <c:crossAx val="45387776"/>
        <c:crosses val="autoZero"/>
        <c:auto val="1"/>
        <c:lblAlgn val="ctr"/>
        <c:lblOffset val="100"/>
        <c:noMultiLvlLbl val="0"/>
      </c:catAx>
      <c:valAx>
        <c:axId val="45387776"/>
        <c:scaling>
          <c:orientation val="minMax"/>
        </c:scaling>
        <c:delete val="1"/>
        <c:axPos val="l"/>
        <c:numFmt formatCode="0%" sourceLinked="1"/>
        <c:majorTickMark val="out"/>
        <c:minorTickMark val="none"/>
        <c:tickLblPos val="nextTo"/>
        <c:crossAx val="45369600"/>
        <c:crosses val="autoZero"/>
        <c:crossBetween val="between"/>
      </c:valAx>
    </c:plotArea>
    <c:legend>
      <c:legendPos val="t"/>
      <c:overlay val="0"/>
      <c:txPr>
        <a:bodyPr/>
        <a:lstStyle/>
        <a:p>
          <a:pPr>
            <a:defRPr sz="1600"/>
          </a:pPr>
          <a:endParaRPr lang="sv-SE"/>
        </a:p>
      </c:txPr>
    </c:legend>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nivåer!$I$32</c:f>
              <c:strCache>
                <c:ptCount val="1"/>
                <c:pt idx="0">
                  <c:v>högskolegemensam</c:v>
                </c:pt>
              </c:strCache>
            </c:strRef>
          </c:tx>
          <c:spPr>
            <a:ln w="57150"/>
          </c:spPr>
          <c:marker>
            <c:symbol val="none"/>
          </c:marker>
          <c:cat>
            <c:numRef>
              <c:f>nivåer!$H$33:$H$37</c:f>
              <c:numCache>
                <c:formatCode>General</c:formatCode>
                <c:ptCount val="5"/>
                <c:pt idx="0">
                  <c:v>2011</c:v>
                </c:pt>
                <c:pt idx="1">
                  <c:v>2012</c:v>
                </c:pt>
                <c:pt idx="2">
                  <c:v>2013</c:v>
                </c:pt>
                <c:pt idx="3">
                  <c:v>2014</c:v>
                </c:pt>
                <c:pt idx="4">
                  <c:v>2015</c:v>
                </c:pt>
              </c:numCache>
            </c:numRef>
          </c:cat>
          <c:val>
            <c:numRef>
              <c:f>nivåer!$I$33:$I$37</c:f>
              <c:numCache>
                <c:formatCode>0.0%</c:formatCode>
                <c:ptCount val="5"/>
                <c:pt idx="0">
                  <c:v>0.54165123288895334</c:v>
                </c:pt>
                <c:pt idx="1">
                  <c:v>0.5231179621086427</c:v>
                </c:pt>
                <c:pt idx="2">
                  <c:v>0.53043123757769328</c:v>
                </c:pt>
                <c:pt idx="3">
                  <c:v>0.53326514525335922</c:v>
                </c:pt>
                <c:pt idx="4">
                  <c:v>0.53057890755295967</c:v>
                </c:pt>
              </c:numCache>
            </c:numRef>
          </c:val>
          <c:smooth val="0"/>
        </c:ser>
        <c:ser>
          <c:idx val="1"/>
          <c:order val="1"/>
          <c:tx>
            <c:strRef>
              <c:f>nivåer!$J$32</c:f>
              <c:strCache>
                <c:ptCount val="1"/>
                <c:pt idx="0">
                  <c:v>fakultetsgemensam</c:v>
                </c:pt>
              </c:strCache>
            </c:strRef>
          </c:tx>
          <c:spPr>
            <a:ln w="57150"/>
          </c:spPr>
          <c:marker>
            <c:symbol val="none"/>
          </c:marker>
          <c:cat>
            <c:numRef>
              <c:f>nivåer!$H$33:$H$37</c:f>
              <c:numCache>
                <c:formatCode>General</c:formatCode>
                <c:ptCount val="5"/>
                <c:pt idx="0">
                  <c:v>2011</c:v>
                </c:pt>
                <c:pt idx="1">
                  <c:v>2012</c:v>
                </c:pt>
                <c:pt idx="2">
                  <c:v>2013</c:v>
                </c:pt>
                <c:pt idx="3">
                  <c:v>2014</c:v>
                </c:pt>
                <c:pt idx="4">
                  <c:v>2015</c:v>
                </c:pt>
              </c:numCache>
            </c:numRef>
          </c:cat>
          <c:val>
            <c:numRef>
              <c:f>nivåer!$J$33:$J$37</c:f>
              <c:numCache>
                <c:formatCode>0.0%</c:formatCode>
                <c:ptCount val="5"/>
                <c:pt idx="0">
                  <c:v>0.13135182051035232</c:v>
                </c:pt>
                <c:pt idx="1">
                  <c:v>0.13281014203682351</c:v>
                </c:pt>
                <c:pt idx="2">
                  <c:v>0.13885938433086373</c:v>
                </c:pt>
                <c:pt idx="3">
                  <c:v>0.12333478063520531</c:v>
                </c:pt>
                <c:pt idx="4">
                  <c:v>0.11425140931233055</c:v>
                </c:pt>
              </c:numCache>
            </c:numRef>
          </c:val>
          <c:smooth val="0"/>
        </c:ser>
        <c:ser>
          <c:idx val="2"/>
          <c:order val="2"/>
          <c:tx>
            <c:strRef>
              <c:f>nivåer!$K$32</c:f>
              <c:strCache>
                <c:ptCount val="1"/>
                <c:pt idx="0">
                  <c:v>institutionsgemensam</c:v>
                </c:pt>
              </c:strCache>
            </c:strRef>
          </c:tx>
          <c:spPr>
            <a:ln w="57150"/>
          </c:spPr>
          <c:marker>
            <c:symbol val="none"/>
          </c:marker>
          <c:cat>
            <c:numRef>
              <c:f>nivåer!$H$33:$H$37</c:f>
              <c:numCache>
                <c:formatCode>General</c:formatCode>
                <c:ptCount val="5"/>
                <c:pt idx="0">
                  <c:v>2011</c:v>
                </c:pt>
                <c:pt idx="1">
                  <c:v>2012</c:v>
                </c:pt>
                <c:pt idx="2">
                  <c:v>2013</c:v>
                </c:pt>
                <c:pt idx="3">
                  <c:v>2014</c:v>
                </c:pt>
                <c:pt idx="4">
                  <c:v>2015</c:v>
                </c:pt>
              </c:numCache>
            </c:numRef>
          </c:cat>
          <c:val>
            <c:numRef>
              <c:f>nivåer!$K$33:$K$37</c:f>
              <c:numCache>
                <c:formatCode>0.0%</c:formatCode>
                <c:ptCount val="5"/>
                <c:pt idx="0">
                  <c:v>0.3269969466006945</c:v>
                </c:pt>
                <c:pt idx="1">
                  <c:v>0.34407189585453379</c:v>
                </c:pt>
                <c:pt idx="2">
                  <c:v>0.33070937809144296</c:v>
                </c:pt>
                <c:pt idx="3">
                  <c:v>0.34340007411143536</c:v>
                </c:pt>
                <c:pt idx="4">
                  <c:v>0.35516968313470976</c:v>
                </c:pt>
              </c:numCache>
            </c:numRef>
          </c:val>
          <c:smooth val="0"/>
        </c:ser>
        <c:dLbls>
          <c:showLegendKey val="0"/>
          <c:showVal val="0"/>
          <c:showCatName val="0"/>
          <c:showSerName val="0"/>
          <c:showPercent val="0"/>
          <c:showBubbleSize val="0"/>
        </c:dLbls>
        <c:marker val="1"/>
        <c:smooth val="0"/>
        <c:axId val="45580288"/>
        <c:axId val="45581824"/>
      </c:lineChart>
      <c:catAx>
        <c:axId val="45580288"/>
        <c:scaling>
          <c:orientation val="minMax"/>
        </c:scaling>
        <c:delete val="0"/>
        <c:axPos val="b"/>
        <c:numFmt formatCode="General" sourceLinked="1"/>
        <c:majorTickMark val="out"/>
        <c:minorTickMark val="none"/>
        <c:tickLblPos val="nextTo"/>
        <c:txPr>
          <a:bodyPr/>
          <a:lstStyle/>
          <a:p>
            <a:pPr>
              <a:defRPr sz="1400"/>
            </a:pPr>
            <a:endParaRPr lang="sv-SE"/>
          </a:p>
        </c:txPr>
        <c:crossAx val="45581824"/>
        <c:crosses val="autoZero"/>
        <c:auto val="1"/>
        <c:lblAlgn val="ctr"/>
        <c:lblOffset val="100"/>
        <c:noMultiLvlLbl val="0"/>
      </c:catAx>
      <c:valAx>
        <c:axId val="45581824"/>
        <c:scaling>
          <c:orientation val="minMax"/>
        </c:scaling>
        <c:delete val="0"/>
        <c:axPos val="l"/>
        <c:majorGridlines/>
        <c:title>
          <c:tx>
            <c:rich>
              <a:bodyPr rot="-5400000" vert="horz"/>
              <a:lstStyle/>
              <a:p>
                <a:pPr>
                  <a:defRPr sz="1400" b="0"/>
                </a:pPr>
                <a:r>
                  <a:rPr lang="sv-SE" sz="1400" b="0" dirty="0" smtClean="0"/>
                  <a:t>andel av indirekta kostnader</a:t>
                </a:r>
                <a:endParaRPr lang="sv-SE" sz="1400" b="0" dirty="0"/>
              </a:p>
            </c:rich>
          </c:tx>
          <c:overlay val="0"/>
        </c:title>
        <c:numFmt formatCode="0%" sourceLinked="0"/>
        <c:majorTickMark val="out"/>
        <c:minorTickMark val="none"/>
        <c:tickLblPos val="nextTo"/>
        <c:txPr>
          <a:bodyPr/>
          <a:lstStyle/>
          <a:p>
            <a:pPr>
              <a:defRPr sz="1400"/>
            </a:pPr>
            <a:endParaRPr lang="sv-SE"/>
          </a:p>
        </c:txPr>
        <c:crossAx val="45580288"/>
        <c:crosses val="autoZero"/>
        <c:crossBetween val="between"/>
      </c:valAx>
    </c:plotArea>
    <c:legend>
      <c:legendPos val="r"/>
      <c:overlay val="0"/>
      <c:txPr>
        <a:bodyPr/>
        <a:lstStyle/>
        <a:p>
          <a:pPr>
            <a:defRPr sz="1600"/>
          </a:pPr>
          <a:endParaRPr lang="sv-SE"/>
        </a:p>
      </c:txPr>
    </c:legend>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nivåer!$B$69</c:f>
              <c:strCache>
                <c:ptCount val="1"/>
                <c:pt idx="0">
                  <c:v>högskolegemensam</c:v>
                </c:pt>
              </c:strCache>
            </c:strRef>
          </c:tx>
          <c:spPr>
            <a:ln w="57150"/>
          </c:spPr>
          <c:marker>
            <c:symbol val="none"/>
          </c:marker>
          <c:cat>
            <c:numRef>
              <c:f>nivåer!$A$70:$A$74</c:f>
              <c:numCache>
                <c:formatCode>General</c:formatCode>
                <c:ptCount val="5"/>
                <c:pt idx="0">
                  <c:v>2011</c:v>
                </c:pt>
                <c:pt idx="1">
                  <c:v>2012</c:v>
                </c:pt>
                <c:pt idx="2">
                  <c:v>2013</c:v>
                </c:pt>
                <c:pt idx="3">
                  <c:v>2014</c:v>
                </c:pt>
                <c:pt idx="4">
                  <c:v>2015</c:v>
                </c:pt>
              </c:numCache>
            </c:numRef>
          </c:cat>
          <c:val>
            <c:numRef>
              <c:f>nivåer!$B$70:$B$74</c:f>
              <c:numCache>
                <c:formatCode>0.0%</c:formatCode>
                <c:ptCount val="5"/>
                <c:pt idx="0">
                  <c:v>0.5554872243478044</c:v>
                </c:pt>
                <c:pt idx="1">
                  <c:v>0.53294050920372871</c:v>
                </c:pt>
                <c:pt idx="2">
                  <c:v>0.54486649296113543</c:v>
                </c:pt>
                <c:pt idx="3">
                  <c:v>0.54833157094005613</c:v>
                </c:pt>
                <c:pt idx="4">
                  <c:v>0.55181356462063302</c:v>
                </c:pt>
              </c:numCache>
            </c:numRef>
          </c:val>
          <c:smooth val="0"/>
        </c:ser>
        <c:ser>
          <c:idx val="1"/>
          <c:order val="1"/>
          <c:tx>
            <c:strRef>
              <c:f>nivåer!$C$69</c:f>
              <c:strCache>
                <c:ptCount val="1"/>
                <c:pt idx="0">
                  <c:v>fakultetsgemensam</c:v>
                </c:pt>
              </c:strCache>
            </c:strRef>
          </c:tx>
          <c:spPr>
            <a:ln w="57150"/>
          </c:spPr>
          <c:marker>
            <c:symbol val="none"/>
          </c:marker>
          <c:cat>
            <c:numRef>
              <c:f>nivåer!$A$70:$A$74</c:f>
              <c:numCache>
                <c:formatCode>General</c:formatCode>
                <c:ptCount val="5"/>
                <c:pt idx="0">
                  <c:v>2011</c:v>
                </c:pt>
                <c:pt idx="1">
                  <c:v>2012</c:v>
                </c:pt>
                <c:pt idx="2">
                  <c:v>2013</c:v>
                </c:pt>
                <c:pt idx="3">
                  <c:v>2014</c:v>
                </c:pt>
                <c:pt idx="4">
                  <c:v>2015</c:v>
                </c:pt>
              </c:numCache>
            </c:numRef>
          </c:cat>
          <c:val>
            <c:numRef>
              <c:f>nivåer!$C$70:$C$74</c:f>
              <c:numCache>
                <c:formatCode>0.0%</c:formatCode>
                <c:ptCount val="5"/>
                <c:pt idx="0">
                  <c:v>0.13775610441564307</c:v>
                </c:pt>
                <c:pt idx="1">
                  <c:v>0.14232413122581603</c:v>
                </c:pt>
                <c:pt idx="2">
                  <c:v>0.15255328117778663</c:v>
                </c:pt>
                <c:pt idx="3">
                  <c:v>0.14147592010205381</c:v>
                </c:pt>
                <c:pt idx="4">
                  <c:v>0.13267473192955462</c:v>
                </c:pt>
              </c:numCache>
            </c:numRef>
          </c:val>
          <c:smooth val="0"/>
        </c:ser>
        <c:ser>
          <c:idx val="2"/>
          <c:order val="2"/>
          <c:tx>
            <c:strRef>
              <c:f>nivåer!$D$69</c:f>
              <c:strCache>
                <c:ptCount val="1"/>
                <c:pt idx="0">
                  <c:v>institutionsgemensam</c:v>
                </c:pt>
              </c:strCache>
            </c:strRef>
          </c:tx>
          <c:spPr>
            <a:ln w="57150"/>
          </c:spPr>
          <c:marker>
            <c:symbol val="none"/>
          </c:marker>
          <c:cat>
            <c:numRef>
              <c:f>nivåer!$A$70:$A$74</c:f>
              <c:numCache>
                <c:formatCode>General</c:formatCode>
                <c:ptCount val="5"/>
                <c:pt idx="0">
                  <c:v>2011</c:v>
                </c:pt>
                <c:pt idx="1">
                  <c:v>2012</c:v>
                </c:pt>
                <c:pt idx="2">
                  <c:v>2013</c:v>
                </c:pt>
                <c:pt idx="3">
                  <c:v>2014</c:v>
                </c:pt>
                <c:pt idx="4">
                  <c:v>2015</c:v>
                </c:pt>
              </c:numCache>
            </c:numRef>
          </c:cat>
          <c:val>
            <c:numRef>
              <c:f>nivåer!$D$70:$D$74</c:f>
              <c:numCache>
                <c:formatCode>0.0%</c:formatCode>
                <c:ptCount val="5"/>
                <c:pt idx="0">
                  <c:v>0.30675667123655248</c:v>
                </c:pt>
                <c:pt idx="1">
                  <c:v>0.32473535957045535</c:v>
                </c:pt>
                <c:pt idx="2">
                  <c:v>0.30258022586107797</c:v>
                </c:pt>
                <c:pt idx="3">
                  <c:v>0.31019250895789013</c:v>
                </c:pt>
                <c:pt idx="4">
                  <c:v>0.31551170344981239</c:v>
                </c:pt>
              </c:numCache>
            </c:numRef>
          </c:val>
          <c:smooth val="0"/>
        </c:ser>
        <c:dLbls>
          <c:showLegendKey val="0"/>
          <c:showVal val="0"/>
          <c:showCatName val="0"/>
          <c:showSerName val="0"/>
          <c:showPercent val="0"/>
          <c:showBubbleSize val="0"/>
        </c:dLbls>
        <c:marker val="1"/>
        <c:smooth val="0"/>
        <c:axId val="45500288"/>
        <c:axId val="45501824"/>
      </c:lineChart>
      <c:catAx>
        <c:axId val="45500288"/>
        <c:scaling>
          <c:orientation val="minMax"/>
        </c:scaling>
        <c:delete val="0"/>
        <c:axPos val="b"/>
        <c:numFmt formatCode="General" sourceLinked="1"/>
        <c:majorTickMark val="out"/>
        <c:minorTickMark val="none"/>
        <c:tickLblPos val="nextTo"/>
        <c:txPr>
          <a:bodyPr/>
          <a:lstStyle/>
          <a:p>
            <a:pPr>
              <a:defRPr sz="1400"/>
            </a:pPr>
            <a:endParaRPr lang="sv-SE"/>
          </a:p>
        </c:txPr>
        <c:crossAx val="45501824"/>
        <c:crosses val="autoZero"/>
        <c:auto val="1"/>
        <c:lblAlgn val="ctr"/>
        <c:lblOffset val="100"/>
        <c:noMultiLvlLbl val="0"/>
      </c:catAx>
      <c:valAx>
        <c:axId val="45501824"/>
        <c:scaling>
          <c:orientation val="minMax"/>
        </c:scaling>
        <c:delete val="0"/>
        <c:axPos val="l"/>
        <c:majorGridlines/>
        <c:title>
          <c:tx>
            <c:rich>
              <a:bodyPr rot="-5400000" vert="horz"/>
              <a:lstStyle/>
              <a:p>
                <a:pPr>
                  <a:defRPr sz="1400" b="0"/>
                </a:pPr>
                <a:r>
                  <a:rPr lang="sv-SE" sz="1400" b="0" dirty="0" smtClean="0"/>
                  <a:t>andel av indirekta kostnader</a:t>
                </a:r>
                <a:endParaRPr lang="sv-SE" sz="1400" b="0" dirty="0"/>
              </a:p>
            </c:rich>
          </c:tx>
          <c:overlay val="0"/>
        </c:title>
        <c:numFmt formatCode="0%" sourceLinked="0"/>
        <c:majorTickMark val="out"/>
        <c:minorTickMark val="none"/>
        <c:tickLblPos val="nextTo"/>
        <c:txPr>
          <a:bodyPr/>
          <a:lstStyle/>
          <a:p>
            <a:pPr>
              <a:defRPr sz="1400"/>
            </a:pPr>
            <a:endParaRPr lang="sv-SE"/>
          </a:p>
        </c:txPr>
        <c:crossAx val="45500288"/>
        <c:crosses val="autoZero"/>
        <c:crossBetween val="between"/>
      </c:valAx>
    </c:plotArea>
    <c:legend>
      <c:legendPos val="r"/>
      <c:overlay val="0"/>
      <c:txPr>
        <a:bodyPr/>
        <a:lstStyle/>
        <a:p>
          <a:pPr>
            <a:defRPr sz="1600"/>
          </a:pPr>
          <a:endParaRPr lang="sv-SE"/>
        </a:p>
      </c:txPr>
    </c:legend>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nivåer!$B$77</c:f>
              <c:strCache>
                <c:ptCount val="1"/>
                <c:pt idx="0">
                  <c:v>högskolegemensam</c:v>
                </c:pt>
              </c:strCache>
            </c:strRef>
          </c:tx>
          <c:spPr>
            <a:ln w="57150"/>
          </c:spPr>
          <c:marker>
            <c:symbol val="none"/>
          </c:marker>
          <c:cat>
            <c:numRef>
              <c:f>nivåer!$A$78:$A$82</c:f>
              <c:numCache>
                <c:formatCode>General</c:formatCode>
                <c:ptCount val="5"/>
                <c:pt idx="0">
                  <c:v>2011</c:v>
                </c:pt>
                <c:pt idx="1">
                  <c:v>2012</c:v>
                </c:pt>
                <c:pt idx="2">
                  <c:v>2013</c:v>
                </c:pt>
                <c:pt idx="3">
                  <c:v>2014</c:v>
                </c:pt>
                <c:pt idx="4">
                  <c:v>2015</c:v>
                </c:pt>
              </c:numCache>
            </c:numRef>
          </c:cat>
          <c:val>
            <c:numRef>
              <c:f>nivåer!$B$78:$B$82</c:f>
              <c:numCache>
                <c:formatCode>0.0%</c:formatCode>
                <c:ptCount val="5"/>
                <c:pt idx="0">
                  <c:v>0.52388124168866712</c:v>
                </c:pt>
                <c:pt idx="1">
                  <c:v>0.51078726042312161</c:v>
                </c:pt>
                <c:pt idx="2">
                  <c:v>0.51268595168140274</c:v>
                </c:pt>
                <c:pt idx="3">
                  <c:v>0.51558732413750874</c:v>
                </c:pt>
                <c:pt idx="4">
                  <c:v>0.5066511684669085</c:v>
                </c:pt>
              </c:numCache>
            </c:numRef>
          </c:val>
          <c:smooth val="0"/>
        </c:ser>
        <c:ser>
          <c:idx val="1"/>
          <c:order val="1"/>
          <c:tx>
            <c:strRef>
              <c:f>nivåer!$C$77</c:f>
              <c:strCache>
                <c:ptCount val="1"/>
                <c:pt idx="0">
                  <c:v>fakultetsgemensam</c:v>
                </c:pt>
              </c:strCache>
            </c:strRef>
          </c:tx>
          <c:spPr>
            <a:ln w="57150"/>
          </c:spPr>
          <c:marker>
            <c:symbol val="none"/>
          </c:marker>
          <c:cat>
            <c:numRef>
              <c:f>nivåer!$A$78:$A$82</c:f>
              <c:numCache>
                <c:formatCode>General</c:formatCode>
                <c:ptCount val="5"/>
                <c:pt idx="0">
                  <c:v>2011</c:v>
                </c:pt>
                <c:pt idx="1">
                  <c:v>2012</c:v>
                </c:pt>
                <c:pt idx="2">
                  <c:v>2013</c:v>
                </c:pt>
                <c:pt idx="3">
                  <c:v>2014</c:v>
                </c:pt>
                <c:pt idx="4">
                  <c:v>2015</c:v>
                </c:pt>
              </c:numCache>
            </c:numRef>
          </c:cat>
          <c:val>
            <c:numRef>
              <c:f>nivåer!$C$78:$C$82</c:f>
              <c:numCache>
                <c:formatCode>0.0%</c:formatCode>
                <c:ptCount val="5"/>
                <c:pt idx="0">
                  <c:v>0.12312660087360934</c:v>
                </c:pt>
                <c:pt idx="1">
                  <c:v>0.12086678748803957</c:v>
                </c:pt>
                <c:pt idx="2">
                  <c:v>0.12202545184209793</c:v>
                </c:pt>
                <c:pt idx="3">
                  <c:v>0.10204931950451335</c:v>
                </c:pt>
                <c:pt idx="4">
                  <c:v>9.3491551723004038E-2</c:v>
                </c:pt>
              </c:numCache>
            </c:numRef>
          </c:val>
          <c:smooth val="0"/>
        </c:ser>
        <c:ser>
          <c:idx val="2"/>
          <c:order val="2"/>
          <c:tx>
            <c:strRef>
              <c:f>nivåer!$D$77</c:f>
              <c:strCache>
                <c:ptCount val="1"/>
                <c:pt idx="0">
                  <c:v>institutionsgemensam</c:v>
                </c:pt>
              </c:strCache>
            </c:strRef>
          </c:tx>
          <c:spPr>
            <a:ln w="57150"/>
          </c:spPr>
          <c:marker>
            <c:symbol val="none"/>
          </c:marker>
          <c:cat>
            <c:numRef>
              <c:f>nivåer!$A$78:$A$82</c:f>
              <c:numCache>
                <c:formatCode>General</c:formatCode>
                <c:ptCount val="5"/>
                <c:pt idx="0">
                  <c:v>2011</c:v>
                </c:pt>
                <c:pt idx="1">
                  <c:v>2012</c:v>
                </c:pt>
                <c:pt idx="2">
                  <c:v>2013</c:v>
                </c:pt>
                <c:pt idx="3">
                  <c:v>2014</c:v>
                </c:pt>
                <c:pt idx="4">
                  <c:v>2015</c:v>
                </c:pt>
              </c:numCache>
            </c:numRef>
          </c:cat>
          <c:val>
            <c:numRef>
              <c:f>nivåer!$D$78:$D$82</c:f>
              <c:numCache>
                <c:formatCode>0.0%</c:formatCode>
                <c:ptCount val="5"/>
                <c:pt idx="0">
                  <c:v>0.35299215743772355</c:v>
                </c:pt>
                <c:pt idx="1">
                  <c:v>0.36834595208883886</c:v>
                </c:pt>
                <c:pt idx="2">
                  <c:v>0.36528859647649931</c:v>
                </c:pt>
                <c:pt idx="3">
                  <c:v>0.38236335635797791</c:v>
                </c:pt>
                <c:pt idx="4">
                  <c:v>0.39985727981008751</c:v>
                </c:pt>
              </c:numCache>
            </c:numRef>
          </c:val>
          <c:smooth val="0"/>
        </c:ser>
        <c:dLbls>
          <c:showLegendKey val="0"/>
          <c:showVal val="0"/>
          <c:showCatName val="0"/>
          <c:showSerName val="0"/>
          <c:showPercent val="0"/>
          <c:showBubbleSize val="0"/>
        </c:dLbls>
        <c:marker val="1"/>
        <c:smooth val="0"/>
        <c:axId val="45092864"/>
        <c:axId val="45094400"/>
      </c:lineChart>
      <c:catAx>
        <c:axId val="45092864"/>
        <c:scaling>
          <c:orientation val="minMax"/>
        </c:scaling>
        <c:delete val="0"/>
        <c:axPos val="b"/>
        <c:numFmt formatCode="General" sourceLinked="1"/>
        <c:majorTickMark val="out"/>
        <c:minorTickMark val="none"/>
        <c:tickLblPos val="nextTo"/>
        <c:txPr>
          <a:bodyPr/>
          <a:lstStyle/>
          <a:p>
            <a:pPr>
              <a:defRPr sz="1400"/>
            </a:pPr>
            <a:endParaRPr lang="sv-SE"/>
          </a:p>
        </c:txPr>
        <c:crossAx val="45094400"/>
        <c:crosses val="autoZero"/>
        <c:auto val="1"/>
        <c:lblAlgn val="ctr"/>
        <c:lblOffset val="100"/>
        <c:noMultiLvlLbl val="0"/>
      </c:catAx>
      <c:valAx>
        <c:axId val="45094400"/>
        <c:scaling>
          <c:orientation val="minMax"/>
        </c:scaling>
        <c:delete val="0"/>
        <c:axPos val="l"/>
        <c:majorGridlines/>
        <c:title>
          <c:tx>
            <c:rich>
              <a:bodyPr rot="-5400000" vert="horz"/>
              <a:lstStyle/>
              <a:p>
                <a:pPr>
                  <a:defRPr sz="1400" b="0"/>
                </a:pPr>
                <a:r>
                  <a:rPr lang="sv-SE" sz="1400" b="0" dirty="0" smtClean="0"/>
                  <a:t>andel av indirekta kostnader</a:t>
                </a:r>
                <a:endParaRPr lang="sv-SE" sz="1400" b="0" dirty="0"/>
              </a:p>
            </c:rich>
          </c:tx>
          <c:overlay val="0"/>
        </c:title>
        <c:numFmt formatCode="0%" sourceLinked="0"/>
        <c:majorTickMark val="out"/>
        <c:minorTickMark val="none"/>
        <c:tickLblPos val="nextTo"/>
        <c:txPr>
          <a:bodyPr/>
          <a:lstStyle/>
          <a:p>
            <a:pPr>
              <a:defRPr sz="1400"/>
            </a:pPr>
            <a:endParaRPr lang="sv-SE"/>
          </a:p>
        </c:txPr>
        <c:crossAx val="45092864"/>
        <c:crosses val="autoZero"/>
        <c:crossBetween val="between"/>
      </c:valAx>
    </c:plotArea>
    <c:legend>
      <c:legendPos val="r"/>
      <c:overlay val="0"/>
      <c:txPr>
        <a:bodyPr/>
        <a:lstStyle/>
        <a:p>
          <a:pPr>
            <a:defRPr sz="1600"/>
          </a:pPr>
          <a:endParaRPr lang="sv-SE"/>
        </a:p>
      </c:txPr>
    </c:legend>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a:t>Utbildning</a:t>
            </a:r>
            <a:r>
              <a:rPr lang="en-US" dirty="0"/>
              <a:t> + </a:t>
            </a:r>
            <a:r>
              <a:rPr lang="en-US" dirty="0" err="1" smtClean="0"/>
              <a:t>forskning</a:t>
            </a:r>
            <a:endParaRPr lang="en-US" dirty="0"/>
          </a:p>
        </c:rich>
      </c:tx>
      <c:overlay val="0"/>
    </c:title>
    <c:autoTitleDeleted val="0"/>
    <c:plotArea>
      <c:layout/>
      <c:pieChart>
        <c:varyColors val="1"/>
        <c:ser>
          <c:idx val="0"/>
          <c:order val="0"/>
          <c:dLbls>
            <c:txPr>
              <a:bodyPr/>
              <a:lstStyle/>
              <a:p>
                <a:pPr>
                  <a:defRPr sz="1800" b="1"/>
                </a:pPr>
                <a:endParaRPr lang="sv-SE"/>
              </a:p>
            </c:txPr>
            <c:showLegendKey val="0"/>
            <c:showVal val="0"/>
            <c:showCatName val="0"/>
            <c:showSerName val="0"/>
            <c:showPercent val="1"/>
            <c:showBubbleSize val="0"/>
            <c:showLeaderLines val="1"/>
          </c:dLbls>
          <c:cat>
            <c:strRef>
              <c:f>funktioner!$E$53:$E$58</c:f>
              <c:strCache>
                <c:ptCount val="6"/>
                <c:pt idx="0">
                  <c:v>ledning</c:v>
                </c:pt>
                <c:pt idx="1">
                  <c:v>utbildnings- resp forskningsadmin</c:v>
                </c:pt>
                <c:pt idx="2">
                  <c:v>ekonomi- och personaladmin</c:v>
                </c:pt>
                <c:pt idx="3">
                  <c:v>infrastruktur och service</c:v>
                </c:pt>
                <c:pt idx="4">
                  <c:v>bibliotek</c:v>
                </c:pt>
                <c:pt idx="5">
                  <c:v>nivåspecifikt</c:v>
                </c:pt>
              </c:strCache>
            </c:strRef>
          </c:cat>
          <c:val>
            <c:numRef>
              <c:f>funktioner!$F$53:$F$58</c:f>
              <c:numCache>
                <c:formatCode>0%</c:formatCode>
                <c:ptCount val="6"/>
                <c:pt idx="0">
                  <c:v>0.12901500254508599</c:v>
                </c:pt>
                <c:pt idx="1">
                  <c:v>0.27122808084439287</c:v>
                </c:pt>
                <c:pt idx="2">
                  <c:v>0.15803233414565077</c:v>
                </c:pt>
                <c:pt idx="3">
                  <c:v>0.29772921732463176</c:v>
                </c:pt>
                <c:pt idx="4">
                  <c:v>0.11711513169445481</c:v>
                </c:pt>
                <c:pt idx="5">
                  <c:v>2.6880233445783643E-2</c:v>
                </c:pt>
              </c:numCache>
            </c:numRef>
          </c:val>
        </c:ser>
        <c:dLbls>
          <c:showLegendKey val="0"/>
          <c:showVal val="0"/>
          <c:showCatName val="0"/>
          <c:showSerName val="0"/>
          <c:showPercent val="1"/>
          <c:showBubbleSize val="0"/>
          <c:showLeaderLines val="1"/>
        </c:dLbls>
        <c:firstSliceAng val="0"/>
      </c:pieChart>
    </c:plotArea>
    <c:legend>
      <c:legendPos val="r"/>
      <c:overlay val="0"/>
      <c:txPr>
        <a:bodyPr/>
        <a:lstStyle/>
        <a:p>
          <a:pPr>
            <a:defRPr sz="1600"/>
          </a:pPr>
          <a:endParaRPr lang="sv-SE"/>
        </a:p>
      </c:txPr>
    </c:legend>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a:t>utbildning</a:t>
            </a:r>
            <a:r>
              <a:rPr lang="en-US" dirty="0"/>
              <a:t> </a:t>
            </a:r>
          </a:p>
        </c:rich>
      </c:tx>
      <c:overlay val="0"/>
    </c:title>
    <c:autoTitleDeleted val="0"/>
    <c:plotArea>
      <c:layout/>
      <c:pieChart>
        <c:varyColors val="1"/>
        <c:dLbls>
          <c:showLegendKey val="0"/>
          <c:showVal val="0"/>
          <c:showCatName val="0"/>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smtClean="0"/>
              <a:t>forskning</a:t>
            </a:r>
            <a:endParaRPr lang="en-US" dirty="0"/>
          </a:p>
        </c:rich>
      </c:tx>
      <c:overlay val="0"/>
    </c:title>
    <c:autoTitleDeleted val="0"/>
    <c:plotArea>
      <c:layout/>
      <c:barChart>
        <c:barDir val="col"/>
        <c:grouping val="percentStacked"/>
        <c:varyColors val="0"/>
        <c:ser>
          <c:idx val="0"/>
          <c:order val="0"/>
          <c:tx>
            <c:strRef>
              <c:f>'andel fo'!$B$123</c:f>
              <c:strCache>
                <c:ptCount val="1"/>
                <c:pt idx="0">
                  <c:v>indirekta kostnader</c:v>
                </c:pt>
              </c:strCache>
            </c:strRef>
          </c:tx>
          <c:invertIfNegative val="0"/>
          <c:dLbls>
            <c:txPr>
              <a:bodyPr/>
              <a:lstStyle/>
              <a:p>
                <a:pPr>
                  <a:defRPr sz="1800" b="1"/>
                </a:pPr>
                <a:endParaRPr lang="sv-SE"/>
              </a:p>
            </c:txPr>
            <c:showLegendKey val="0"/>
            <c:showVal val="1"/>
            <c:showCatName val="0"/>
            <c:showSerName val="0"/>
            <c:showPercent val="0"/>
            <c:showBubbleSize val="0"/>
            <c:showLeaderLines val="0"/>
          </c:dLbls>
          <c:cat>
            <c:strRef>
              <c:f>'andel fo'!$A$124:$A$126</c:f>
              <c:strCache>
                <c:ptCount val="3"/>
                <c:pt idx="0">
                  <c:v>alla</c:v>
                </c:pt>
                <c:pt idx="1">
                  <c:v>10 största</c:v>
                </c:pt>
                <c:pt idx="2">
                  <c:v>övriga</c:v>
                </c:pt>
              </c:strCache>
            </c:strRef>
          </c:cat>
          <c:val>
            <c:numRef>
              <c:f>'andel fo'!$B$124:$B$126</c:f>
              <c:numCache>
                <c:formatCode>0%</c:formatCode>
                <c:ptCount val="3"/>
                <c:pt idx="0">
                  <c:v>0.20095124071063994</c:v>
                </c:pt>
                <c:pt idx="1">
                  <c:v>0.1948476533312343</c:v>
                </c:pt>
                <c:pt idx="2">
                  <c:v>0.24395236604624435</c:v>
                </c:pt>
              </c:numCache>
            </c:numRef>
          </c:val>
        </c:ser>
        <c:ser>
          <c:idx val="1"/>
          <c:order val="1"/>
          <c:tx>
            <c:strRef>
              <c:f>'andel fo'!$C$123</c:f>
              <c:strCache>
                <c:ptCount val="1"/>
                <c:pt idx="0">
                  <c:v>direkta kostnader</c:v>
                </c:pt>
              </c:strCache>
            </c:strRef>
          </c:tx>
          <c:invertIfNegative val="0"/>
          <c:dLbls>
            <c:txPr>
              <a:bodyPr/>
              <a:lstStyle/>
              <a:p>
                <a:pPr>
                  <a:defRPr sz="1800" b="1"/>
                </a:pPr>
                <a:endParaRPr lang="sv-SE"/>
              </a:p>
            </c:txPr>
            <c:showLegendKey val="0"/>
            <c:showVal val="1"/>
            <c:showCatName val="0"/>
            <c:showSerName val="0"/>
            <c:showPercent val="0"/>
            <c:showBubbleSize val="0"/>
            <c:showLeaderLines val="0"/>
          </c:dLbls>
          <c:cat>
            <c:strRef>
              <c:f>'andel fo'!$A$124:$A$126</c:f>
              <c:strCache>
                <c:ptCount val="3"/>
                <c:pt idx="0">
                  <c:v>alla</c:v>
                </c:pt>
                <c:pt idx="1">
                  <c:v>10 största</c:v>
                </c:pt>
                <c:pt idx="2">
                  <c:v>övriga</c:v>
                </c:pt>
              </c:strCache>
            </c:strRef>
          </c:cat>
          <c:val>
            <c:numRef>
              <c:f>'andel fo'!$C$124:$C$126</c:f>
              <c:numCache>
                <c:formatCode>0%</c:formatCode>
                <c:ptCount val="3"/>
                <c:pt idx="0">
                  <c:v>0.79904875928936003</c:v>
                </c:pt>
                <c:pt idx="1">
                  <c:v>0.80515234666876567</c:v>
                </c:pt>
                <c:pt idx="2">
                  <c:v>0.75604763395375563</c:v>
                </c:pt>
              </c:numCache>
            </c:numRef>
          </c:val>
        </c:ser>
        <c:dLbls>
          <c:showLegendKey val="0"/>
          <c:showVal val="1"/>
          <c:showCatName val="0"/>
          <c:showSerName val="0"/>
          <c:showPercent val="0"/>
          <c:showBubbleSize val="0"/>
        </c:dLbls>
        <c:gapWidth val="95"/>
        <c:overlap val="100"/>
        <c:axId val="37689216"/>
        <c:axId val="37690752"/>
      </c:barChart>
      <c:catAx>
        <c:axId val="37689216"/>
        <c:scaling>
          <c:orientation val="minMax"/>
        </c:scaling>
        <c:delete val="0"/>
        <c:axPos val="b"/>
        <c:majorTickMark val="none"/>
        <c:minorTickMark val="none"/>
        <c:tickLblPos val="nextTo"/>
        <c:txPr>
          <a:bodyPr/>
          <a:lstStyle/>
          <a:p>
            <a:pPr>
              <a:defRPr sz="1600"/>
            </a:pPr>
            <a:endParaRPr lang="sv-SE"/>
          </a:p>
        </c:txPr>
        <c:crossAx val="37690752"/>
        <c:crosses val="autoZero"/>
        <c:auto val="1"/>
        <c:lblAlgn val="ctr"/>
        <c:lblOffset val="100"/>
        <c:noMultiLvlLbl val="0"/>
      </c:catAx>
      <c:valAx>
        <c:axId val="37690752"/>
        <c:scaling>
          <c:orientation val="minMax"/>
        </c:scaling>
        <c:delete val="1"/>
        <c:axPos val="l"/>
        <c:numFmt formatCode="0%" sourceLinked="1"/>
        <c:majorTickMark val="out"/>
        <c:minorTickMark val="none"/>
        <c:tickLblPos val="nextTo"/>
        <c:crossAx val="37689216"/>
        <c:crosses val="autoZero"/>
        <c:crossBetween val="between"/>
      </c:valAx>
    </c:plotArea>
    <c:legend>
      <c:legendPos val="t"/>
      <c:overlay val="0"/>
      <c:txPr>
        <a:bodyPr/>
        <a:lstStyle/>
        <a:p>
          <a:pPr>
            <a:defRPr sz="1600"/>
          </a:pPr>
          <a:endParaRPr lang="sv-SE"/>
        </a:p>
      </c:txPr>
    </c:legend>
    <c:plotVisOnly val="1"/>
    <c:dispBlanksAs val="gap"/>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smtClean="0"/>
              <a:t>forskning</a:t>
            </a:r>
            <a:endParaRPr lang="en-US" dirty="0"/>
          </a:p>
        </c:rich>
      </c:tx>
      <c:overlay val="0"/>
    </c:title>
    <c:autoTitleDeleted val="0"/>
    <c:plotArea>
      <c:layout/>
      <c:pieChart>
        <c:varyColors val="1"/>
        <c:dLbls>
          <c:showLegendKey val="0"/>
          <c:showVal val="0"/>
          <c:showCatName val="0"/>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a:t>utbildning</a:t>
            </a:r>
            <a:r>
              <a:rPr lang="en-US" dirty="0"/>
              <a:t> </a:t>
            </a:r>
          </a:p>
        </c:rich>
      </c:tx>
      <c:overlay val="0"/>
    </c:title>
    <c:autoTitleDeleted val="0"/>
    <c:plotArea>
      <c:layout/>
      <c:pieChart>
        <c:varyColors val="1"/>
        <c:dLbls>
          <c:showLegendKey val="0"/>
          <c:showVal val="0"/>
          <c:showCatName val="0"/>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smtClean="0"/>
              <a:t>utbildning</a:t>
            </a:r>
            <a:endParaRPr lang="en-US" dirty="0"/>
          </a:p>
        </c:rich>
      </c:tx>
      <c:overlay val="0"/>
    </c:title>
    <c:autoTitleDeleted val="0"/>
    <c:plotArea>
      <c:layout/>
      <c:pieChart>
        <c:varyColors val="1"/>
        <c:dLbls>
          <c:showLegendKey val="0"/>
          <c:showVal val="0"/>
          <c:showCatName val="0"/>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a:t>utbildning</a:t>
            </a:r>
            <a:r>
              <a:rPr lang="en-US" dirty="0"/>
              <a:t> </a:t>
            </a:r>
          </a:p>
        </c:rich>
      </c:tx>
      <c:overlay val="0"/>
    </c:title>
    <c:autoTitleDeleted val="0"/>
    <c:plotArea>
      <c:layout/>
      <c:pieChart>
        <c:varyColors val="1"/>
        <c:ser>
          <c:idx val="0"/>
          <c:order val="0"/>
          <c:dLbls>
            <c:txPr>
              <a:bodyPr/>
              <a:lstStyle/>
              <a:p>
                <a:pPr>
                  <a:defRPr sz="1800" b="1"/>
                </a:pPr>
                <a:endParaRPr lang="sv-SE"/>
              </a:p>
            </c:txPr>
            <c:showLegendKey val="0"/>
            <c:showVal val="0"/>
            <c:showCatName val="0"/>
            <c:showSerName val="0"/>
            <c:showPercent val="1"/>
            <c:showBubbleSize val="0"/>
            <c:showLeaderLines val="1"/>
          </c:dLbls>
          <c:cat>
            <c:strRef>
              <c:f>funktioner!$E$29:$E$34</c:f>
              <c:strCache>
                <c:ptCount val="6"/>
                <c:pt idx="0">
                  <c:v>ledning</c:v>
                </c:pt>
                <c:pt idx="1">
                  <c:v>utbildnings- resp forskningsadmin</c:v>
                </c:pt>
                <c:pt idx="2">
                  <c:v>ekonomi- och personaladmin</c:v>
                </c:pt>
                <c:pt idx="3">
                  <c:v>infrastruktur och service</c:v>
                </c:pt>
                <c:pt idx="4">
                  <c:v>bibliotek</c:v>
                </c:pt>
                <c:pt idx="5">
                  <c:v>nivåspecifikt</c:v>
                </c:pt>
              </c:strCache>
            </c:strRef>
          </c:cat>
          <c:val>
            <c:numRef>
              <c:f>funktioner!$F$29:$F$34</c:f>
              <c:numCache>
                <c:formatCode>0%</c:formatCode>
                <c:ptCount val="6"/>
                <c:pt idx="0">
                  <c:v>0.11848157958272224</c:v>
                </c:pt>
                <c:pt idx="1">
                  <c:v>0.36646933454782471</c:v>
                </c:pt>
                <c:pt idx="2">
                  <c:v>0.11174033552970387</c:v>
                </c:pt>
                <c:pt idx="3">
                  <c:v>0.2596742453914519</c:v>
                </c:pt>
                <c:pt idx="4">
                  <c:v>0.11446708985907403</c:v>
                </c:pt>
                <c:pt idx="5">
                  <c:v>2.9167415089223381E-2</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a:t>forskning</a:t>
            </a:r>
            <a:r>
              <a:rPr lang="en-US" dirty="0"/>
              <a:t> </a:t>
            </a:r>
          </a:p>
        </c:rich>
      </c:tx>
      <c:overlay val="0"/>
    </c:title>
    <c:autoTitleDeleted val="0"/>
    <c:plotArea>
      <c:layout/>
      <c:pieChart>
        <c:varyColors val="1"/>
        <c:ser>
          <c:idx val="0"/>
          <c:order val="0"/>
          <c:dLbls>
            <c:txPr>
              <a:bodyPr/>
              <a:lstStyle/>
              <a:p>
                <a:pPr>
                  <a:defRPr sz="1800" b="1"/>
                </a:pPr>
                <a:endParaRPr lang="sv-SE"/>
              </a:p>
            </c:txPr>
            <c:showLegendKey val="0"/>
            <c:showVal val="0"/>
            <c:showCatName val="0"/>
            <c:showSerName val="0"/>
            <c:showPercent val="1"/>
            <c:showBubbleSize val="0"/>
            <c:showLeaderLines val="1"/>
          </c:dLbls>
          <c:cat>
            <c:strRef>
              <c:f>funktioner!$E$41:$E$46</c:f>
              <c:strCache>
                <c:ptCount val="6"/>
                <c:pt idx="0">
                  <c:v>ledning</c:v>
                </c:pt>
                <c:pt idx="1">
                  <c:v>utbildnings- resp forskningsadmin</c:v>
                </c:pt>
                <c:pt idx="2">
                  <c:v>ekonomi- och personaladmin</c:v>
                </c:pt>
                <c:pt idx="3">
                  <c:v>infrastruktur och service</c:v>
                </c:pt>
                <c:pt idx="4">
                  <c:v>bibliotek</c:v>
                </c:pt>
                <c:pt idx="5">
                  <c:v>nivåspecifikt</c:v>
                </c:pt>
              </c:strCache>
            </c:strRef>
          </c:cat>
          <c:val>
            <c:numRef>
              <c:f>funktioner!$F$41:$F$46</c:f>
              <c:numCache>
                <c:formatCode>0%</c:formatCode>
                <c:ptCount val="6"/>
                <c:pt idx="0">
                  <c:v>0.14480441702936195</c:v>
                </c:pt>
                <c:pt idx="1">
                  <c:v>0.15889339926191595</c:v>
                </c:pt>
                <c:pt idx="2">
                  <c:v>0.20955985411491657</c:v>
                </c:pt>
                <c:pt idx="3">
                  <c:v>0.34007319473219599</c:v>
                </c:pt>
                <c:pt idx="4">
                  <c:v>0.12265631855811736</c:v>
                </c:pt>
                <c:pt idx="5">
                  <c:v>2.401281630349212E-2</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'funktion 11-15'!$B$61</c:f>
              <c:strCache>
                <c:ptCount val="1"/>
                <c:pt idx="0">
                  <c:v>utbildning</c:v>
                </c:pt>
              </c:strCache>
            </c:strRef>
          </c:tx>
          <c:spPr>
            <a:solidFill>
              <a:schemeClr val="accent6"/>
            </a:solidFill>
          </c:spPr>
          <c:invertIfNegative val="0"/>
          <c:cat>
            <c:strRef>
              <c:f>'funktion 11-15'!$A$62:$A$67</c:f>
              <c:strCache>
                <c:ptCount val="6"/>
                <c:pt idx="0">
                  <c:v>ledning</c:v>
                </c:pt>
                <c:pt idx="1">
                  <c:v>utb- resp forsk admin</c:v>
                </c:pt>
                <c:pt idx="2">
                  <c:v>ek- och pers admin</c:v>
                </c:pt>
                <c:pt idx="3">
                  <c:v>infrastruktur o service</c:v>
                </c:pt>
                <c:pt idx="4">
                  <c:v>bibliotek</c:v>
                </c:pt>
                <c:pt idx="5">
                  <c:v>nivåspecifikt</c:v>
                </c:pt>
              </c:strCache>
            </c:strRef>
          </c:cat>
          <c:val>
            <c:numRef>
              <c:f>'funktion 11-15'!$B$62:$B$67</c:f>
              <c:numCache>
                <c:formatCode>#,##0,</c:formatCode>
                <c:ptCount val="6"/>
                <c:pt idx="0">
                  <c:v>961901.38048065512</c:v>
                </c:pt>
                <c:pt idx="1">
                  <c:v>3159629.2371371584</c:v>
                </c:pt>
                <c:pt idx="2">
                  <c:v>943510.12895723525</c:v>
                </c:pt>
                <c:pt idx="3">
                  <c:v>2158562.8264695443</c:v>
                </c:pt>
                <c:pt idx="4">
                  <c:v>984253.64930000005</c:v>
                </c:pt>
                <c:pt idx="5">
                  <c:v>251967.53164868921</c:v>
                </c:pt>
              </c:numCache>
            </c:numRef>
          </c:val>
        </c:ser>
        <c:ser>
          <c:idx val="1"/>
          <c:order val="1"/>
          <c:tx>
            <c:strRef>
              <c:f>'funktion 11-15'!$C$61</c:f>
              <c:strCache>
                <c:ptCount val="1"/>
                <c:pt idx="0">
                  <c:v>forskning</c:v>
                </c:pt>
              </c:strCache>
            </c:strRef>
          </c:tx>
          <c:spPr>
            <a:solidFill>
              <a:schemeClr val="accent6">
                <a:lumMod val="60000"/>
                <a:lumOff val="40000"/>
              </a:schemeClr>
            </a:solidFill>
          </c:spPr>
          <c:invertIfNegative val="0"/>
          <c:cat>
            <c:strRef>
              <c:f>'funktion 11-15'!$A$62:$A$67</c:f>
              <c:strCache>
                <c:ptCount val="6"/>
                <c:pt idx="0">
                  <c:v>ledning</c:v>
                </c:pt>
                <c:pt idx="1">
                  <c:v>utb- resp forsk admin</c:v>
                </c:pt>
                <c:pt idx="2">
                  <c:v>ek- och pers admin</c:v>
                </c:pt>
                <c:pt idx="3">
                  <c:v>infrastruktur o service</c:v>
                </c:pt>
                <c:pt idx="4">
                  <c:v>bibliotek</c:v>
                </c:pt>
                <c:pt idx="5">
                  <c:v>nivåspecifikt</c:v>
                </c:pt>
              </c:strCache>
            </c:strRef>
          </c:cat>
          <c:val>
            <c:numRef>
              <c:f>'funktion 11-15'!$C$62:$C$67</c:f>
              <c:numCache>
                <c:formatCode>#,##0,</c:formatCode>
                <c:ptCount val="6"/>
                <c:pt idx="0">
                  <c:v>1076958.5074439161</c:v>
                </c:pt>
                <c:pt idx="1">
                  <c:v>1193122.2824192857</c:v>
                </c:pt>
                <c:pt idx="2">
                  <c:v>1573900.9841422699</c:v>
                </c:pt>
                <c:pt idx="3">
                  <c:v>2555770.434486141</c:v>
                </c:pt>
                <c:pt idx="4">
                  <c:v>925948.42460837704</c:v>
                </c:pt>
                <c:pt idx="5">
                  <c:v>181965.54704421479</c:v>
                </c:pt>
              </c:numCache>
            </c:numRef>
          </c:val>
        </c:ser>
        <c:dLbls>
          <c:showLegendKey val="0"/>
          <c:showVal val="0"/>
          <c:showCatName val="0"/>
          <c:showSerName val="0"/>
          <c:showPercent val="0"/>
          <c:showBubbleSize val="0"/>
        </c:dLbls>
        <c:gapWidth val="150"/>
        <c:axId val="80804864"/>
        <c:axId val="45617920"/>
      </c:barChart>
      <c:catAx>
        <c:axId val="80804864"/>
        <c:scaling>
          <c:orientation val="minMax"/>
        </c:scaling>
        <c:delete val="0"/>
        <c:axPos val="b"/>
        <c:majorTickMark val="out"/>
        <c:minorTickMark val="none"/>
        <c:tickLblPos val="nextTo"/>
        <c:txPr>
          <a:bodyPr/>
          <a:lstStyle/>
          <a:p>
            <a:pPr>
              <a:defRPr sz="1400"/>
            </a:pPr>
            <a:endParaRPr lang="sv-SE"/>
          </a:p>
        </c:txPr>
        <c:crossAx val="45617920"/>
        <c:crosses val="autoZero"/>
        <c:auto val="1"/>
        <c:lblAlgn val="ctr"/>
        <c:lblOffset val="100"/>
        <c:noMultiLvlLbl val="0"/>
      </c:catAx>
      <c:valAx>
        <c:axId val="45617920"/>
        <c:scaling>
          <c:orientation val="minMax"/>
        </c:scaling>
        <c:delete val="0"/>
        <c:axPos val="l"/>
        <c:majorGridlines/>
        <c:title>
          <c:tx>
            <c:rich>
              <a:bodyPr rot="-5400000" vert="horz"/>
              <a:lstStyle/>
              <a:p>
                <a:pPr>
                  <a:defRPr sz="1400" b="0"/>
                </a:pPr>
                <a:r>
                  <a:rPr lang="en-US" sz="1400" b="0" dirty="0" err="1"/>
                  <a:t>k</a:t>
                </a:r>
                <a:r>
                  <a:rPr lang="en-US" sz="1400" b="0" dirty="0" err="1" smtClean="0"/>
                  <a:t>ostnader</a:t>
                </a:r>
                <a:r>
                  <a:rPr lang="en-US" sz="1400" b="0" dirty="0" smtClean="0"/>
                  <a:t> </a:t>
                </a:r>
                <a:r>
                  <a:rPr lang="en-US" sz="1400" b="0" dirty="0" err="1"/>
                  <a:t>tkr</a:t>
                </a:r>
                <a:endParaRPr lang="en-US" sz="1400" b="0" dirty="0"/>
              </a:p>
            </c:rich>
          </c:tx>
          <c:overlay val="0"/>
        </c:title>
        <c:numFmt formatCode="#,##0," sourceLinked="1"/>
        <c:majorTickMark val="out"/>
        <c:minorTickMark val="none"/>
        <c:tickLblPos val="nextTo"/>
        <c:txPr>
          <a:bodyPr/>
          <a:lstStyle/>
          <a:p>
            <a:pPr>
              <a:defRPr sz="1400"/>
            </a:pPr>
            <a:endParaRPr lang="sv-SE"/>
          </a:p>
        </c:txPr>
        <c:crossAx val="80804864"/>
        <c:crosses val="autoZero"/>
        <c:crossBetween val="between"/>
      </c:valAx>
    </c:plotArea>
    <c:legend>
      <c:legendPos val="r"/>
      <c:overlay val="0"/>
      <c:txPr>
        <a:bodyPr/>
        <a:lstStyle/>
        <a:p>
          <a:pPr>
            <a:defRPr sz="1400"/>
          </a:pPr>
          <a:endParaRPr lang="sv-SE"/>
        </a:p>
      </c:txPr>
    </c:legend>
    <c:plotVisOnly val="1"/>
    <c:dispBlanksAs val="gap"/>
    <c:showDLblsOverMax val="0"/>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'funktion 11-15'!$B$105</c:f>
              <c:strCache>
                <c:ptCount val="1"/>
                <c:pt idx="0">
                  <c:v>ledning</c:v>
                </c:pt>
              </c:strCache>
            </c:strRef>
          </c:tx>
          <c:spPr>
            <a:ln w="57150"/>
          </c:spPr>
          <c:marker>
            <c:symbol val="none"/>
          </c:marker>
          <c:cat>
            <c:numRef>
              <c:f>'funktion 11-15'!$A$106:$A$110</c:f>
              <c:numCache>
                <c:formatCode>General</c:formatCode>
                <c:ptCount val="5"/>
                <c:pt idx="0">
                  <c:v>2011</c:v>
                </c:pt>
                <c:pt idx="1">
                  <c:v>2012</c:v>
                </c:pt>
                <c:pt idx="2">
                  <c:v>2013</c:v>
                </c:pt>
                <c:pt idx="3">
                  <c:v>2014</c:v>
                </c:pt>
                <c:pt idx="4">
                  <c:v>2015</c:v>
                </c:pt>
              </c:numCache>
            </c:numRef>
          </c:cat>
          <c:val>
            <c:numRef>
              <c:f>'funktion 11-15'!$B$106:$B$110</c:f>
              <c:numCache>
                <c:formatCode>#,##0</c:formatCode>
                <c:ptCount val="5"/>
                <c:pt idx="0">
                  <c:v>851514.15641140239</c:v>
                </c:pt>
                <c:pt idx="1">
                  <c:v>910582.04872962378</c:v>
                </c:pt>
                <c:pt idx="2">
                  <c:v>903409.33165635774</c:v>
                </c:pt>
                <c:pt idx="3">
                  <c:v>950225.80519170896</c:v>
                </c:pt>
                <c:pt idx="4">
                  <c:v>961901.38048065512</c:v>
                </c:pt>
              </c:numCache>
            </c:numRef>
          </c:val>
          <c:smooth val="0"/>
        </c:ser>
        <c:ser>
          <c:idx val="1"/>
          <c:order val="1"/>
          <c:tx>
            <c:strRef>
              <c:f>'funktion 11-15'!$C$105</c:f>
              <c:strCache>
                <c:ptCount val="1"/>
                <c:pt idx="0">
                  <c:v>utbildnings- resp forskningsadmin</c:v>
                </c:pt>
              </c:strCache>
            </c:strRef>
          </c:tx>
          <c:spPr>
            <a:ln w="57150"/>
          </c:spPr>
          <c:marker>
            <c:symbol val="none"/>
          </c:marker>
          <c:cat>
            <c:numRef>
              <c:f>'funktion 11-15'!$A$106:$A$110</c:f>
              <c:numCache>
                <c:formatCode>General</c:formatCode>
                <c:ptCount val="5"/>
                <c:pt idx="0">
                  <c:v>2011</c:v>
                </c:pt>
                <c:pt idx="1">
                  <c:v>2012</c:v>
                </c:pt>
                <c:pt idx="2">
                  <c:v>2013</c:v>
                </c:pt>
                <c:pt idx="3">
                  <c:v>2014</c:v>
                </c:pt>
                <c:pt idx="4">
                  <c:v>2015</c:v>
                </c:pt>
              </c:numCache>
            </c:numRef>
          </c:cat>
          <c:val>
            <c:numRef>
              <c:f>'funktion 11-15'!$C$106:$C$110</c:f>
              <c:numCache>
                <c:formatCode>#,##0</c:formatCode>
                <c:ptCount val="5"/>
                <c:pt idx="0">
                  <c:v>3036666.2782779131</c:v>
                </c:pt>
                <c:pt idx="1">
                  <c:v>3137053.7366699008</c:v>
                </c:pt>
                <c:pt idx="2">
                  <c:v>3080085.8224275601</c:v>
                </c:pt>
                <c:pt idx="3">
                  <c:v>3109766.0659860191</c:v>
                </c:pt>
                <c:pt idx="4">
                  <c:v>3159629.2371371584</c:v>
                </c:pt>
              </c:numCache>
            </c:numRef>
          </c:val>
          <c:smooth val="0"/>
        </c:ser>
        <c:ser>
          <c:idx val="2"/>
          <c:order val="2"/>
          <c:tx>
            <c:strRef>
              <c:f>'funktion 11-15'!$D$105</c:f>
              <c:strCache>
                <c:ptCount val="1"/>
                <c:pt idx="0">
                  <c:v>ekonomi- och personaladmin</c:v>
                </c:pt>
              </c:strCache>
            </c:strRef>
          </c:tx>
          <c:spPr>
            <a:ln w="57150"/>
          </c:spPr>
          <c:marker>
            <c:symbol val="none"/>
          </c:marker>
          <c:cat>
            <c:numRef>
              <c:f>'funktion 11-15'!$A$106:$A$110</c:f>
              <c:numCache>
                <c:formatCode>General</c:formatCode>
                <c:ptCount val="5"/>
                <c:pt idx="0">
                  <c:v>2011</c:v>
                </c:pt>
                <c:pt idx="1">
                  <c:v>2012</c:v>
                </c:pt>
                <c:pt idx="2">
                  <c:v>2013</c:v>
                </c:pt>
                <c:pt idx="3">
                  <c:v>2014</c:v>
                </c:pt>
                <c:pt idx="4">
                  <c:v>2015</c:v>
                </c:pt>
              </c:numCache>
            </c:numRef>
          </c:cat>
          <c:val>
            <c:numRef>
              <c:f>'funktion 11-15'!$D$106:$D$110</c:f>
              <c:numCache>
                <c:formatCode>#,##0</c:formatCode>
                <c:ptCount val="5"/>
                <c:pt idx="0">
                  <c:v>880250.26293569361</c:v>
                </c:pt>
                <c:pt idx="1">
                  <c:v>893969.76571953425</c:v>
                </c:pt>
                <c:pt idx="2">
                  <c:v>899329.6572011715</c:v>
                </c:pt>
                <c:pt idx="3">
                  <c:v>908750.53077004326</c:v>
                </c:pt>
                <c:pt idx="4">
                  <c:v>943510.12895723525</c:v>
                </c:pt>
              </c:numCache>
            </c:numRef>
          </c:val>
          <c:smooth val="0"/>
        </c:ser>
        <c:ser>
          <c:idx val="3"/>
          <c:order val="3"/>
          <c:tx>
            <c:strRef>
              <c:f>'funktion 11-15'!$E$105</c:f>
              <c:strCache>
                <c:ptCount val="1"/>
                <c:pt idx="0">
                  <c:v>infrastruktur och service</c:v>
                </c:pt>
              </c:strCache>
            </c:strRef>
          </c:tx>
          <c:spPr>
            <a:ln w="57150"/>
          </c:spPr>
          <c:marker>
            <c:symbol val="none"/>
          </c:marker>
          <c:cat>
            <c:numRef>
              <c:f>'funktion 11-15'!$A$106:$A$110</c:f>
              <c:numCache>
                <c:formatCode>General</c:formatCode>
                <c:ptCount val="5"/>
                <c:pt idx="0">
                  <c:v>2011</c:v>
                </c:pt>
                <c:pt idx="1">
                  <c:v>2012</c:v>
                </c:pt>
                <c:pt idx="2">
                  <c:v>2013</c:v>
                </c:pt>
                <c:pt idx="3">
                  <c:v>2014</c:v>
                </c:pt>
                <c:pt idx="4">
                  <c:v>2015</c:v>
                </c:pt>
              </c:numCache>
            </c:numRef>
          </c:cat>
          <c:val>
            <c:numRef>
              <c:f>'funktion 11-15'!$E$106:$E$110</c:f>
              <c:numCache>
                <c:formatCode>#,##0</c:formatCode>
                <c:ptCount val="5"/>
                <c:pt idx="0">
                  <c:v>2053775.1582529536</c:v>
                </c:pt>
                <c:pt idx="1">
                  <c:v>2127079.8665709235</c:v>
                </c:pt>
                <c:pt idx="2">
                  <c:v>2227962.1021836326</c:v>
                </c:pt>
                <c:pt idx="3">
                  <c:v>2139557.3012503786</c:v>
                </c:pt>
                <c:pt idx="4">
                  <c:v>2158562.8264695443</c:v>
                </c:pt>
              </c:numCache>
            </c:numRef>
          </c:val>
          <c:smooth val="0"/>
        </c:ser>
        <c:ser>
          <c:idx val="4"/>
          <c:order val="4"/>
          <c:tx>
            <c:strRef>
              <c:f>'funktion 11-15'!$F$105</c:f>
              <c:strCache>
                <c:ptCount val="1"/>
                <c:pt idx="0">
                  <c:v>bibliotek</c:v>
                </c:pt>
              </c:strCache>
            </c:strRef>
          </c:tx>
          <c:spPr>
            <a:ln w="57150"/>
          </c:spPr>
          <c:marker>
            <c:symbol val="none"/>
          </c:marker>
          <c:cat>
            <c:numRef>
              <c:f>'funktion 11-15'!$A$106:$A$110</c:f>
              <c:numCache>
                <c:formatCode>General</c:formatCode>
                <c:ptCount val="5"/>
                <c:pt idx="0">
                  <c:v>2011</c:v>
                </c:pt>
                <c:pt idx="1">
                  <c:v>2012</c:v>
                </c:pt>
                <c:pt idx="2">
                  <c:v>2013</c:v>
                </c:pt>
                <c:pt idx="3">
                  <c:v>2014</c:v>
                </c:pt>
                <c:pt idx="4">
                  <c:v>2015</c:v>
                </c:pt>
              </c:numCache>
            </c:numRef>
          </c:cat>
          <c:val>
            <c:numRef>
              <c:f>'funktion 11-15'!$F$106:$F$110</c:f>
              <c:numCache>
                <c:formatCode>#,##0</c:formatCode>
                <c:ptCount val="5"/>
                <c:pt idx="0">
                  <c:v>944346.54607856669</c:v>
                </c:pt>
                <c:pt idx="1">
                  <c:v>953374.58952009224</c:v>
                </c:pt>
                <c:pt idx="2">
                  <c:v>967692.6834824828</c:v>
                </c:pt>
                <c:pt idx="3">
                  <c:v>978921.57452040876</c:v>
                </c:pt>
                <c:pt idx="4">
                  <c:v>984253.64930000005</c:v>
                </c:pt>
              </c:numCache>
            </c:numRef>
          </c:val>
          <c:smooth val="0"/>
        </c:ser>
        <c:ser>
          <c:idx val="5"/>
          <c:order val="5"/>
          <c:tx>
            <c:strRef>
              <c:f>'funktion 11-15'!$G$105</c:f>
              <c:strCache>
                <c:ptCount val="1"/>
                <c:pt idx="0">
                  <c:v>nivåspecifikt</c:v>
                </c:pt>
              </c:strCache>
            </c:strRef>
          </c:tx>
          <c:spPr>
            <a:ln w="57150"/>
          </c:spPr>
          <c:marker>
            <c:symbol val="none"/>
          </c:marker>
          <c:cat>
            <c:numRef>
              <c:f>'funktion 11-15'!$A$106:$A$110</c:f>
              <c:numCache>
                <c:formatCode>General</c:formatCode>
                <c:ptCount val="5"/>
                <c:pt idx="0">
                  <c:v>2011</c:v>
                </c:pt>
                <c:pt idx="1">
                  <c:v>2012</c:v>
                </c:pt>
                <c:pt idx="2">
                  <c:v>2013</c:v>
                </c:pt>
                <c:pt idx="3">
                  <c:v>2014</c:v>
                </c:pt>
                <c:pt idx="4">
                  <c:v>2015</c:v>
                </c:pt>
              </c:numCache>
            </c:numRef>
          </c:cat>
          <c:val>
            <c:numRef>
              <c:f>'funktion 11-15'!$G$106:$G$110</c:f>
              <c:numCache>
                <c:formatCode>#,##0</c:formatCode>
                <c:ptCount val="5"/>
                <c:pt idx="0">
                  <c:v>208986.07699999999</c:v>
                </c:pt>
                <c:pt idx="1">
                  <c:v>349739.18056460505</c:v>
                </c:pt>
                <c:pt idx="2">
                  <c:v>340708.03700000001</c:v>
                </c:pt>
                <c:pt idx="3">
                  <c:v>298216.47836200963</c:v>
                </c:pt>
                <c:pt idx="4">
                  <c:v>251967.53164868921</c:v>
                </c:pt>
              </c:numCache>
            </c:numRef>
          </c:val>
          <c:smooth val="0"/>
        </c:ser>
        <c:dLbls>
          <c:showLegendKey val="0"/>
          <c:showVal val="0"/>
          <c:showCatName val="0"/>
          <c:showSerName val="0"/>
          <c:showPercent val="0"/>
          <c:showBubbleSize val="0"/>
        </c:dLbls>
        <c:marker val="1"/>
        <c:smooth val="0"/>
        <c:axId val="80809344"/>
        <c:axId val="80815232"/>
      </c:lineChart>
      <c:catAx>
        <c:axId val="80809344"/>
        <c:scaling>
          <c:orientation val="minMax"/>
        </c:scaling>
        <c:delete val="0"/>
        <c:axPos val="b"/>
        <c:numFmt formatCode="General" sourceLinked="1"/>
        <c:majorTickMark val="out"/>
        <c:minorTickMark val="none"/>
        <c:tickLblPos val="nextTo"/>
        <c:txPr>
          <a:bodyPr/>
          <a:lstStyle/>
          <a:p>
            <a:pPr>
              <a:defRPr sz="1400"/>
            </a:pPr>
            <a:endParaRPr lang="sv-SE"/>
          </a:p>
        </c:txPr>
        <c:crossAx val="80815232"/>
        <c:crosses val="autoZero"/>
        <c:auto val="1"/>
        <c:lblAlgn val="ctr"/>
        <c:lblOffset val="100"/>
        <c:noMultiLvlLbl val="0"/>
      </c:catAx>
      <c:valAx>
        <c:axId val="80815232"/>
        <c:scaling>
          <c:orientation val="minMax"/>
        </c:scaling>
        <c:delete val="0"/>
        <c:axPos val="l"/>
        <c:majorGridlines/>
        <c:title>
          <c:tx>
            <c:rich>
              <a:bodyPr rot="-5400000" vert="horz"/>
              <a:lstStyle/>
              <a:p>
                <a:pPr>
                  <a:defRPr sz="1400" b="0"/>
                </a:pPr>
                <a:r>
                  <a:rPr lang="en-US" sz="1400" b="0" dirty="0" err="1"/>
                  <a:t>k</a:t>
                </a:r>
                <a:r>
                  <a:rPr lang="en-US" sz="1400" b="0" dirty="0" err="1" smtClean="0"/>
                  <a:t>ostnader</a:t>
                </a:r>
                <a:r>
                  <a:rPr lang="en-US" sz="1400" b="0" dirty="0" smtClean="0"/>
                  <a:t> </a:t>
                </a:r>
                <a:r>
                  <a:rPr lang="en-US" sz="1400" b="0" dirty="0" err="1"/>
                  <a:t>tkr</a:t>
                </a:r>
                <a:endParaRPr lang="en-US" sz="1400" b="0" dirty="0"/>
              </a:p>
            </c:rich>
          </c:tx>
          <c:overlay val="0"/>
        </c:title>
        <c:numFmt formatCode="#,##0," sourceLinked="0"/>
        <c:majorTickMark val="out"/>
        <c:minorTickMark val="none"/>
        <c:tickLblPos val="nextTo"/>
        <c:txPr>
          <a:bodyPr/>
          <a:lstStyle/>
          <a:p>
            <a:pPr>
              <a:defRPr sz="1400"/>
            </a:pPr>
            <a:endParaRPr lang="sv-SE"/>
          </a:p>
        </c:txPr>
        <c:crossAx val="80809344"/>
        <c:crosses val="autoZero"/>
        <c:crossBetween val="between"/>
      </c:valAx>
    </c:plotArea>
    <c:legend>
      <c:legendPos val="r"/>
      <c:overlay val="0"/>
      <c:txPr>
        <a:bodyPr/>
        <a:lstStyle/>
        <a:p>
          <a:pPr>
            <a:defRPr sz="1400"/>
          </a:pPr>
          <a:endParaRPr lang="sv-SE"/>
        </a:p>
      </c:txPr>
    </c:legend>
    <c:plotVisOnly val="1"/>
    <c:dispBlanksAs val="gap"/>
    <c:showDLblsOverMax val="0"/>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'funktion 11-15'!$B$116</c:f>
              <c:strCache>
                <c:ptCount val="1"/>
                <c:pt idx="0">
                  <c:v>ledning</c:v>
                </c:pt>
              </c:strCache>
            </c:strRef>
          </c:tx>
          <c:spPr>
            <a:ln w="57150"/>
          </c:spPr>
          <c:marker>
            <c:symbol val="none"/>
          </c:marker>
          <c:cat>
            <c:numRef>
              <c:f>'funktion 11-15'!$A$117:$A$121</c:f>
              <c:numCache>
                <c:formatCode>General</c:formatCode>
                <c:ptCount val="5"/>
                <c:pt idx="0">
                  <c:v>2011</c:v>
                </c:pt>
                <c:pt idx="1">
                  <c:v>2012</c:v>
                </c:pt>
                <c:pt idx="2">
                  <c:v>2013</c:v>
                </c:pt>
                <c:pt idx="3">
                  <c:v>2014</c:v>
                </c:pt>
                <c:pt idx="4">
                  <c:v>2015</c:v>
                </c:pt>
              </c:numCache>
            </c:numRef>
          </c:cat>
          <c:val>
            <c:numRef>
              <c:f>'funktion 11-15'!$B$117:$B$121</c:f>
              <c:numCache>
                <c:formatCode>#,##0</c:formatCode>
                <c:ptCount val="5"/>
                <c:pt idx="0">
                  <c:v>857153.53475588595</c:v>
                </c:pt>
                <c:pt idx="1">
                  <c:v>942476.3758372654</c:v>
                </c:pt>
                <c:pt idx="2">
                  <c:v>941176.29723331868</c:v>
                </c:pt>
                <c:pt idx="3">
                  <c:v>1018407.8086539441</c:v>
                </c:pt>
                <c:pt idx="4">
                  <c:v>1076958.5074439161</c:v>
                </c:pt>
              </c:numCache>
            </c:numRef>
          </c:val>
          <c:smooth val="0"/>
        </c:ser>
        <c:ser>
          <c:idx val="1"/>
          <c:order val="1"/>
          <c:tx>
            <c:strRef>
              <c:f>'funktion 11-15'!$C$116</c:f>
              <c:strCache>
                <c:ptCount val="1"/>
                <c:pt idx="0">
                  <c:v>utbildnings- resp forskningsadmin</c:v>
                </c:pt>
              </c:strCache>
            </c:strRef>
          </c:tx>
          <c:spPr>
            <a:ln w="57150"/>
          </c:spPr>
          <c:marker>
            <c:symbol val="none"/>
          </c:marker>
          <c:cat>
            <c:numRef>
              <c:f>'funktion 11-15'!$A$117:$A$121</c:f>
              <c:numCache>
                <c:formatCode>General</c:formatCode>
                <c:ptCount val="5"/>
                <c:pt idx="0">
                  <c:v>2011</c:v>
                </c:pt>
                <c:pt idx="1">
                  <c:v>2012</c:v>
                </c:pt>
                <c:pt idx="2">
                  <c:v>2013</c:v>
                </c:pt>
                <c:pt idx="3">
                  <c:v>2014</c:v>
                </c:pt>
                <c:pt idx="4">
                  <c:v>2015</c:v>
                </c:pt>
              </c:numCache>
            </c:numRef>
          </c:cat>
          <c:val>
            <c:numRef>
              <c:f>'funktion 11-15'!$C$117:$C$121</c:f>
              <c:numCache>
                <c:formatCode>#,##0</c:formatCode>
                <c:ptCount val="5"/>
                <c:pt idx="0">
                  <c:v>1014535.4169045099</c:v>
                </c:pt>
                <c:pt idx="1">
                  <c:v>1052615.3709763999</c:v>
                </c:pt>
                <c:pt idx="2">
                  <c:v>1105079.1916235888</c:v>
                </c:pt>
                <c:pt idx="3">
                  <c:v>1112563.035677535</c:v>
                </c:pt>
                <c:pt idx="4">
                  <c:v>1193122.2824192857</c:v>
                </c:pt>
              </c:numCache>
            </c:numRef>
          </c:val>
          <c:smooth val="0"/>
        </c:ser>
        <c:ser>
          <c:idx val="2"/>
          <c:order val="2"/>
          <c:tx>
            <c:strRef>
              <c:f>'funktion 11-15'!$D$116</c:f>
              <c:strCache>
                <c:ptCount val="1"/>
                <c:pt idx="0">
                  <c:v>ekonomi- och personaladmin</c:v>
                </c:pt>
              </c:strCache>
            </c:strRef>
          </c:tx>
          <c:spPr>
            <a:ln w="57150"/>
          </c:spPr>
          <c:marker>
            <c:symbol val="none"/>
          </c:marker>
          <c:cat>
            <c:numRef>
              <c:f>'funktion 11-15'!$A$117:$A$121</c:f>
              <c:numCache>
                <c:formatCode>General</c:formatCode>
                <c:ptCount val="5"/>
                <c:pt idx="0">
                  <c:v>2011</c:v>
                </c:pt>
                <c:pt idx="1">
                  <c:v>2012</c:v>
                </c:pt>
                <c:pt idx="2">
                  <c:v>2013</c:v>
                </c:pt>
                <c:pt idx="3">
                  <c:v>2014</c:v>
                </c:pt>
                <c:pt idx="4">
                  <c:v>2015</c:v>
                </c:pt>
              </c:numCache>
            </c:numRef>
          </c:cat>
          <c:val>
            <c:numRef>
              <c:f>'funktion 11-15'!$D$117:$D$121</c:f>
              <c:numCache>
                <c:formatCode>#,##0</c:formatCode>
                <c:ptCount val="5"/>
                <c:pt idx="0">
                  <c:v>1340254.5044579769</c:v>
                </c:pt>
                <c:pt idx="1">
                  <c:v>1423793.2332181104</c:v>
                </c:pt>
                <c:pt idx="2">
                  <c:v>1439165.4049566619</c:v>
                </c:pt>
                <c:pt idx="3">
                  <c:v>1500321.257003329</c:v>
                </c:pt>
                <c:pt idx="4">
                  <c:v>1573900.9841422699</c:v>
                </c:pt>
              </c:numCache>
            </c:numRef>
          </c:val>
          <c:smooth val="0"/>
        </c:ser>
        <c:ser>
          <c:idx val="3"/>
          <c:order val="3"/>
          <c:tx>
            <c:strRef>
              <c:f>'funktion 11-15'!$E$116</c:f>
              <c:strCache>
                <c:ptCount val="1"/>
                <c:pt idx="0">
                  <c:v>infrastruktur och service</c:v>
                </c:pt>
              </c:strCache>
            </c:strRef>
          </c:tx>
          <c:spPr>
            <a:ln w="57150"/>
          </c:spPr>
          <c:marker>
            <c:symbol val="none"/>
          </c:marker>
          <c:cat>
            <c:numRef>
              <c:f>'funktion 11-15'!$A$117:$A$121</c:f>
              <c:numCache>
                <c:formatCode>General</c:formatCode>
                <c:ptCount val="5"/>
                <c:pt idx="0">
                  <c:v>2011</c:v>
                </c:pt>
                <c:pt idx="1">
                  <c:v>2012</c:v>
                </c:pt>
                <c:pt idx="2">
                  <c:v>2013</c:v>
                </c:pt>
                <c:pt idx="3">
                  <c:v>2014</c:v>
                </c:pt>
                <c:pt idx="4">
                  <c:v>2015</c:v>
                </c:pt>
              </c:numCache>
            </c:numRef>
          </c:cat>
          <c:val>
            <c:numRef>
              <c:f>'funktion 11-15'!$E$117:$E$121</c:f>
              <c:numCache>
                <c:formatCode>#,##0</c:formatCode>
                <c:ptCount val="5"/>
                <c:pt idx="0">
                  <c:v>1959034.7477227326</c:v>
                </c:pt>
                <c:pt idx="1">
                  <c:v>2132329.6407717867</c:v>
                </c:pt>
                <c:pt idx="2">
                  <c:v>2206892.3016181197</c:v>
                </c:pt>
                <c:pt idx="3">
                  <c:v>2343024.7190758805</c:v>
                </c:pt>
                <c:pt idx="4">
                  <c:v>2555770.434486141</c:v>
                </c:pt>
              </c:numCache>
            </c:numRef>
          </c:val>
          <c:smooth val="0"/>
        </c:ser>
        <c:ser>
          <c:idx val="4"/>
          <c:order val="4"/>
          <c:tx>
            <c:strRef>
              <c:f>'funktion 11-15'!$F$116</c:f>
              <c:strCache>
                <c:ptCount val="1"/>
                <c:pt idx="0">
                  <c:v>bibliotek</c:v>
                </c:pt>
              </c:strCache>
            </c:strRef>
          </c:tx>
          <c:spPr>
            <a:ln w="57150"/>
          </c:spPr>
          <c:marker>
            <c:symbol val="none"/>
          </c:marker>
          <c:cat>
            <c:numRef>
              <c:f>'funktion 11-15'!$A$117:$A$121</c:f>
              <c:numCache>
                <c:formatCode>General</c:formatCode>
                <c:ptCount val="5"/>
                <c:pt idx="0">
                  <c:v>2011</c:v>
                </c:pt>
                <c:pt idx="1">
                  <c:v>2012</c:v>
                </c:pt>
                <c:pt idx="2">
                  <c:v>2013</c:v>
                </c:pt>
                <c:pt idx="3">
                  <c:v>2014</c:v>
                </c:pt>
                <c:pt idx="4">
                  <c:v>2015</c:v>
                </c:pt>
              </c:numCache>
            </c:numRef>
          </c:cat>
          <c:val>
            <c:numRef>
              <c:f>'funktion 11-15'!$F$117:$F$121</c:f>
              <c:numCache>
                <c:formatCode>#,##0</c:formatCode>
                <c:ptCount val="5"/>
                <c:pt idx="0">
                  <c:v>843963.84263857617</c:v>
                </c:pt>
                <c:pt idx="1">
                  <c:v>866081.82586794219</c:v>
                </c:pt>
                <c:pt idx="2">
                  <c:v>904562.68150962563</c:v>
                </c:pt>
                <c:pt idx="3">
                  <c:v>929988.41395395715</c:v>
                </c:pt>
                <c:pt idx="4">
                  <c:v>925948.42460837704</c:v>
                </c:pt>
              </c:numCache>
            </c:numRef>
          </c:val>
          <c:smooth val="0"/>
        </c:ser>
        <c:ser>
          <c:idx val="5"/>
          <c:order val="5"/>
          <c:tx>
            <c:strRef>
              <c:f>'funktion 11-15'!$G$116</c:f>
              <c:strCache>
                <c:ptCount val="1"/>
                <c:pt idx="0">
                  <c:v>nivåspecifikt</c:v>
                </c:pt>
              </c:strCache>
            </c:strRef>
          </c:tx>
          <c:spPr>
            <a:ln w="57150"/>
          </c:spPr>
          <c:marker>
            <c:symbol val="none"/>
          </c:marker>
          <c:cat>
            <c:numRef>
              <c:f>'funktion 11-15'!$A$117:$A$121</c:f>
              <c:numCache>
                <c:formatCode>General</c:formatCode>
                <c:ptCount val="5"/>
                <c:pt idx="0">
                  <c:v>2011</c:v>
                </c:pt>
                <c:pt idx="1">
                  <c:v>2012</c:v>
                </c:pt>
                <c:pt idx="2">
                  <c:v>2013</c:v>
                </c:pt>
                <c:pt idx="3">
                  <c:v>2014</c:v>
                </c:pt>
                <c:pt idx="4">
                  <c:v>2015</c:v>
                </c:pt>
              </c:numCache>
            </c:numRef>
          </c:cat>
          <c:val>
            <c:numRef>
              <c:f>'funktion 11-15'!$G$117:$G$121</c:f>
              <c:numCache>
                <c:formatCode>#,##0</c:formatCode>
                <c:ptCount val="5"/>
                <c:pt idx="0">
                  <c:v>194936.22700000001</c:v>
                </c:pt>
                <c:pt idx="1">
                  <c:v>251617.77165539493</c:v>
                </c:pt>
                <c:pt idx="2">
                  <c:v>251879.58</c:v>
                </c:pt>
                <c:pt idx="3">
                  <c:v>242422.51983409023</c:v>
                </c:pt>
                <c:pt idx="4">
                  <c:v>181965.54704421479</c:v>
                </c:pt>
              </c:numCache>
            </c:numRef>
          </c:val>
          <c:smooth val="0"/>
        </c:ser>
        <c:dLbls>
          <c:showLegendKey val="0"/>
          <c:showVal val="0"/>
          <c:showCatName val="0"/>
          <c:showSerName val="0"/>
          <c:showPercent val="0"/>
          <c:showBubbleSize val="0"/>
        </c:dLbls>
        <c:marker val="1"/>
        <c:smooth val="0"/>
        <c:axId val="81149952"/>
        <c:axId val="81151488"/>
      </c:lineChart>
      <c:catAx>
        <c:axId val="81149952"/>
        <c:scaling>
          <c:orientation val="minMax"/>
        </c:scaling>
        <c:delete val="0"/>
        <c:axPos val="b"/>
        <c:numFmt formatCode="General" sourceLinked="1"/>
        <c:majorTickMark val="out"/>
        <c:minorTickMark val="none"/>
        <c:tickLblPos val="nextTo"/>
        <c:txPr>
          <a:bodyPr/>
          <a:lstStyle/>
          <a:p>
            <a:pPr>
              <a:defRPr sz="1400"/>
            </a:pPr>
            <a:endParaRPr lang="sv-SE"/>
          </a:p>
        </c:txPr>
        <c:crossAx val="81151488"/>
        <c:crosses val="autoZero"/>
        <c:auto val="1"/>
        <c:lblAlgn val="ctr"/>
        <c:lblOffset val="100"/>
        <c:noMultiLvlLbl val="0"/>
      </c:catAx>
      <c:valAx>
        <c:axId val="81151488"/>
        <c:scaling>
          <c:orientation val="minMax"/>
        </c:scaling>
        <c:delete val="0"/>
        <c:axPos val="l"/>
        <c:majorGridlines/>
        <c:title>
          <c:tx>
            <c:rich>
              <a:bodyPr rot="-5400000" vert="horz"/>
              <a:lstStyle/>
              <a:p>
                <a:pPr>
                  <a:defRPr sz="1400" b="0"/>
                </a:pPr>
                <a:r>
                  <a:rPr lang="en-US" sz="1400" b="0" dirty="0" err="1"/>
                  <a:t>k</a:t>
                </a:r>
                <a:r>
                  <a:rPr lang="en-US" sz="1400" b="0" dirty="0" err="1" smtClean="0"/>
                  <a:t>ostnader</a:t>
                </a:r>
                <a:r>
                  <a:rPr lang="en-US" sz="1400" b="0" dirty="0" smtClean="0"/>
                  <a:t> </a:t>
                </a:r>
                <a:r>
                  <a:rPr lang="en-US" sz="1400" b="0" dirty="0" err="1"/>
                  <a:t>tkr</a:t>
                </a:r>
                <a:endParaRPr lang="en-US" sz="1400" b="0" dirty="0"/>
              </a:p>
            </c:rich>
          </c:tx>
          <c:overlay val="0"/>
        </c:title>
        <c:numFmt formatCode="#,##0," sourceLinked="0"/>
        <c:majorTickMark val="out"/>
        <c:minorTickMark val="none"/>
        <c:tickLblPos val="nextTo"/>
        <c:txPr>
          <a:bodyPr/>
          <a:lstStyle/>
          <a:p>
            <a:pPr>
              <a:defRPr sz="1400"/>
            </a:pPr>
            <a:endParaRPr lang="sv-SE"/>
          </a:p>
        </c:txPr>
        <c:crossAx val="81149952"/>
        <c:crosses val="autoZero"/>
        <c:crossBetween val="between"/>
      </c:valAx>
    </c:plotArea>
    <c:legend>
      <c:legendPos val="r"/>
      <c:overlay val="0"/>
      <c:txPr>
        <a:bodyPr/>
        <a:lstStyle/>
        <a:p>
          <a:pPr>
            <a:defRPr sz="1400"/>
          </a:pPr>
          <a:endParaRPr lang="sv-SE"/>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forskning </a:t>
            </a:r>
          </a:p>
        </c:rich>
      </c:tx>
      <c:overlay val="0"/>
    </c:title>
    <c:autoTitleDeleted val="0"/>
    <c:plotArea>
      <c:layout/>
      <c:barChart>
        <c:barDir val="col"/>
        <c:grouping val="percentStacked"/>
        <c:varyColors val="0"/>
        <c:ser>
          <c:idx val="0"/>
          <c:order val="0"/>
          <c:tx>
            <c:strRef>
              <c:f>'andel fo'!$C$131</c:f>
              <c:strCache>
                <c:ptCount val="1"/>
                <c:pt idx="0">
                  <c:v>indirekta kostnader</c:v>
                </c:pt>
              </c:strCache>
            </c:strRef>
          </c:tx>
          <c:invertIfNegative val="0"/>
          <c:dLbls>
            <c:txPr>
              <a:bodyPr/>
              <a:lstStyle/>
              <a:p>
                <a:pPr>
                  <a:defRPr sz="1800" b="1"/>
                </a:pPr>
                <a:endParaRPr lang="sv-SE"/>
              </a:p>
            </c:txPr>
            <c:showLegendKey val="0"/>
            <c:showVal val="1"/>
            <c:showCatName val="0"/>
            <c:showSerName val="0"/>
            <c:showPercent val="0"/>
            <c:showBubbleSize val="0"/>
            <c:showLeaderLines val="0"/>
          </c:dLbls>
          <c:cat>
            <c:multiLvlStrRef>
              <c:f>'andel fo'!$A$132:$B$137</c:f>
              <c:multiLvlStrCache>
                <c:ptCount val="6"/>
                <c:lvl>
                  <c:pt idx="0">
                    <c:v>2015</c:v>
                  </c:pt>
                  <c:pt idx="1">
                    <c:v>2014</c:v>
                  </c:pt>
                  <c:pt idx="2">
                    <c:v>2015</c:v>
                  </c:pt>
                  <c:pt idx="3">
                    <c:v>2014</c:v>
                  </c:pt>
                  <c:pt idx="4">
                    <c:v>2015</c:v>
                  </c:pt>
                  <c:pt idx="5">
                    <c:v>2014</c:v>
                  </c:pt>
                </c:lvl>
                <c:lvl>
                  <c:pt idx="0">
                    <c:v>alla</c:v>
                  </c:pt>
                  <c:pt idx="2">
                    <c:v>10 största</c:v>
                  </c:pt>
                  <c:pt idx="4">
                    <c:v>övriga</c:v>
                  </c:pt>
                </c:lvl>
              </c:multiLvlStrCache>
            </c:multiLvlStrRef>
          </c:cat>
          <c:val>
            <c:numRef>
              <c:f>'andel fo'!$C$132:$C$137</c:f>
              <c:numCache>
                <c:formatCode>0.0%</c:formatCode>
                <c:ptCount val="6"/>
                <c:pt idx="0">
                  <c:v>0.20083565734592526</c:v>
                </c:pt>
                <c:pt idx="1">
                  <c:v>0.19846883593295167</c:v>
                </c:pt>
                <c:pt idx="2">
                  <c:v>0.1948476533312343</c:v>
                </c:pt>
                <c:pt idx="3">
                  <c:v>0.19282409121559796</c:v>
                </c:pt>
                <c:pt idx="4">
                  <c:v>0.24482739037741996</c:v>
                </c:pt>
                <c:pt idx="5">
                  <c:v>0.23877262093482296</c:v>
                </c:pt>
              </c:numCache>
            </c:numRef>
          </c:val>
        </c:ser>
        <c:ser>
          <c:idx val="1"/>
          <c:order val="1"/>
          <c:tx>
            <c:strRef>
              <c:f>'andel fo'!$D$131</c:f>
              <c:strCache>
                <c:ptCount val="1"/>
                <c:pt idx="0">
                  <c:v>direkta kostnader</c:v>
                </c:pt>
              </c:strCache>
            </c:strRef>
          </c:tx>
          <c:invertIfNegative val="0"/>
          <c:dLbls>
            <c:txPr>
              <a:bodyPr/>
              <a:lstStyle/>
              <a:p>
                <a:pPr>
                  <a:defRPr sz="1800" b="1"/>
                </a:pPr>
                <a:endParaRPr lang="sv-SE"/>
              </a:p>
            </c:txPr>
            <c:showLegendKey val="0"/>
            <c:showVal val="1"/>
            <c:showCatName val="0"/>
            <c:showSerName val="0"/>
            <c:showPercent val="0"/>
            <c:showBubbleSize val="0"/>
            <c:showLeaderLines val="0"/>
          </c:dLbls>
          <c:cat>
            <c:multiLvlStrRef>
              <c:f>'andel fo'!$A$132:$B$137</c:f>
              <c:multiLvlStrCache>
                <c:ptCount val="6"/>
                <c:lvl>
                  <c:pt idx="0">
                    <c:v>2015</c:v>
                  </c:pt>
                  <c:pt idx="1">
                    <c:v>2014</c:v>
                  </c:pt>
                  <c:pt idx="2">
                    <c:v>2015</c:v>
                  </c:pt>
                  <c:pt idx="3">
                    <c:v>2014</c:v>
                  </c:pt>
                  <c:pt idx="4">
                    <c:v>2015</c:v>
                  </c:pt>
                  <c:pt idx="5">
                    <c:v>2014</c:v>
                  </c:pt>
                </c:lvl>
                <c:lvl>
                  <c:pt idx="0">
                    <c:v>alla</c:v>
                  </c:pt>
                  <c:pt idx="2">
                    <c:v>10 största</c:v>
                  </c:pt>
                  <c:pt idx="4">
                    <c:v>övriga</c:v>
                  </c:pt>
                </c:lvl>
              </c:multiLvlStrCache>
            </c:multiLvlStrRef>
          </c:cat>
          <c:val>
            <c:numRef>
              <c:f>'andel fo'!$D$132:$D$137</c:f>
              <c:numCache>
                <c:formatCode>0.0%</c:formatCode>
                <c:ptCount val="6"/>
                <c:pt idx="0">
                  <c:v>0.79916434265407477</c:v>
                </c:pt>
                <c:pt idx="1">
                  <c:v>0.80153116406704839</c:v>
                </c:pt>
                <c:pt idx="2">
                  <c:v>0.80515234666876567</c:v>
                </c:pt>
                <c:pt idx="3">
                  <c:v>0.80717590878440204</c:v>
                </c:pt>
                <c:pt idx="4">
                  <c:v>0.75517260962258004</c:v>
                </c:pt>
                <c:pt idx="5">
                  <c:v>0.76122737906517701</c:v>
                </c:pt>
              </c:numCache>
            </c:numRef>
          </c:val>
        </c:ser>
        <c:dLbls>
          <c:showLegendKey val="0"/>
          <c:showVal val="1"/>
          <c:showCatName val="0"/>
          <c:showSerName val="0"/>
          <c:showPercent val="0"/>
          <c:showBubbleSize val="0"/>
        </c:dLbls>
        <c:gapWidth val="95"/>
        <c:overlap val="100"/>
        <c:axId val="40505344"/>
        <c:axId val="40506880"/>
      </c:barChart>
      <c:catAx>
        <c:axId val="40505344"/>
        <c:scaling>
          <c:orientation val="minMax"/>
        </c:scaling>
        <c:delete val="0"/>
        <c:axPos val="b"/>
        <c:majorTickMark val="none"/>
        <c:minorTickMark val="none"/>
        <c:tickLblPos val="nextTo"/>
        <c:txPr>
          <a:bodyPr/>
          <a:lstStyle/>
          <a:p>
            <a:pPr>
              <a:defRPr sz="1600"/>
            </a:pPr>
            <a:endParaRPr lang="sv-SE"/>
          </a:p>
        </c:txPr>
        <c:crossAx val="40506880"/>
        <c:crosses val="autoZero"/>
        <c:auto val="1"/>
        <c:lblAlgn val="ctr"/>
        <c:lblOffset val="100"/>
        <c:noMultiLvlLbl val="0"/>
      </c:catAx>
      <c:valAx>
        <c:axId val="40506880"/>
        <c:scaling>
          <c:orientation val="minMax"/>
        </c:scaling>
        <c:delete val="1"/>
        <c:axPos val="l"/>
        <c:numFmt formatCode="0%" sourceLinked="1"/>
        <c:majorTickMark val="none"/>
        <c:minorTickMark val="none"/>
        <c:tickLblPos val="nextTo"/>
        <c:crossAx val="40505344"/>
        <c:crosses val="autoZero"/>
        <c:crossBetween val="between"/>
      </c:valAx>
    </c:plotArea>
    <c:legend>
      <c:legendPos val="t"/>
      <c:overlay val="0"/>
      <c:txPr>
        <a:bodyPr/>
        <a:lstStyle/>
        <a:p>
          <a:pPr>
            <a:defRPr sz="1600"/>
          </a:pPr>
          <a:endParaRPr lang="sv-SE"/>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forskning 2015</a:t>
            </a:r>
          </a:p>
        </c:rich>
      </c:tx>
      <c:overlay val="0"/>
    </c:title>
    <c:autoTitleDeleted val="0"/>
    <c:plotArea>
      <c:layout/>
      <c:scatterChart>
        <c:scatterStyle val="lineMarker"/>
        <c:varyColors val="0"/>
        <c:ser>
          <c:idx val="0"/>
          <c:order val="0"/>
          <c:spPr>
            <a:ln w="28575">
              <a:noFill/>
            </a:ln>
          </c:spPr>
          <c:xVal>
            <c:numRef>
              <c:f>andel!$B$125:$B$158</c:f>
              <c:numCache>
                <c:formatCode>#,##0</c:formatCode>
                <c:ptCount val="34"/>
                <c:pt idx="0">
                  <c:v>145005</c:v>
                </c:pt>
                <c:pt idx="1">
                  <c:v>2405806</c:v>
                </c:pt>
                <c:pt idx="2">
                  <c:v>119987</c:v>
                </c:pt>
                <c:pt idx="3">
                  <c:v>30672</c:v>
                </c:pt>
                <c:pt idx="4">
                  <c:v>3517295</c:v>
                </c:pt>
                <c:pt idx="5">
                  <c:v>129225</c:v>
                </c:pt>
                <c:pt idx="6">
                  <c:v>117186</c:v>
                </c:pt>
                <c:pt idx="7">
                  <c:v>124452</c:v>
                </c:pt>
                <c:pt idx="8">
                  <c:v>151093</c:v>
                </c:pt>
                <c:pt idx="9">
                  <c:v>128802</c:v>
                </c:pt>
                <c:pt idx="10">
                  <c:v>219389</c:v>
                </c:pt>
                <c:pt idx="11">
                  <c:v>57628</c:v>
                </c:pt>
                <c:pt idx="12">
                  <c:v>100628</c:v>
                </c:pt>
                <c:pt idx="13">
                  <c:v>103981</c:v>
                </c:pt>
                <c:pt idx="14">
                  <c:v>332086</c:v>
                </c:pt>
                <c:pt idx="15">
                  <c:v>12857</c:v>
                </c:pt>
                <c:pt idx="16">
                  <c:v>5018194</c:v>
                </c:pt>
                <c:pt idx="17">
                  <c:v>5444</c:v>
                </c:pt>
                <c:pt idx="18">
                  <c:v>8592</c:v>
                </c:pt>
                <c:pt idx="19">
                  <c:v>2874584</c:v>
                </c:pt>
                <c:pt idx="20">
                  <c:v>2060660</c:v>
                </c:pt>
                <c:pt idx="21">
                  <c:v>449514</c:v>
                </c:pt>
                <c:pt idx="22">
                  <c:v>914981</c:v>
                </c:pt>
                <c:pt idx="23">
                  <c:v>5081574</c:v>
                </c:pt>
                <c:pt idx="24">
                  <c:v>267087</c:v>
                </c:pt>
                <c:pt idx="25">
                  <c:v>243227</c:v>
                </c:pt>
                <c:pt idx="26">
                  <c:v>357294</c:v>
                </c:pt>
                <c:pt idx="27">
                  <c:v>265621</c:v>
                </c:pt>
                <c:pt idx="28">
                  <c:v>41399</c:v>
                </c:pt>
                <c:pt idx="29">
                  <c:v>2647818</c:v>
                </c:pt>
                <c:pt idx="30">
                  <c:v>2689808</c:v>
                </c:pt>
                <c:pt idx="31">
                  <c:v>2428605</c:v>
                </c:pt>
                <c:pt idx="32">
                  <c:v>4329419</c:v>
                </c:pt>
                <c:pt idx="33">
                  <c:v>365507</c:v>
                </c:pt>
              </c:numCache>
            </c:numRef>
          </c:xVal>
          <c:yVal>
            <c:numRef>
              <c:f>andel!$C$125:$C$158</c:f>
              <c:numCache>
                <c:formatCode>0%</c:formatCode>
                <c:ptCount val="34"/>
                <c:pt idx="0">
                  <c:v>0.21253749870694114</c:v>
                </c:pt>
                <c:pt idx="1">
                  <c:v>0.18776950427424322</c:v>
                </c:pt>
                <c:pt idx="2">
                  <c:v>0.25832798553176595</c:v>
                </c:pt>
                <c:pt idx="3">
                  <c:v>0.21723395931142411</c:v>
                </c:pt>
                <c:pt idx="4">
                  <c:v>0.20282745689514242</c:v>
                </c:pt>
                <c:pt idx="5">
                  <c:v>0.31043528728961112</c:v>
                </c:pt>
                <c:pt idx="6">
                  <c:v>0.22004334988821189</c:v>
                </c:pt>
                <c:pt idx="7">
                  <c:v>0.20846343168450487</c:v>
                </c:pt>
                <c:pt idx="8">
                  <c:v>0.17211915839913167</c:v>
                </c:pt>
                <c:pt idx="9">
                  <c:v>0.26080340367385602</c:v>
                </c:pt>
                <c:pt idx="10">
                  <c:v>0.32390369567458888</c:v>
                </c:pt>
                <c:pt idx="11">
                  <c:v>0.27034408620809325</c:v>
                </c:pt>
                <c:pt idx="12">
                  <c:v>0.17125635012123863</c:v>
                </c:pt>
                <c:pt idx="13">
                  <c:v>0.24192826388915975</c:v>
                </c:pt>
                <c:pt idx="14">
                  <c:v>0.27827430243972945</c:v>
                </c:pt>
                <c:pt idx="15">
                  <c:v>0.60107334525939182</c:v>
                </c:pt>
                <c:pt idx="16">
                  <c:v>0.1668600361383985</c:v>
                </c:pt>
                <c:pt idx="17">
                  <c:v>0.86370315944158704</c:v>
                </c:pt>
                <c:pt idx="18">
                  <c:v>0.38466014897579143</c:v>
                </c:pt>
                <c:pt idx="19">
                  <c:v>0.24660836357539034</c:v>
                </c:pt>
                <c:pt idx="20">
                  <c:v>0.19943340483146177</c:v>
                </c:pt>
                <c:pt idx="21">
                  <c:v>0.23266683573815275</c:v>
                </c:pt>
                <c:pt idx="22">
                  <c:v>0.17977400623619505</c:v>
                </c:pt>
                <c:pt idx="23">
                  <c:v>0.18568213767072955</c:v>
                </c:pt>
                <c:pt idx="24">
                  <c:v>0.26009269825936865</c:v>
                </c:pt>
                <c:pt idx="25">
                  <c:v>0.22814490167621193</c:v>
                </c:pt>
                <c:pt idx="26">
                  <c:v>0.28134099099792681</c:v>
                </c:pt>
                <c:pt idx="27">
                  <c:v>0.30293489397299156</c:v>
                </c:pt>
                <c:pt idx="28">
                  <c:v>0.4110244208797314</c:v>
                </c:pt>
                <c:pt idx="29">
                  <c:v>0.19120581103761664</c:v>
                </c:pt>
                <c:pt idx="30">
                  <c:v>0.26976031254100136</c:v>
                </c:pt>
                <c:pt idx="31">
                  <c:v>0.1492416708151387</c:v>
                </c:pt>
                <c:pt idx="32">
                  <c:v>0.18021401947928811</c:v>
                </c:pt>
                <c:pt idx="33">
                  <c:v>0.26102158131034425</c:v>
                </c:pt>
              </c:numCache>
            </c:numRef>
          </c:yVal>
          <c:smooth val="0"/>
        </c:ser>
        <c:dLbls>
          <c:showLegendKey val="0"/>
          <c:showVal val="0"/>
          <c:showCatName val="0"/>
          <c:showSerName val="0"/>
          <c:showPercent val="0"/>
          <c:showBubbleSize val="0"/>
        </c:dLbls>
        <c:axId val="40558976"/>
        <c:axId val="40560896"/>
      </c:scatterChart>
      <c:valAx>
        <c:axId val="40558976"/>
        <c:scaling>
          <c:orientation val="minMax"/>
        </c:scaling>
        <c:delete val="0"/>
        <c:axPos val="b"/>
        <c:title>
          <c:tx>
            <c:rich>
              <a:bodyPr/>
              <a:lstStyle/>
              <a:p>
                <a:pPr>
                  <a:defRPr sz="1200" b="0"/>
                </a:pPr>
                <a:r>
                  <a:rPr lang="en-US" sz="1200" b="0"/>
                  <a:t>verksamhetskostnader tkr - forskning</a:t>
                </a:r>
              </a:p>
            </c:rich>
          </c:tx>
          <c:overlay val="0"/>
        </c:title>
        <c:numFmt formatCode="#,##0" sourceLinked="1"/>
        <c:majorTickMark val="out"/>
        <c:minorTickMark val="none"/>
        <c:tickLblPos val="nextTo"/>
        <c:txPr>
          <a:bodyPr/>
          <a:lstStyle/>
          <a:p>
            <a:pPr>
              <a:defRPr sz="1200"/>
            </a:pPr>
            <a:endParaRPr lang="sv-SE"/>
          </a:p>
        </c:txPr>
        <c:crossAx val="40560896"/>
        <c:crosses val="autoZero"/>
        <c:crossBetween val="midCat"/>
      </c:valAx>
      <c:valAx>
        <c:axId val="40560896"/>
        <c:scaling>
          <c:orientation val="minMax"/>
        </c:scaling>
        <c:delete val="0"/>
        <c:axPos val="l"/>
        <c:majorGridlines/>
        <c:title>
          <c:tx>
            <c:rich>
              <a:bodyPr rot="-5400000" vert="horz"/>
              <a:lstStyle/>
              <a:p>
                <a:pPr>
                  <a:defRPr sz="1200" b="0"/>
                </a:pPr>
                <a:r>
                  <a:rPr lang="en-US" sz="1200" b="0"/>
                  <a:t>andel indirekta kostnader</a:t>
                </a:r>
              </a:p>
            </c:rich>
          </c:tx>
          <c:overlay val="0"/>
        </c:title>
        <c:numFmt formatCode="0%" sourceLinked="1"/>
        <c:majorTickMark val="out"/>
        <c:minorTickMark val="none"/>
        <c:tickLblPos val="nextTo"/>
        <c:txPr>
          <a:bodyPr/>
          <a:lstStyle/>
          <a:p>
            <a:pPr>
              <a:defRPr sz="1200"/>
            </a:pPr>
            <a:endParaRPr lang="sv-SE"/>
          </a:p>
        </c:txPr>
        <c:crossAx val="40558976"/>
        <c:crosses val="autoZero"/>
        <c:crossBetween val="midCat"/>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forskning 2015</a:t>
            </a:r>
          </a:p>
        </c:rich>
      </c:tx>
      <c:overlay val="0"/>
    </c:title>
    <c:autoTitleDeleted val="0"/>
    <c:plotArea>
      <c:layout/>
      <c:barChart>
        <c:barDir val="col"/>
        <c:grouping val="clustered"/>
        <c:varyColors val="0"/>
        <c:ser>
          <c:idx val="0"/>
          <c:order val="0"/>
          <c:tx>
            <c:strRef>
              <c:f>andel!$Q$124</c:f>
              <c:strCache>
                <c:ptCount val="1"/>
                <c:pt idx="0">
                  <c:v>indirekta kostnader</c:v>
                </c:pt>
              </c:strCache>
            </c:strRef>
          </c:tx>
          <c:invertIfNegative val="0"/>
          <c:cat>
            <c:strRef>
              <c:f>andel!$P$125:$P$158</c:f>
              <c:strCache>
                <c:ptCount val="34"/>
                <c:pt idx="0">
                  <c:v>UmU</c:v>
                </c:pt>
                <c:pt idx="1">
                  <c:v>KI</c:v>
                </c:pt>
                <c:pt idx="2">
                  <c:v>HS</c:v>
                </c:pt>
                <c:pt idx="3">
                  <c:v>HHS</c:v>
                </c:pt>
                <c:pt idx="4">
                  <c:v>LTU</c:v>
                </c:pt>
                <c:pt idx="5">
                  <c:v>UU</c:v>
                </c:pt>
                <c:pt idx="6">
                  <c:v>LU</c:v>
                </c:pt>
                <c:pt idx="7">
                  <c:v>CTH</c:v>
                </c:pt>
                <c:pt idx="8">
                  <c:v>SLU</c:v>
                </c:pt>
                <c:pt idx="9">
                  <c:v>LiU</c:v>
                </c:pt>
                <c:pt idx="10">
                  <c:v>GU</c:v>
                </c:pt>
                <c:pt idx="11">
                  <c:v>HH</c:v>
                </c:pt>
                <c:pt idx="12">
                  <c:v>BTH</c:v>
                </c:pt>
                <c:pt idx="13">
                  <c:v>GIH</c:v>
                </c:pt>
                <c:pt idx="14">
                  <c:v>HD</c:v>
                </c:pt>
                <c:pt idx="15">
                  <c:v>MdH</c:v>
                </c:pt>
                <c:pt idx="16">
                  <c:v>LNU</c:v>
                </c:pt>
                <c:pt idx="17">
                  <c:v>HV</c:v>
                </c:pt>
                <c:pt idx="18">
                  <c:v>KTH</c:v>
                </c:pt>
                <c:pt idx="19">
                  <c:v>FHS</c:v>
                </c:pt>
                <c:pt idx="20">
                  <c:v>MAH</c:v>
                </c:pt>
                <c:pt idx="21">
                  <c:v>HiG</c:v>
                </c:pt>
                <c:pt idx="22">
                  <c:v>ÖU</c:v>
                </c:pt>
                <c:pt idx="23">
                  <c:v>SU</c:v>
                </c:pt>
                <c:pt idx="24">
                  <c:v>HKr</c:v>
                </c:pt>
                <c:pt idx="25">
                  <c:v>KaU</c:v>
                </c:pt>
                <c:pt idx="26">
                  <c:v>MiU</c:v>
                </c:pt>
                <c:pt idx="27">
                  <c:v>SH</c:v>
                </c:pt>
                <c:pt idx="28">
                  <c:v>HB</c:v>
                </c:pt>
                <c:pt idx="29">
                  <c:v>HJ</c:v>
                </c:pt>
                <c:pt idx="30">
                  <c:v>KMH</c:v>
                </c:pt>
                <c:pt idx="31">
                  <c:v>SKH</c:v>
                </c:pt>
                <c:pt idx="32">
                  <c:v>KF</c:v>
                </c:pt>
                <c:pt idx="33">
                  <c:v>KKH</c:v>
                </c:pt>
              </c:strCache>
            </c:strRef>
          </c:cat>
          <c:val>
            <c:numRef>
              <c:f>andel!$Q$125:$Q$158</c:f>
              <c:numCache>
                <c:formatCode>0%</c:formatCode>
                <c:ptCount val="34"/>
                <c:pt idx="0">
                  <c:v>0.1492416708151387</c:v>
                </c:pt>
                <c:pt idx="1">
                  <c:v>0.1668600361383985</c:v>
                </c:pt>
                <c:pt idx="2">
                  <c:v>0.17125635012123863</c:v>
                </c:pt>
                <c:pt idx="3">
                  <c:v>0.17211915839913167</c:v>
                </c:pt>
                <c:pt idx="4">
                  <c:v>0.17977400623619505</c:v>
                </c:pt>
                <c:pt idx="5">
                  <c:v>0.18021401947928811</c:v>
                </c:pt>
                <c:pt idx="6">
                  <c:v>0.18568213767072955</c:v>
                </c:pt>
                <c:pt idx="7">
                  <c:v>0.18776950427424322</c:v>
                </c:pt>
                <c:pt idx="8">
                  <c:v>0.19120581103761664</c:v>
                </c:pt>
                <c:pt idx="9">
                  <c:v>0.19943340483146177</c:v>
                </c:pt>
                <c:pt idx="10">
                  <c:v>0.20282745689514242</c:v>
                </c:pt>
                <c:pt idx="11">
                  <c:v>0.20846343168450487</c:v>
                </c:pt>
                <c:pt idx="12">
                  <c:v>0.21253749870694114</c:v>
                </c:pt>
                <c:pt idx="13">
                  <c:v>0.21723395931142411</c:v>
                </c:pt>
                <c:pt idx="14">
                  <c:v>0.22004334988821189</c:v>
                </c:pt>
                <c:pt idx="15">
                  <c:v>0.22814490167621193</c:v>
                </c:pt>
                <c:pt idx="16">
                  <c:v>0.23266683573815275</c:v>
                </c:pt>
                <c:pt idx="17">
                  <c:v>0.24192826388915975</c:v>
                </c:pt>
                <c:pt idx="18">
                  <c:v>0.24660836357539034</c:v>
                </c:pt>
                <c:pt idx="19">
                  <c:v>0.25832798553176595</c:v>
                </c:pt>
                <c:pt idx="20">
                  <c:v>0.26009269825936865</c:v>
                </c:pt>
                <c:pt idx="21">
                  <c:v>0.26080340367385602</c:v>
                </c:pt>
                <c:pt idx="22">
                  <c:v>0.26102158131034425</c:v>
                </c:pt>
                <c:pt idx="23">
                  <c:v>0.26976031254100136</c:v>
                </c:pt>
                <c:pt idx="24">
                  <c:v>0.27034408620809325</c:v>
                </c:pt>
                <c:pt idx="25">
                  <c:v>0.27827430243972945</c:v>
                </c:pt>
                <c:pt idx="26">
                  <c:v>0.28134099099792681</c:v>
                </c:pt>
                <c:pt idx="27">
                  <c:v>0.30293489397299156</c:v>
                </c:pt>
                <c:pt idx="28">
                  <c:v>0.31043528728961112</c:v>
                </c:pt>
                <c:pt idx="29">
                  <c:v>0.32390369567458888</c:v>
                </c:pt>
                <c:pt idx="30">
                  <c:v>0.38466014897579143</c:v>
                </c:pt>
                <c:pt idx="31">
                  <c:v>0.4110244208797314</c:v>
                </c:pt>
                <c:pt idx="32">
                  <c:v>0.60107334525939182</c:v>
                </c:pt>
                <c:pt idx="33">
                  <c:v>0.86370315944158704</c:v>
                </c:pt>
              </c:numCache>
            </c:numRef>
          </c:val>
        </c:ser>
        <c:dLbls>
          <c:showLegendKey val="0"/>
          <c:showVal val="0"/>
          <c:showCatName val="0"/>
          <c:showSerName val="0"/>
          <c:showPercent val="0"/>
          <c:showBubbleSize val="0"/>
        </c:dLbls>
        <c:gapWidth val="150"/>
        <c:axId val="40621184"/>
        <c:axId val="40622720"/>
      </c:barChart>
      <c:catAx>
        <c:axId val="40621184"/>
        <c:scaling>
          <c:orientation val="minMax"/>
        </c:scaling>
        <c:delete val="0"/>
        <c:axPos val="b"/>
        <c:majorTickMark val="out"/>
        <c:minorTickMark val="none"/>
        <c:tickLblPos val="nextTo"/>
        <c:txPr>
          <a:bodyPr/>
          <a:lstStyle/>
          <a:p>
            <a:pPr>
              <a:defRPr sz="1200"/>
            </a:pPr>
            <a:endParaRPr lang="sv-SE"/>
          </a:p>
        </c:txPr>
        <c:crossAx val="40622720"/>
        <c:crosses val="autoZero"/>
        <c:auto val="1"/>
        <c:lblAlgn val="ctr"/>
        <c:lblOffset val="100"/>
        <c:noMultiLvlLbl val="0"/>
      </c:catAx>
      <c:valAx>
        <c:axId val="40622720"/>
        <c:scaling>
          <c:orientation val="minMax"/>
        </c:scaling>
        <c:delete val="0"/>
        <c:axPos val="l"/>
        <c:majorGridlines/>
        <c:title>
          <c:tx>
            <c:rich>
              <a:bodyPr rot="-5400000" vert="horz"/>
              <a:lstStyle/>
              <a:p>
                <a:pPr>
                  <a:defRPr sz="1200" b="0"/>
                </a:pPr>
                <a:r>
                  <a:rPr lang="en-US" sz="1200" b="0"/>
                  <a:t>andel indirekta kostnader</a:t>
                </a:r>
              </a:p>
            </c:rich>
          </c:tx>
          <c:overlay val="0"/>
        </c:title>
        <c:numFmt formatCode="0%" sourceLinked="1"/>
        <c:majorTickMark val="out"/>
        <c:minorTickMark val="none"/>
        <c:tickLblPos val="nextTo"/>
        <c:txPr>
          <a:bodyPr/>
          <a:lstStyle/>
          <a:p>
            <a:pPr>
              <a:defRPr sz="1200"/>
            </a:pPr>
            <a:endParaRPr lang="sv-SE"/>
          </a:p>
        </c:txPr>
        <c:crossAx val="40621184"/>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10 största lärosäten - forskning</a:t>
            </a:r>
          </a:p>
        </c:rich>
      </c:tx>
      <c:overlay val="0"/>
    </c:title>
    <c:autoTitleDeleted val="0"/>
    <c:plotArea>
      <c:layout/>
      <c:barChart>
        <c:barDir val="col"/>
        <c:grouping val="clustered"/>
        <c:varyColors val="0"/>
        <c:ser>
          <c:idx val="0"/>
          <c:order val="0"/>
          <c:tx>
            <c:strRef>
              <c:f>'5 år utb o fo'!$B$278</c:f>
              <c:strCache>
                <c:ptCount val="1"/>
                <c:pt idx="0">
                  <c:v>2011</c:v>
                </c:pt>
              </c:strCache>
            </c:strRef>
          </c:tx>
          <c:invertIfNegative val="0"/>
          <c:cat>
            <c:strRef>
              <c:f>'5 år utb o fo'!$A$279:$A$288</c:f>
              <c:strCache>
                <c:ptCount val="10"/>
                <c:pt idx="0">
                  <c:v>CTH</c:v>
                </c:pt>
                <c:pt idx="1">
                  <c:v>GU</c:v>
                </c:pt>
                <c:pt idx="2">
                  <c:v>KI</c:v>
                </c:pt>
                <c:pt idx="3">
                  <c:v>KTH</c:v>
                </c:pt>
                <c:pt idx="4">
                  <c:v>LiU</c:v>
                </c:pt>
                <c:pt idx="5">
                  <c:v>LU</c:v>
                </c:pt>
                <c:pt idx="6">
                  <c:v>SLU</c:v>
                </c:pt>
                <c:pt idx="7">
                  <c:v>SU</c:v>
                </c:pt>
                <c:pt idx="8">
                  <c:v>UmU</c:v>
                </c:pt>
                <c:pt idx="9">
                  <c:v>UU</c:v>
                </c:pt>
              </c:strCache>
            </c:strRef>
          </c:cat>
          <c:val>
            <c:numRef>
              <c:f>'5 år utb o fo'!$B$279:$B$288</c:f>
              <c:numCache>
                <c:formatCode>0%</c:formatCode>
                <c:ptCount val="10"/>
                <c:pt idx="0">
                  <c:v>0.19367908650643956</c:v>
                </c:pt>
                <c:pt idx="1">
                  <c:v>0.20953423606154484</c:v>
                </c:pt>
                <c:pt idx="2">
                  <c:v>0.14757067884048733</c:v>
                </c:pt>
                <c:pt idx="3">
                  <c:v>0.19398430716573878</c:v>
                </c:pt>
                <c:pt idx="4">
                  <c:v>0.25530143563012037</c:v>
                </c:pt>
                <c:pt idx="5">
                  <c:v>0.18761588177989191</c:v>
                </c:pt>
                <c:pt idx="6">
                  <c:v>0.20711356167322387</c:v>
                </c:pt>
                <c:pt idx="7">
                  <c:v>0.26481588062687611</c:v>
                </c:pt>
                <c:pt idx="8">
                  <c:v>0.15055104742963843</c:v>
                </c:pt>
                <c:pt idx="9">
                  <c:v>0.19400780948033353</c:v>
                </c:pt>
              </c:numCache>
            </c:numRef>
          </c:val>
        </c:ser>
        <c:ser>
          <c:idx val="1"/>
          <c:order val="1"/>
          <c:tx>
            <c:strRef>
              <c:f>'5 år utb o fo'!$C$278</c:f>
              <c:strCache>
                <c:ptCount val="1"/>
                <c:pt idx="0">
                  <c:v>2012</c:v>
                </c:pt>
              </c:strCache>
            </c:strRef>
          </c:tx>
          <c:invertIfNegative val="0"/>
          <c:cat>
            <c:strRef>
              <c:f>'5 år utb o fo'!$A$279:$A$288</c:f>
              <c:strCache>
                <c:ptCount val="10"/>
                <c:pt idx="0">
                  <c:v>CTH</c:v>
                </c:pt>
                <c:pt idx="1">
                  <c:v>GU</c:v>
                </c:pt>
                <c:pt idx="2">
                  <c:v>KI</c:v>
                </c:pt>
                <c:pt idx="3">
                  <c:v>KTH</c:v>
                </c:pt>
                <c:pt idx="4">
                  <c:v>LiU</c:v>
                </c:pt>
                <c:pt idx="5">
                  <c:v>LU</c:v>
                </c:pt>
                <c:pt idx="6">
                  <c:v>SLU</c:v>
                </c:pt>
                <c:pt idx="7">
                  <c:v>SU</c:v>
                </c:pt>
                <c:pt idx="8">
                  <c:v>UmU</c:v>
                </c:pt>
                <c:pt idx="9">
                  <c:v>UU</c:v>
                </c:pt>
              </c:strCache>
            </c:strRef>
          </c:cat>
          <c:val>
            <c:numRef>
              <c:f>'5 år utb o fo'!$C$279:$C$288</c:f>
              <c:numCache>
                <c:formatCode>0%</c:formatCode>
                <c:ptCount val="10"/>
                <c:pt idx="0">
                  <c:v>0.18105843999484528</c:v>
                </c:pt>
                <c:pt idx="1">
                  <c:v>0.20564344338885829</c:v>
                </c:pt>
                <c:pt idx="2">
                  <c:v>0.1516168299613678</c:v>
                </c:pt>
                <c:pt idx="3">
                  <c:v>0.24389619155579254</c:v>
                </c:pt>
                <c:pt idx="4">
                  <c:v>0.2447680741036293</c:v>
                </c:pt>
                <c:pt idx="5">
                  <c:v>0.19079921801242369</c:v>
                </c:pt>
                <c:pt idx="6">
                  <c:v>0.20974092138536277</c:v>
                </c:pt>
                <c:pt idx="7">
                  <c:v>0.2553259837499155</c:v>
                </c:pt>
                <c:pt idx="8">
                  <c:v>0.14814483375141341</c:v>
                </c:pt>
                <c:pt idx="9">
                  <c:v>0.19149429370135931</c:v>
                </c:pt>
              </c:numCache>
            </c:numRef>
          </c:val>
        </c:ser>
        <c:ser>
          <c:idx val="2"/>
          <c:order val="2"/>
          <c:tx>
            <c:strRef>
              <c:f>'5 år utb o fo'!$D$278</c:f>
              <c:strCache>
                <c:ptCount val="1"/>
                <c:pt idx="0">
                  <c:v>2013</c:v>
                </c:pt>
              </c:strCache>
            </c:strRef>
          </c:tx>
          <c:invertIfNegative val="0"/>
          <c:cat>
            <c:strRef>
              <c:f>'5 år utb o fo'!$A$279:$A$288</c:f>
              <c:strCache>
                <c:ptCount val="10"/>
                <c:pt idx="0">
                  <c:v>CTH</c:v>
                </c:pt>
                <c:pt idx="1">
                  <c:v>GU</c:v>
                </c:pt>
                <c:pt idx="2">
                  <c:v>KI</c:v>
                </c:pt>
                <c:pt idx="3">
                  <c:v>KTH</c:v>
                </c:pt>
                <c:pt idx="4">
                  <c:v>LiU</c:v>
                </c:pt>
                <c:pt idx="5">
                  <c:v>LU</c:v>
                </c:pt>
                <c:pt idx="6">
                  <c:v>SLU</c:v>
                </c:pt>
                <c:pt idx="7">
                  <c:v>SU</c:v>
                </c:pt>
                <c:pt idx="8">
                  <c:v>UmU</c:v>
                </c:pt>
                <c:pt idx="9">
                  <c:v>UU</c:v>
                </c:pt>
              </c:strCache>
            </c:strRef>
          </c:cat>
          <c:val>
            <c:numRef>
              <c:f>'5 år utb o fo'!$D$279:$D$288</c:f>
              <c:numCache>
                <c:formatCode>0%</c:formatCode>
                <c:ptCount val="10"/>
                <c:pt idx="0">
                  <c:v>0.17190320300241663</c:v>
                </c:pt>
                <c:pt idx="1">
                  <c:v>0.20392541481856502</c:v>
                </c:pt>
                <c:pt idx="2">
                  <c:v>0.14869609913608919</c:v>
                </c:pt>
                <c:pt idx="3">
                  <c:v>0.23523061238755974</c:v>
                </c:pt>
                <c:pt idx="4">
                  <c:v>0.25130559289984805</c:v>
                </c:pt>
                <c:pt idx="5">
                  <c:v>0.18162695297178677</c:v>
                </c:pt>
                <c:pt idx="6">
                  <c:v>0.19694865634722186</c:v>
                </c:pt>
                <c:pt idx="7">
                  <c:v>0.26082024837466639</c:v>
                </c:pt>
                <c:pt idx="8">
                  <c:v>0.14120177009293206</c:v>
                </c:pt>
                <c:pt idx="9">
                  <c:v>0.18509519227598853</c:v>
                </c:pt>
              </c:numCache>
            </c:numRef>
          </c:val>
        </c:ser>
        <c:ser>
          <c:idx val="3"/>
          <c:order val="3"/>
          <c:tx>
            <c:strRef>
              <c:f>'5 år utb o fo'!$E$278</c:f>
              <c:strCache>
                <c:ptCount val="1"/>
                <c:pt idx="0">
                  <c:v>2014</c:v>
                </c:pt>
              </c:strCache>
            </c:strRef>
          </c:tx>
          <c:invertIfNegative val="0"/>
          <c:cat>
            <c:strRef>
              <c:f>'5 år utb o fo'!$A$279:$A$288</c:f>
              <c:strCache>
                <c:ptCount val="10"/>
                <c:pt idx="0">
                  <c:v>CTH</c:v>
                </c:pt>
                <c:pt idx="1">
                  <c:v>GU</c:v>
                </c:pt>
                <c:pt idx="2">
                  <c:v>KI</c:v>
                </c:pt>
                <c:pt idx="3">
                  <c:v>KTH</c:v>
                </c:pt>
                <c:pt idx="4">
                  <c:v>LiU</c:v>
                </c:pt>
                <c:pt idx="5">
                  <c:v>LU</c:v>
                </c:pt>
                <c:pt idx="6">
                  <c:v>SLU</c:v>
                </c:pt>
                <c:pt idx="7">
                  <c:v>SU</c:v>
                </c:pt>
                <c:pt idx="8">
                  <c:v>UmU</c:v>
                </c:pt>
                <c:pt idx="9">
                  <c:v>UU</c:v>
                </c:pt>
              </c:strCache>
            </c:strRef>
          </c:cat>
          <c:val>
            <c:numRef>
              <c:f>'5 år utb o fo'!$E$279:$E$288</c:f>
              <c:numCache>
                <c:formatCode>0%</c:formatCode>
                <c:ptCount val="10"/>
                <c:pt idx="0">
                  <c:v>0.18181794665096537</c:v>
                </c:pt>
                <c:pt idx="1">
                  <c:v>0.19853510934086932</c:v>
                </c:pt>
                <c:pt idx="2">
                  <c:v>0.15325351538938758</c:v>
                </c:pt>
                <c:pt idx="3">
                  <c:v>0.24527096578469873</c:v>
                </c:pt>
                <c:pt idx="4">
                  <c:v>0.22311419569647617</c:v>
                </c:pt>
                <c:pt idx="5">
                  <c:v>0.17978259051433304</c:v>
                </c:pt>
                <c:pt idx="6">
                  <c:v>0.20047147455908232</c:v>
                </c:pt>
                <c:pt idx="7">
                  <c:v>0.27392783791849157</c:v>
                </c:pt>
                <c:pt idx="8">
                  <c:v>0.1344602138415858</c:v>
                </c:pt>
                <c:pt idx="9">
                  <c:v>0.1842750167010665</c:v>
                </c:pt>
              </c:numCache>
            </c:numRef>
          </c:val>
        </c:ser>
        <c:ser>
          <c:idx val="4"/>
          <c:order val="4"/>
          <c:tx>
            <c:strRef>
              <c:f>'5 år utb o fo'!$F$278</c:f>
              <c:strCache>
                <c:ptCount val="1"/>
                <c:pt idx="0">
                  <c:v>2015</c:v>
                </c:pt>
              </c:strCache>
            </c:strRef>
          </c:tx>
          <c:invertIfNegative val="0"/>
          <c:cat>
            <c:strRef>
              <c:f>'5 år utb o fo'!$A$279:$A$288</c:f>
              <c:strCache>
                <c:ptCount val="10"/>
                <c:pt idx="0">
                  <c:v>CTH</c:v>
                </c:pt>
                <c:pt idx="1">
                  <c:v>GU</c:v>
                </c:pt>
                <c:pt idx="2">
                  <c:v>KI</c:v>
                </c:pt>
                <c:pt idx="3">
                  <c:v>KTH</c:v>
                </c:pt>
                <c:pt idx="4">
                  <c:v>LiU</c:v>
                </c:pt>
                <c:pt idx="5">
                  <c:v>LU</c:v>
                </c:pt>
                <c:pt idx="6">
                  <c:v>SLU</c:v>
                </c:pt>
                <c:pt idx="7">
                  <c:v>SU</c:v>
                </c:pt>
                <c:pt idx="8">
                  <c:v>UmU</c:v>
                </c:pt>
                <c:pt idx="9">
                  <c:v>UU</c:v>
                </c:pt>
              </c:strCache>
            </c:strRef>
          </c:cat>
          <c:val>
            <c:numRef>
              <c:f>'5 år utb o fo'!$F$279:$F$288</c:f>
              <c:numCache>
                <c:formatCode>0%</c:formatCode>
                <c:ptCount val="10"/>
                <c:pt idx="0">
                  <c:v>0.18776950427424322</c:v>
                </c:pt>
                <c:pt idx="1">
                  <c:v>0.20282745689514242</c:v>
                </c:pt>
                <c:pt idx="2">
                  <c:v>0.1668600361383985</c:v>
                </c:pt>
                <c:pt idx="3">
                  <c:v>0.24660836357539034</c:v>
                </c:pt>
                <c:pt idx="4">
                  <c:v>0.19943340483146177</c:v>
                </c:pt>
                <c:pt idx="5">
                  <c:v>0.18568217702861353</c:v>
                </c:pt>
                <c:pt idx="6">
                  <c:v>0.19120581103761664</c:v>
                </c:pt>
                <c:pt idx="7">
                  <c:v>0.26976031254100136</c:v>
                </c:pt>
                <c:pt idx="8">
                  <c:v>0.1492416708151387</c:v>
                </c:pt>
                <c:pt idx="9">
                  <c:v>0.18021401947928811</c:v>
                </c:pt>
              </c:numCache>
            </c:numRef>
          </c:val>
        </c:ser>
        <c:dLbls>
          <c:showLegendKey val="0"/>
          <c:showVal val="0"/>
          <c:showCatName val="0"/>
          <c:showSerName val="0"/>
          <c:showPercent val="0"/>
          <c:showBubbleSize val="0"/>
        </c:dLbls>
        <c:gapWidth val="150"/>
        <c:axId val="40678144"/>
        <c:axId val="40679680"/>
      </c:barChart>
      <c:catAx>
        <c:axId val="40678144"/>
        <c:scaling>
          <c:orientation val="minMax"/>
        </c:scaling>
        <c:delete val="0"/>
        <c:axPos val="b"/>
        <c:majorTickMark val="out"/>
        <c:minorTickMark val="none"/>
        <c:tickLblPos val="nextTo"/>
        <c:txPr>
          <a:bodyPr/>
          <a:lstStyle/>
          <a:p>
            <a:pPr>
              <a:defRPr sz="1200"/>
            </a:pPr>
            <a:endParaRPr lang="sv-SE"/>
          </a:p>
        </c:txPr>
        <c:crossAx val="40679680"/>
        <c:crosses val="autoZero"/>
        <c:auto val="1"/>
        <c:lblAlgn val="ctr"/>
        <c:lblOffset val="100"/>
        <c:noMultiLvlLbl val="0"/>
      </c:catAx>
      <c:valAx>
        <c:axId val="40679680"/>
        <c:scaling>
          <c:orientation val="minMax"/>
        </c:scaling>
        <c:delete val="0"/>
        <c:axPos val="l"/>
        <c:majorGridlines/>
        <c:title>
          <c:tx>
            <c:rich>
              <a:bodyPr rot="-5400000" vert="horz"/>
              <a:lstStyle/>
              <a:p>
                <a:pPr>
                  <a:defRPr sz="1200" b="0"/>
                </a:pPr>
                <a:r>
                  <a:rPr lang="sv-SE" sz="1200" b="0" dirty="0" smtClean="0"/>
                  <a:t>andel indirekta kostnader</a:t>
                </a:r>
                <a:endParaRPr lang="sv-SE" sz="1200" b="0" dirty="0"/>
              </a:p>
            </c:rich>
          </c:tx>
          <c:overlay val="0"/>
        </c:title>
        <c:numFmt formatCode="0%" sourceLinked="1"/>
        <c:majorTickMark val="out"/>
        <c:minorTickMark val="none"/>
        <c:tickLblPos val="nextTo"/>
        <c:txPr>
          <a:bodyPr/>
          <a:lstStyle/>
          <a:p>
            <a:pPr>
              <a:defRPr sz="1200"/>
            </a:pPr>
            <a:endParaRPr lang="sv-SE"/>
          </a:p>
        </c:txPr>
        <c:crossAx val="40678144"/>
        <c:crosses val="autoZero"/>
        <c:crossBetween val="between"/>
      </c:valAx>
    </c:plotArea>
    <c:legend>
      <c:legendPos val="r"/>
      <c:overlay val="0"/>
      <c:txPr>
        <a:bodyPr/>
        <a:lstStyle/>
        <a:p>
          <a:pPr>
            <a:defRPr sz="1200"/>
          </a:pPr>
          <a:endParaRPr lang="sv-SE"/>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Lärosäten med forskningsvolym &gt; 200 mnkr</a:t>
            </a:r>
          </a:p>
        </c:rich>
      </c:tx>
      <c:overlay val="0"/>
    </c:title>
    <c:autoTitleDeleted val="0"/>
    <c:plotArea>
      <c:layout/>
      <c:barChart>
        <c:barDir val="col"/>
        <c:grouping val="clustered"/>
        <c:varyColors val="0"/>
        <c:ser>
          <c:idx val="0"/>
          <c:order val="0"/>
          <c:tx>
            <c:strRef>
              <c:f>'5 år utb o fo'!$B$308</c:f>
              <c:strCache>
                <c:ptCount val="1"/>
                <c:pt idx="0">
                  <c:v>2011</c:v>
                </c:pt>
              </c:strCache>
            </c:strRef>
          </c:tx>
          <c:invertIfNegative val="0"/>
          <c:cat>
            <c:strRef>
              <c:f>'5 år utb o fo'!$A$309:$A$317</c:f>
              <c:strCache>
                <c:ptCount val="9"/>
                <c:pt idx="0">
                  <c:v>HJ</c:v>
                </c:pt>
                <c:pt idx="1">
                  <c:v>KaU</c:v>
                </c:pt>
                <c:pt idx="2">
                  <c:v>LNU</c:v>
                </c:pt>
                <c:pt idx="3">
                  <c:v>LTU</c:v>
                </c:pt>
                <c:pt idx="4">
                  <c:v>MAH</c:v>
                </c:pt>
                <c:pt idx="5">
                  <c:v>MdH</c:v>
                </c:pt>
                <c:pt idx="6">
                  <c:v>MiU</c:v>
                </c:pt>
                <c:pt idx="7">
                  <c:v>SH</c:v>
                </c:pt>
                <c:pt idx="8">
                  <c:v>ÖU</c:v>
                </c:pt>
              </c:strCache>
            </c:strRef>
          </c:cat>
          <c:val>
            <c:numRef>
              <c:f>'5 år utb o fo'!$B$309:$B$317</c:f>
              <c:numCache>
                <c:formatCode>0%</c:formatCode>
                <c:ptCount val="9"/>
                <c:pt idx="0">
                  <c:v>0.31188474413939848</c:v>
                </c:pt>
                <c:pt idx="1">
                  <c:v>0.31390743928816917</c:v>
                </c:pt>
                <c:pt idx="2">
                  <c:v>0.25171672936109812</c:v>
                </c:pt>
                <c:pt idx="3">
                  <c:v>0.19566955629873914</c:v>
                </c:pt>
                <c:pt idx="4">
                  <c:v>0.20131096114559027</c:v>
                </c:pt>
                <c:pt idx="5">
                  <c:v>0.27637050214456438</c:v>
                </c:pt>
                <c:pt idx="6">
                  <c:v>0.25495216278129634</c:v>
                </c:pt>
                <c:pt idx="7">
                  <c:v>0.24916945895162501</c:v>
                </c:pt>
                <c:pt idx="8">
                  <c:v>0.26475804027652539</c:v>
                </c:pt>
              </c:numCache>
            </c:numRef>
          </c:val>
        </c:ser>
        <c:ser>
          <c:idx val="1"/>
          <c:order val="1"/>
          <c:tx>
            <c:strRef>
              <c:f>'5 år utb o fo'!$C$308</c:f>
              <c:strCache>
                <c:ptCount val="1"/>
                <c:pt idx="0">
                  <c:v>2012</c:v>
                </c:pt>
              </c:strCache>
            </c:strRef>
          </c:tx>
          <c:invertIfNegative val="0"/>
          <c:cat>
            <c:strRef>
              <c:f>'5 år utb o fo'!$A$309:$A$317</c:f>
              <c:strCache>
                <c:ptCount val="9"/>
                <c:pt idx="0">
                  <c:v>HJ</c:v>
                </c:pt>
                <c:pt idx="1">
                  <c:v>KaU</c:v>
                </c:pt>
                <c:pt idx="2">
                  <c:v>LNU</c:v>
                </c:pt>
                <c:pt idx="3">
                  <c:v>LTU</c:v>
                </c:pt>
                <c:pt idx="4">
                  <c:v>MAH</c:v>
                </c:pt>
                <c:pt idx="5">
                  <c:v>MdH</c:v>
                </c:pt>
                <c:pt idx="6">
                  <c:v>MiU</c:v>
                </c:pt>
                <c:pt idx="7">
                  <c:v>SH</c:v>
                </c:pt>
                <c:pt idx="8">
                  <c:v>ÖU</c:v>
                </c:pt>
              </c:strCache>
            </c:strRef>
          </c:cat>
          <c:val>
            <c:numRef>
              <c:f>'5 år utb o fo'!$C$309:$C$317</c:f>
              <c:numCache>
                <c:formatCode>0%</c:formatCode>
                <c:ptCount val="9"/>
                <c:pt idx="0">
                  <c:v>0.30085032440825304</c:v>
                </c:pt>
                <c:pt idx="1">
                  <c:v>0.29359755907329643</c:v>
                </c:pt>
                <c:pt idx="2">
                  <c:v>0.24898132573793336</c:v>
                </c:pt>
                <c:pt idx="3">
                  <c:v>0.19809193386325227</c:v>
                </c:pt>
                <c:pt idx="4">
                  <c:v>0.22599226389213556</c:v>
                </c:pt>
                <c:pt idx="5">
                  <c:v>0.27277463739292657</c:v>
                </c:pt>
                <c:pt idx="6">
                  <c:v>0.25454564703017729</c:v>
                </c:pt>
                <c:pt idx="7">
                  <c:v>0.29151413063821824</c:v>
                </c:pt>
                <c:pt idx="8">
                  <c:v>0.26407021604753783</c:v>
                </c:pt>
              </c:numCache>
            </c:numRef>
          </c:val>
        </c:ser>
        <c:ser>
          <c:idx val="2"/>
          <c:order val="2"/>
          <c:tx>
            <c:strRef>
              <c:f>'5 år utb o fo'!$D$308</c:f>
              <c:strCache>
                <c:ptCount val="1"/>
                <c:pt idx="0">
                  <c:v>2013</c:v>
                </c:pt>
              </c:strCache>
            </c:strRef>
          </c:tx>
          <c:invertIfNegative val="0"/>
          <c:cat>
            <c:strRef>
              <c:f>'5 år utb o fo'!$A$309:$A$317</c:f>
              <c:strCache>
                <c:ptCount val="9"/>
                <c:pt idx="0">
                  <c:v>HJ</c:v>
                </c:pt>
                <c:pt idx="1">
                  <c:v>KaU</c:v>
                </c:pt>
                <c:pt idx="2">
                  <c:v>LNU</c:v>
                </c:pt>
                <c:pt idx="3">
                  <c:v>LTU</c:v>
                </c:pt>
                <c:pt idx="4">
                  <c:v>MAH</c:v>
                </c:pt>
                <c:pt idx="5">
                  <c:v>MdH</c:v>
                </c:pt>
                <c:pt idx="6">
                  <c:v>MiU</c:v>
                </c:pt>
                <c:pt idx="7">
                  <c:v>SH</c:v>
                </c:pt>
                <c:pt idx="8">
                  <c:v>ÖU</c:v>
                </c:pt>
              </c:strCache>
            </c:strRef>
          </c:cat>
          <c:val>
            <c:numRef>
              <c:f>'5 år utb o fo'!$D$309:$D$317</c:f>
              <c:numCache>
                <c:formatCode>0%</c:formatCode>
                <c:ptCount val="9"/>
                <c:pt idx="0">
                  <c:v>0.34347656071463034</c:v>
                </c:pt>
                <c:pt idx="1">
                  <c:v>0.27453139200819798</c:v>
                </c:pt>
                <c:pt idx="2">
                  <c:v>0.24267215308866288</c:v>
                </c:pt>
                <c:pt idx="3">
                  <c:v>0.200225693770376</c:v>
                </c:pt>
                <c:pt idx="4">
                  <c:v>0.2012887475871466</c:v>
                </c:pt>
                <c:pt idx="5">
                  <c:v>0.24778597066167291</c:v>
                </c:pt>
                <c:pt idx="6">
                  <c:v>0.25023063417609542</c:v>
                </c:pt>
                <c:pt idx="7">
                  <c:v>0.31826908261982673</c:v>
                </c:pt>
                <c:pt idx="8">
                  <c:v>0.26666592297507968</c:v>
                </c:pt>
              </c:numCache>
            </c:numRef>
          </c:val>
        </c:ser>
        <c:ser>
          <c:idx val="3"/>
          <c:order val="3"/>
          <c:tx>
            <c:strRef>
              <c:f>'5 år utb o fo'!$E$308</c:f>
              <c:strCache>
                <c:ptCount val="1"/>
                <c:pt idx="0">
                  <c:v>2014</c:v>
                </c:pt>
              </c:strCache>
            </c:strRef>
          </c:tx>
          <c:invertIfNegative val="0"/>
          <c:cat>
            <c:strRef>
              <c:f>'5 år utb o fo'!$A$309:$A$317</c:f>
              <c:strCache>
                <c:ptCount val="9"/>
                <c:pt idx="0">
                  <c:v>HJ</c:v>
                </c:pt>
                <c:pt idx="1">
                  <c:v>KaU</c:v>
                </c:pt>
                <c:pt idx="2">
                  <c:v>LNU</c:v>
                </c:pt>
                <c:pt idx="3">
                  <c:v>LTU</c:v>
                </c:pt>
                <c:pt idx="4">
                  <c:v>MAH</c:v>
                </c:pt>
                <c:pt idx="5">
                  <c:v>MdH</c:v>
                </c:pt>
                <c:pt idx="6">
                  <c:v>MiU</c:v>
                </c:pt>
                <c:pt idx="7">
                  <c:v>SH</c:v>
                </c:pt>
                <c:pt idx="8">
                  <c:v>ÖU</c:v>
                </c:pt>
              </c:strCache>
            </c:strRef>
          </c:cat>
          <c:val>
            <c:numRef>
              <c:f>'5 år utb o fo'!$E$309:$E$317</c:f>
              <c:numCache>
                <c:formatCode>0%</c:formatCode>
                <c:ptCount val="9"/>
                <c:pt idx="0">
                  <c:v>0.31826237604046359</c:v>
                </c:pt>
                <c:pt idx="1">
                  <c:v>0.26398724215306452</c:v>
                </c:pt>
                <c:pt idx="2">
                  <c:v>0.23620991130804828</c:v>
                </c:pt>
                <c:pt idx="3">
                  <c:v>0.18378019015492283</c:v>
                </c:pt>
                <c:pt idx="4">
                  <c:v>0.20503452177080023</c:v>
                </c:pt>
                <c:pt idx="5">
                  <c:v>0.24243762224979359</c:v>
                </c:pt>
                <c:pt idx="6">
                  <c:v>0.25493515512840526</c:v>
                </c:pt>
                <c:pt idx="7">
                  <c:v>0.29187604311110238</c:v>
                </c:pt>
                <c:pt idx="8">
                  <c:v>0.26828934831967693</c:v>
                </c:pt>
              </c:numCache>
            </c:numRef>
          </c:val>
        </c:ser>
        <c:ser>
          <c:idx val="4"/>
          <c:order val="4"/>
          <c:tx>
            <c:strRef>
              <c:f>'5 år utb o fo'!$F$308</c:f>
              <c:strCache>
                <c:ptCount val="1"/>
                <c:pt idx="0">
                  <c:v>2015</c:v>
                </c:pt>
              </c:strCache>
            </c:strRef>
          </c:tx>
          <c:invertIfNegative val="0"/>
          <c:cat>
            <c:strRef>
              <c:f>'5 år utb o fo'!$A$309:$A$317</c:f>
              <c:strCache>
                <c:ptCount val="9"/>
                <c:pt idx="0">
                  <c:v>HJ</c:v>
                </c:pt>
                <c:pt idx="1">
                  <c:v>KaU</c:v>
                </c:pt>
                <c:pt idx="2">
                  <c:v>LNU</c:v>
                </c:pt>
                <c:pt idx="3">
                  <c:v>LTU</c:v>
                </c:pt>
                <c:pt idx="4">
                  <c:v>MAH</c:v>
                </c:pt>
                <c:pt idx="5">
                  <c:v>MdH</c:v>
                </c:pt>
                <c:pt idx="6">
                  <c:v>MiU</c:v>
                </c:pt>
                <c:pt idx="7">
                  <c:v>SH</c:v>
                </c:pt>
                <c:pt idx="8">
                  <c:v>ÖU</c:v>
                </c:pt>
              </c:strCache>
            </c:strRef>
          </c:cat>
          <c:val>
            <c:numRef>
              <c:f>'5 år utb o fo'!$F$309:$F$317</c:f>
              <c:numCache>
                <c:formatCode>0%</c:formatCode>
                <c:ptCount val="9"/>
                <c:pt idx="0">
                  <c:v>0.32390369567458893</c:v>
                </c:pt>
                <c:pt idx="1">
                  <c:v>0.27827430243972945</c:v>
                </c:pt>
                <c:pt idx="2">
                  <c:v>0.23266683573815275</c:v>
                </c:pt>
                <c:pt idx="3">
                  <c:v>0.17977400623619505</c:v>
                </c:pt>
                <c:pt idx="4">
                  <c:v>0.26009269825936865</c:v>
                </c:pt>
                <c:pt idx="5">
                  <c:v>0.22814490167621193</c:v>
                </c:pt>
                <c:pt idx="6">
                  <c:v>0.28134099099792681</c:v>
                </c:pt>
                <c:pt idx="7">
                  <c:v>0.30293489397299161</c:v>
                </c:pt>
                <c:pt idx="8">
                  <c:v>0.26102158131034425</c:v>
                </c:pt>
              </c:numCache>
            </c:numRef>
          </c:val>
        </c:ser>
        <c:dLbls>
          <c:showLegendKey val="0"/>
          <c:showVal val="0"/>
          <c:showCatName val="0"/>
          <c:showSerName val="0"/>
          <c:showPercent val="0"/>
          <c:showBubbleSize val="0"/>
        </c:dLbls>
        <c:gapWidth val="150"/>
        <c:axId val="40747776"/>
        <c:axId val="40749312"/>
      </c:barChart>
      <c:catAx>
        <c:axId val="40747776"/>
        <c:scaling>
          <c:orientation val="minMax"/>
        </c:scaling>
        <c:delete val="0"/>
        <c:axPos val="b"/>
        <c:majorTickMark val="out"/>
        <c:minorTickMark val="none"/>
        <c:tickLblPos val="nextTo"/>
        <c:txPr>
          <a:bodyPr/>
          <a:lstStyle/>
          <a:p>
            <a:pPr>
              <a:defRPr sz="1200"/>
            </a:pPr>
            <a:endParaRPr lang="sv-SE"/>
          </a:p>
        </c:txPr>
        <c:crossAx val="40749312"/>
        <c:crosses val="autoZero"/>
        <c:auto val="1"/>
        <c:lblAlgn val="ctr"/>
        <c:lblOffset val="100"/>
        <c:noMultiLvlLbl val="0"/>
      </c:catAx>
      <c:valAx>
        <c:axId val="40749312"/>
        <c:scaling>
          <c:orientation val="minMax"/>
        </c:scaling>
        <c:delete val="0"/>
        <c:axPos val="l"/>
        <c:majorGridlines/>
        <c:title>
          <c:tx>
            <c:rich>
              <a:bodyPr rot="-5400000" vert="horz"/>
              <a:lstStyle/>
              <a:p>
                <a:pPr>
                  <a:defRPr sz="1200" b="0"/>
                </a:pPr>
                <a:r>
                  <a:rPr lang="sv-SE" sz="1200" b="0" dirty="0" smtClean="0"/>
                  <a:t>andel indirekta kostnader</a:t>
                </a:r>
                <a:endParaRPr lang="sv-SE" sz="1200" b="0" dirty="0"/>
              </a:p>
            </c:rich>
          </c:tx>
          <c:overlay val="0"/>
        </c:title>
        <c:numFmt formatCode="0%" sourceLinked="1"/>
        <c:majorTickMark val="out"/>
        <c:minorTickMark val="none"/>
        <c:tickLblPos val="nextTo"/>
        <c:txPr>
          <a:bodyPr/>
          <a:lstStyle/>
          <a:p>
            <a:pPr>
              <a:defRPr sz="1200"/>
            </a:pPr>
            <a:endParaRPr lang="sv-SE"/>
          </a:p>
        </c:txPr>
        <c:crossAx val="40747776"/>
        <c:crosses val="autoZero"/>
        <c:crossBetween val="between"/>
      </c:valAx>
    </c:plotArea>
    <c:legend>
      <c:legendPos val="r"/>
      <c:overlay val="0"/>
      <c:txPr>
        <a:bodyPr/>
        <a:lstStyle/>
        <a:p>
          <a:pPr>
            <a:defRPr sz="1200"/>
          </a:pPr>
          <a:endParaRPr lang="sv-SE"/>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sv-SE"/>
              <a:t>Lärosäten</a:t>
            </a:r>
            <a:r>
              <a:rPr lang="sv-SE" baseline="0"/>
              <a:t> med forskningsvolym </a:t>
            </a:r>
          </a:p>
          <a:p>
            <a:pPr>
              <a:defRPr/>
            </a:pPr>
            <a:r>
              <a:rPr lang="sv-SE" baseline="0"/>
              <a:t>&lt; 200 mnkr</a:t>
            </a:r>
            <a:endParaRPr lang="sv-SE"/>
          </a:p>
        </c:rich>
      </c:tx>
      <c:overlay val="0"/>
    </c:title>
    <c:autoTitleDeleted val="0"/>
    <c:plotArea>
      <c:layout/>
      <c:barChart>
        <c:barDir val="col"/>
        <c:grouping val="clustered"/>
        <c:varyColors val="0"/>
        <c:ser>
          <c:idx val="0"/>
          <c:order val="0"/>
          <c:tx>
            <c:strRef>
              <c:f>'5 år utb o fo'!$B$340</c:f>
              <c:strCache>
                <c:ptCount val="1"/>
                <c:pt idx="0">
                  <c:v>2011</c:v>
                </c:pt>
              </c:strCache>
            </c:strRef>
          </c:tx>
          <c:invertIfNegative val="0"/>
          <c:cat>
            <c:strRef>
              <c:f>'5 år utb o fo'!$A$341:$A$351</c:f>
              <c:strCache>
                <c:ptCount val="11"/>
                <c:pt idx="0">
                  <c:v>BTH</c:v>
                </c:pt>
                <c:pt idx="1">
                  <c:v>GIH</c:v>
                </c:pt>
                <c:pt idx="2">
                  <c:v>HB</c:v>
                </c:pt>
                <c:pt idx="3">
                  <c:v>HD</c:v>
                </c:pt>
                <c:pt idx="4">
                  <c:v>HH</c:v>
                </c:pt>
                <c:pt idx="5">
                  <c:v>HiG</c:v>
                </c:pt>
                <c:pt idx="6">
                  <c:v>HKr</c:v>
                </c:pt>
                <c:pt idx="7">
                  <c:v>HS</c:v>
                </c:pt>
                <c:pt idx="8">
                  <c:v>HV</c:v>
                </c:pt>
                <c:pt idx="9">
                  <c:v>KF</c:v>
                </c:pt>
                <c:pt idx="10">
                  <c:v>KKH</c:v>
                </c:pt>
              </c:strCache>
            </c:strRef>
          </c:cat>
          <c:val>
            <c:numRef>
              <c:f>'5 år utb o fo'!$B$341:$B$351</c:f>
              <c:numCache>
                <c:formatCode>0%</c:formatCode>
                <c:ptCount val="11"/>
                <c:pt idx="0">
                  <c:v>0.26740134365938356</c:v>
                </c:pt>
                <c:pt idx="1">
                  <c:v>0.26404974206552562</c:v>
                </c:pt>
                <c:pt idx="2">
                  <c:v>0.26905447263852822</c:v>
                </c:pt>
                <c:pt idx="3">
                  <c:v>0.22554591014855915</c:v>
                </c:pt>
                <c:pt idx="4">
                  <c:v>0.18804303062567174</c:v>
                </c:pt>
                <c:pt idx="5">
                  <c:v>0.26896402065882558</c:v>
                </c:pt>
                <c:pt idx="6">
                  <c:v>0.22803351096643409</c:v>
                </c:pt>
                <c:pt idx="7">
                  <c:v>0.16937732886503715</c:v>
                </c:pt>
                <c:pt idx="8">
                  <c:v>0.52824335109806653</c:v>
                </c:pt>
                <c:pt idx="9">
                  <c:v>0.36003644519203815</c:v>
                </c:pt>
                <c:pt idx="10">
                  <c:v>0.62269690220692453</c:v>
                </c:pt>
              </c:numCache>
            </c:numRef>
          </c:val>
        </c:ser>
        <c:ser>
          <c:idx val="1"/>
          <c:order val="1"/>
          <c:tx>
            <c:strRef>
              <c:f>'5 år utb o fo'!$C$340</c:f>
              <c:strCache>
                <c:ptCount val="1"/>
                <c:pt idx="0">
                  <c:v>2012</c:v>
                </c:pt>
              </c:strCache>
            </c:strRef>
          </c:tx>
          <c:invertIfNegative val="0"/>
          <c:cat>
            <c:strRef>
              <c:f>'5 år utb o fo'!$A$341:$A$351</c:f>
              <c:strCache>
                <c:ptCount val="11"/>
                <c:pt idx="0">
                  <c:v>BTH</c:v>
                </c:pt>
                <c:pt idx="1">
                  <c:v>GIH</c:v>
                </c:pt>
                <c:pt idx="2">
                  <c:v>HB</c:v>
                </c:pt>
                <c:pt idx="3">
                  <c:v>HD</c:v>
                </c:pt>
                <c:pt idx="4">
                  <c:v>HH</c:v>
                </c:pt>
                <c:pt idx="5">
                  <c:v>HiG</c:v>
                </c:pt>
                <c:pt idx="6">
                  <c:v>HKr</c:v>
                </c:pt>
                <c:pt idx="7">
                  <c:v>HS</c:v>
                </c:pt>
                <c:pt idx="8">
                  <c:v>HV</c:v>
                </c:pt>
                <c:pt idx="9">
                  <c:v>KF</c:v>
                </c:pt>
                <c:pt idx="10">
                  <c:v>KKH</c:v>
                </c:pt>
              </c:strCache>
            </c:strRef>
          </c:cat>
          <c:val>
            <c:numRef>
              <c:f>'5 år utb o fo'!$C$341:$C$351</c:f>
              <c:numCache>
                <c:formatCode>0%</c:formatCode>
                <c:ptCount val="11"/>
                <c:pt idx="0">
                  <c:v>0.26735888485193893</c:v>
                </c:pt>
                <c:pt idx="1">
                  <c:v>0.42778515847409376</c:v>
                </c:pt>
                <c:pt idx="2">
                  <c:v>0.27648215981549312</c:v>
                </c:pt>
                <c:pt idx="3">
                  <c:v>0.20822569401730431</c:v>
                </c:pt>
                <c:pt idx="4">
                  <c:v>0.15385948193710475</c:v>
                </c:pt>
                <c:pt idx="5">
                  <c:v>0.27920711240134266</c:v>
                </c:pt>
                <c:pt idx="6">
                  <c:v>0.58522008730061603</c:v>
                </c:pt>
                <c:pt idx="7">
                  <c:v>0.19537532337380845</c:v>
                </c:pt>
                <c:pt idx="8">
                  <c:v>0.2979249518556924</c:v>
                </c:pt>
                <c:pt idx="9">
                  <c:v>0.30926470588235294</c:v>
                </c:pt>
                <c:pt idx="10">
                  <c:v>0.68932955618508029</c:v>
                </c:pt>
              </c:numCache>
            </c:numRef>
          </c:val>
        </c:ser>
        <c:ser>
          <c:idx val="2"/>
          <c:order val="2"/>
          <c:tx>
            <c:strRef>
              <c:f>'5 år utb o fo'!$D$340</c:f>
              <c:strCache>
                <c:ptCount val="1"/>
                <c:pt idx="0">
                  <c:v>2013</c:v>
                </c:pt>
              </c:strCache>
            </c:strRef>
          </c:tx>
          <c:invertIfNegative val="0"/>
          <c:cat>
            <c:strRef>
              <c:f>'5 år utb o fo'!$A$341:$A$351</c:f>
              <c:strCache>
                <c:ptCount val="11"/>
                <c:pt idx="0">
                  <c:v>BTH</c:v>
                </c:pt>
                <c:pt idx="1">
                  <c:v>GIH</c:v>
                </c:pt>
                <c:pt idx="2">
                  <c:v>HB</c:v>
                </c:pt>
                <c:pt idx="3">
                  <c:v>HD</c:v>
                </c:pt>
                <c:pt idx="4">
                  <c:v>HH</c:v>
                </c:pt>
                <c:pt idx="5">
                  <c:v>HiG</c:v>
                </c:pt>
                <c:pt idx="6">
                  <c:v>HKr</c:v>
                </c:pt>
                <c:pt idx="7">
                  <c:v>HS</c:v>
                </c:pt>
                <c:pt idx="8">
                  <c:v>HV</c:v>
                </c:pt>
                <c:pt idx="9">
                  <c:v>KF</c:v>
                </c:pt>
                <c:pt idx="10">
                  <c:v>KKH</c:v>
                </c:pt>
              </c:strCache>
            </c:strRef>
          </c:cat>
          <c:val>
            <c:numRef>
              <c:f>'5 år utb o fo'!$D$341:$D$351</c:f>
              <c:numCache>
                <c:formatCode>0%</c:formatCode>
                <c:ptCount val="11"/>
                <c:pt idx="0">
                  <c:v>0.22639552655200018</c:v>
                </c:pt>
                <c:pt idx="1">
                  <c:v>0.15307566382730778</c:v>
                </c:pt>
                <c:pt idx="2">
                  <c:v>0.28180651851654892</c:v>
                </c:pt>
                <c:pt idx="3">
                  <c:v>0.21020095749763551</c:v>
                </c:pt>
                <c:pt idx="4">
                  <c:v>0.219098768666492</c:v>
                </c:pt>
                <c:pt idx="5">
                  <c:v>0.28149204702627939</c:v>
                </c:pt>
                <c:pt idx="6">
                  <c:v>0.24182446694606749</c:v>
                </c:pt>
                <c:pt idx="7">
                  <c:v>0.16654984016613386</c:v>
                </c:pt>
                <c:pt idx="8">
                  <c:v>0.31531203599051477</c:v>
                </c:pt>
                <c:pt idx="9">
                  <c:v>0.42641275098323328</c:v>
                </c:pt>
                <c:pt idx="10">
                  <c:v>0.46039517398146529</c:v>
                </c:pt>
              </c:numCache>
            </c:numRef>
          </c:val>
        </c:ser>
        <c:ser>
          <c:idx val="3"/>
          <c:order val="3"/>
          <c:tx>
            <c:strRef>
              <c:f>'5 år utb o fo'!$E$340</c:f>
              <c:strCache>
                <c:ptCount val="1"/>
                <c:pt idx="0">
                  <c:v>2014</c:v>
                </c:pt>
              </c:strCache>
            </c:strRef>
          </c:tx>
          <c:invertIfNegative val="0"/>
          <c:cat>
            <c:strRef>
              <c:f>'5 år utb o fo'!$A$341:$A$351</c:f>
              <c:strCache>
                <c:ptCount val="11"/>
                <c:pt idx="0">
                  <c:v>BTH</c:v>
                </c:pt>
                <c:pt idx="1">
                  <c:v>GIH</c:v>
                </c:pt>
                <c:pt idx="2">
                  <c:v>HB</c:v>
                </c:pt>
                <c:pt idx="3">
                  <c:v>HD</c:v>
                </c:pt>
                <c:pt idx="4">
                  <c:v>HH</c:v>
                </c:pt>
                <c:pt idx="5">
                  <c:v>HiG</c:v>
                </c:pt>
                <c:pt idx="6">
                  <c:v>HKr</c:v>
                </c:pt>
                <c:pt idx="7">
                  <c:v>HS</c:v>
                </c:pt>
                <c:pt idx="8">
                  <c:v>HV</c:v>
                </c:pt>
                <c:pt idx="9">
                  <c:v>KF</c:v>
                </c:pt>
                <c:pt idx="10">
                  <c:v>KKH</c:v>
                </c:pt>
              </c:strCache>
            </c:strRef>
          </c:cat>
          <c:val>
            <c:numRef>
              <c:f>'5 år utb o fo'!$E$341:$E$351</c:f>
              <c:numCache>
                <c:formatCode>0%</c:formatCode>
                <c:ptCount val="11"/>
                <c:pt idx="0">
                  <c:v>0.20164075157007402</c:v>
                </c:pt>
                <c:pt idx="1">
                  <c:v>0.2108706881708087</c:v>
                </c:pt>
                <c:pt idx="2">
                  <c:v>0.29259808146636984</c:v>
                </c:pt>
                <c:pt idx="3">
                  <c:v>0.23375824970617484</c:v>
                </c:pt>
                <c:pt idx="4">
                  <c:v>0.25904720315065061</c:v>
                </c:pt>
                <c:pt idx="5">
                  <c:v>0.21796158337695809</c:v>
                </c:pt>
                <c:pt idx="6">
                  <c:v>0.20653152107513745</c:v>
                </c:pt>
                <c:pt idx="7">
                  <c:v>0.1832310826853763</c:v>
                </c:pt>
                <c:pt idx="8">
                  <c:v>0.26555175251696056</c:v>
                </c:pt>
                <c:pt idx="9">
                  <c:v>0.48757567543146291</c:v>
                </c:pt>
                <c:pt idx="10">
                  <c:v>0.82721796276013149</c:v>
                </c:pt>
              </c:numCache>
            </c:numRef>
          </c:val>
        </c:ser>
        <c:ser>
          <c:idx val="4"/>
          <c:order val="4"/>
          <c:tx>
            <c:strRef>
              <c:f>'5 år utb o fo'!$F$340</c:f>
              <c:strCache>
                <c:ptCount val="1"/>
                <c:pt idx="0">
                  <c:v>2015</c:v>
                </c:pt>
              </c:strCache>
            </c:strRef>
          </c:tx>
          <c:invertIfNegative val="0"/>
          <c:cat>
            <c:strRef>
              <c:f>'5 år utb o fo'!$A$341:$A$351</c:f>
              <c:strCache>
                <c:ptCount val="11"/>
                <c:pt idx="0">
                  <c:v>BTH</c:v>
                </c:pt>
                <c:pt idx="1">
                  <c:v>GIH</c:v>
                </c:pt>
                <c:pt idx="2">
                  <c:v>HB</c:v>
                </c:pt>
                <c:pt idx="3">
                  <c:v>HD</c:v>
                </c:pt>
                <c:pt idx="4">
                  <c:v>HH</c:v>
                </c:pt>
                <c:pt idx="5">
                  <c:v>HiG</c:v>
                </c:pt>
                <c:pt idx="6">
                  <c:v>HKr</c:v>
                </c:pt>
                <c:pt idx="7">
                  <c:v>HS</c:v>
                </c:pt>
                <c:pt idx="8">
                  <c:v>HV</c:v>
                </c:pt>
                <c:pt idx="9">
                  <c:v>KF</c:v>
                </c:pt>
                <c:pt idx="10">
                  <c:v>KKH</c:v>
                </c:pt>
              </c:strCache>
            </c:strRef>
          </c:cat>
          <c:val>
            <c:numRef>
              <c:f>'5 år utb o fo'!$F$341:$F$351</c:f>
              <c:numCache>
                <c:formatCode>0%</c:formatCode>
                <c:ptCount val="11"/>
                <c:pt idx="0">
                  <c:v>0.21253749870694114</c:v>
                </c:pt>
                <c:pt idx="1">
                  <c:v>0.21723395931142411</c:v>
                </c:pt>
                <c:pt idx="2">
                  <c:v>0.31043528728961112</c:v>
                </c:pt>
                <c:pt idx="3">
                  <c:v>0.22004334988821189</c:v>
                </c:pt>
                <c:pt idx="4">
                  <c:v>0.20846343168450487</c:v>
                </c:pt>
                <c:pt idx="5">
                  <c:v>0.26080340367385602</c:v>
                </c:pt>
                <c:pt idx="6">
                  <c:v>0.27034408620809325</c:v>
                </c:pt>
                <c:pt idx="7">
                  <c:v>0.1712563501212386</c:v>
                </c:pt>
                <c:pt idx="8">
                  <c:v>0.24192826388915975</c:v>
                </c:pt>
                <c:pt idx="9">
                  <c:v>0.60107334525939182</c:v>
                </c:pt>
                <c:pt idx="10">
                  <c:v>0.86370315944158704</c:v>
                </c:pt>
              </c:numCache>
            </c:numRef>
          </c:val>
        </c:ser>
        <c:dLbls>
          <c:showLegendKey val="0"/>
          <c:showVal val="0"/>
          <c:showCatName val="0"/>
          <c:showSerName val="0"/>
          <c:showPercent val="0"/>
          <c:showBubbleSize val="0"/>
        </c:dLbls>
        <c:gapWidth val="150"/>
        <c:axId val="40808832"/>
        <c:axId val="40810368"/>
      </c:barChart>
      <c:catAx>
        <c:axId val="40808832"/>
        <c:scaling>
          <c:orientation val="minMax"/>
        </c:scaling>
        <c:delete val="0"/>
        <c:axPos val="b"/>
        <c:majorTickMark val="out"/>
        <c:minorTickMark val="none"/>
        <c:tickLblPos val="nextTo"/>
        <c:txPr>
          <a:bodyPr/>
          <a:lstStyle/>
          <a:p>
            <a:pPr>
              <a:defRPr sz="1200"/>
            </a:pPr>
            <a:endParaRPr lang="sv-SE"/>
          </a:p>
        </c:txPr>
        <c:crossAx val="40810368"/>
        <c:crosses val="autoZero"/>
        <c:auto val="1"/>
        <c:lblAlgn val="ctr"/>
        <c:lblOffset val="100"/>
        <c:noMultiLvlLbl val="0"/>
      </c:catAx>
      <c:valAx>
        <c:axId val="40810368"/>
        <c:scaling>
          <c:orientation val="minMax"/>
        </c:scaling>
        <c:delete val="0"/>
        <c:axPos val="l"/>
        <c:majorGridlines/>
        <c:title>
          <c:tx>
            <c:rich>
              <a:bodyPr rot="-5400000" vert="horz"/>
              <a:lstStyle/>
              <a:p>
                <a:pPr>
                  <a:defRPr sz="1200" b="0"/>
                </a:pPr>
                <a:r>
                  <a:rPr lang="sv-SE" sz="1200" b="0" dirty="0" smtClean="0"/>
                  <a:t>andel</a:t>
                </a:r>
                <a:r>
                  <a:rPr lang="sv-SE" sz="1200" b="0" baseline="0" dirty="0" smtClean="0"/>
                  <a:t> indirekta kostnader</a:t>
                </a:r>
                <a:endParaRPr lang="sv-SE" sz="1200" b="0" dirty="0"/>
              </a:p>
            </c:rich>
          </c:tx>
          <c:overlay val="0"/>
        </c:title>
        <c:numFmt formatCode="0%" sourceLinked="1"/>
        <c:majorTickMark val="out"/>
        <c:minorTickMark val="none"/>
        <c:tickLblPos val="nextTo"/>
        <c:txPr>
          <a:bodyPr/>
          <a:lstStyle/>
          <a:p>
            <a:pPr>
              <a:defRPr sz="1200"/>
            </a:pPr>
            <a:endParaRPr lang="sv-SE"/>
          </a:p>
        </c:txPr>
        <c:crossAx val="40808832"/>
        <c:crosses val="autoZero"/>
        <c:crossBetween val="between"/>
      </c:valAx>
    </c:plotArea>
    <c:legend>
      <c:legendPos val="r"/>
      <c:overlay val="0"/>
      <c:txPr>
        <a:bodyPr/>
        <a:lstStyle/>
        <a:p>
          <a:pPr>
            <a:defRPr sz="1200"/>
          </a:pPr>
          <a:endParaRPr lang="sv-SE"/>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4283" cy="49657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B7F08DCB-25AC-4BAD-90D7-A4B58D0F07C9}" type="datetimeFigureOut">
              <a:rPr lang="sv-SE" smtClean="0"/>
              <a:t>2015-11-25</a:t>
            </a:fld>
            <a:endParaRPr lang="sv-SE"/>
          </a:p>
        </p:txBody>
      </p:sp>
      <p:sp>
        <p:nvSpPr>
          <p:cNvPr id="4" name="Platshållare för sidfot 3"/>
          <p:cNvSpPr>
            <a:spLocks noGrp="1"/>
          </p:cNvSpPr>
          <p:nvPr>
            <p:ph type="ftr" sz="quarter" idx="2"/>
          </p:nvPr>
        </p:nvSpPr>
        <p:spPr>
          <a:xfrm>
            <a:off x="1" y="9433106"/>
            <a:ext cx="2944283" cy="49657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1B5E7706-9E86-4D68-AB8C-845C126E7A0F}" type="slidenum">
              <a:rPr lang="sv-SE" smtClean="0"/>
              <a:t>‹#›</a:t>
            </a:fld>
            <a:endParaRPr lang="sv-SE"/>
          </a:p>
        </p:txBody>
      </p:sp>
    </p:spTree>
    <p:extLst>
      <p:ext uri="{BB962C8B-B14F-4D97-AF65-F5344CB8AC3E}">
        <p14:creationId xmlns:p14="http://schemas.microsoft.com/office/powerpoint/2010/main" val="3608658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4283" cy="49657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CA6E6251-33AE-4136-81B1-4AFB5C7F7207}" type="datetimeFigureOut">
              <a:rPr lang="sv-SE" smtClean="0"/>
              <a:t>2015-11-25</a:t>
            </a:fld>
            <a:endParaRPr lang="sv-SE"/>
          </a:p>
        </p:txBody>
      </p:sp>
      <p:sp>
        <p:nvSpPr>
          <p:cNvPr id="4" name="Platshållare för bildobjekt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1" y="9433106"/>
            <a:ext cx="2944283" cy="49657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E818B36A-E682-48A3-A1BD-ABB467B5B4E3}" type="slidenum">
              <a:rPr lang="sv-SE" smtClean="0"/>
              <a:t>‹#›</a:t>
            </a:fld>
            <a:endParaRPr lang="sv-SE"/>
          </a:p>
        </p:txBody>
      </p:sp>
    </p:spTree>
    <p:extLst>
      <p:ext uri="{BB962C8B-B14F-4D97-AF65-F5344CB8AC3E}">
        <p14:creationId xmlns:p14="http://schemas.microsoft.com/office/powerpoint/2010/main" val="1576540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Statistiken för 2015 har uppdaterats p g a inkomna rättelser från två lärosäten</a:t>
            </a:r>
          </a:p>
          <a:p>
            <a:pPr marL="171450" indent="-171450">
              <a:buFont typeface="Arial" panose="020B0604020202020204" pitchFamily="34" charset="0"/>
              <a:buChar char="•"/>
            </a:pPr>
            <a:r>
              <a:rPr lang="sv-SE" dirty="0"/>
              <a:t>SLU har korrigerat dubbelredovisning av gemensamma kostnader inom utbildning, total påverkan -70 mnkr, viss påverkan även avseende nivåer och </a:t>
            </a:r>
            <a:r>
              <a:rPr lang="sv-SE" dirty="0" smtClean="0"/>
              <a:t>funktioner.</a:t>
            </a:r>
            <a:endParaRPr lang="sv-SE" dirty="0"/>
          </a:p>
          <a:p>
            <a:pPr marL="171450" indent="-171450">
              <a:buFont typeface="Arial" panose="020B0604020202020204" pitchFamily="34" charset="0"/>
              <a:buChar char="•"/>
            </a:pPr>
            <a:r>
              <a:rPr lang="sv-SE" dirty="0"/>
              <a:t>LU har korrigerat kostnadsfördelningen mellan nivåerna, viss påverkan även på fördelningen mellan utbildning och </a:t>
            </a:r>
            <a:r>
              <a:rPr lang="sv-SE" dirty="0" smtClean="0"/>
              <a:t>forskning.</a:t>
            </a:r>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1</a:t>
            </a:fld>
            <a:endParaRPr lang="sv-SE"/>
          </a:p>
        </p:txBody>
      </p:sp>
    </p:spTree>
    <p:extLst>
      <p:ext uri="{BB962C8B-B14F-4D97-AF65-F5344CB8AC3E}">
        <p14:creationId xmlns:p14="http://schemas.microsoft.com/office/powerpoint/2010/main" val="926711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Denna bild visar hur andelen indirekta kostnader (budgeterade) i förhållande till </a:t>
            </a:r>
            <a:r>
              <a:rPr lang="sv-SE" dirty="0" smtClean="0"/>
              <a:t>totala verksamhetskostnader </a:t>
            </a:r>
            <a:r>
              <a:rPr lang="sv-SE" dirty="0"/>
              <a:t>(utfall föregående år) har </a:t>
            </a:r>
            <a:r>
              <a:rPr lang="sv-SE" dirty="0" smtClean="0"/>
              <a:t>utvecklats 2011-2015. I löpande priser </a:t>
            </a:r>
            <a:r>
              <a:rPr lang="sv-SE" dirty="0"/>
              <a:t>har såväl indirekta kostnader som verksamhetskostnader </a:t>
            </a:r>
            <a:r>
              <a:rPr lang="sv-SE" dirty="0" smtClean="0"/>
              <a:t>ökat, verksamhetskostnaderna har ökat med 17 % under perioden medan de indirekta</a:t>
            </a:r>
            <a:r>
              <a:rPr lang="sv-SE" baseline="0" dirty="0" smtClean="0"/>
              <a:t> kostnaderna under samma tid ökat med 13 %</a:t>
            </a:r>
            <a:r>
              <a:rPr lang="sv-SE" dirty="0" smtClean="0"/>
              <a:t>. </a:t>
            </a:r>
          </a:p>
          <a:p>
            <a:r>
              <a:rPr lang="sv-SE" dirty="0" smtClean="0"/>
              <a:t>Av nedanstående tabell framgår förändringar mellan åren (löpande priser)</a:t>
            </a:r>
          </a:p>
          <a:p>
            <a:endParaRPr lang="sv-SE" dirty="0" smtClean="0"/>
          </a:p>
          <a:p>
            <a:endParaRPr lang="sv-SE" baseline="0" dirty="0" smtClean="0"/>
          </a:p>
          <a:p>
            <a:endParaRPr lang="sv-SE" baseline="0" dirty="0" smtClean="0"/>
          </a:p>
          <a:p>
            <a:endParaRPr lang="sv-SE" dirty="0"/>
          </a:p>
          <a:p>
            <a:endParaRPr lang="sv-SE" baseline="0" dirty="0" smtClean="0"/>
          </a:p>
          <a:p>
            <a:endParaRPr lang="sv-SE" dirty="0"/>
          </a:p>
          <a:p>
            <a:endParaRPr lang="sv-SE" baseline="0" dirty="0" smtClean="0"/>
          </a:p>
          <a:p>
            <a:endParaRPr lang="sv-SE" dirty="0"/>
          </a:p>
          <a:p>
            <a:endParaRPr lang="sv-SE" baseline="0" dirty="0" smtClean="0"/>
          </a:p>
          <a:p>
            <a:endParaRPr lang="sv-SE" dirty="0"/>
          </a:p>
          <a:p>
            <a:r>
              <a:rPr lang="sv-SE" dirty="0" smtClean="0"/>
              <a:t>Förklaring </a:t>
            </a:r>
            <a:r>
              <a:rPr lang="sv-SE" dirty="0"/>
              <a:t>till lärosätesförkortningarna finns på bild </a:t>
            </a:r>
            <a:r>
              <a:rPr lang="sv-SE" dirty="0" smtClean="0"/>
              <a:t>43 </a:t>
            </a:r>
            <a:r>
              <a:rPr lang="sv-SE" dirty="0"/>
              <a:t>och anteckningssidan till bild </a:t>
            </a:r>
            <a:r>
              <a:rPr lang="sv-SE" dirty="0" smtClean="0"/>
              <a:t>13.</a:t>
            </a:r>
            <a:endParaRPr lang="sv-SE" dirty="0"/>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10</a:t>
            </a:fld>
            <a:endParaRPr lang="sv-SE"/>
          </a:p>
        </p:txBody>
      </p:sp>
      <p:graphicFrame>
        <p:nvGraphicFramePr>
          <p:cNvPr id="5" name="Tabell 4"/>
          <p:cNvGraphicFramePr>
            <a:graphicFrameLocks noGrp="1"/>
          </p:cNvGraphicFramePr>
          <p:nvPr>
            <p:extLst>
              <p:ext uri="{D42A27DB-BD31-4B8C-83A1-F6EECF244321}">
                <p14:modId xmlns:p14="http://schemas.microsoft.com/office/powerpoint/2010/main" val="2346053712"/>
              </p:ext>
            </p:extLst>
          </p:nvPr>
        </p:nvGraphicFramePr>
        <p:xfrm>
          <a:off x="732953" y="6045818"/>
          <a:ext cx="5544616" cy="1440161"/>
        </p:xfrm>
        <a:graphic>
          <a:graphicData uri="http://schemas.openxmlformats.org/drawingml/2006/table">
            <a:tbl>
              <a:tblPr>
                <a:tableStyleId>{5C22544A-7EE6-4342-B048-85BDC9FD1C3A}</a:tableStyleId>
              </a:tblPr>
              <a:tblGrid>
                <a:gridCol w="792088"/>
                <a:gridCol w="792088"/>
                <a:gridCol w="792088"/>
                <a:gridCol w="792088"/>
                <a:gridCol w="792088"/>
                <a:gridCol w="792088"/>
                <a:gridCol w="792088"/>
              </a:tblGrid>
              <a:tr h="180020">
                <a:tc>
                  <a:txBody>
                    <a:bodyPr/>
                    <a:lstStyle/>
                    <a:p>
                      <a:pPr algn="l" fontAlgn="b"/>
                      <a:endParaRPr lang="sv-SE" sz="1100" b="0" i="0" u="none" strike="noStrike" dirty="0">
                        <a:solidFill>
                          <a:srgbClr val="000000"/>
                        </a:solidFill>
                        <a:effectLst/>
                        <a:latin typeface="Calibri"/>
                      </a:endParaRPr>
                    </a:p>
                  </a:txBody>
                  <a:tcPr marL="0" marR="0" marT="0" marB="0" anchor="b"/>
                </a:tc>
                <a:tc gridSpan="2">
                  <a:txBody>
                    <a:bodyPr/>
                    <a:lstStyle/>
                    <a:p>
                      <a:pPr algn="ctr" fontAlgn="b"/>
                      <a:r>
                        <a:rPr lang="sv-SE" sz="1100" u="none" strike="noStrike">
                          <a:effectLst/>
                        </a:rPr>
                        <a:t>utbildning</a:t>
                      </a:r>
                      <a:endParaRPr lang="sv-SE" sz="1100" b="0" i="0" u="none" strike="noStrike">
                        <a:solidFill>
                          <a:srgbClr val="000000"/>
                        </a:solidFill>
                        <a:effectLst/>
                        <a:latin typeface="Calibri"/>
                      </a:endParaRPr>
                    </a:p>
                  </a:txBody>
                  <a:tcPr marL="0" marR="0" marT="0" marB="0" anchor="b"/>
                </a:tc>
                <a:tc hMerge="1">
                  <a:txBody>
                    <a:bodyPr/>
                    <a:lstStyle/>
                    <a:p>
                      <a:endParaRPr lang="sv-SE"/>
                    </a:p>
                  </a:txBody>
                  <a:tcPr/>
                </a:tc>
                <a:tc gridSpan="2">
                  <a:txBody>
                    <a:bodyPr/>
                    <a:lstStyle/>
                    <a:p>
                      <a:pPr algn="ctr" fontAlgn="b"/>
                      <a:r>
                        <a:rPr lang="sv-SE" sz="1100" u="none" strike="noStrike">
                          <a:effectLst/>
                        </a:rPr>
                        <a:t>forskning</a:t>
                      </a:r>
                      <a:endParaRPr lang="sv-SE" sz="1100" b="0" i="0" u="none" strike="noStrike">
                        <a:solidFill>
                          <a:srgbClr val="000000"/>
                        </a:solidFill>
                        <a:effectLst/>
                        <a:latin typeface="Calibri"/>
                      </a:endParaRPr>
                    </a:p>
                  </a:txBody>
                  <a:tcPr marL="0" marR="0" marT="0" marB="0" anchor="b"/>
                </a:tc>
                <a:tc hMerge="1">
                  <a:txBody>
                    <a:bodyPr/>
                    <a:lstStyle/>
                    <a:p>
                      <a:endParaRPr lang="sv-SE"/>
                    </a:p>
                  </a:txBody>
                  <a:tcPr/>
                </a:tc>
                <a:tc gridSpan="2">
                  <a:txBody>
                    <a:bodyPr/>
                    <a:lstStyle/>
                    <a:p>
                      <a:pPr algn="ctr" fontAlgn="b"/>
                      <a:r>
                        <a:rPr lang="sv-SE" sz="1100" u="none" strike="noStrike">
                          <a:effectLst/>
                        </a:rPr>
                        <a:t>utbildning + forskning</a:t>
                      </a:r>
                      <a:endParaRPr lang="sv-SE" sz="1100" b="0" i="0" u="none" strike="noStrike">
                        <a:solidFill>
                          <a:srgbClr val="000000"/>
                        </a:solidFill>
                        <a:effectLst/>
                        <a:latin typeface="Calibri"/>
                      </a:endParaRPr>
                    </a:p>
                  </a:txBody>
                  <a:tcPr marL="0" marR="0" marT="0" marB="0" anchor="b"/>
                </a:tc>
                <a:tc hMerge="1">
                  <a:txBody>
                    <a:bodyPr/>
                    <a:lstStyle/>
                    <a:p>
                      <a:endParaRPr lang="sv-SE"/>
                    </a:p>
                  </a:txBody>
                  <a:tcPr/>
                </a:tc>
              </a:tr>
              <a:tr h="360041">
                <a:tc>
                  <a:txBody>
                    <a:bodyPr/>
                    <a:lstStyle/>
                    <a:p>
                      <a:pPr algn="l" fontAlgn="b"/>
                      <a:endParaRPr lang="sv-SE" sz="1100" b="0" i="0" u="none" strike="noStrike">
                        <a:solidFill>
                          <a:srgbClr val="000000"/>
                        </a:solidFill>
                        <a:effectLst/>
                        <a:latin typeface="Calibri"/>
                      </a:endParaRPr>
                    </a:p>
                  </a:txBody>
                  <a:tcPr marL="0" marR="0" marT="0" marB="0" anchor="b"/>
                </a:tc>
                <a:tc>
                  <a:txBody>
                    <a:bodyPr/>
                    <a:lstStyle/>
                    <a:p>
                      <a:pPr algn="ctr" fontAlgn="b"/>
                      <a:r>
                        <a:rPr lang="sv-SE" sz="1100" u="none" strike="noStrike">
                          <a:effectLst/>
                        </a:rPr>
                        <a:t>verksamhets-kostnader</a:t>
                      </a:r>
                      <a:endParaRPr lang="sv-SE" sz="1100" b="0" i="0" u="none" strike="noStrike">
                        <a:solidFill>
                          <a:srgbClr val="000000"/>
                        </a:solidFill>
                        <a:effectLst/>
                        <a:latin typeface="Calibri"/>
                      </a:endParaRPr>
                    </a:p>
                  </a:txBody>
                  <a:tcPr marL="0" marR="0" marT="0" marB="0" anchor="b"/>
                </a:tc>
                <a:tc>
                  <a:txBody>
                    <a:bodyPr/>
                    <a:lstStyle/>
                    <a:p>
                      <a:pPr algn="ctr" fontAlgn="b"/>
                      <a:r>
                        <a:rPr lang="sv-SE" sz="1100" u="none" strike="noStrike">
                          <a:effectLst/>
                        </a:rPr>
                        <a:t>indirekta kostnader</a:t>
                      </a:r>
                      <a:endParaRPr lang="sv-SE" sz="1100" b="0" i="0" u="none" strike="noStrike">
                        <a:solidFill>
                          <a:srgbClr val="000000"/>
                        </a:solidFill>
                        <a:effectLst/>
                        <a:latin typeface="Calibri"/>
                      </a:endParaRPr>
                    </a:p>
                  </a:txBody>
                  <a:tcPr marL="0" marR="0" marT="0" marB="0" anchor="b"/>
                </a:tc>
                <a:tc>
                  <a:txBody>
                    <a:bodyPr/>
                    <a:lstStyle/>
                    <a:p>
                      <a:pPr algn="ctr" fontAlgn="b"/>
                      <a:r>
                        <a:rPr lang="sv-SE" sz="1100" u="none" strike="noStrike">
                          <a:effectLst/>
                        </a:rPr>
                        <a:t>verksamhets-kostnader</a:t>
                      </a:r>
                      <a:endParaRPr lang="sv-SE" sz="1100" b="0" i="0" u="none" strike="noStrike">
                        <a:solidFill>
                          <a:srgbClr val="000000"/>
                        </a:solidFill>
                        <a:effectLst/>
                        <a:latin typeface="Calibri"/>
                      </a:endParaRPr>
                    </a:p>
                  </a:txBody>
                  <a:tcPr marL="0" marR="0" marT="0" marB="0" anchor="b"/>
                </a:tc>
                <a:tc>
                  <a:txBody>
                    <a:bodyPr/>
                    <a:lstStyle/>
                    <a:p>
                      <a:pPr algn="ctr" fontAlgn="b"/>
                      <a:r>
                        <a:rPr lang="sv-SE" sz="1100" u="none" strike="noStrike">
                          <a:effectLst/>
                        </a:rPr>
                        <a:t>indirekta kostnader</a:t>
                      </a:r>
                      <a:endParaRPr lang="sv-SE" sz="1100" b="0" i="0" u="none" strike="noStrike">
                        <a:solidFill>
                          <a:srgbClr val="000000"/>
                        </a:solidFill>
                        <a:effectLst/>
                        <a:latin typeface="Calibri"/>
                      </a:endParaRPr>
                    </a:p>
                  </a:txBody>
                  <a:tcPr marL="0" marR="0" marT="0" marB="0" anchor="b"/>
                </a:tc>
                <a:tc>
                  <a:txBody>
                    <a:bodyPr/>
                    <a:lstStyle/>
                    <a:p>
                      <a:pPr algn="ctr" fontAlgn="b"/>
                      <a:r>
                        <a:rPr lang="sv-SE" sz="1100" u="none" strike="noStrike">
                          <a:effectLst/>
                        </a:rPr>
                        <a:t>verksamhets-kostnader</a:t>
                      </a:r>
                      <a:endParaRPr lang="sv-SE" sz="1100" b="0" i="0" u="none" strike="noStrike">
                        <a:solidFill>
                          <a:srgbClr val="000000"/>
                        </a:solidFill>
                        <a:effectLst/>
                        <a:latin typeface="Calibri"/>
                      </a:endParaRPr>
                    </a:p>
                  </a:txBody>
                  <a:tcPr marL="0" marR="0" marT="0" marB="0" anchor="b"/>
                </a:tc>
                <a:tc>
                  <a:txBody>
                    <a:bodyPr/>
                    <a:lstStyle/>
                    <a:p>
                      <a:pPr algn="ctr" fontAlgn="b"/>
                      <a:r>
                        <a:rPr lang="sv-SE" sz="1100" u="none" strike="noStrike">
                          <a:effectLst/>
                        </a:rPr>
                        <a:t>indirekta kostnader</a:t>
                      </a:r>
                      <a:endParaRPr lang="sv-SE" sz="1100" b="0" i="0" u="none" strike="noStrike">
                        <a:solidFill>
                          <a:srgbClr val="000000"/>
                        </a:solidFill>
                        <a:effectLst/>
                        <a:latin typeface="Calibri"/>
                      </a:endParaRPr>
                    </a:p>
                  </a:txBody>
                  <a:tcPr marL="0" marR="0" marT="0" marB="0" anchor="b"/>
                </a:tc>
              </a:tr>
              <a:tr h="180020">
                <a:tc>
                  <a:txBody>
                    <a:bodyPr/>
                    <a:lstStyle/>
                    <a:p>
                      <a:pPr algn="l" fontAlgn="b"/>
                      <a:r>
                        <a:rPr lang="sv-SE" sz="1100" u="none" strike="noStrike">
                          <a:effectLst/>
                        </a:rPr>
                        <a:t>2011-&gt;2012</a:t>
                      </a:r>
                      <a:endParaRPr lang="sv-SE" sz="1100" b="0" i="0" u="none" strike="noStrike">
                        <a:solidFill>
                          <a:srgbClr val="000000"/>
                        </a:solidFill>
                        <a:effectLst/>
                        <a:latin typeface="Calibri"/>
                      </a:endParaRPr>
                    </a:p>
                  </a:txBody>
                  <a:tcPr marL="0" marR="0" marT="0" marB="0" anchor="b"/>
                </a:tc>
                <a:tc>
                  <a:txBody>
                    <a:bodyPr/>
                    <a:lstStyle/>
                    <a:p>
                      <a:pPr algn="r" fontAlgn="b"/>
                      <a:r>
                        <a:rPr lang="sv-SE" sz="1100" u="none" strike="noStrike">
                          <a:effectLst/>
                        </a:rPr>
                        <a:t>5,19%</a:t>
                      </a:r>
                      <a:endParaRPr lang="sv-SE" sz="1100" b="0" i="0" u="none" strike="noStrike">
                        <a:solidFill>
                          <a:srgbClr val="000000"/>
                        </a:solidFill>
                        <a:effectLst/>
                        <a:latin typeface="Calibri"/>
                      </a:endParaRPr>
                    </a:p>
                  </a:txBody>
                  <a:tcPr marL="0" marR="0" marT="0" marB="0" anchor="b"/>
                </a:tc>
                <a:tc>
                  <a:txBody>
                    <a:bodyPr/>
                    <a:lstStyle/>
                    <a:p>
                      <a:pPr algn="r" fontAlgn="b"/>
                      <a:r>
                        <a:rPr lang="sv-SE" sz="1100" u="none" strike="noStrike">
                          <a:effectLst/>
                        </a:rPr>
                        <a:t>4,97%</a:t>
                      </a:r>
                      <a:endParaRPr lang="sv-SE" sz="1100" b="0" i="0" u="none" strike="noStrike">
                        <a:solidFill>
                          <a:srgbClr val="000000"/>
                        </a:solidFill>
                        <a:effectLst/>
                        <a:latin typeface="Calibri"/>
                      </a:endParaRPr>
                    </a:p>
                  </a:txBody>
                  <a:tcPr marL="0" marR="0" marT="0" marB="0" anchor="b"/>
                </a:tc>
                <a:tc>
                  <a:txBody>
                    <a:bodyPr/>
                    <a:lstStyle/>
                    <a:p>
                      <a:pPr algn="r" fontAlgn="b"/>
                      <a:r>
                        <a:rPr lang="sv-SE" sz="1100" u="none" strike="noStrike">
                          <a:effectLst/>
                        </a:rPr>
                        <a:t>6,22%</a:t>
                      </a:r>
                      <a:endParaRPr lang="sv-SE" sz="1100" b="0" i="0" u="none" strike="noStrike">
                        <a:solidFill>
                          <a:srgbClr val="000000"/>
                        </a:solidFill>
                        <a:effectLst/>
                        <a:latin typeface="Calibri"/>
                      </a:endParaRPr>
                    </a:p>
                  </a:txBody>
                  <a:tcPr marL="0" marR="0" marT="0" marB="0" anchor="b"/>
                </a:tc>
                <a:tc>
                  <a:txBody>
                    <a:bodyPr/>
                    <a:lstStyle/>
                    <a:p>
                      <a:pPr algn="r" fontAlgn="b"/>
                      <a:r>
                        <a:rPr lang="sv-SE" sz="1100" u="none" strike="noStrike">
                          <a:effectLst/>
                        </a:rPr>
                        <a:t>7,39%</a:t>
                      </a:r>
                      <a:endParaRPr lang="sv-SE" sz="1100" b="0" i="0" u="none" strike="noStrike">
                        <a:solidFill>
                          <a:srgbClr val="000000"/>
                        </a:solidFill>
                        <a:effectLst/>
                        <a:latin typeface="Calibri"/>
                      </a:endParaRPr>
                    </a:p>
                  </a:txBody>
                  <a:tcPr marL="0" marR="0" marT="0" marB="0" anchor="b"/>
                </a:tc>
                <a:tc>
                  <a:txBody>
                    <a:bodyPr/>
                    <a:lstStyle/>
                    <a:p>
                      <a:pPr algn="r" fontAlgn="b"/>
                      <a:r>
                        <a:rPr lang="sv-SE" sz="1100" u="none" strike="noStrike">
                          <a:effectLst/>
                        </a:rPr>
                        <a:t>5,78%</a:t>
                      </a:r>
                      <a:endParaRPr lang="sv-SE" sz="1100" b="0" i="0" u="none" strike="noStrike">
                        <a:solidFill>
                          <a:srgbClr val="000000"/>
                        </a:solidFill>
                        <a:effectLst/>
                        <a:latin typeface="Calibri"/>
                      </a:endParaRPr>
                    </a:p>
                  </a:txBody>
                  <a:tcPr marL="0" marR="0" marT="0" marB="0" anchor="b"/>
                </a:tc>
                <a:tc>
                  <a:txBody>
                    <a:bodyPr/>
                    <a:lstStyle/>
                    <a:p>
                      <a:pPr algn="r" fontAlgn="b"/>
                      <a:r>
                        <a:rPr lang="sv-SE" sz="1100" u="none" strike="noStrike" dirty="0">
                          <a:effectLst/>
                        </a:rPr>
                        <a:t>6,03%</a:t>
                      </a:r>
                      <a:endParaRPr lang="sv-SE" sz="1100" b="0" i="0" u="none" strike="noStrike" dirty="0">
                        <a:solidFill>
                          <a:srgbClr val="000000"/>
                        </a:solidFill>
                        <a:effectLst/>
                        <a:latin typeface="Calibri"/>
                      </a:endParaRPr>
                    </a:p>
                  </a:txBody>
                  <a:tcPr marL="0" marR="0" marT="0" marB="0" anchor="b"/>
                </a:tc>
              </a:tr>
              <a:tr h="180020">
                <a:tc>
                  <a:txBody>
                    <a:bodyPr/>
                    <a:lstStyle/>
                    <a:p>
                      <a:pPr algn="l" fontAlgn="b"/>
                      <a:r>
                        <a:rPr lang="sv-SE" sz="1100" u="none" strike="noStrike">
                          <a:effectLst/>
                        </a:rPr>
                        <a:t>2012-&gt;2013</a:t>
                      </a:r>
                      <a:endParaRPr lang="sv-SE" sz="1100" b="0" i="0" u="none" strike="noStrike">
                        <a:solidFill>
                          <a:srgbClr val="000000"/>
                        </a:solidFill>
                        <a:effectLst/>
                        <a:latin typeface="Calibri"/>
                      </a:endParaRPr>
                    </a:p>
                  </a:txBody>
                  <a:tcPr marL="0" marR="0" marT="0" marB="0" anchor="b"/>
                </a:tc>
                <a:tc>
                  <a:txBody>
                    <a:bodyPr/>
                    <a:lstStyle/>
                    <a:p>
                      <a:pPr algn="r" fontAlgn="b"/>
                      <a:r>
                        <a:rPr lang="sv-SE" sz="1100" u="none" strike="noStrike">
                          <a:effectLst/>
                        </a:rPr>
                        <a:t>1,54%</a:t>
                      </a:r>
                      <a:endParaRPr lang="sv-SE" sz="1100" b="0" i="0" u="none" strike="noStrike">
                        <a:solidFill>
                          <a:srgbClr val="000000"/>
                        </a:solidFill>
                        <a:effectLst/>
                        <a:latin typeface="Calibri"/>
                      </a:endParaRPr>
                    </a:p>
                  </a:txBody>
                  <a:tcPr marL="0" marR="0" marT="0" marB="0" anchor="b"/>
                </a:tc>
                <a:tc>
                  <a:txBody>
                    <a:bodyPr/>
                    <a:lstStyle/>
                    <a:p>
                      <a:pPr algn="r" fontAlgn="b"/>
                      <a:r>
                        <a:rPr lang="sv-SE" sz="1100" u="none" strike="noStrike">
                          <a:effectLst/>
                        </a:rPr>
                        <a:t>0,57%</a:t>
                      </a:r>
                      <a:endParaRPr lang="sv-SE" sz="1100" b="0" i="0" u="none" strike="noStrike">
                        <a:solidFill>
                          <a:srgbClr val="000000"/>
                        </a:solidFill>
                        <a:effectLst/>
                        <a:latin typeface="Calibri"/>
                      </a:endParaRPr>
                    </a:p>
                  </a:txBody>
                  <a:tcPr marL="0" marR="0" marT="0" marB="0" anchor="b"/>
                </a:tc>
                <a:tc>
                  <a:txBody>
                    <a:bodyPr/>
                    <a:lstStyle/>
                    <a:p>
                      <a:pPr algn="r" fontAlgn="b"/>
                      <a:r>
                        <a:rPr lang="sv-SE" sz="1100" u="none" strike="noStrike">
                          <a:effectLst/>
                        </a:rPr>
                        <a:t>5,56%</a:t>
                      </a:r>
                      <a:endParaRPr lang="sv-SE" sz="1100" b="0" i="0" u="none" strike="noStrike">
                        <a:solidFill>
                          <a:srgbClr val="000000"/>
                        </a:solidFill>
                        <a:effectLst/>
                        <a:latin typeface="Calibri"/>
                      </a:endParaRPr>
                    </a:p>
                  </a:txBody>
                  <a:tcPr marL="0" marR="0" marT="0" marB="0" anchor="b"/>
                </a:tc>
                <a:tc>
                  <a:txBody>
                    <a:bodyPr/>
                    <a:lstStyle/>
                    <a:p>
                      <a:pPr algn="r" fontAlgn="b"/>
                      <a:r>
                        <a:rPr lang="sv-SE" sz="1100" u="none" strike="noStrike">
                          <a:effectLst/>
                        </a:rPr>
                        <a:t>2,70%</a:t>
                      </a:r>
                      <a:endParaRPr lang="sv-SE" sz="1100" b="0" i="0" u="none" strike="noStrike">
                        <a:solidFill>
                          <a:srgbClr val="000000"/>
                        </a:solidFill>
                        <a:effectLst/>
                        <a:latin typeface="Calibri"/>
                      </a:endParaRPr>
                    </a:p>
                  </a:txBody>
                  <a:tcPr marL="0" marR="0" marT="0" marB="0" anchor="b"/>
                </a:tc>
                <a:tc>
                  <a:txBody>
                    <a:bodyPr/>
                    <a:lstStyle/>
                    <a:p>
                      <a:pPr algn="r" fontAlgn="b"/>
                      <a:r>
                        <a:rPr lang="sv-SE" sz="1100" u="none" strike="noStrike">
                          <a:effectLst/>
                        </a:rPr>
                        <a:t>3,85%</a:t>
                      </a:r>
                      <a:endParaRPr lang="sv-SE" sz="1100" b="0" i="0" u="none" strike="noStrike">
                        <a:solidFill>
                          <a:srgbClr val="000000"/>
                        </a:solidFill>
                        <a:effectLst/>
                        <a:latin typeface="Calibri"/>
                      </a:endParaRPr>
                    </a:p>
                  </a:txBody>
                  <a:tcPr marL="0" marR="0" marT="0" marB="0" anchor="b"/>
                </a:tc>
                <a:tc>
                  <a:txBody>
                    <a:bodyPr/>
                    <a:lstStyle/>
                    <a:p>
                      <a:pPr algn="r" fontAlgn="b"/>
                      <a:r>
                        <a:rPr lang="sv-SE" sz="1100" u="none" strike="noStrike">
                          <a:effectLst/>
                        </a:rPr>
                        <a:t>1,51%</a:t>
                      </a:r>
                      <a:endParaRPr lang="sv-SE" sz="1100" b="0" i="0" u="none" strike="noStrike">
                        <a:solidFill>
                          <a:srgbClr val="000000"/>
                        </a:solidFill>
                        <a:effectLst/>
                        <a:latin typeface="Calibri"/>
                      </a:endParaRPr>
                    </a:p>
                  </a:txBody>
                  <a:tcPr marL="0" marR="0" marT="0" marB="0" anchor="b"/>
                </a:tc>
              </a:tr>
              <a:tr h="180020">
                <a:tc>
                  <a:txBody>
                    <a:bodyPr/>
                    <a:lstStyle/>
                    <a:p>
                      <a:pPr algn="l" fontAlgn="b"/>
                      <a:r>
                        <a:rPr lang="sv-SE" sz="1100" u="none" strike="noStrike">
                          <a:effectLst/>
                        </a:rPr>
                        <a:t>2013-&gt;2014</a:t>
                      </a:r>
                      <a:endParaRPr lang="sv-SE" sz="1100" b="0" i="0" u="none" strike="noStrike">
                        <a:solidFill>
                          <a:srgbClr val="000000"/>
                        </a:solidFill>
                        <a:effectLst/>
                        <a:latin typeface="Calibri"/>
                      </a:endParaRPr>
                    </a:p>
                  </a:txBody>
                  <a:tcPr marL="0" marR="0" marT="0" marB="0" anchor="b"/>
                </a:tc>
                <a:tc>
                  <a:txBody>
                    <a:bodyPr/>
                    <a:lstStyle/>
                    <a:p>
                      <a:pPr algn="r" fontAlgn="b"/>
                      <a:r>
                        <a:rPr lang="sv-SE" sz="1100" u="none" strike="noStrike">
                          <a:effectLst/>
                        </a:rPr>
                        <a:t>0,47%</a:t>
                      </a:r>
                      <a:endParaRPr lang="sv-SE" sz="1100" b="0" i="0" u="none" strike="noStrike">
                        <a:solidFill>
                          <a:srgbClr val="000000"/>
                        </a:solidFill>
                        <a:effectLst/>
                        <a:latin typeface="Calibri"/>
                      </a:endParaRPr>
                    </a:p>
                  </a:txBody>
                  <a:tcPr marL="0" marR="0" marT="0" marB="0" anchor="b"/>
                </a:tc>
                <a:tc>
                  <a:txBody>
                    <a:bodyPr/>
                    <a:lstStyle/>
                    <a:p>
                      <a:pPr algn="r" fontAlgn="b"/>
                      <a:r>
                        <a:rPr lang="sv-SE" sz="1100" u="none" strike="noStrike">
                          <a:effectLst/>
                        </a:rPr>
                        <a:t>-0,40%</a:t>
                      </a:r>
                      <a:endParaRPr lang="sv-SE" sz="1100" b="0" i="0" u="none" strike="noStrike">
                        <a:solidFill>
                          <a:srgbClr val="000000"/>
                        </a:solidFill>
                        <a:effectLst/>
                        <a:latin typeface="Calibri"/>
                      </a:endParaRPr>
                    </a:p>
                  </a:txBody>
                  <a:tcPr marL="0" marR="0" marT="0" marB="0" anchor="b"/>
                </a:tc>
                <a:tc>
                  <a:txBody>
                    <a:bodyPr/>
                    <a:lstStyle/>
                    <a:p>
                      <a:pPr algn="r" fontAlgn="b"/>
                      <a:r>
                        <a:rPr lang="sv-SE" sz="1100" u="none" strike="noStrike">
                          <a:effectLst/>
                        </a:rPr>
                        <a:t>4,74%</a:t>
                      </a:r>
                      <a:endParaRPr lang="sv-SE" sz="1100" b="0" i="0" u="none" strike="noStrike">
                        <a:solidFill>
                          <a:srgbClr val="000000"/>
                        </a:solidFill>
                        <a:effectLst/>
                        <a:latin typeface="Calibri"/>
                      </a:endParaRPr>
                    </a:p>
                  </a:txBody>
                  <a:tcPr marL="0" marR="0" marT="0" marB="0" anchor="b"/>
                </a:tc>
                <a:tc>
                  <a:txBody>
                    <a:bodyPr/>
                    <a:lstStyle/>
                    <a:p>
                      <a:pPr algn="r" fontAlgn="b"/>
                      <a:r>
                        <a:rPr lang="sv-SE" sz="1100" u="none" strike="noStrike">
                          <a:effectLst/>
                        </a:rPr>
                        <a:t>4,35%</a:t>
                      </a:r>
                      <a:endParaRPr lang="sv-SE" sz="1100" b="0" i="0" u="none" strike="noStrike">
                        <a:solidFill>
                          <a:srgbClr val="000000"/>
                        </a:solidFill>
                        <a:effectLst/>
                        <a:latin typeface="Calibri"/>
                      </a:endParaRPr>
                    </a:p>
                  </a:txBody>
                  <a:tcPr marL="0" marR="0" marT="0" marB="0" anchor="b"/>
                </a:tc>
                <a:tc>
                  <a:txBody>
                    <a:bodyPr/>
                    <a:lstStyle/>
                    <a:p>
                      <a:pPr algn="r" fontAlgn="b"/>
                      <a:r>
                        <a:rPr lang="sv-SE" sz="1100" u="none" strike="noStrike">
                          <a:effectLst/>
                        </a:rPr>
                        <a:t>2,96%</a:t>
                      </a:r>
                      <a:endParaRPr lang="sv-SE" sz="1100" b="0" i="0" u="none" strike="noStrike">
                        <a:solidFill>
                          <a:srgbClr val="000000"/>
                        </a:solidFill>
                        <a:effectLst/>
                        <a:latin typeface="Calibri"/>
                      </a:endParaRPr>
                    </a:p>
                  </a:txBody>
                  <a:tcPr marL="0" marR="0" marT="0" marB="0" anchor="b"/>
                </a:tc>
                <a:tc>
                  <a:txBody>
                    <a:bodyPr/>
                    <a:lstStyle/>
                    <a:p>
                      <a:pPr algn="r" fontAlgn="b"/>
                      <a:r>
                        <a:rPr lang="sv-SE" sz="1100" u="none" strike="noStrike">
                          <a:effectLst/>
                        </a:rPr>
                        <a:t>1,73%</a:t>
                      </a:r>
                      <a:endParaRPr lang="sv-SE" sz="1100" b="0" i="0" u="none" strike="noStrike">
                        <a:solidFill>
                          <a:srgbClr val="000000"/>
                        </a:solidFill>
                        <a:effectLst/>
                        <a:latin typeface="Calibri"/>
                      </a:endParaRPr>
                    </a:p>
                  </a:txBody>
                  <a:tcPr marL="0" marR="0" marT="0" marB="0" anchor="b"/>
                </a:tc>
              </a:tr>
              <a:tr h="180020">
                <a:tc>
                  <a:txBody>
                    <a:bodyPr/>
                    <a:lstStyle/>
                    <a:p>
                      <a:pPr algn="l" fontAlgn="b"/>
                      <a:r>
                        <a:rPr lang="sv-SE" sz="1100" u="none" strike="noStrike">
                          <a:effectLst/>
                        </a:rPr>
                        <a:t>2014-&gt;2015</a:t>
                      </a:r>
                      <a:endParaRPr lang="sv-SE" sz="1100" b="0" i="0" u="none" strike="noStrike">
                        <a:solidFill>
                          <a:srgbClr val="000000"/>
                        </a:solidFill>
                        <a:effectLst/>
                        <a:latin typeface="Calibri"/>
                      </a:endParaRPr>
                    </a:p>
                  </a:txBody>
                  <a:tcPr marL="0" marR="0" marT="0" marB="0" anchor="b"/>
                </a:tc>
                <a:tc>
                  <a:txBody>
                    <a:bodyPr/>
                    <a:lstStyle/>
                    <a:p>
                      <a:pPr algn="r" fontAlgn="b"/>
                      <a:r>
                        <a:rPr lang="sv-SE" sz="1100" u="none" strike="noStrike">
                          <a:effectLst/>
                        </a:rPr>
                        <a:t>2,09%</a:t>
                      </a:r>
                      <a:endParaRPr lang="sv-SE" sz="1100" b="0" i="0" u="none" strike="noStrike">
                        <a:solidFill>
                          <a:srgbClr val="000000"/>
                        </a:solidFill>
                        <a:effectLst/>
                        <a:latin typeface="Calibri"/>
                      </a:endParaRPr>
                    </a:p>
                  </a:txBody>
                  <a:tcPr marL="0" marR="0" marT="0" marB="0" anchor="b"/>
                </a:tc>
                <a:tc>
                  <a:txBody>
                    <a:bodyPr/>
                    <a:lstStyle/>
                    <a:p>
                      <a:pPr algn="r" fontAlgn="b"/>
                      <a:r>
                        <a:rPr lang="sv-SE" sz="1100" u="none" strike="noStrike">
                          <a:effectLst/>
                        </a:rPr>
                        <a:t>0,89%</a:t>
                      </a:r>
                      <a:endParaRPr lang="sv-SE" sz="1100" b="0" i="0" u="none" strike="noStrike">
                        <a:solidFill>
                          <a:srgbClr val="000000"/>
                        </a:solidFill>
                        <a:effectLst/>
                        <a:latin typeface="Calibri"/>
                      </a:endParaRPr>
                    </a:p>
                  </a:txBody>
                  <a:tcPr marL="0" marR="0" marT="0" marB="0" anchor="b"/>
                </a:tc>
                <a:tc>
                  <a:txBody>
                    <a:bodyPr/>
                    <a:lstStyle/>
                    <a:p>
                      <a:pPr algn="r" fontAlgn="b"/>
                      <a:r>
                        <a:rPr lang="sv-SE" sz="1100" u="none" strike="noStrike">
                          <a:effectLst/>
                        </a:rPr>
                        <a:t>3,88%</a:t>
                      </a:r>
                      <a:endParaRPr lang="sv-SE" sz="1100" b="0" i="0" u="none" strike="noStrike">
                        <a:solidFill>
                          <a:srgbClr val="000000"/>
                        </a:solidFill>
                        <a:effectLst/>
                        <a:latin typeface="Calibri"/>
                      </a:endParaRPr>
                    </a:p>
                  </a:txBody>
                  <a:tcPr marL="0" marR="0" marT="0" marB="0" anchor="b"/>
                </a:tc>
                <a:tc>
                  <a:txBody>
                    <a:bodyPr/>
                    <a:lstStyle/>
                    <a:p>
                      <a:pPr algn="r" fontAlgn="b"/>
                      <a:r>
                        <a:rPr lang="sv-SE" sz="1100" u="none" strike="noStrike">
                          <a:effectLst/>
                        </a:rPr>
                        <a:t>5,05%</a:t>
                      </a:r>
                      <a:endParaRPr lang="sv-SE" sz="1100" b="0" i="0" u="none" strike="noStrike">
                        <a:solidFill>
                          <a:srgbClr val="000000"/>
                        </a:solidFill>
                        <a:effectLst/>
                        <a:latin typeface="Calibri"/>
                      </a:endParaRPr>
                    </a:p>
                  </a:txBody>
                  <a:tcPr marL="0" marR="0" marT="0" marB="0" anchor="b"/>
                </a:tc>
                <a:tc>
                  <a:txBody>
                    <a:bodyPr/>
                    <a:lstStyle/>
                    <a:p>
                      <a:pPr algn="r" fontAlgn="b"/>
                      <a:r>
                        <a:rPr lang="sv-SE" sz="1100" u="none" strike="noStrike">
                          <a:effectLst/>
                        </a:rPr>
                        <a:t>3,15%</a:t>
                      </a:r>
                      <a:endParaRPr lang="sv-SE" sz="1100" b="0" i="0" u="none" strike="noStrike">
                        <a:solidFill>
                          <a:srgbClr val="000000"/>
                        </a:solidFill>
                        <a:effectLst/>
                        <a:latin typeface="Calibri"/>
                      </a:endParaRPr>
                    </a:p>
                  </a:txBody>
                  <a:tcPr marL="0" marR="0" marT="0" marB="0" anchor="b"/>
                </a:tc>
                <a:tc>
                  <a:txBody>
                    <a:bodyPr/>
                    <a:lstStyle/>
                    <a:p>
                      <a:pPr algn="r" fontAlgn="b"/>
                      <a:r>
                        <a:rPr lang="sv-SE" sz="1100" u="none" strike="noStrike">
                          <a:effectLst/>
                        </a:rPr>
                        <a:t>2,80%</a:t>
                      </a:r>
                      <a:endParaRPr lang="sv-SE" sz="1100" b="0" i="0" u="none" strike="noStrike">
                        <a:solidFill>
                          <a:srgbClr val="000000"/>
                        </a:solidFill>
                        <a:effectLst/>
                        <a:latin typeface="Calibri"/>
                      </a:endParaRPr>
                    </a:p>
                  </a:txBody>
                  <a:tcPr marL="0" marR="0" marT="0" marB="0" anchor="b"/>
                </a:tc>
              </a:tr>
              <a:tr h="180020">
                <a:tc>
                  <a:txBody>
                    <a:bodyPr/>
                    <a:lstStyle/>
                    <a:p>
                      <a:pPr algn="l" fontAlgn="b"/>
                      <a:r>
                        <a:rPr lang="sv-SE" sz="1100" u="none" strike="noStrike">
                          <a:effectLst/>
                        </a:rPr>
                        <a:t>2011-&gt;2015</a:t>
                      </a:r>
                      <a:endParaRPr lang="sv-SE" sz="1100" b="0" i="0" u="none" strike="noStrike">
                        <a:solidFill>
                          <a:srgbClr val="000000"/>
                        </a:solidFill>
                        <a:effectLst/>
                        <a:latin typeface="Calibri"/>
                      </a:endParaRPr>
                    </a:p>
                  </a:txBody>
                  <a:tcPr marL="0" marR="0" marT="0" marB="0" anchor="b"/>
                </a:tc>
                <a:tc>
                  <a:txBody>
                    <a:bodyPr/>
                    <a:lstStyle/>
                    <a:p>
                      <a:pPr algn="r" fontAlgn="b"/>
                      <a:r>
                        <a:rPr lang="sv-SE" sz="1100" u="none" strike="noStrike">
                          <a:effectLst/>
                        </a:rPr>
                        <a:t>9,56%</a:t>
                      </a:r>
                      <a:endParaRPr lang="sv-SE" sz="1100" b="0" i="0" u="none" strike="noStrike">
                        <a:solidFill>
                          <a:srgbClr val="000000"/>
                        </a:solidFill>
                        <a:effectLst/>
                        <a:latin typeface="Calibri"/>
                      </a:endParaRPr>
                    </a:p>
                  </a:txBody>
                  <a:tcPr marL="0" marR="0" marT="0" marB="0" anchor="b"/>
                </a:tc>
                <a:tc>
                  <a:txBody>
                    <a:bodyPr/>
                    <a:lstStyle/>
                    <a:p>
                      <a:pPr algn="r" fontAlgn="b"/>
                      <a:r>
                        <a:rPr lang="sv-SE" sz="1100" u="none" strike="noStrike">
                          <a:effectLst/>
                        </a:rPr>
                        <a:t>6,07%</a:t>
                      </a:r>
                      <a:endParaRPr lang="sv-SE" sz="1100" b="0" i="0" u="none" strike="noStrike">
                        <a:solidFill>
                          <a:srgbClr val="000000"/>
                        </a:solidFill>
                        <a:effectLst/>
                        <a:latin typeface="Calibri"/>
                      </a:endParaRPr>
                    </a:p>
                  </a:txBody>
                  <a:tcPr marL="0" marR="0" marT="0" marB="0" anchor="b"/>
                </a:tc>
                <a:tc>
                  <a:txBody>
                    <a:bodyPr/>
                    <a:lstStyle/>
                    <a:p>
                      <a:pPr algn="r" fontAlgn="b"/>
                      <a:r>
                        <a:rPr lang="sv-SE" sz="1100" u="none" strike="noStrike">
                          <a:effectLst/>
                        </a:rPr>
                        <a:t>22,00%</a:t>
                      </a:r>
                      <a:endParaRPr lang="sv-SE" sz="1100" b="0" i="0" u="none" strike="noStrike">
                        <a:solidFill>
                          <a:srgbClr val="000000"/>
                        </a:solidFill>
                        <a:effectLst/>
                        <a:latin typeface="Calibri"/>
                      </a:endParaRPr>
                    </a:p>
                  </a:txBody>
                  <a:tcPr marL="0" marR="0" marT="0" marB="0" anchor="b"/>
                </a:tc>
                <a:tc>
                  <a:txBody>
                    <a:bodyPr/>
                    <a:lstStyle/>
                    <a:p>
                      <a:pPr algn="r" fontAlgn="b"/>
                      <a:r>
                        <a:rPr lang="sv-SE" sz="1100" u="none" strike="noStrike">
                          <a:effectLst/>
                        </a:rPr>
                        <a:t>20,90%</a:t>
                      </a:r>
                      <a:endParaRPr lang="sv-SE" sz="1100" b="0" i="0" u="none" strike="noStrike">
                        <a:solidFill>
                          <a:srgbClr val="000000"/>
                        </a:solidFill>
                        <a:effectLst/>
                        <a:latin typeface="Calibri"/>
                      </a:endParaRPr>
                    </a:p>
                  </a:txBody>
                  <a:tcPr marL="0" marR="0" marT="0" marB="0" anchor="b"/>
                </a:tc>
                <a:tc>
                  <a:txBody>
                    <a:bodyPr/>
                    <a:lstStyle/>
                    <a:p>
                      <a:pPr algn="r" fontAlgn="b"/>
                      <a:r>
                        <a:rPr lang="sv-SE" sz="1100" u="none" strike="noStrike">
                          <a:effectLst/>
                        </a:rPr>
                        <a:t>16,66%</a:t>
                      </a:r>
                      <a:endParaRPr lang="sv-SE" sz="1100" b="0" i="0" u="none" strike="noStrike">
                        <a:solidFill>
                          <a:srgbClr val="000000"/>
                        </a:solidFill>
                        <a:effectLst/>
                        <a:latin typeface="Calibri"/>
                      </a:endParaRPr>
                    </a:p>
                  </a:txBody>
                  <a:tcPr marL="0" marR="0" marT="0" marB="0" anchor="b"/>
                </a:tc>
                <a:tc>
                  <a:txBody>
                    <a:bodyPr/>
                    <a:lstStyle/>
                    <a:p>
                      <a:pPr algn="r" fontAlgn="b"/>
                      <a:r>
                        <a:rPr lang="sv-SE" sz="1100" u="none" strike="noStrike" dirty="0">
                          <a:effectLst/>
                        </a:rPr>
                        <a:t>12,56%</a:t>
                      </a:r>
                      <a:endParaRPr lang="sv-SE" sz="1100" b="0" i="0" u="none" strike="noStrike" dirty="0">
                        <a:solidFill>
                          <a:srgbClr val="000000"/>
                        </a:solidFill>
                        <a:effectLst/>
                        <a:latin typeface="Calibri"/>
                      </a:endParaRPr>
                    </a:p>
                  </a:txBody>
                  <a:tcPr marL="0" marR="0" marT="0" marB="0" anchor="b"/>
                </a:tc>
              </a:tr>
            </a:tbl>
          </a:graphicData>
        </a:graphic>
      </p:graphicFrame>
    </p:spTree>
    <p:extLst>
      <p:ext uri="{BB962C8B-B14F-4D97-AF65-F5344CB8AC3E}">
        <p14:creationId xmlns:p14="http://schemas.microsoft.com/office/powerpoint/2010/main" val="3929310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a:t>Totalt har </a:t>
            </a:r>
            <a:r>
              <a:rPr lang="sv-SE" dirty="0" smtClean="0"/>
              <a:t>468,7 mnkr (459,3) </a:t>
            </a:r>
            <a:r>
              <a:rPr lang="sv-SE" dirty="0"/>
              <a:t>upptagits som direktifieringar, härav utgör</a:t>
            </a:r>
            <a:r>
              <a:rPr lang="sv-SE" dirty="0">
                <a:solidFill>
                  <a:srgbClr val="FF0000"/>
                </a:solidFill>
              </a:rPr>
              <a:t> </a:t>
            </a:r>
            <a:r>
              <a:rPr lang="sv-SE" dirty="0" smtClean="0"/>
              <a:t>31,2</a:t>
            </a:r>
            <a:r>
              <a:rPr lang="sv-SE" dirty="0" smtClean="0">
                <a:solidFill>
                  <a:srgbClr val="FF0000"/>
                </a:solidFill>
              </a:rPr>
              <a:t> </a:t>
            </a:r>
            <a:r>
              <a:rPr lang="sv-SE" dirty="0" smtClean="0"/>
              <a:t>mnkr </a:t>
            </a:r>
            <a:r>
              <a:rPr lang="sv-SE" dirty="0"/>
              <a:t>lokal </a:t>
            </a:r>
            <a:r>
              <a:rPr lang="sv-SE" dirty="0" smtClean="0"/>
              <a:t>avgift, 5,3 mnkr direktifierade kostnader för löneadministration, 422,7 mnkr </a:t>
            </a:r>
            <a:r>
              <a:rPr lang="sv-SE" dirty="0"/>
              <a:t>direktifieringar av IT-kostnader, telefoni, vaktmästeri m </a:t>
            </a:r>
            <a:r>
              <a:rPr lang="sv-SE" dirty="0" err="1"/>
              <a:t>m</a:t>
            </a:r>
            <a:r>
              <a:rPr lang="sv-SE" dirty="0"/>
              <a:t> </a:t>
            </a:r>
            <a:r>
              <a:rPr lang="sv-SE" dirty="0" smtClean="0"/>
              <a:t>och</a:t>
            </a:r>
            <a:r>
              <a:rPr lang="sv-SE" baseline="0" dirty="0" smtClean="0"/>
              <a:t> </a:t>
            </a:r>
            <a:r>
              <a:rPr lang="sv-SE" dirty="0" smtClean="0"/>
              <a:t>9,5 mnkr direktifierade </a:t>
            </a:r>
            <a:r>
              <a:rPr lang="sv-SE" dirty="0"/>
              <a:t>studieadministrativa kostnader. </a:t>
            </a:r>
            <a:endParaRPr lang="sv-SE" dirty="0" smtClean="0"/>
          </a:p>
          <a:p>
            <a:endParaRPr lang="sv-SE" dirty="0" smtClean="0"/>
          </a:p>
          <a:p>
            <a:r>
              <a:rPr lang="sv-SE" dirty="0" smtClean="0"/>
              <a:t>De </a:t>
            </a:r>
            <a:r>
              <a:rPr lang="sv-SE" dirty="0"/>
              <a:t>direktifierade kostnaderna </a:t>
            </a:r>
            <a:r>
              <a:rPr lang="sv-SE" dirty="0" smtClean="0"/>
              <a:t>utgör i genomsnit</a:t>
            </a:r>
            <a:r>
              <a:rPr lang="sv-SE" dirty="0"/>
              <a:t>t</a:t>
            </a:r>
            <a:r>
              <a:rPr lang="sv-SE" dirty="0" smtClean="0"/>
              <a:t> </a:t>
            </a:r>
            <a:r>
              <a:rPr lang="sv-SE" dirty="0"/>
              <a:t>ca </a:t>
            </a:r>
            <a:r>
              <a:rPr lang="sv-SE" dirty="0" smtClean="0"/>
              <a:t>0,7 % av </a:t>
            </a:r>
            <a:r>
              <a:rPr lang="sv-SE" dirty="0"/>
              <a:t>totala verksamhetskostnader. För ett enskilt lärosäte kan de direktifierade </a:t>
            </a:r>
            <a:r>
              <a:rPr lang="sv-SE" dirty="0" smtClean="0"/>
              <a:t>kostnaderna uppgå </a:t>
            </a:r>
            <a:r>
              <a:rPr lang="sv-SE" dirty="0"/>
              <a:t>till </a:t>
            </a:r>
            <a:r>
              <a:rPr lang="sv-SE" dirty="0" smtClean="0"/>
              <a:t>uppemot 1-2 </a:t>
            </a:r>
            <a:r>
              <a:rPr lang="sv-SE" dirty="0"/>
              <a:t>% av </a:t>
            </a:r>
            <a:r>
              <a:rPr lang="sv-SE" dirty="0" smtClean="0"/>
              <a:t>verksamhetskostnaderna, för KTH utgör</a:t>
            </a:r>
            <a:r>
              <a:rPr lang="sv-SE" baseline="0" dirty="0" smtClean="0"/>
              <a:t> </a:t>
            </a:r>
            <a:r>
              <a:rPr lang="sv-SE" baseline="0" dirty="0" err="1" smtClean="0"/>
              <a:t>direktifieringarna</a:t>
            </a:r>
            <a:r>
              <a:rPr lang="sv-SE" baseline="0" dirty="0" smtClean="0"/>
              <a:t> </a:t>
            </a:r>
            <a:r>
              <a:rPr lang="sv-SE" dirty="0" smtClean="0"/>
              <a:t>2,66</a:t>
            </a:r>
            <a:r>
              <a:rPr lang="sv-SE" baseline="0" dirty="0" smtClean="0"/>
              <a:t> % av totala verksamhetskostnader</a:t>
            </a:r>
            <a:r>
              <a:rPr lang="sv-SE" dirty="0" smtClean="0"/>
              <a:t>. </a:t>
            </a:r>
            <a:r>
              <a:rPr lang="sv-SE" dirty="0"/>
              <a:t>Störst </a:t>
            </a:r>
            <a:r>
              <a:rPr lang="sv-SE" dirty="0" err="1"/>
              <a:t>direktifieringar</a:t>
            </a:r>
            <a:r>
              <a:rPr lang="sv-SE" dirty="0"/>
              <a:t> inom </a:t>
            </a:r>
            <a:r>
              <a:rPr lang="sv-SE" dirty="0" smtClean="0"/>
              <a:t>forskningen har KTH, KI, Luleå tekniska universitet</a:t>
            </a:r>
            <a:r>
              <a:rPr lang="sv-SE" baseline="0" dirty="0" smtClean="0"/>
              <a:t>, Linköpings universitet och </a:t>
            </a:r>
            <a:r>
              <a:rPr lang="sv-SE" dirty="0" smtClean="0"/>
              <a:t>Göteborgs universitet. </a:t>
            </a:r>
            <a:r>
              <a:rPr lang="sv-SE" dirty="0"/>
              <a:t>Övriga har </a:t>
            </a:r>
            <a:r>
              <a:rPr lang="sv-SE" dirty="0" smtClean="0"/>
              <a:t>mindre </a:t>
            </a:r>
            <a:r>
              <a:rPr lang="sv-SE" dirty="0"/>
              <a:t>än 1 </a:t>
            </a:r>
            <a:r>
              <a:rPr lang="sv-SE" dirty="0" smtClean="0"/>
              <a:t>%.</a:t>
            </a:r>
          </a:p>
          <a:p>
            <a:endParaRPr lang="sv-SE" dirty="0" smtClean="0"/>
          </a:p>
          <a:p>
            <a:r>
              <a:rPr lang="sv-SE" dirty="0" smtClean="0"/>
              <a:t>Under 2015 har </a:t>
            </a:r>
            <a:r>
              <a:rPr lang="sv-SE" dirty="0" err="1" smtClean="0"/>
              <a:t>direktifieringar</a:t>
            </a:r>
            <a:r>
              <a:rPr lang="sv-SE" dirty="0" smtClean="0"/>
              <a:t> diskuterats på HfR-seminarierna. Detta har lett till högre kvalitet i inrapporterade siffror.</a:t>
            </a:r>
          </a:p>
          <a:p>
            <a:endParaRPr lang="sv-SE" dirty="0"/>
          </a:p>
          <a:p>
            <a:r>
              <a:rPr lang="sv-SE" dirty="0" smtClean="0"/>
              <a:t>Motsvarande siffror för 2014 inom parentes.</a:t>
            </a:r>
            <a:endParaRPr lang="sv-SE" dirty="0"/>
          </a:p>
        </p:txBody>
      </p:sp>
      <p:sp>
        <p:nvSpPr>
          <p:cNvPr id="4" name="Platshållare för bildnummer 3"/>
          <p:cNvSpPr>
            <a:spLocks noGrp="1"/>
          </p:cNvSpPr>
          <p:nvPr>
            <p:ph type="sldNum" sz="quarter" idx="10"/>
          </p:nvPr>
        </p:nvSpPr>
        <p:spPr/>
        <p:txBody>
          <a:bodyPr/>
          <a:lstStyle/>
          <a:p>
            <a:fld id="{5214D084-D518-46D7-BD13-D9E581AF5B05}" type="slidenum">
              <a:rPr lang="sv-SE" smtClean="0"/>
              <a:pPr/>
              <a:t>11</a:t>
            </a:fld>
            <a:endParaRPr lang="sv-S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12</a:t>
            </a:fld>
            <a:endParaRPr lang="sv-SE"/>
          </a:p>
        </p:txBody>
      </p:sp>
    </p:spTree>
    <p:extLst>
      <p:ext uri="{BB962C8B-B14F-4D97-AF65-F5344CB8AC3E}">
        <p14:creationId xmlns:p14="http://schemas.microsoft.com/office/powerpoint/2010/main" val="1541887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10 största lärosäten = Karolinska </a:t>
            </a:r>
            <a:r>
              <a:rPr lang="sv-SE" dirty="0" smtClean="0"/>
              <a:t>institutet (KI), </a:t>
            </a:r>
            <a:r>
              <a:rPr lang="sv-SE" dirty="0"/>
              <a:t>Lunds </a:t>
            </a:r>
            <a:r>
              <a:rPr lang="sv-SE" dirty="0" smtClean="0"/>
              <a:t>universitet (LU), </a:t>
            </a:r>
            <a:r>
              <a:rPr lang="sv-SE" dirty="0"/>
              <a:t>Uppsala </a:t>
            </a:r>
            <a:r>
              <a:rPr lang="sv-SE" dirty="0" smtClean="0"/>
              <a:t>universitet (UU),</a:t>
            </a:r>
            <a:r>
              <a:rPr lang="sv-SE" dirty="0"/>
              <a:t> </a:t>
            </a:r>
            <a:r>
              <a:rPr lang="sv-SE" dirty="0" smtClean="0"/>
              <a:t>Göteborgs universitet (GU), </a:t>
            </a:r>
            <a:r>
              <a:rPr lang="sv-SE" dirty="0"/>
              <a:t>Kungliga Tekniska </a:t>
            </a:r>
            <a:r>
              <a:rPr lang="sv-SE" dirty="0" smtClean="0"/>
              <a:t>Högskolan (KTH), </a:t>
            </a:r>
            <a:r>
              <a:rPr lang="sv-SE" dirty="0"/>
              <a:t>Chalmers tekniska </a:t>
            </a:r>
            <a:r>
              <a:rPr lang="sv-SE" dirty="0" smtClean="0"/>
              <a:t>högskola (CTH),</a:t>
            </a:r>
            <a:r>
              <a:rPr lang="sv-SE" dirty="0"/>
              <a:t> </a:t>
            </a:r>
            <a:r>
              <a:rPr lang="sv-SE" dirty="0" smtClean="0"/>
              <a:t>Stockholms universitet (SU), </a:t>
            </a:r>
            <a:r>
              <a:rPr lang="sv-SE" dirty="0"/>
              <a:t>SLU, Umeå universitet </a:t>
            </a:r>
            <a:r>
              <a:rPr lang="sv-SE" dirty="0" smtClean="0"/>
              <a:t>(UmU) och </a:t>
            </a:r>
            <a:r>
              <a:rPr lang="sv-SE" dirty="0"/>
              <a:t>Linköpings </a:t>
            </a:r>
            <a:r>
              <a:rPr lang="sv-SE" dirty="0" smtClean="0"/>
              <a:t>universitet (LiU). Dessa lärosäten står tillsammans för 88 % av total verksamhetsvolym för forskning.</a:t>
            </a:r>
            <a:r>
              <a:rPr lang="sv-SE" baseline="0" dirty="0" smtClean="0"/>
              <a:t> Det är därför som dessa lärosätens lägre andel får så stort genomslag på kolumnen ”alla”.</a:t>
            </a:r>
            <a:endParaRPr lang="sv-SE" dirty="0" smtClean="0"/>
          </a:p>
          <a:p>
            <a:endParaRPr lang="sv-SE" dirty="0"/>
          </a:p>
          <a:p>
            <a:r>
              <a:rPr lang="sv-SE" dirty="0"/>
              <a:t>Övriga = Luleå tekniska </a:t>
            </a:r>
            <a:r>
              <a:rPr lang="sv-SE" dirty="0" smtClean="0"/>
              <a:t>universitet (LTU), Linnéuniversitetet (LNU), </a:t>
            </a:r>
            <a:r>
              <a:rPr lang="sv-SE" dirty="0"/>
              <a:t>Örebro </a:t>
            </a:r>
            <a:r>
              <a:rPr lang="sv-SE" dirty="0" smtClean="0"/>
              <a:t>universitet (ÖU), Karlstads universitet (</a:t>
            </a:r>
            <a:r>
              <a:rPr lang="sv-SE" dirty="0" err="1" smtClean="0"/>
              <a:t>KaU</a:t>
            </a:r>
            <a:r>
              <a:rPr lang="sv-SE" dirty="0" smtClean="0"/>
              <a:t>), Mittuniversitetet (</a:t>
            </a:r>
            <a:r>
              <a:rPr lang="sv-SE" dirty="0" err="1" smtClean="0"/>
              <a:t>MiU</a:t>
            </a:r>
            <a:r>
              <a:rPr lang="sv-SE" dirty="0" smtClean="0"/>
              <a:t>), Försvarshögskolan</a:t>
            </a:r>
            <a:r>
              <a:rPr lang="sv-SE" baseline="0" dirty="0" smtClean="0"/>
              <a:t> </a:t>
            </a:r>
            <a:r>
              <a:rPr lang="sv-SE" dirty="0" smtClean="0"/>
              <a:t>(FHS), Handelshögskolan i Stockholm (HHS), Mälardalens högskola (MdH),</a:t>
            </a:r>
            <a:r>
              <a:rPr lang="sv-SE" dirty="0"/>
              <a:t> </a:t>
            </a:r>
            <a:r>
              <a:rPr lang="sv-SE" dirty="0" smtClean="0"/>
              <a:t>Högskolan </a:t>
            </a:r>
            <a:r>
              <a:rPr lang="sv-SE" dirty="0"/>
              <a:t>i </a:t>
            </a:r>
            <a:r>
              <a:rPr lang="sv-SE" dirty="0" smtClean="0"/>
              <a:t>Jönköping (HJ), </a:t>
            </a:r>
            <a:r>
              <a:rPr lang="sv-SE" dirty="0"/>
              <a:t>Södertörns </a:t>
            </a:r>
            <a:r>
              <a:rPr lang="sv-SE" dirty="0" smtClean="0"/>
              <a:t>högskola (SH), </a:t>
            </a:r>
            <a:r>
              <a:rPr lang="sv-SE" dirty="0"/>
              <a:t>Blekinge tekniska </a:t>
            </a:r>
            <a:r>
              <a:rPr lang="sv-SE" dirty="0" smtClean="0"/>
              <a:t>högskola (BTH), </a:t>
            </a:r>
            <a:r>
              <a:rPr lang="sv-SE" dirty="0"/>
              <a:t>Malmö </a:t>
            </a:r>
            <a:r>
              <a:rPr lang="sv-SE" dirty="0" smtClean="0"/>
              <a:t>högskola (MaH), Högskolan </a:t>
            </a:r>
            <a:r>
              <a:rPr lang="sv-SE" dirty="0"/>
              <a:t>i </a:t>
            </a:r>
            <a:r>
              <a:rPr lang="sv-SE" dirty="0" smtClean="0"/>
              <a:t>Halmstad (HH), </a:t>
            </a:r>
            <a:r>
              <a:rPr lang="sv-SE" dirty="0"/>
              <a:t>Högskolan </a:t>
            </a:r>
            <a:r>
              <a:rPr lang="sv-SE" dirty="0" smtClean="0"/>
              <a:t>Dalarna (HD), </a:t>
            </a:r>
            <a:r>
              <a:rPr lang="sv-SE" dirty="0"/>
              <a:t>Högskolan i </a:t>
            </a:r>
            <a:r>
              <a:rPr lang="sv-SE" dirty="0" smtClean="0"/>
              <a:t>Skövde (HS), </a:t>
            </a:r>
            <a:r>
              <a:rPr lang="sv-SE" dirty="0"/>
              <a:t>Högskolan </a:t>
            </a:r>
            <a:r>
              <a:rPr lang="sv-SE" dirty="0" smtClean="0"/>
              <a:t>Väst (HV), </a:t>
            </a:r>
            <a:r>
              <a:rPr lang="sv-SE" dirty="0"/>
              <a:t>Högskolan i </a:t>
            </a:r>
            <a:r>
              <a:rPr lang="sv-SE" dirty="0" smtClean="0"/>
              <a:t>Borås (HB), </a:t>
            </a:r>
            <a:r>
              <a:rPr lang="sv-SE" dirty="0"/>
              <a:t>Högskolan </a:t>
            </a:r>
            <a:r>
              <a:rPr lang="sv-SE" dirty="0" smtClean="0"/>
              <a:t>Kristianstad (</a:t>
            </a:r>
            <a:r>
              <a:rPr lang="sv-SE" dirty="0" err="1" smtClean="0"/>
              <a:t>HKr</a:t>
            </a:r>
            <a:r>
              <a:rPr lang="sv-SE" dirty="0" smtClean="0"/>
              <a:t>), </a:t>
            </a:r>
            <a:r>
              <a:rPr lang="sv-SE" dirty="0"/>
              <a:t>Högskolan </a:t>
            </a:r>
            <a:r>
              <a:rPr lang="sv-SE" dirty="0" smtClean="0"/>
              <a:t>i Gävle (</a:t>
            </a:r>
            <a:r>
              <a:rPr lang="sv-SE" dirty="0" err="1" smtClean="0"/>
              <a:t>HiG</a:t>
            </a:r>
            <a:r>
              <a:rPr lang="sv-SE" dirty="0" smtClean="0"/>
              <a:t>), </a:t>
            </a:r>
            <a:r>
              <a:rPr lang="sv-SE" dirty="0"/>
              <a:t>Gymnastik- och </a:t>
            </a:r>
            <a:r>
              <a:rPr lang="sv-SE" dirty="0" smtClean="0"/>
              <a:t>idrottshögskolan (GIH), </a:t>
            </a:r>
            <a:r>
              <a:rPr lang="sv-SE" dirty="0"/>
              <a:t>Kungliga </a:t>
            </a:r>
            <a:r>
              <a:rPr lang="sv-SE" dirty="0" smtClean="0"/>
              <a:t>Konsthögskolan (KKH), Konstfack (KF), Kungliga Musikhögskolan (KMH) och Stockholms konstnärliga högskola (SKH).</a:t>
            </a:r>
            <a:r>
              <a:rPr lang="sv-SE" baseline="0" dirty="0" smtClean="0"/>
              <a:t> </a:t>
            </a:r>
          </a:p>
          <a:p>
            <a:endParaRPr lang="sv-SE" baseline="0" dirty="0" smtClean="0"/>
          </a:p>
          <a:p>
            <a:endParaRPr lang="sv-SE" dirty="0" smtClean="0"/>
          </a:p>
        </p:txBody>
      </p:sp>
      <p:sp>
        <p:nvSpPr>
          <p:cNvPr id="4" name="Platshållare för bildnummer 3"/>
          <p:cNvSpPr>
            <a:spLocks noGrp="1"/>
          </p:cNvSpPr>
          <p:nvPr>
            <p:ph type="sldNum" sz="quarter" idx="10"/>
          </p:nvPr>
        </p:nvSpPr>
        <p:spPr/>
        <p:txBody>
          <a:bodyPr/>
          <a:lstStyle/>
          <a:p>
            <a:fld id="{E818B36A-E682-48A3-A1BD-ABB467B5B4E3}" type="slidenum">
              <a:rPr lang="sv-SE" smtClean="0"/>
              <a:t>13</a:t>
            </a:fld>
            <a:endParaRPr lang="sv-SE"/>
          </a:p>
        </p:txBody>
      </p:sp>
    </p:spTree>
    <p:extLst>
      <p:ext uri="{BB962C8B-B14F-4D97-AF65-F5344CB8AC3E}">
        <p14:creationId xmlns:p14="http://schemas.microsoft.com/office/powerpoint/2010/main" val="1885573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Skillnaden på de indirekta kostnadernas andel av totala verksamhetskostnader jämfört </a:t>
            </a:r>
            <a:r>
              <a:rPr lang="sv-SE" dirty="0" smtClean="0"/>
              <a:t>med motsvarande </a:t>
            </a:r>
            <a:r>
              <a:rPr lang="sv-SE" dirty="0"/>
              <a:t>uppgifter för föregående år är knappast märkbara om uppgifterna redovisas </a:t>
            </a:r>
            <a:r>
              <a:rPr lang="sv-SE" dirty="0" smtClean="0"/>
              <a:t>i hela </a:t>
            </a:r>
            <a:r>
              <a:rPr lang="sv-SE" dirty="0"/>
              <a:t>procenttal. </a:t>
            </a:r>
            <a:r>
              <a:rPr lang="sv-SE" dirty="0" smtClean="0"/>
              <a:t>För 2015 kan en viss ökning av stödverksamhetens andel av totala kostnader noteras för alla grupperingarna.</a:t>
            </a:r>
          </a:p>
          <a:p>
            <a:endParaRPr lang="sv-SE" dirty="0"/>
          </a:p>
          <a:p>
            <a:r>
              <a:rPr lang="sv-SE" dirty="0" smtClean="0"/>
              <a:t>HHS och SKH ingår ej i underlaget.</a:t>
            </a:r>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14</a:t>
            </a:fld>
            <a:endParaRPr lang="sv-SE"/>
          </a:p>
        </p:txBody>
      </p:sp>
    </p:spTree>
    <p:extLst>
      <p:ext uri="{BB962C8B-B14F-4D97-AF65-F5344CB8AC3E}">
        <p14:creationId xmlns:p14="http://schemas.microsoft.com/office/powerpoint/2010/main" val="3107534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Varje lärosäte motsvarar en fyrkant i diagrammet. Vågrätt axel visar </a:t>
            </a:r>
            <a:r>
              <a:rPr lang="sv-SE" dirty="0" smtClean="0"/>
              <a:t>totala verksamhetskostnader </a:t>
            </a:r>
            <a:r>
              <a:rPr lang="sv-SE" dirty="0"/>
              <a:t>för forskningen (år </a:t>
            </a:r>
            <a:r>
              <a:rPr lang="sv-SE" dirty="0" smtClean="0"/>
              <a:t>2014) </a:t>
            </a:r>
            <a:r>
              <a:rPr lang="sv-SE" dirty="0"/>
              <a:t>och lodrätt axel visar de indirekta</a:t>
            </a:r>
          </a:p>
          <a:p>
            <a:r>
              <a:rPr lang="sv-SE" dirty="0"/>
              <a:t>kostnadernas andel av totala verksamhetskostnader. </a:t>
            </a:r>
            <a:endParaRPr lang="sv-SE" dirty="0" smtClean="0"/>
          </a:p>
          <a:p>
            <a:endParaRPr lang="sv-SE" dirty="0" smtClean="0"/>
          </a:p>
          <a:p>
            <a:r>
              <a:rPr lang="sv-SE" dirty="0" smtClean="0"/>
              <a:t>Markeringarna </a:t>
            </a:r>
            <a:r>
              <a:rPr lang="sv-SE" dirty="0"/>
              <a:t>längst till </a:t>
            </a:r>
            <a:r>
              <a:rPr lang="sv-SE" dirty="0" smtClean="0"/>
              <a:t>höger, </a:t>
            </a:r>
            <a:r>
              <a:rPr lang="sv-SE" dirty="0"/>
              <a:t>t ex </a:t>
            </a:r>
            <a:r>
              <a:rPr lang="sv-SE" dirty="0" smtClean="0"/>
              <a:t>avser LU och KI, </a:t>
            </a:r>
            <a:r>
              <a:rPr lang="sv-SE" dirty="0"/>
              <a:t>verksamhetskostnader forskning </a:t>
            </a:r>
            <a:r>
              <a:rPr lang="sv-SE" dirty="0" smtClean="0"/>
              <a:t>5,0 miljarder </a:t>
            </a:r>
            <a:r>
              <a:rPr lang="sv-SE" dirty="0"/>
              <a:t>och andel indirekta kostnader </a:t>
            </a:r>
            <a:r>
              <a:rPr lang="sv-SE" dirty="0" smtClean="0"/>
              <a:t>19 % respektive 17 %.</a:t>
            </a:r>
            <a:endParaRPr lang="sv-SE" dirty="0"/>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15</a:t>
            </a:fld>
            <a:endParaRPr lang="sv-SE"/>
          </a:p>
        </p:txBody>
      </p:sp>
    </p:spTree>
    <p:extLst>
      <p:ext uri="{BB962C8B-B14F-4D97-AF65-F5344CB8AC3E}">
        <p14:creationId xmlns:p14="http://schemas.microsoft.com/office/powerpoint/2010/main" val="3856083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visas delvis samma information som i föregående bild; andel indirekta kostnader </a:t>
            </a:r>
            <a:r>
              <a:rPr lang="sv-SE" dirty="0" smtClean="0"/>
              <a:t>av totala </a:t>
            </a:r>
            <a:r>
              <a:rPr lang="sv-SE" dirty="0"/>
              <a:t>verksamhetskostnader avseende forskning. Varje lärosäte presenteras som en </a:t>
            </a:r>
            <a:r>
              <a:rPr lang="sv-SE" dirty="0" smtClean="0"/>
              <a:t>stapel, sorterat efter andel indirekta kostnader, lägst till högst.</a:t>
            </a:r>
          </a:p>
          <a:p>
            <a:endParaRPr lang="sv-SE" dirty="0" smtClean="0"/>
          </a:p>
          <a:p>
            <a:r>
              <a:rPr lang="sv-SE" dirty="0" smtClean="0"/>
              <a:t>Förklaring </a:t>
            </a:r>
            <a:r>
              <a:rPr lang="sv-SE" dirty="0"/>
              <a:t>till lärosätesförkortningarna finns på bild </a:t>
            </a:r>
            <a:r>
              <a:rPr lang="sv-SE" dirty="0" smtClean="0"/>
              <a:t>43 </a:t>
            </a:r>
            <a:r>
              <a:rPr lang="sv-SE" dirty="0"/>
              <a:t>och anteckningssidan till bild </a:t>
            </a:r>
            <a:r>
              <a:rPr lang="sv-SE" dirty="0" smtClean="0"/>
              <a:t>13.</a:t>
            </a:r>
            <a:endParaRPr lang="sv-SE" dirty="0"/>
          </a:p>
          <a:p>
            <a:endParaRPr lang="sv-SE" dirty="0"/>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16</a:t>
            </a:fld>
            <a:endParaRPr lang="sv-SE"/>
          </a:p>
        </p:txBody>
      </p:sp>
    </p:spTree>
    <p:extLst>
      <p:ext uri="{BB962C8B-B14F-4D97-AF65-F5344CB8AC3E}">
        <p14:creationId xmlns:p14="http://schemas.microsoft.com/office/powerpoint/2010/main" val="2205496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Förklaringar till lärosätesförkortningarna finns på bild 43 och anteckningssidan till bild 13. Sorterat i bokstavsordning.</a:t>
            </a:r>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17</a:t>
            </a:fld>
            <a:endParaRPr lang="sv-SE"/>
          </a:p>
        </p:txBody>
      </p:sp>
    </p:spTree>
    <p:extLst>
      <p:ext uri="{BB962C8B-B14F-4D97-AF65-F5344CB8AC3E}">
        <p14:creationId xmlns:p14="http://schemas.microsoft.com/office/powerpoint/2010/main" val="3227364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Förklaringar till lärosätesförkortningarna finns på bild 43 och anteckningssidan till bild 13. Sorterat i bokstavsordning.</a:t>
            </a:r>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18</a:t>
            </a:fld>
            <a:endParaRPr lang="sv-SE"/>
          </a:p>
        </p:txBody>
      </p:sp>
    </p:spTree>
    <p:extLst>
      <p:ext uri="{BB962C8B-B14F-4D97-AF65-F5344CB8AC3E}">
        <p14:creationId xmlns:p14="http://schemas.microsoft.com/office/powerpoint/2010/main" val="967762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Förklaringar till lärosätesförkortningarna finns på bild 43 och anteckningssidan till bild 13. Sorterat i bokstavsordning.</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HHS, FHS, KMH, SKH, SDH, OH, DCH och DI ingår ej.</a:t>
            </a:r>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19</a:t>
            </a:fld>
            <a:endParaRPr lang="sv-SE"/>
          </a:p>
        </p:txBody>
      </p:sp>
    </p:spTree>
    <p:extLst>
      <p:ext uri="{BB962C8B-B14F-4D97-AF65-F5344CB8AC3E}">
        <p14:creationId xmlns:p14="http://schemas.microsoft.com/office/powerpoint/2010/main" val="3270732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E818B36A-E682-48A3-A1BD-ABB467B5B4E3}" type="slidenum">
              <a:rPr lang="sv-SE" smtClean="0"/>
              <a:t>2</a:t>
            </a:fld>
            <a:endParaRPr lang="sv-SE"/>
          </a:p>
        </p:txBody>
      </p:sp>
    </p:spTree>
    <p:extLst>
      <p:ext uri="{BB962C8B-B14F-4D97-AF65-F5344CB8AC3E}">
        <p14:creationId xmlns:p14="http://schemas.microsoft.com/office/powerpoint/2010/main" val="659265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Bild </a:t>
            </a:r>
            <a:r>
              <a:rPr lang="sv-SE" dirty="0" smtClean="0"/>
              <a:t>15-19 </a:t>
            </a:r>
            <a:r>
              <a:rPr lang="sv-SE" dirty="0"/>
              <a:t>visade information för verksamhetsgrenen forskning, bild </a:t>
            </a:r>
            <a:r>
              <a:rPr lang="sv-SE" dirty="0" smtClean="0"/>
              <a:t>20-24 </a:t>
            </a:r>
            <a:r>
              <a:rPr lang="sv-SE" dirty="0"/>
              <a:t>visar samma uppgifter men </a:t>
            </a:r>
            <a:r>
              <a:rPr lang="sv-SE" dirty="0" smtClean="0"/>
              <a:t>för </a:t>
            </a:r>
            <a:r>
              <a:rPr lang="sv-SE" dirty="0"/>
              <a:t>verksamhetsgrenen </a:t>
            </a:r>
            <a:r>
              <a:rPr lang="sv-SE" dirty="0" smtClean="0"/>
              <a:t>utbildning. Information för hela </a:t>
            </a:r>
            <a:r>
              <a:rPr lang="sv-SE" dirty="0"/>
              <a:t>verksamheten (utbildning + forskning</a:t>
            </a:r>
            <a:r>
              <a:rPr lang="sv-SE" dirty="0" smtClean="0"/>
              <a:t>) visas </a:t>
            </a:r>
            <a:r>
              <a:rPr lang="sv-SE" dirty="0"/>
              <a:t>i bild </a:t>
            </a:r>
            <a:r>
              <a:rPr lang="sv-SE" dirty="0" smtClean="0"/>
              <a:t>25-29.</a:t>
            </a:r>
            <a:endParaRPr lang="sv-SE" dirty="0"/>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20</a:t>
            </a:fld>
            <a:endParaRPr lang="sv-SE"/>
          </a:p>
        </p:txBody>
      </p:sp>
    </p:spTree>
    <p:extLst>
      <p:ext uri="{BB962C8B-B14F-4D97-AF65-F5344CB8AC3E}">
        <p14:creationId xmlns:p14="http://schemas.microsoft.com/office/powerpoint/2010/main" val="1076284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Förklaring till lärosätesförkortningarna finns på bild </a:t>
            </a:r>
            <a:r>
              <a:rPr lang="sv-SE" dirty="0" smtClean="0"/>
              <a:t>43 </a:t>
            </a:r>
            <a:r>
              <a:rPr lang="sv-SE" dirty="0"/>
              <a:t>och anteckningssidan till bild </a:t>
            </a:r>
            <a:r>
              <a:rPr lang="sv-SE" dirty="0" smtClean="0"/>
              <a:t>13. Sorterat </a:t>
            </a:r>
            <a:r>
              <a:rPr lang="sv-SE" dirty="0"/>
              <a:t>efter andel indirekta kostnader, lägst till högst.</a:t>
            </a:r>
          </a:p>
          <a:p>
            <a:endParaRPr lang="sv-SE" dirty="0"/>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21</a:t>
            </a:fld>
            <a:endParaRPr lang="sv-SE"/>
          </a:p>
        </p:txBody>
      </p:sp>
    </p:spTree>
    <p:extLst>
      <p:ext uri="{BB962C8B-B14F-4D97-AF65-F5344CB8AC3E}">
        <p14:creationId xmlns:p14="http://schemas.microsoft.com/office/powerpoint/2010/main" val="285667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Förklaringar till lärosätesförkortningarna finns på bild 43 och anteckningssidan till bild 13. Sorterat i bokstavsordning.</a:t>
            </a:r>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22</a:t>
            </a:fld>
            <a:endParaRPr lang="sv-SE"/>
          </a:p>
        </p:txBody>
      </p:sp>
    </p:spTree>
    <p:extLst>
      <p:ext uri="{BB962C8B-B14F-4D97-AF65-F5344CB8AC3E}">
        <p14:creationId xmlns:p14="http://schemas.microsoft.com/office/powerpoint/2010/main" val="3508755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Förklaringar till lärosätesförkortningarna finns på bild 43 och anteckningssidan till bild 13. Sorterat i bokstavsordning.</a:t>
            </a:r>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23</a:t>
            </a:fld>
            <a:endParaRPr lang="sv-SE"/>
          </a:p>
        </p:txBody>
      </p:sp>
    </p:spTree>
    <p:extLst>
      <p:ext uri="{BB962C8B-B14F-4D97-AF65-F5344CB8AC3E}">
        <p14:creationId xmlns:p14="http://schemas.microsoft.com/office/powerpoint/2010/main" val="15956967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Förklaringar till lärosätesförkortningarna finns på bild 43 och anteckningssidan till bild 13. Sorterat i bokstavsordning.</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a:p>
            <a:pPr>
              <a:defRPr/>
            </a:pPr>
            <a:r>
              <a:rPr lang="sv-SE" dirty="0"/>
              <a:t>HHS, </a:t>
            </a:r>
            <a:r>
              <a:rPr lang="sv-SE" dirty="0" smtClean="0"/>
              <a:t>FHS</a:t>
            </a:r>
            <a:r>
              <a:rPr lang="sv-SE" dirty="0"/>
              <a:t>, KMH, SKH, SDH, OH, DCH och DI ingår ej.</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24</a:t>
            </a:fld>
            <a:endParaRPr lang="sv-SE"/>
          </a:p>
        </p:txBody>
      </p:sp>
    </p:spTree>
    <p:extLst>
      <p:ext uri="{BB962C8B-B14F-4D97-AF65-F5344CB8AC3E}">
        <p14:creationId xmlns:p14="http://schemas.microsoft.com/office/powerpoint/2010/main" val="446851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När man ser på andelen indirekta kostnader för hela</a:t>
            </a:r>
            <a:r>
              <a:rPr lang="sv-SE" baseline="0" dirty="0" smtClean="0"/>
              <a:t> verksamheten är mixen mellan utbildning och forskning en viktig förklaringsfaktor.</a:t>
            </a:r>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25</a:t>
            </a:fld>
            <a:endParaRPr lang="sv-SE"/>
          </a:p>
        </p:txBody>
      </p:sp>
    </p:spTree>
    <p:extLst>
      <p:ext uri="{BB962C8B-B14F-4D97-AF65-F5344CB8AC3E}">
        <p14:creationId xmlns:p14="http://schemas.microsoft.com/office/powerpoint/2010/main" val="2030545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Förklaring till lärosätesförkortningarna finns på bild </a:t>
            </a:r>
            <a:r>
              <a:rPr lang="sv-SE" dirty="0" smtClean="0"/>
              <a:t>43 </a:t>
            </a:r>
            <a:r>
              <a:rPr lang="sv-SE" dirty="0"/>
              <a:t>och anteckningssidan till bild </a:t>
            </a:r>
            <a:r>
              <a:rPr lang="sv-SE" dirty="0" smtClean="0"/>
              <a:t>13. Sorterat </a:t>
            </a:r>
            <a:r>
              <a:rPr lang="sv-SE" dirty="0"/>
              <a:t>efter andel indirekta kostnader, lägst till högst.</a:t>
            </a:r>
          </a:p>
          <a:p>
            <a:endParaRPr lang="sv-SE" dirty="0"/>
          </a:p>
          <a:p>
            <a:endParaRPr lang="sv-SE" dirty="0"/>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26</a:t>
            </a:fld>
            <a:endParaRPr lang="sv-SE"/>
          </a:p>
        </p:txBody>
      </p:sp>
    </p:spTree>
    <p:extLst>
      <p:ext uri="{BB962C8B-B14F-4D97-AF65-F5344CB8AC3E}">
        <p14:creationId xmlns:p14="http://schemas.microsoft.com/office/powerpoint/2010/main" val="19839850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Förklaringar till lärosätesförkortningarna finns på bild 43 och anteckningssidan till bild 13. Sorterat i bokstavsordning.</a:t>
            </a:r>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27</a:t>
            </a:fld>
            <a:endParaRPr lang="sv-SE"/>
          </a:p>
        </p:txBody>
      </p:sp>
    </p:spTree>
    <p:extLst>
      <p:ext uri="{BB962C8B-B14F-4D97-AF65-F5344CB8AC3E}">
        <p14:creationId xmlns:p14="http://schemas.microsoft.com/office/powerpoint/2010/main" val="39178887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Förklaringar till lärosätesförkortningarna finns på bild 43 och anteckningssidan till bild 13. Sorterat i bokstavsordning.</a:t>
            </a:r>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28</a:t>
            </a:fld>
            <a:endParaRPr lang="sv-SE"/>
          </a:p>
        </p:txBody>
      </p:sp>
    </p:spTree>
    <p:extLst>
      <p:ext uri="{BB962C8B-B14F-4D97-AF65-F5344CB8AC3E}">
        <p14:creationId xmlns:p14="http://schemas.microsoft.com/office/powerpoint/2010/main" val="10487463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Förklaringar till lärosätesförkortningarna finns på bild 43 och anteckningssidan till bild 13. Sorterat i bokstavsordning.</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a:p>
            <a:pPr>
              <a:defRPr/>
            </a:pPr>
            <a:r>
              <a:rPr lang="sv-SE" dirty="0"/>
              <a:t>HHS, FHS, KMH, SKH, SDH, OH, DCH och DI ingår ej.</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29</a:t>
            </a:fld>
            <a:endParaRPr lang="sv-SE"/>
          </a:p>
        </p:txBody>
      </p:sp>
    </p:spTree>
    <p:extLst>
      <p:ext uri="{BB962C8B-B14F-4D97-AF65-F5344CB8AC3E}">
        <p14:creationId xmlns:p14="http://schemas.microsoft.com/office/powerpoint/2010/main" val="1578349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Verksamhetskostnader</a:t>
            </a:r>
            <a:r>
              <a:rPr lang="sv-SE" baseline="0" dirty="0" smtClean="0"/>
              <a:t> = verksamhetsutfall enligt Resultaträkningen 2014, dvs exklusive resultat från andelar i </a:t>
            </a:r>
            <a:r>
              <a:rPr lang="sv-SE" dirty="0" smtClean="0"/>
              <a:t>hel- och delägda företag</a:t>
            </a:r>
            <a:r>
              <a:rPr lang="sv-SE" baseline="0" dirty="0" smtClean="0"/>
              <a:t>, uppbördsverksamhet och transfereringar.</a:t>
            </a:r>
          </a:p>
          <a:p>
            <a:endParaRPr lang="sv-SE" baseline="0" dirty="0" smtClean="0"/>
          </a:p>
          <a:p>
            <a:r>
              <a:rPr lang="sv-SE" baseline="0" dirty="0" smtClean="0"/>
              <a:t>Högskolan i Borås (HB) redovisar inte de indirekta kostnaderna uppdelat på funktioner. I statistiken redovisas därför samtliga indirekta kostnader vid HB som nivåspecifika kostnader (212 mnkr) uppdelat på verksamhetsgrenarna utbildning och forskning.</a:t>
            </a:r>
            <a:endParaRPr lang="sv-SE" dirty="0"/>
          </a:p>
        </p:txBody>
      </p:sp>
      <p:sp>
        <p:nvSpPr>
          <p:cNvPr id="4" name="Platshållare för bildnummer 3"/>
          <p:cNvSpPr>
            <a:spLocks noGrp="1"/>
          </p:cNvSpPr>
          <p:nvPr>
            <p:ph type="sldNum" sz="quarter" idx="10"/>
          </p:nvPr>
        </p:nvSpPr>
        <p:spPr/>
        <p:txBody>
          <a:bodyPr/>
          <a:lstStyle/>
          <a:p>
            <a:fld id="{5214D084-D518-46D7-BD13-D9E581AF5B05}" type="slidenum">
              <a:rPr lang="sv-SE" smtClean="0"/>
              <a:pPr/>
              <a:t>3</a:t>
            </a:fld>
            <a:endParaRPr lang="sv-S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41 </a:t>
            </a:r>
            <a:r>
              <a:rPr lang="sv-SE" dirty="0"/>
              <a:t>% </a:t>
            </a:r>
            <a:r>
              <a:rPr lang="sv-SE" dirty="0" smtClean="0"/>
              <a:t>(41 %) av </a:t>
            </a:r>
            <a:r>
              <a:rPr lang="sv-SE" dirty="0"/>
              <a:t>sektorns totala verksamhetskostnader avser utbildning och </a:t>
            </a:r>
            <a:r>
              <a:rPr lang="sv-SE" dirty="0" smtClean="0"/>
              <a:t>59 % (59 %) </a:t>
            </a:r>
            <a:r>
              <a:rPr lang="sv-SE" dirty="0"/>
              <a:t>avser forskning. </a:t>
            </a:r>
            <a:endParaRPr lang="sv-SE" dirty="0" smtClean="0"/>
          </a:p>
          <a:p>
            <a:endParaRPr lang="sv-SE" dirty="0" smtClean="0"/>
          </a:p>
          <a:p>
            <a:r>
              <a:rPr lang="sv-SE" dirty="0" smtClean="0"/>
              <a:t>54 % (54 %) </a:t>
            </a:r>
            <a:r>
              <a:rPr lang="sv-SE" dirty="0"/>
              <a:t>av de indirekta kostnaderna avser utbildning och </a:t>
            </a:r>
            <a:r>
              <a:rPr lang="sv-SE" dirty="0" smtClean="0"/>
              <a:t>46 (46 %) </a:t>
            </a:r>
            <a:r>
              <a:rPr lang="sv-SE" dirty="0"/>
              <a:t>avser forskning. </a:t>
            </a:r>
            <a:endParaRPr lang="sv-SE" dirty="0" smtClean="0"/>
          </a:p>
          <a:p>
            <a:endParaRPr lang="sv-SE" dirty="0" smtClean="0"/>
          </a:p>
          <a:p>
            <a:r>
              <a:rPr lang="sv-SE" dirty="0" smtClean="0"/>
              <a:t>Analysen </a:t>
            </a:r>
            <a:r>
              <a:rPr lang="sv-SE" dirty="0"/>
              <a:t>visar att utbildningen utnyttjar stödverksamheten i relativt sett större omfattning än forskningen. </a:t>
            </a:r>
            <a:endParaRPr lang="sv-SE" dirty="0" smtClean="0"/>
          </a:p>
          <a:p>
            <a:endParaRPr lang="sv-SE" dirty="0" smtClean="0"/>
          </a:p>
          <a:p>
            <a:r>
              <a:rPr lang="sv-SE" dirty="0" smtClean="0"/>
              <a:t>Motsvarande </a:t>
            </a:r>
            <a:r>
              <a:rPr lang="sv-SE" dirty="0"/>
              <a:t>siffror för </a:t>
            </a:r>
            <a:r>
              <a:rPr lang="sv-SE" dirty="0" smtClean="0"/>
              <a:t>2014 </a:t>
            </a:r>
            <a:r>
              <a:rPr lang="sv-SE" dirty="0"/>
              <a:t>inom parentes.</a:t>
            </a:r>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30</a:t>
            </a:fld>
            <a:endParaRPr lang="sv-SE"/>
          </a:p>
        </p:txBody>
      </p:sp>
    </p:spTree>
    <p:extLst>
      <p:ext uri="{BB962C8B-B14F-4D97-AF65-F5344CB8AC3E}">
        <p14:creationId xmlns:p14="http://schemas.microsoft.com/office/powerpoint/2010/main" val="13122828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Diagrammet</a:t>
            </a:r>
            <a:r>
              <a:rPr lang="sv-SE" baseline="0" dirty="0" smtClean="0"/>
              <a:t> visar hur utbildningens verksamhetskostnader som andel av totala verksamhetskostnader har förändrats över tid, från 43 % till 40 %. </a:t>
            </a:r>
          </a:p>
          <a:p>
            <a:endParaRPr lang="sv-SE" baseline="0" dirty="0" smtClean="0"/>
          </a:p>
          <a:p>
            <a:r>
              <a:rPr lang="sv-SE" baseline="0" dirty="0" smtClean="0"/>
              <a:t>Forskningens verksamhetskostnader har ökat motsvarande, från 57 % till </a:t>
            </a:r>
            <a:r>
              <a:rPr lang="sv-SE" dirty="0" smtClean="0"/>
              <a:t>60</a:t>
            </a:r>
            <a:r>
              <a:rPr lang="sv-SE" baseline="0" dirty="0" smtClean="0"/>
              <a:t> %. </a:t>
            </a:r>
          </a:p>
          <a:p>
            <a:endParaRPr lang="sv-SE" baseline="0" dirty="0" smtClean="0"/>
          </a:p>
          <a:p>
            <a:r>
              <a:rPr lang="sv-SE" baseline="0" dirty="0" smtClean="0"/>
              <a:t>Indirekta kostnader för utbildning som andel av totala indirekta kostnader har minskat, från 56 % 2011 till</a:t>
            </a:r>
            <a:r>
              <a:rPr lang="sv-SE" dirty="0" smtClean="0"/>
              <a:t> </a:t>
            </a:r>
            <a:r>
              <a:rPr lang="sv-SE" baseline="0" dirty="0" smtClean="0"/>
              <a:t>53 % 2015 medan indirekta kostnader för forskning har ökat från 44 % till 47 %.</a:t>
            </a:r>
          </a:p>
          <a:p>
            <a:endParaRPr lang="sv-SE" dirty="0"/>
          </a:p>
          <a:p>
            <a:r>
              <a:rPr lang="sv-SE" dirty="0"/>
              <a:t>HHS, FHS, KMH, SKH, SDH, OH, DCH och DI ingår ej</a:t>
            </a:r>
            <a:r>
              <a:rPr lang="sv-SE" dirty="0" smtClean="0"/>
              <a:t>. Detta är förklaringen till att procentsatserna avviker något i förhållande till bild 30.</a:t>
            </a:r>
            <a:endParaRPr lang="sv-SE" dirty="0"/>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31</a:t>
            </a:fld>
            <a:endParaRPr lang="sv-SE"/>
          </a:p>
        </p:txBody>
      </p:sp>
    </p:spTree>
    <p:extLst>
      <p:ext uri="{BB962C8B-B14F-4D97-AF65-F5344CB8AC3E}">
        <p14:creationId xmlns:p14="http://schemas.microsoft.com/office/powerpoint/2010/main" val="10041285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Totala verksamhetskostnader fördelar sig med </a:t>
            </a:r>
            <a:r>
              <a:rPr lang="sv-SE" dirty="0" smtClean="0"/>
              <a:t>41 % (41 %) </a:t>
            </a:r>
            <a:r>
              <a:rPr lang="sv-SE" dirty="0"/>
              <a:t>på utbildning och </a:t>
            </a:r>
            <a:r>
              <a:rPr lang="sv-SE" dirty="0" smtClean="0"/>
              <a:t>59 % (59 %) </a:t>
            </a:r>
            <a:r>
              <a:rPr lang="sv-SE" dirty="0"/>
              <a:t>på forskning, </a:t>
            </a:r>
            <a:r>
              <a:rPr lang="sv-SE" dirty="0" smtClean="0"/>
              <a:t>se bild 30 och stapeln längst till höger på bilden ovan. </a:t>
            </a:r>
            <a:r>
              <a:rPr lang="sv-SE" dirty="0"/>
              <a:t>De indirekta kostnaderna däremot avser i större omfattning utbildning.</a:t>
            </a:r>
          </a:p>
          <a:p>
            <a:endParaRPr lang="sv-SE" dirty="0" smtClean="0"/>
          </a:p>
          <a:p>
            <a:r>
              <a:rPr lang="sv-SE" dirty="0" smtClean="0"/>
              <a:t>Denna </a:t>
            </a:r>
            <a:r>
              <a:rPr lang="sv-SE" dirty="0"/>
              <a:t>bild visar hur de indirekta kostnaderna fördelar sig på olika nivåer. </a:t>
            </a:r>
            <a:r>
              <a:rPr lang="sv-SE" dirty="0" smtClean="0"/>
              <a:t>De högskolegemensamma </a:t>
            </a:r>
            <a:r>
              <a:rPr lang="sv-SE" dirty="0"/>
              <a:t>och fakultetsgemensamma kostnaderna avser till </a:t>
            </a:r>
            <a:r>
              <a:rPr lang="sv-SE" dirty="0" smtClean="0"/>
              <a:t>ca </a:t>
            </a:r>
            <a:r>
              <a:rPr lang="sv-SE" dirty="0"/>
              <a:t>40 </a:t>
            </a:r>
            <a:r>
              <a:rPr lang="sv-SE" dirty="0" smtClean="0"/>
              <a:t>%</a:t>
            </a:r>
            <a:r>
              <a:rPr lang="sv-SE" baseline="0" dirty="0" smtClean="0"/>
              <a:t> </a:t>
            </a:r>
            <a:r>
              <a:rPr lang="sv-SE" dirty="0" smtClean="0"/>
              <a:t>forskning </a:t>
            </a:r>
            <a:r>
              <a:rPr lang="sv-SE" dirty="0"/>
              <a:t>medan en något större andel </a:t>
            </a:r>
            <a:r>
              <a:rPr lang="sv-SE" dirty="0" smtClean="0"/>
              <a:t>52 % (51 </a:t>
            </a:r>
            <a:r>
              <a:rPr lang="sv-SE" dirty="0"/>
              <a:t>%) av de institutionsgemensamma kostnaderna avser forskningen.</a:t>
            </a:r>
          </a:p>
          <a:p>
            <a:endParaRPr lang="sv-SE" dirty="0" smtClean="0"/>
          </a:p>
          <a:p>
            <a:r>
              <a:rPr lang="sv-SE" dirty="0" smtClean="0"/>
              <a:t>Motsvarande </a:t>
            </a:r>
            <a:r>
              <a:rPr lang="sv-SE" dirty="0"/>
              <a:t>siffror för </a:t>
            </a:r>
            <a:r>
              <a:rPr lang="sv-SE" dirty="0" smtClean="0"/>
              <a:t>2014 </a:t>
            </a:r>
            <a:r>
              <a:rPr lang="sv-SE" dirty="0"/>
              <a:t>inom parentes.</a:t>
            </a:r>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32</a:t>
            </a:fld>
            <a:endParaRPr lang="sv-SE"/>
          </a:p>
        </p:txBody>
      </p:sp>
    </p:spTree>
    <p:extLst>
      <p:ext uri="{BB962C8B-B14F-4D97-AF65-F5344CB8AC3E}">
        <p14:creationId xmlns:p14="http://schemas.microsoft.com/office/powerpoint/2010/main" val="38275316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Denna </a:t>
            </a:r>
            <a:r>
              <a:rPr lang="sv-SE" dirty="0"/>
              <a:t>bild visar på vilken nivå i organisationen som de indirekta kostnaderna finns. </a:t>
            </a:r>
            <a:endParaRPr lang="sv-SE" dirty="0" smtClean="0"/>
          </a:p>
          <a:p>
            <a:endParaRPr lang="sv-SE" dirty="0" smtClean="0"/>
          </a:p>
          <a:p>
            <a:r>
              <a:rPr lang="sv-SE" dirty="0" smtClean="0"/>
              <a:t>För </a:t>
            </a:r>
            <a:r>
              <a:rPr lang="sv-SE" dirty="0"/>
              <a:t>de lärosäten som har tre nivåer </a:t>
            </a:r>
            <a:r>
              <a:rPr lang="sv-SE" dirty="0" smtClean="0"/>
              <a:t>finns knappt hälften, 48 % (48 % för 2014, 50 % för 2013), av </a:t>
            </a:r>
            <a:r>
              <a:rPr lang="sv-SE" dirty="0"/>
              <a:t>kostnaderna på den högskolegemensamma nivån, </a:t>
            </a:r>
            <a:r>
              <a:rPr lang="sv-SE" dirty="0" smtClean="0"/>
              <a:t>16 </a:t>
            </a:r>
            <a:r>
              <a:rPr lang="sv-SE" dirty="0"/>
              <a:t>% </a:t>
            </a:r>
            <a:r>
              <a:rPr lang="sv-SE" dirty="0" smtClean="0"/>
              <a:t>(18 %) på </a:t>
            </a:r>
            <a:r>
              <a:rPr lang="sv-SE" dirty="0"/>
              <a:t>fakulteter/motsvarande och </a:t>
            </a:r>
            <a:r>
              <a:rPr lang="sv-SE" dirty="0" smtClean="0"/>
              <a:t>36 % (34 %) </a:t>
            </a:r>
            <a:r>
              <a:rPr lang="sv-SE" dirty="0"/>
              <a:t>på institutionsnivån. </a:t>
            </a:r>
            <a:endParaRPr lang="sv-SE" dirty="0" smtClean="0"/>
          </a:p>
          <a:p>
            <a:endParaRPr lang="sv-SE" dirty="0" smtClean="0"/>
          </a:p>
          <a:p>
            <a:r>
              <a:rPr lang="sv-SE" dirty="0" smtClean="0"/>
              <a:t>För </a:t>
            </a:r>
            <a:r>
              <a:rPr lang="sv-SE" dirty="0"/>
              <a:t>de lärosäten som har indirekta kostnader bara på två nivåer är fördelningen </a:t>
            </a:r>
            <a:r>
              <a:rPr lang="sv-SE" dirty="0" smtClean="0"/>
              <a:t>66 % (66 %) </a:t>
            </a:r>
            <a:r>
              <a:rPr lang="sv-SE" dirty="0"/>
              <a:t>på högskolegemensam nivå och </a:t>
            </a:r>
            <a:r>
              <a:rPr lang="sv-SE" dirty="0" smtClean="0"/>
              <a:t>34 % (34 %) </a:t>
            </a:r>
            <a:r>
              <a:rPr lang="sv-SE" dirty="0"/>
              <a:t>på institutionsnivå. I dessa siffror ingår några mindre lärosäten som har gemensamma kostnader på bara en nivå, den högskolegemensamma. </a:t>
            </a:r>
            <a:endParaRPr lang="sv-SE" dirty="0" smtClean="0"/>
          </a:p>
          <a:p>
            <a:endParaRPr lang="sv-SE" dirty="0" smtClean="0"/>
          </a:p>
          <a:p>
            <a:r>
              <a:rPr lang="sv-SE" dirty="0" smtClean="0"/>
              <a:t>Genomsnittet </a:t>
            </a:r>
            <a:r>
              <a:rPr lang="sv-SE" dirty="0"/>
              <a:t>visar att drygt en tredjedel av kostnaderna finns på institutionsnivån</a:t>
            </a:r>
            <a:r>
              <a:rPr lang="sv-SE" dirty="0" smtClean="0"/>
              <a:t>.</a:t>
            </a:r>
          </a:p>
          <a:p>
            <a:endParaRPr lang="sv-SE" dirty="0"/>
          </a:p>
          <a:p>
            <a:r>
              <a:rPr lang="sv-SE" dirty="0"/>
              <a:t>Motsvarande siffror för </a:t>
            </a:r>
            <a:r>
              <a:rPr lang="sv-SE" dirty="0" smtClean="0"/>
              <a:t>2014 </a:t>
            </a:r>
            <a:r>
              <a:rPr lang="sv-SE" dirty="0"/>
              <a:t>inom parentes</a:t>
            </a:r>
            <a:r>
              <a:rPr lang="sv-SE" dirty="0" smtClean="0"/>
              <a:t>. I ovanstående ingår FHS, HHS och KMH, dessa lärosäten ingår ej i jämförelser över tid på bild 35-37.</a:t>
            </a:r>
            <a:endParaRPr lang="sv-SE" dirty="0"/>
          </a:p>
          <a:p>
            <a:endParaRPr lang="sv-SE" dirty="0"/>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33</a:t>
            </a:fld>
            <a:endParaRPr lang="sv-SE"/>
          </a:p>
        </p:txBody>
      </p:sp>
    </p:spTree>
    <p:extLst>
      <p:ext uri="{BB962C8B-B14F-4D97-AF65-F5344CB8AC3E}">
        <p14:creationId xmlns:p14="http://schemas.microsoft.com/office/powerpoint/2010/main" val="22035890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Denna bild visar de gemensamma kostnaderna för utbildning respektive forskning fördelat på nivåer i organisationen. För forskningen finns en större andel av de gemensamma</a:t>
            </a:r>
            <a:r>
              <a:rPr lang="sv-SE" baseline="0" dirty="0" smtClean="0"/>
              <a:t> kostnaderna på institutionsnivån jämfört med utbildningen (</a:t>
            </a:r>
            <a:r>
              <a:rPr lang="sv-SE" dirty="0" smtClean="0"/>
              <a:t>41</a:t>
            </a:r>
            <a:r>
              <a:rPr lang="sv-SE" baseline="0" dirty="0" smtClean="0"/>
              <a:t> % för forskningen mot 30 % för utbildningen på lärosäten med tre nivåer i organisationen).</a:t>
            </a:r>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34</a:t>
            </a:fld>
            <a:endParaRPr lang="sv-SE"/>
          </a:p>
        </p:txBody>
      </p:sp>
    </p:spTree>
    <p:extLst>
      <p:ext uri="{BB962C8B-B14F-4D97-AF65-F5344CB8AC3E}">
        <p14:creationId xmlns:p14="http://schemas.microsoft.com/office/powerpoint/2010/main" val="1461825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Denna bild visar hur de gemensamma kostnadernas fördelning på olika nivåer i organisationen har förändrats över tiden, från 2011-2015. Trenden verkar vara att institutionsnivån ökar (från 32,7 till 35,5 %) medan övriga nivåer minskar något, fakultetsnivån minskar mest. Motsvarande information uppdelat på verksamhetsgrenarna</a:t>
            </a:r>
            <a:r>
              <a:rPr lang="sv-SE" baseline="0" dirty="0" smtClean="0"/>
              <a:t> </a:t>
            </a:r>
            <a:r>
              <a:rPr lang="sv-SE" dirty="0" smtClean="0"/>
              <a:t>utbildning och forskning visas</a:t>
            </a:r>
            <a:r>
              <a:rPr lang="sv-SE" baseline="0" dirty="0" smtClean="0"/>
              <a:t> på bild 36 och 37. Utvecklingen</a:t>
            </a:r>
            <a:r>
              <a:rPr lang="sv-SE" dirty="0" smtClean="0"/>
              <a:t> med minskande andel fakultetsgemensamma kostnader och ökande andel institutionsgemensamma kostader är särskilt tydlig på forskningen.</a:t>
            </a:r>
          </a:p>
          <a:p>
            <a:endParaRPr lang="sv-SE" dirty="0"/>
          </a:p>
          <a:p>
            <a:r>
              <a:rPr lang="sv-SE" dirty="0"/>
              <a:t>HHS, FHS, KMH, SKH, SDH, OH, DCH och DI ingår ej.</a:t>
            </a:r>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35</a:t>
            </a:fld>
            <a:endParaRPr lang="sv-SE"/>
          </a:p>
        </p:txBody>
      </p:sp>
    </p:spTree>
    <p:extLst>
      <p:ext uri="{BB962C8B-B14F-4D97-AF65-F5344CB8AC3E}">
        <p14:creationId xmlns:p14="http://schemas.microsoft.com/office/powerpoint/2010/main" val="3923810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49325" y="717550"/>
            <a:ext cx="4965700" cy="3724275"/>
          </a:xfrm>
        </p:spPr>
      </p:sp>
      <p:sp>
        <p:nvSpPr>
          <p:cNvPr id="3" name="Platshållare för anteckningar 2"/>
          <p:cNvSpPr>
            <a:spLocks noGrp="1"/>
          </p:cNvSpPr>
          <p:nvPr>
            <p:ph type="body" idx="1"/>
          </p:nvPr>
        </p:nvSpPr>
        <p:spPr/>
        <p:txBody>
          <a:bodyPr/>
          <a:lstStyle/>
          <a:p>
            <a:r>
              <a:rPr lang="sv-SE" dirty="0" smtClean="0"/>
              <a:t>Diagrammet visar hur de indirekta kostnaderna för utbildning fördelats på de olika nivåerna över tid. 2011 utgjorde 55,5 % av kostnaderna högskolegemensamma kostnader. Redan 2012 sjönk andelen till 53,3 % men andelen har därefter ökat och ligger 2015 på 55,2 %. Andelen fakultetsgemensamma kostnader startade på 13,8 %, ökade 2012 och 2013 för att sedan vända nedåt och uppgår nu till 13,3 %. De institutionsgemensamma kostnadernas andel har gått upp och ner och ligger 2015 på 31,6 %, ca 1 % högre än 2011.</a:t>
            </a:r>
          </a:p>
          <a:p>
            <a:endParaRPr lang="sv-SE" dirty="0"/>
          </a:p>
          <a:p>
            <a:r>
              <a:rPr lang="sv-SE" dirty="0"/>
              <a:t>HHS, FHS, KMH, SKH, SDH, OH, DCH och DI ingår ej.</a:t>
            </a:r>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36</a:t>
            </a:fld>
            <a:endParaRPr lang="sv-SE"/>
          </a:p>
        </p:txBody>
      </p:sp>
    </p:spTree>
    <p:extLst>
      <p:ext uri="{BB962C8B-B14F-4D97-AF65-F5344CB8AC3E}">
        <p14:creationId xmlns:p14="http://schemas.microsoft.com/office/powerpoint/2010/main" val="13499947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Diagrammet visar hur de indirekta kostnaderna för </a:t>
            </a:r>
            <a:r>
              <a:rPr lang="sv-SE" dirty="0" smtClean="0"/>
              <a:t>forskning </a:t>
            </a:r>
            <a:r>
              <a:rPr lang="sv-SE" dirty="0"/>
              <a:t>fördelats på de olika nivåerna över tid. 2011 utgjorde </a:t>
            </a:r>
            <a:r>
              <a:rPr lang="sv-SE" dirty="0" smtClean="0"/>
              <a:t>52,4 </a:t>
            </a:r>
            <a:r>
              <a:rPr lang="sv-SE" dirty="0"/>
              <a:t>% av </a:t>
            </a:r>
            <a:r>
              <a:rPr lang="sv-SE" dirty="0" smtClean="0"/>
              <a:t>kostnaderna högskolegemensamma </a:t>
            </a:r>
            <a:r>
              <a:rPr lang="sv-SE" dirty="0"/>
              <a:t>kostnader</a:t>
            </a:r>
            <a:r>
              <a:rPr lang="sv-SE" dirty="0" smtClean="0"/>
              <a:t>. Andelen har därefter pendlat kring 51 % och nu 2015 minskat till 50,7 %. </a:t>
            </a:r>
            <a:r>
              <a:rPr lang="sv-SE" dirty="0"/>
              <a:t>Andelen fakultetsgemensamma kostnader startade på </a:t>
            </a:r>
            <a:r>
              <a:rPr lang="sv-SE" dirty="0" smtClean="0"/>
              <a:t>12,3 %, låg relativt konstant 2012 och 2013 och har därefter minskat för att 2015 uppgå till 9,3 </a:t>
            </a:r>
            <a:r>
              <a:rPr lang="sv-SE" dirty="0"/>
              <a:t>%. </a:t>
            </a:r>
            <a:r>
              <a:rPr lang="sv-SE" dirty="0" smtClean="0"/>
              <a:t>De </a:t>
            </a:r>
            <a:r>
              <a:rPr lang="sv-SE" dirty="0"/>
              <a:t>institutionsgemensamma kostnadernas andel har gått </a:t>
            </a:r>
            <a:r>
              <a:rPr lang="sv-SE" dirty="0" smtClean="0"/>
              <a:t>upp, med undantag för 2013, och </a:t>
            </a:r>
            <a:r>
              <a:rPr lang="sv-SE" dirty="0"/>
              <a:t>ligger 2015 </a:t>
            </a:r>
            <a:r>
              <a:rPr lang="sv-SE" dirty="0" smtClean="0"/>
              <a:t>på 40,0 %, nästan 5 % högre än startåret 2011.</a:t>
            </a:r>
          </a:p>
          <a:p>
            <a:endParaRPr lang="sv-SE" dirty="0"/>
          </a:p>
          <a:p>
            <a:r>
              <a:rPr lang="sv-SE" dirty="0"/>
              <a:t>HHS, FHS, KMH, SKH, SDH, OH, DCH och DI ingår ej.</a:t>
            </a:r>
          </a:p>
          <a:p>
            <a:endParaRPr lang="sv-SE" dirty="0"/>
          </a:p>
          <a:p>
            <a:endParaRPr lang="sv-SE" dirty="0"/>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37</a:t>
            </a:fld>
            <a:endParaRPr lang="sv-SE"/>
          </a:p>
        </p:txBody>
      </p:sp>
    </p:spTree>
    <p:extLst>
      <p:ext uri="{BB962C8B-B14F-4D97-AF65-F5344CB8AC3E}">
        <p14:creationId xmlns:p14="http://schemas.microsoft.com/office/powerpoint/2010/main" val="4400233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Denna bild visar hur de totala gemensamma kostnaderna fördelar sig mellan</a:t>
            </a:r>
            <a:r>
              <a:rPr lang="sv-SE" baseline="0" dirty="0" smtClean="0"/>
              <a:t> de funktioner som definierats i SUHF-modellen:</a:t>
            </a:r>
          </a:p>
          <a:p>
            <a:endParaRPr lang="sv-SE" baseline="0" dirty="0" smtClean="0"/>
          </a:p>
          <a:p>
            <a:pPr marL="171450" indent="-171450">
              <a:buFont typeface="Arial" panose="020B0604020202020204" pitchFamily="34" charset="0"/>
              <a:buChar char="•"/>
            </a:pPr>
            <a:r>
              <a:rPr lang="sv-SE" baseline="0" dirty="0" smtClean="0"/>
              <a:t>Ledning</a:t>
            </a:r>
          </a:p>
          <a:p>
            <a:pPr marL="171450" indent="-171450">
              <a:buFont typeface="Arial" panose="020B0604020202020204" pitchFamily="34" charset="0"/>
              <a:buChar char="•"/>
            </a:pPr>
            <a:r>
              <a:rPr lang="sv-SE" baseline="0" dirty="0" smtClean="0"/>
              <a:t>Utbildnings- respektive forskningsadministration</a:t>
            </a:r>
          </a:p>
          <a:p>
            <a:pPr marL="171450" indent="-171450">
              <a:buFont typeface="Arial" panose="020B0604020202020204" pitchFamily="34" charset="0"/>
              <a:buChar char="•"/>
            </a:pPr>
            <a:r>
              <a:rPr lang="sv-SE" baseline="0" dirty="0" smtClean="0"/>
              <a:t>Ekonomi- och personaladministration</a:t>
            </a:r>
          </a:p>
          <a:p>
            <a:pPr marL="171450" indent="-171450">
              <a:buFont typeface="Arial" panose="020B0604020202020204" pitchFamily="34" charset="0"/>
              <a:buChar char="•"/>
            </a:pPr>
            <a:r>
              <a:rPr lang="sv-SE" baseline="0" dirty="0" smtClean="0"/>
              <a:t>Infrastruktur och service</a:t>
            </a:r>
          </a:p>
          <a:p>
            <a:pPr marL="171450" indent="-171450">
              <a:buFont typeface="Arial" panose="020B0604020202020204" pitchFamily="34" charset="0"/>
              <a:buChar char="•"/>
            </a:pPr>
            <a:r>
              <a:rPr lang="sv-SE" baseline="0" dirty="0" smtClean="0"/>
              <a:t>Bibliotek</a:t>
            </a:r>
          </a:p>
          <a:p>
            <a:pPr marL="171450" indent="-171450">
              <a:buFont typeface="Arial" panose="020B0604020202020204" pitchFamily="34" charset="0"/>
              <a:buChar char="•"/>
            </a:pPr>
            <a:r>
              <a:rPr lang="sv-SE" baseline="0" dirty="0" smtClean="0"/>
              <a:t>Nivåspecifikt</a:t>
            </a:r>
          </a:p>
          <a:p>
            <a:pPr marL="0" indent="0">
              <a:buFont typeface="Arial" panose="020B0604020202020204" pitchFamily="34" charset="0"/>
              <a:buNone/>
            </a:pPr>
            <a:endParaRPr lang="sv-SE" baseline="0" dirty="0" smtClean="0"/>
          </a:p>
          <a:p>
            <a:pPr marL="0" indent="0">
              <a:buFont typeface="Arial" panose="020B0604020202020204" pitchFamily="34" charset="0"/>
              <a:buNone/>
            </a:pPr>
            <a:r>
              <a:rPr lang="sv-SE" baseline="0" dirty="0" smtClean="0"/>
              <a:t>Bild </a:t>
            </a:r>
            <a:r>
              <a:rPr lang="sv-SE" dirty="0" smtClean="0"/>
              <a:t>39</a:t>
            </a:r>
            <a:r>
              <a:rPr lang="sv-SE" baseline="0" dirty="0" smtClean="0"/>
              <a:t> visar funktionsuppdelningen per verksamhetsgren (utbildning och forskning).</a:t>
            </a:r>
          </a:p>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38</a:t>
            </a:fld>
            <a:endParaRPr lang="sv-SE"/>
          </a:p>
        </p:txBody>
      </p:sp>
    </p:spTree>
    <p:extLst>
      <p:ext uri="{BB962C8B-B14F-4D97-AF65-F5344CB8AC3E}">
        <p14:creationId xmlns:p14="http://schemas.microsoft.com/office/powerpoint/2010/main" val="14864210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Denna bild visar hur de gemensamma kostnaderna</a:t>
            </a:r>
            <a:r>
              <a:rPr lang="sv-SE" baseline="0" dirty="0" smtClean="0"/>
              <a:t> fördelar sig på funktionerna per verksamhetsgren. </a:t>
            </a:r>
          </a:p>
          <a:p>
            <a:endParaRPr lang="sv-SE" baseline="0" dirty="0" smtClean="0"/>
          </a:p>
          <a:p>
            <a:r>
              <a:rPr lang="sv-SE" baseline="0" dirty="0" smtClean="0"/>
              <a:t>Kostnaderna för utbildningsadministration (</a:t>
            </a:r>
            <a:r>
              <a:rPr lang="sv-SE" dirty="0" smtClean="0"/>
              <a:t>röda</a:t>
            </a:r>
            <a:r>
              <a:rPr lang="sv-SE" baseline="0" dirty="0" smtClean="0"/>
              <a:t> fältet, 37 %) utgör en väsentligt större andel av de gemensamma kostnaderna än kostnaderna för forskningsadministration (16 %). Motsatt gäller för kostnaderna för ekonomi- och personaladministration (</a:t>
            </a:r>
            <a:r>
              <a:rPr lang="sv-SE" dirty="0" smtClean="0"/>
              <a:t>grönt</a:t>
            </a:r>
            <a:r>
              <a:rPr lang="sv-SE" baseline="0" dirty="0" smtClean="0"/>
              <a:t> fält), forskningen 21 % mot 11 % för utbildningen. Även för infrastruktur och service (</a:t>
            </a:r>
            <a:r>
              <a:rPr lang="sv-SE" dirty="0" smtClean="0"/>
              <a:t>lila</a:t>
            </a:r>
            <a:r>
              <a:rPr lang="sv-SE" baseline="0" dirty="0" smtClean="0"/>
              <a:t> fält) är skillnaden tydlig (34 % för forskningen mot 26 % för utbildningen). </a:t>
            </a:r>
          </a:p>
          <a:p>
            <a:endParaRPr lang="sv-SE" baseline="0" dirty="0" smtClean="0"/>
          </a:p>
          <a:p>
            <a:r>
              <a:rPr lang="sv-SE" baseline="0" dirty="0" smtClean="0"/>
              <a:t>Motsvarande information framgår även av bild 40 där kostnaderna för 2015 redovisas som belopp.</a:t>
            </a:r>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39</a:t>
            </a:fld>
            <a:endParaRPr lang="sv-SE"/>
          </a:p>
        </p:txBody>
      </p:sp>
    </p:spTree>
    <p:extLst>
      <p:ext uri="{BB962C8B-B14F-4D97-AF65-F5344CB8AC3E}">
        <p14:creationId xmlns:p14="http://schemas.microsoft.com/office/powerpoint/2010/main" val="3620717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lnSpcReduction="10000"/>
          </a:bodyPr>
          <a:lstStyle/>
          <a:p>
            <a:r>
              <a:rPr lang="sv-SE" dirty="0" smtClean="0"/>
              <a:t>Vissa</a:t>
            </a:r>
            <a:r>
              <a:rPr lang="sv-SE" baseline="0" dirty="0" smtClean="0"/>
              <a:t> typer av kostnader hanteras på olika sätt på olika lärosäten trots att det handlar om samma slags kostnader. Ett lärosäte hanterar kostnaden som en lärosätesgemensam kostnad medan ett annat lärosäte fördelar ut kostnaden till lägsta nivån (kostnadsbäraren) enligt någon princip för fördelning, kostnaden bokförs då i många fall som en direkt kostnad. Syftet med att fördela ut kostnaden kan t ex vara att öka kostnadsmedvetandet i organisationen och därigenom ge incitament till besparingar. Kostnader som fördelas ut med en schablonmetod och inte en exakt mätning kallas ”direktifierade” kostnader. Definitionen av direktifierade kostnader framgår av nästa bild. Exempel på sådana kostnader är olika typer av IT-kostnader, telefonkostnader mm.</a:t>
            </a:r>
          </a:p>
          <a:p>
            <a:endParaRPr lang="sv-SE" baseline="0" dirty="0" smtClean="0"/>
          </a:p>
          <a:p>
            <a:r>
              <a:rPr lang="sv-SE" baseline="0" dirty="0" smtClean="0"/>
              <a:t>Vid bokföring av löner bokförs också sociala kostnader på lönen. Lärosätet beslutar om en %-sats som gäller under kalenderåret. Ibland används olika procentsatser beroende på personens ålder, men några lärosäten använder samma procentuttag oavsett ålder. Avgiften avser i första hand de lagstadgade och avtalade avgifterna. Se vidare bild 8. I vissa fall lägger lärosätet också in en </a:t>
            </a:r>
            <a:r>
              <a:rPr lang="sv-SE" baseline="0" dirty="0" err="1" smtClean="0"/>
              <a:t>sk</a:t>
            </a:r>
            <a:r>
              <a:rPr lang="sv-SE" baseline="0" dirty="0" smtClean="0"/>
              <a:t> ”lokal avgift” för att </a:t>
            </a:r>
            <a:r>
              <a:rPr lang="sv-SE" dirty="0" smtClean="0"/>
              <a:t>finansiera</a:t>
            </a:r>
            <a:r>
              <a:rPr lang="sv-SE" baseline="0" dirty="0" smtClean="0"/>
              <a:t> vissa kostnader. Det kan vara t ex företagshälsovård, kostnader för pensionsadministration, delpension eller föräldraledighet (för doktorander). Lärosätet bestämmer själv storleken på en </a:t>
            </a:r>
            <a:r>
              <a:rPr lang="sv-SE" baseline="0" dirty="0" err="1" smtClean="0"/>
              <a:t>ev</a:t>
            </a:r>
            <a:r>
              <a:rPr lang="sv-SE" baseline="0" dirty="0" smtClean="0"/>
              <a:t> lokal avgift. Lokal avgift är en form av direktifiering. SUHF har rekommenderat lärosätena att inte ta ut någon lokal avgift. I normalfallet är det så att de kostnader som den lokala avgiften finansierar hade utgjort en indirekt kostnad om den lokala avgiften inte hade debiterats ut. Lokal avgift liksom direktifierade kostnader sänker alltså de indirekta kostnaderna på lärosätet. För att jämförelser ska bli mera rättvisande har därför uppgifter om direktifierade kostnader (inkl lokal avgift) samlats in och lagts till lärosätets indirekta kostnader på lärosätesgemensam nivå.</a:t>
            </a:r>
          </a:p>
          <a:p>
            <a:endParaRPr lang="sv-SE" baseline="0" dirty="0" smtClean="0"/>
          </a:p>
        </p:txBody>
      </p:sp>
      <p:sp>
        <p:nvSpPr>
          <p:cNvPr id="4" name="Platshållare för bildnummer 3"/>
          <p:cNvSpPr>
            <a:spLocks noGrp="1"/>
          </p:cNvSpPr>
          <p:nvPr>
            <p:ph type="sldNum" sz="quarter" idx="10"/>
          </p:nvPr>
        </p:nvSpPr>
        <p:spPr/>
        <p:txBody>
          <a:bodyPr/>
          <a:lstStyle/>
          <a:p>
            <a:fld id="{5214D084-D518-46D7-BD13-D9E581AF5B05}" type="slidenum">
              <a:rPr lang="sv-SE" smtClean="0"/>
              <a:pPr/>
              <a:t>4</a:t>
            </a:fld>
            <a:endParaRPr lang="sv-S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Denna bild visar</a:t>
            </a:r>
            <a:r>
              <a:rPr lang="sv-SE" baseline="0" dirty="0" smtClean="0"/>
              <a:t> gemensamma kostnader (tkr) för 2015 uppdelat per funktion och verksamhetsgren</a:t>
            </a:r>
            <a:r>
              <a:rPr lang="sv-SE" baseline="0" smtClean="0"/>
              <a:t>. </a:t>
            </a:r>
          </a:p>
          <a:p>
            <a:endParaRPr lang="sv-SE" dirty="0"/>
          </a:p>
          <a:p>
            <a:r>
              <a:rPr lang="sv-SE" dirty="0"/>
              <a:t>HHS, FHS, KMH, SKH, SDH, OH, DCH och DI ingår ej.</a:t>
            </a:r>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40</a:t>
            </a:fld>
            <a:endParaRPr lang="sv-SE"/>
          </a:p>
        </p:txBody>
      </p:sp>
    </p:spTree>
    <p:extLst>
      <p:ext uri="{BB962C8B-B14F-4D97-AF65-F5344CB8AC3E}">
        <p14:creationId xmlns:p14="http://schemas.microsoft.com/office/powerpoint/2010/main" val="10938307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Denna bild visar hur kostnaderna</a:t>
            </a:r>
            <a:r>
              <a:rPr lang="sv-SE" baseline="0" dirty="0" smtClean="0"/>
              <a:t> (tkr, löpande priser) för olika funktioner utvecklats över tid. Bilden avser utbildning, bild 42 avser forskning</a:t>
            </a:r>
            <a:r>
              <a:rPr lang="sv-SE" dirty="0"/>
              <a:t>. </a:t>
            </a:r>
          </a:p>
        </p:txBody>
      </p:sp>
      <p:sp>
        <p:nvSpPr>
          <p:cNvPr id="4" name="Platshållare för bildnummer 3"/>
          <p:cNvSpPr>
            <a:spLocks noGrp="1"/>
          </p:cNvSpPr>
          <p:nvPr>
            <p:ph type="sldNum" sz="quarter" idx="10"/>
          </p:nvPr>
        </p:nvSpPr>
        <p:spPr/>
        <p:txBody>
          <a:bodyPr/>
          <a:lstStyle/>
          <a:p>
            <a:fld id="{E818B36A-E682-48A3-A1BD-ABB467B5B4E3}" type="slidenum">
              <a:rPr lang="sv-SE" smtClean="0"/>
              <a:t>41</a:t>
            </a:fld>
            <a:endParaRPr lang="sv-SE"/>
          </a:p>
        </p:txBody>
      </p:sp>
    </p:spTree>
    <p:extLst>
      <p:ext uri="{BB962C8B-B14F-4D97-AF65-F5344CB8AC3E}">
        <p14:creationId xmlns:p14="http://schemas.microsoft.com/office/powerpoint/2010/main" val="32146610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Denna bild visar hur kostnaderna</a:t>
            </a:r>
            <a:r>
              <a:rPr lang="sv-SE" baseline="0" dirty="0" smtClean="0"/>
              <a:t> (tkr, löpande priser) för olika funktioner utvecklats över tid. Bilden avser forskning, bild 41 avser utbildning. Procentuellt</a:t>
            </a:r>
            <a:r>
              <a:rPr lang="sv-SE" dirty="0" smtClean="0"/>
              <a:t> under perioden 2011-2015 har </a:t>
            </a:r>
            <a:r>
              <a:rPr lang="sv-SE" baseline="0" dirty="0" smtClean="0"/>
              <a:t>kostnaderna för infrastruktur</a:t>
            </a:r>
            <a:r>
              <a:rPr lang="sv-SE" dirty="0" smtClean="0"/>
              <a:t> och service ökat mest, följt av kostnaderna för ledning.</a:t>
            </a:r>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42</a:t>
            </a:fld>
            <a:endParaRPr lang="sv-SE"/>
          </a:p>
        </p:txBody>
      </p:sp>
    </p:spTree>
    <p:extLst>
      <p:ext uri="{BB962C8B-B14F-4D97-AF65-F5344CB8AC3E}">
        <p14:creationId xmlns:p14="http://schemas.microsoft.com/office/powerpoint/2010/main" val="372263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Vid årsskiftet 2010-2011 gjordes en sammanslagning av Dramatiska Institutet och Teaterhögskolan i Stockholm under namnet </a:t>
            </a:r>
            <a:r>
              <a:rPr lang="sv-SE" dirty="0"/>
              <a:t>S</a:t>
            </a:r>
            <a:r>
              <a:rPr lang="sv-SE" dirty="0" smtClean="0"/>
              <a:t>tockholms dramatiska högskola. 1 januari 2014 gick Stockholms dramatiska högskola samman med </a:t>
            </a:r>
            <a:r>
              <a:rPr lang="sv-SE" dirty="0"/>
              <a:t>O</a:t>
            </a:r>
            <a:r>
              <a:rPr lang="sv-SE" dirty="0" smtClean="0"/>
              <a:t>perahögskolan och Dans- och Cirkushögskolan till Stockholms konstnärliga högskola. </a:t>
            </a:r>
          </a:p>
          <a:p>
            <a:endParaRPr lang="sv-SE" dirty="0"/>
          </a:p>
          <a:p>
            <a:r>
              <a:rPr lang="sv-SE" dirty="0" smtClean="0"/>
              <a:t>Högskolan på Gotland gick 1 juli 2013 samman med Uppsala universitet.</a:t>
            </a:r>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43</a:t>
            </a:fld>
            <a:endParaRPr lang="sv-SE"/>
          </a:p>
        </p:txBody>
      </p:sp>
    </p:spTree>
    <p:extLst>
      <p:ext uri="{BB962C8B-B14F-4D97-AF65-F5344CB8AC3E}">
        <p14:creationId xmlns:p14="http://schemas.microsoft.com/office/powerpoint/2010/main" val="3335426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a:t>Se även text på föregående bild.</a:t>
            </a:r>
          </a:p>
        </p:txBody>
      </p:sp>
      <p:sp>
        <p:nvSpPr>
          <p:cNvPr id="4" name="Platshållare för bildnummer 3"/>
          <p:cNvSpPr>
            <a:spLocks noGrp="1"/>
          </p:cNvSpPr>
          <p:nvPr>
            <p:ph type="sldNum" sz="quarter" idx="10"/>
          </p:nvPr>
        </p:nvSpPr>
        <p:spPr/>
        <p:txBody>
          <a:bodyPr/>
          <a:lstStyle/>
          <a:p>
            <a:fld id="{5214D084-D518-46D7-BD13-D9E581AF5B05}" type="slidenum">
              <a:rPr lang="sv-SE" smtClean="0"/>
              <a:pPr/>
              <a:t>5</a:t>
            </a:fld>
            <a:endParaRPr 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a:t>Se även text på </a:t>
            </a:r>
            <a:r>
              <a:rPr lang="sv-SE" dirty="0" smtClean="0"/>
              <a:t>bild 4.</a:t>
            </a:r>
            <a:endParaRPr lang="sv-SE" dirty="0"/>
          </a:p>
        </p:txBody>
      </p:sp>
      <p:sp>
        <p:nvSpPr>
          <p:cNvPr id="4" name="Platshållare för bildnummer 3"/>
          <p:cNvSpPr>
            <a:spLocks noGrp="1"/>
          </p:cNvSpPr>
          <p:nvPr>
            <p:ph type="sldNum" sz="quarter" idx="10"/>
          </p:nvPr>
        </p:nvSpPr>
        <p:spPr/>
        <p:txBody>
          <a:bodyPr/>
          <a:lstStyle/>
          <a:p>
            <a:fld id="{5214D084-D518-46D7-BD13-D9E581AF5B05}" type="slidenum">
              <a:rPr lang="sv-SE" smtClean="0"/>
              <a:pPr/>
              <a:t>6</a:t>
            </a:fld>
            <a:endParaRPr 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E818B36A-E682-48A3-A1BD-ABB467B5B4E3}" type="slidenum">
              <a:rPr lang="sv-SE" smtClean="0"/>
              <a:t>7</a:t>
            </a:fld>
            <a:endParaRPr lang="sv-SE"/>
          </a:p>
        </p:txBody>
      </p:sp>
    </p:spTree>
    <p:extLst>
      <p:ext uri="{BB962C8B-B14F-4D97-AF65-F5344CB8AC3E}">
        <p14:creationId xmlns:p14="http://schemas.microsoft.com/office/powerpoint/2010/main" val="3576684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Rekommendation från SUHF mars 2011:</a:t>
            </a:r>
          </a:p>
          <a:p>
            <a:r>
              <a:rPr lang="sv-SE" i="1" dirty="0"/>
              <a:t>”Alla lärosäten rekommenderas att definiera lönekostnadspålägget på ett enhetligt sätt </a:t>
            </a:r>
            <a:r>
              <a:rPr lang="sv-SE" i="1" dirty="0" smtClean="0"/>
              <a:t>och snarast </a:t>
            </a:r>
            <a:r>
              <a:rPr lang="sv-SE" i="1" dirty="0"/>
              <a:t>övergå till att inkludera endast följande avgifter i lärosätets </a:t>
            </a:r>
            <a:r>
              <a:rPr lang="sv-SE" i="1" dirty="0" smtClean="0"/>
              <a:t>lönekostnadspålägg.</a:t>
            </a:r>
            <a:endParaRPr lang="sv-SE" i="1" dirty="0"/>
          </a:p>
          <a:p>
            <a:r>
              <a:rPr lang="sv-SE" i="1" dirty="0"/>
              <a:t>Lagstadgad arbetsgivaravgift </a:t>
            </a:r>
            <a:r>
              <a:rPr lang="sv-SE" i="1" dirty="0" smtClean="0"/>
              <a:t>	31,420 </a:t>
            </a:r>
            <a:r>
              <a:rPr lang="sv-SE" i="1" dirty="0"/>
              <a:t>%</a:t>
            </a:r>
          </a:p>
          <a:p>
            <a:r>
              <a:rPr lang="sv-SE" i="1" dirty="0"/>
              <a:t>Kåpan </a:t>
            </a:r>
            <a:r>
              <a:rPr lang="sv-SE" i="1" dirty="0" err="1"/>
              <a:t>inkl</a:t>
            </a:r>
            <a:r>
              <a:rPr lang="sv-SE" i="1" dirty="0"/>
              <a:t> särskild löneskatt </a:t>
            </a:r>
            <a:r>
              <a:rPr lang="sv-SE" i="1" dirty="0" smtClean="0"/>
              <a:t>		2,485 </a:t>
            </a:r>
            <a:r>
              <a:rPr lang="sv-SE" i="1" dirty="0"/>
              <a:t>%</a:t>
            </a:r>
          </a:p>
          <a:p>
            <a:r>
              <a:rPr lang="sv-SE" i="1" dirty="0" err="1"/>
              <a:t>Iåpen</a:t>
            </a:r>
            <a:r>
              <a:rPr lang="sv-SE" i="1" dirty="0"/>
              <a:t> </a:t>
            </a:r>
            <a:r>
              <a:rPr lang="sv-SE" i="1" dirty="0" err="1"/>
              <a:t>inkl</a:t>
            </a:r>
            <a:r>
              <a:rPr lang="sv-SE" i="1" dirty="0"/>
              <a:t> särskild löneskatt </a:t>
            </a:r>
            <a:r>
              <a:rPr lang="sv-SE" i="1" dirty="0" smtClean="0"/>
              <a:t>		3,107 </a:t>
            </a:r>
            <a:r>
              <a:rPr lang="sv-SE" i="1" dirty="0"/>
              <a:t>%</a:t>
            </a:r>
          </a:p>
          <a:p>
            <a:r>
              <a:rPr lang="sv-SE" i="1" dirty="0"/>
              <a:t>T</a:t>
            </a:r>
            <a:r>
              <a:rPr lang="sv-SE" i="1" dirty="0" smtClean="0"/>
              <a:t>rygghetsstiftelsen 		0,355 </a:t>
            </a:r>
            <a:r>
              <a:rPr lang="sv-SE" i="1" dirty="0"/>
              <a:t>%</a:t>
            </a:r>
          </a:p>
          <a:p>
            <a:r>
              <a:rPr lang="sv-SE" i="1" dirty="0"/>
              <a:t>L</a:t>
            </a:r>
            <a:r>
              <a:rPr lang="sv-SE" i="1" dirty="0" smtClean="0"/>
              <a:t>okalt </a:t>
            </a:r>
            <a:r>
              <a:rPr lang="sv-SE" i="1" dirty="0"/>
              <a:t>aktivt omställningsarbete </a:t>
            </a:r>
            <a:r>
              <a:rPr lang="sv-SE" i="1" dirty="0" smtClean="0"/>
              <a:t>	0,300 </a:t>
            </a:r>
            <a:r>
              <a:rPr lang="sv-SE" i="1" dirty="0"/>
              <a:t>%</a:t>
            </a:r>
          </a:p>
          <a:p>
            <a:r>
              <a:rPr lang="sv-SE" i="1" dirty="0"/>
              <a:t>A</a:t>
            </a:r>
            <a:r>
              <a:rPr lang="sv-SE" i="1" dirty="0" smtClean="0"/>
              <a:t>rbetsgivarverket 		0,085 </a:t>
            </a:r>
            <a:r>
              <a:rPr lang="sv-SE" i="1" dirty="0"/>
              <a:t>% = </a:t>
            </a:r>
            <a:r>
              <a:rPr lang="sv-SE" i="1" dirty="0" smtClean="0"/>
              <a:t>37,752%</a:t>
            </a:r>
            <a:endParaRPr lang="sv-SE" i="1" dirty="0"/>
          </a:p>
          <a:p>
            <a:r>
              <a:rPr lang="sv-SE" i="1" dirty="0"/>
              <a:t>+ kostnaden för pensionsåtaganden enligt lärosätets beräkning (olika för </a:t>
            </a:r>
            <a:r>
              <a:rPr lang="sv-SE" i="1" dirty="0" smtClean="0"/>
              <a:t>varje lärosäte).</a:t>
            </a:r>
            <a:r>
              <a:rPr lang="sv-SE" i="1" baseline="0" dirty="0" smtClean="0"/>
              <a:t> </a:t>
            </a:r>
            <a:r>
              <a:rPr lang="sv-SE" i="1" dirty="0" smtClean="0"/>
              <a:t>Procentsatserna </a:t>
            </a:r>
            <a:r>
              <a:rPr lang="sv-SE" i="1" dirty="0"/>
              <a:t>ovan avser </a:t>
            </a:r>
            <a:r>
              <a:rPr lang="sv-SE" i="1" dirty="0" smtClean="0"/>
              <a:t>2011 </a:t>
            </a:r>
            <a:r>
              <a:rPr lang="sv-SE" i="1" dirty="0"/>
              <a:t>och gäller för de lärosäten som är statliga </a:t>
            </a:r>
            <a:r>
              <a:rPr lang="sv-SE" i="1" dirty="0" smtClean="0"/>
              <a:t>myndigheter. Övriga </a:t>
            </a:r>
            <a:r>
              <a:rPr lang="sv-SE" i="1" dirty="0"/>
              <a:t>lärosäten rekommenderas anpassa lönekostnadspålägget efter </a:t>
            </a:r>
            <a:r>
              <a:rPr lang="sv-SE" i="1" dirty="0" smtClean="0"/>
              <a:t>ovanstående riktlinjer </a:t>
            </a:r>
            <a:r>
              <a:rPr lang="sv-SE" i="1" dirty="0"/>
              <a:t>och efter förutsättningarna för respektive organisationsform</a:t>
            </a:r>
            <a:r>
              <a:rPr lang="sv-SE" i="1" dirty="0" smtClean="0"/>
              <a:t>.”</a:t>
            </a:r>
          </a:p>
          <a:p>
            <a:endParaRPr lang="sv-SE" dirty="0"/>
          </a:p>
          <a:p>
            <a:r>
              <a:rPr lang="sv-SE" dirty="0"/>
              <a:t>På bilden redovisas %-satsen för lönekostnadspålägg </a:t>
            </a:r>
            <a:r>
              <a:rPr lang="sv-SE" dirty="0" smtClean="0"/>
              <a:t>2015 </a:t>
            </a:r>
            <a:r>
              <a:rPr lang="sv-SE" dirty="0"/>
              <a:t>för </a:t>
            </a:r>
            <a:r>
              <a:rPr lang="sv-SE" dirty="0" smtClean="0"/>
              <a:t>lärosätena. De obligatoriska avgifterna för 2015 är 0,055</a:t>
            </a:r>
            <a:r>
              <a:rPr lang="sv-SE" baseline="0" dirty="0" smtClean="0"/>
              <a:t> % lägre än för 2011 (se bild 7)</a:t>
            </a:r>
            <a:r>
              <a:rPr lang="sv-SE" dirty="0" smtClean="0"/>
              <a:t>. Storleken på de </a:t>
            </a:r>
            <a:r>
              <a:rPr lang="sv-SE" dirty="0"/>
              <a:t>lokala </a:t>
            </a:r>
            <a:r>
              <a:rPr lang="sv-SE" dirty="0" smtClean="0"/>
              <a:t>avgifterna </a:t>
            </a:r>
            <a:r>
              <a:rPr lang="sv-SE" dirty="0"/>
              <a:t>framgår tydligare av efterföljande bild</a:t>
            </a:r>
            <a:r>
              <a:rPr lang="sv-SE" dirty="0" smtClean="0"/>
              <a:t>.</a:t>
            </a:r>
          </a:p>
          <a:p>
            <a:endParaRPr lang="sv-SE" dirty="0" smtClean="0"/>
          </a:p>
          <a:p>
            <a:r>
              <a:rPr lang="sv-SE" dirty="0" smtClean="0"/>
              <a:t>Förklaring till lärosätesförkortningarna finns på bild 43 och anteckningssidan till bild 13.</a:t>
            </a:r>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8</a:t>
            </a:fld>
            <a:endParaRPr lang="sv-SE"/>
          </a:p>
        </p:txBody>
      </p:sp>
    </p:spTree>
    <p:extLst>
      <p:ext uri="{BB962C8B-B14F-4D97-AF65-F5344CB8AC3E}">
        <p14:creationId xmlns:p14="http://schemas.microsoft.com/office/powerpoint/2010/main" val="565330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Lokal avgift kan vara t ex </a:t>
            </a:r>
            <a:r>
              <a:rPr lang="sv-SE" dirty="0" smtClean="0"/>
              <a:t>företagshälsovård, kostnader</a:t>
            </a:r>
            <a:r>
              <a:rPr lang="sv-SE" baseline="0" dirty="0" smtClean="0"/>
              <a:t> för pensionsadministration, </a:t>
            </a:r>
            <a:r>
              <a:rPr lang="sv-SE" dirty="0" smtClean="0"/>
              <a:t>delpension</a:t>
            </a:r>
            <a:r>
              <a:rPr lang="sv-SE" baseline="0" dirty="0"/>
              <a:t> </a:t>
            </a:r>
            <a:r>
              <a:rPr lang="sv-SE" baseline="0" dirty="0" smtClean="0"/>
              <a:t>eller</a:t>
            </a:r>
            <a:r>
              <a:rPr lang="sv-SE" dirty="0" smtClean="0"/>
              <a:t> </a:t>
            </a:r>
            <a:r>
              <a:rPr lang="sv-SE" dirty="0"/>
              <a:t>föräldraledighet (för doktorander</a:t>
            </a:r>
            <a:r>
              <a:rPr lang="sv-SE" dirty="0" smtClean="0"/>
              <a:t>).</a:t>
            </a:r>
            <a:endParaRPr lang="sv-SE" dirty="0"/>
          </a:p>
          <a:p>
            <a:endParaRPr lang="sv-SE" dirty="0"/>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9</a:t>
            </a:fld>
            <a:endParaRPr lang="sv-SE"/>
          </a:p>
        </p:txBody>
      </p:sp>
    </p:spTree>
    <p:extLst>
      <p:ext uri="{BB962C8B-B14F-4D97-AF65-F5344CB8AC3E}">
        <p14:creationId xmlns:p14="http://schemas.microsoft.com/office/powerpoint/2010/main" val="2860475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r>
              <a:rPr lang="sv-SE" smtClean="0"/>
              <a:t>SUHF-statistiken 2015-2/Ann-Kristin Mattsson/2015-11-09</a:t>
            </a:r>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597EB39-9867-4D19-AC49-F3C3B5CC1072}" type="slidenum">
              <a:rPr lang="sv-SE" smtClean="0"/>
              <a:t>‹#›</a:t>
            </a:fld>
            <a:endParaRPr lang="sv-SE"/>
          </a:p>
        </p:txBody>
      </p:sp>
    </p:spTree>
    <p:extLst>
      <p:ext uri="{BB962C8B-B14F-4D97-AF65-F5344CB8AC3E}">
        <p14:creationId xmlns:p14="http://schemas.microsoft.com/office/powerpoint/2010/main" val="25846807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r>
              <a:rPr lang="sv-SE" smtClean="0"/>
              <a:t>SUHF-statistiken 2015-2/Ann-Kristin Mattsson/2015-11-09</a:t>
            </a:r>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597EB39-9867-4D19-AC49-F3C3B5CC1072}" type="slidenum">
              <a:rPr lang="sv-SE" smtClean="0"/>
              <a:t>‹#›</a:t>
            </a:fld>
            <a:endParaRPr lang="sv-SE"/>
          </a:p>
        </p:txBody>
      </p:sp>
    </p:spTree>
    <p:extLst>
      <p:ext uri="{BB962C8B-B14F-4D97-AF65-F5344CB8AC3E}">
        <p14:creationId xmlns:p14="http://schemas.microsoft.com/office/powerpoint/2010/main" val="2207106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r>
              <a:rPr lang="sv-SE" smtClean="0"/>
              <a:t>SUHF-statistiken 2015-2/Ann-Kristin Mattsson/2015-11-09</a:t>
            </a:r>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597EB39-9867-4D19-AC49-F3C3B5CC1072}" type="slidenum">
              <a:rPr lang="sv-SE" smtClean="0"/>
              <a:t>‹#›</a:t>
            </a:fld>
            <a:endParaRPr lang="sv-SE"/>
          </a:p>
        </p:txBody>
      </p:sp>
    </p:spTree>
    <p:extLst>
      <p:ext uri="{BB962C8B-B14F-4D97-AF65-F5344CB8AC3E}">
        <p14:creationId xmlns:p14="http://schemas.microsoft.com/office/powerpoint/2010/main" val="1834735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r>
              <a:rPr lang="sv-SE" smtClean="0"/>
              <a:t>SUHF-statistiken 2015-2/Ann-Kristin Mattsson/2015-11-09</a:t>
            </a:r>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597EB39-9867-4D19-AC49-F3C3B5CC1072}" type="slidenum">
              <a:rPr lang="sv-SE" smtClean="0"/>
              <a:t>‹#›</a:t>
            </a:fld>
            <a:endParaRPr lang="sv-SE"/>
          </a:p>
        </p:txBody>
      </p:sp>
    </p:spTree>
    <p:extLst>
      <p:ext uri="{BB962C8B-B14F-4D97-AF65-F5344CB8AC3E}">
        <p14:creationId xmlns:p14="http://schemas.microsoft.com/office/powerpoint/2010/main" val="2409939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r>
              <a:rPr lang="sv-SE" smtClean="0"/>
              <a:t>SUHF-statistiken 2015-2/Ann-Kristin Mattsson/2015-11-09</a:t>
            </a:r>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597EB39-9867-4D19-AC49-F3C3B5CC1072}" type="slidenum">
              <a:rPr lang="sv-SE" smtClean="0"/>
              <a:t>‹#›</a:t>
            </a:fld>
            <a:endParaRPr lang="sv-SE"/>
          </a:p>
        </p:txBody>
      </p:sp>
    </p:spTree>
    <p:extLst>
      <p:ext uri="{BB962C8B-B14F-4D97-AF65-F5344CB8AC3E}">
        <p14:creationId xmlns:p14="http://schemas.microsoft.com/office/powerpoint/2010/main" val="2726862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a:xfrm>
            <a:off x="457200" y="6356350"/>
            <a:ext cx="4042792" cy="365125"/>
          </a:xfrm>
        </p:spPr>
        <p:txBody>
          <a:bodyPr/>
          <a:lstStyle/>
          <a:p>
            <a:r>
              <a:rPr lang="sv-SE" smtClean="0"/>
              <a:t>SUHF-statistiken 2015-2/Ann-Kristin Mattsson/2015-11-09</a:t>
            </a:r>
            <a:endParaRPr lang="sv-SE" dirty="0"/>
          </a:p>
        </p:txBody>
      </p:sp>
      <p:sp>
        <p:nvSpPr>
          <p:cNvPr id="6" name="Platshållare för sidfot 5"/>
          <p:cNvSpPr>
            <a:spLocks noGrp="1"/>
          </p:cNvSpPr>
          <p:nvPr>
            <p:ph type="ftr" sz="quarter" idx="11"/>
          </p:nvPr>
        </p:nvSpPr>
        <p:spPr>
          <a:xfrm>
            <a:off x="4499992" y="6356350"/>
            <a:ext cx="1519808" cy="365125"/>
          </a:xfrm>
        </p:spPr>
        <p:txBody>
          <a:bodyPr/>
          <a:lstStyle/>
          <a:p>
            <a:endParaRPr lang="sv-SE" dirty="0"/>
          </a:p>
        </p:txBody>
      </p:sp>
      <p:sp>
        <p:nvSpPr>
          <p:cNvPr id="7" name="Platshållare för bildnummer 6"/>
          <p:cNvSpPr>
            <a:spLocks noGrp="1"/>
          </p:cNvSpPr>
          <p:nvPr>
            <p:ph type="sldNum" sz="quarter" idx="12"/>
          </p:nvPr>
        </p:nvSpPr>
        <p:spPr/>
        <p:txBody>
          <a:bodyPr/>
          <a:lstStyle/>
          <a:p>
            <a:fld id="{9597EB39-9867-4D19-AC49-F3C3B5CC1072}" type="slidenum">
              <a:rPr lang="sv-SE" smtClean="0"/>
              <a:t>‹#›</a:t>
            </a:fld>
            <a:endParaRPr lang="sv-SE" dirty="0"/>
          </a:p>
        </p:txBody>
      </p:sp>
    </p:spTree>
    <p:extLst>
      <p:ext uri="{BB962C8B-B14F-4D97-AF65-F5344CB8AC3E}">
        <p14:creationId xmlns:p14="http://schemas.microsoft.com/office/powerpoint/2010/main" val="39119551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r>
              <a:rPr lang="sv-SE" smtClean="0"/>
              <a:t>SUHF-statistiken 2015-2/Ann-Kristin Mattsson/2015-11-09</a:t>
            </a:r>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597EB39-9867-4D19-AC49-F3C3B5CC1072}" type="slidenum">
              <a:rPr lang="sv-SE" smtClean="0"/>
              <a:t>‹#›</a:t>
            </a:fld>
            <a:endParaRPr lang="sv-SE"/>
          </a:p>
        </p:txBody>
      </p:sp>
    </p:spTree>
    <p:extLst>
      <p:ext uri="{BB962C8B-B14F-4D97-AF65-F5344CB8AC3E}">
        <p14:creationId xmlns:p14="http://schemas.microsoft.com/office/powerpoint/2010/main" val="1572018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r>
              <a:rPr lang="sv-SE" smtClean="0"/>
              <a:t>SUHF-statistiken 2015-2/Ann-Kristin Mattsson/2015-11-09</a:t>
            </a:r>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597EB39-9867-4D19-AC49-F3C3B5CC1072}" type="slidenum">
              <a:rPr lang="sv-SE" smtClean="0"/>
              <a:t>‹#›</a:t>
            </a:fld>
            <a:endParaRPr lang="sv-SE"/>
          </a:p>
        </p:txBody>
      </p:sp>
    </p:spTree>
    <p:extLst>
      <p:ext uri="{BB962C8B-B14F-4D97-AF65-F5344CB8AC3E}">
        <p14:creationId xmlns:p14="http://schemas.microsoft.com/office/powerpoint/2010/main" val="3567803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smtClean="0"/>
              <a:t>SUHF-statistiken 2015-2/Ann-Kristin Mattsson/2015-11-09</a:t>
            </a:r>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597EB39-9867-4D19-AC49-F3C3B5CC1072}" type="slidenum">
              <a:rPr lang="sv-SE" smtClean="0"/>
              <a:t>‹#›</a:t>
            </a:fld>
            <a:endParaRPr lang="sv-SE"/>
          </a:p>
        </p:txBody>
      </p:sp>
    </p:spTree>
    <p:extLst>
      <p:ext uri="{BB962C8B-B14F-4D97-AF65-F5344CB8AC3E}">
        <p14:creationId xmlns:p14="http://schemas.microsoft.com/office/powerpoint/2010/main" val="4146327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r>
              <a:rPr lang="sv-SE" smtClean="0"/>
              <a:t>SUHF-statistiken 2015-2/Ann-Kristin Mattsson/2015-11-09</a:t>
            </a:r>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597EB39-9867-4D19-AC49-F3C3B5CC1072}" type="slidenum">
              <a:rPr lang="sv-SE" smtClean="0"/>
              <a:t>‹#›</a:t>
            </a:fld>
            <a:endParaRPr lang="sv-SE"/>
          </a:p>
        </p:txBody>
      </p:sp>
    </p:spTree>
    <p:extLst>
      <p:ext uri="{BB962C8B-B14F-4D97-AF65-F5344CB8AC3E}">
        <p14:creationId xmlns:p14="http://schemas.microsoft.com/office/powerpoint/2010/main" val="3271081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r>
              <a:rPr lang="sv-SE" smtClean="0"/>
              <a:t>SUHF-statistiken 2015-2/Ann-Kristin Mattsson/2015-11-09</a:t>
            </a:r>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597EB39-9867-4D19-AC49-F3C3B5CC1072}" type="slidenum">
              <a:rPr lang="sv-SE" smtClean="0"/>
              <a:t>‹#›</a:t>
            </a:fld>
            <a:endParaRPr lang="sv-SE"/>
          </a:p>
        </p:txBody>
      </p:sp>
    </p:spTree>
    <p:extLst>
      <p:ext uri="{BB962C8B-B14F-4D97-AF65-F5344CB8AC3E}">
        <p14:creationId xmlns:p14="http://schemas.microsoft.com/office/powerpoint/2010/main" val="2511105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sv-SE" smtClean="0"/>
              <a:t>SUHF-statistiken 2015-2/Ann-Kristin Mattsson/2015-11-09</a:t>
            </a:r>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97EB39-9867-4D19-AC49-F3C3B5CC1072}" type="slidenum">
              <a:rPr lang="sv-SE" smtClean="0"/>
              <a:t>‹#›</a:t>
            </a:fld>
            <a:endParaRPr lang="sv-SE"/>
          </a:p>
        </p:txBody>
      </p:sp>
    </p:spTree>
    <p:extLst>
      <p:ext uri="{BB962C8B-B14F-4D97-AF65-F5344CB8AC3E}">
        <p14:creationId xmlns:p14="http://schemas.microsoft.com/office/powerpoint/2010/main" val="2125984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chart" Target="../charts/chart34.xml"/><Relationship Id="rId3" Type="http://schemas.openxmlformats.org/officeDocument/2006/relationships/chart" Target="../charts/chart29.xml"/><Relationship Id="rId7" Type="http://schemas.openxmlformats.org/officeDocument/2006/relationships/chart" Target="../charts/chart33.xml"/><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chart" Target="../charts/chart32.xml"/><Relationship Id="rId5" Type="http://schemas.openxmlformats.org/officeDocument/2006/relationships/chart" Target="../charts/chart31.xml"/><Relationship Id="rId4" Type="http://schemas.openxmlformats.org/officeDocument/2006/relationships/chart" Target="../charts/char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Lärosätenas indirekta kostnader</a:t>
            </a:r>
            <a:endParaRPr lang="sv-SE" dirty="0"/>
          </a:p>
        </p:txBody>
      </p:sp>
      <p:sp>
        <p:nvSpPr>
          <p:cNvPr id="3" name="Underrubrik 2"/>
          <p:cNvSpPr>
            <a:spLocks noGrp="1"/>
          </p:cNvSpPr>
          <p:nvPr>
            <p:ph type="subTitle" idx="1"/>
          </p:nvPr>
        </p:nvSpPr>
        <p:spPr/>
        <p:txBody>
          <a:bodyPr/>
          <a:lstStyle/>
          <a:p>
            <a:r>
              <a:rPr lang="sv-SE" dirty="0" smtClean="0"/>
              <a:t>SUHF-statistiken 2015</a:t>
            </a:r>
          </a:p>
          <a:p>
            <a:r>
              <a:rPr lang="sv-SE" sz="2000" dirty="0"/>
              <a:t>u</a:t>
            </a:r>
            <a:r>
              <a:rPr lang="sv-SE" sz="2000" dirty="0" smtClean="0"/>
              <a:t>ppdaterad statistik 2015-11-09</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1</a:t>
            </a:fld>
            <a:endParaRPr lang="sv-SE"/>
          </a:p>
        </p:txBody>
      </p:sp>
      <p:sp>
        <p:nvSpPr>
          <p:cNvPr id="6" name="Platshållare för datum 5"/>
          <p:cNvSpPr>
            <a:spLocks noGrp="1"/>
          </p:cNvSpPr>
          <p:nvPr>
            <p:ph type="dt" sz="half" idx="10"/>
          </p:nvPr>
        </p:nvSpPr>
        <p:spPr>
          <a:xfrm>
            <a:off x="457200" y="6356350"/>
            <a:ext cx="3970784" cy="365125"/>
          </a:xfrm>
        </p:spPr>
        <p:txBody>
          <a:bodyPr/>
          <a:lstStyle/>
          <a:p>
            <a:r>
              <a:rPr lang="sv-SE" smtClean="0"/>
              <a:t>SUHF-statistiken 2015-2/Ann-Kristin Mattsson/2015-11-09</a:t>
            </a:r>
            <a:endParaRPr lang="sv-SE" dirty="0" smtClean="0"/>
          </a:p>
        </p:txBody>
      </p:sp>
    </p:spTree>
    <p:extLst>
      <p:ext uri="{BB962C8B-B14F-4D97-AF65-F5344CB8AC3E}">
        <p14:creationId xmlns:p14="http://schemas.microsoft.com/office/powerpoint/2010/main" val="13595629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Andel indirekta kostnader</a:t>
            </a:r>
            <a:endParaRPr lang="sv-SE" dirty="0"/>
          </a:p>
        </p:txBody>
      </p:sp>
      <p:graphicFrame>
        <p:nvGraphicFramePr>
          <p:cNvPr id="6" name="Platshållare för innehåll 5"/>
          <p:cNvGraphicFramePr>
            <a:graphicFrameLocks noGrp="1"/>
          </p:cNvGraphicFramePr>
          <p:nvPr>
            <p:ph idx="1"/>
            <p:extLst>
              <p:ext uri="{D42A27DB-BD31-4B8C-83A1-F6EECF244321}">
                <p14:modId xmlns:p14="http://schemas.microsoft.com/office/powerpoint/2010/main" val="2720009609"/>
              </p:ext>
            </p:extLst>
          </p:nvPr>
        </p:nvGraphicFramePr>
        <p:xfrm>
          <a:off x="467544" y="1999744"/>
          <a:ext cx="7560839" cy="2719948"/>
        </p:xfrm>
        <a:graphic>
          <a:graphicData uri="http://schemas.openxmlformats.org/drawingml/2006/table">
            <a:tbl>
              <a:tblPr firstRow="1" lastRow="1" bandRow="1">
                <a:tableStyleId>{5C22544A-7EE6-4342-B048-85BDC9FD1C3A}</a:tableStyleId>
              </a:tblPr>
              <a:tblGrid>
                <a:gridCol w="1254168"/>
                <a:gridCol w="1290001"/>
                <a:gridCol w="1290001"/>
                <a:gridCol w="1290001"/>
                <a:gridCol w="1218334"/>
                <a:gridCol w="1218334"/>
              </a:tblGrid>
              <a:tr h="681350">
                <a:tc>
                  <a:txBody>
                    <a:bodyPr/>
                    <a:lstStyle/>
                    <a:p>
                      <a:endParaRPr lang="sv-SE" dirty="0"/>
                    </a:p>
                  </a:txBody>
                  <a:tcPr/>
                </a:tc>
                <a:tc>
                  <a:txBody>
                    <a:bodyPr/>
                    <a:lstStyle/>
                    <a:p>
                      <a:pPr algn="ctr"/>
                      <a:r>
                        <a:rPr lang="sv-SE" dirty="0" smtClean="0"/>
                        <a:t>2015</a:t>
                      </a:r>
                      <a:endParaRPr lang="sv-SE" dirty="0"/>
                    </a:p>
                  </a:txBody>
                  <a:tcPr/>
                </a:tc>
                <a:tc>
                  <a:txBody>
                    <a:bodyPr/>
                    <a:lstStyle/>
                    <a:p>
                      <a:pPr algn="ctr"/>
                      <a:r>
                        <a:rPr lang="sv-SE" dirty="0" smtClean="0"/>
                        <a:t>2014</a:t>
                      </a:r>
                      <a:endParaRPr lang="sv-SE" dirty="0"/>
                    </a:p>
                  </a:txBody>
                  <a:tcPr/>
                </a:tc>
                <a:tc>
                  <a:txBody>
                    <a:bodyPr/>
                    <a:lstStyle/>
                    <a:p>
                      <a:pPr algn="ctr"/>
                      <a:r>
                        <a:rPr lang="sv-SE" dirty="0" smtClean="0"/>
                        <a:t>2013</a:t>
                      </a:r>
                    </a:p>
                    <a:p>
                      <a:pPr algn="ctr"/>
                      <a:endParaRPr lang="sv-SE" dirty="0"/>
                    </a:p>
                  </a:txBody>
                  <a:tcPr/>
                </a:tc>
                <a:tc>
                  <a:txBody>
                    <a:bodyPr/>
                    <a:lstStyle/>
                    <a:p>
                      <a:pPr algn="ctr"/>
                      <a:r>
                        <a:rPr lang="sv-SE" dirty="0" smtClean="0"/>
                        <a:t>2012</a:t>
                      </a:r>
                      <a:endParaRPr lang="sv-SE" dirty="0"/>
                    </a:p>
                  </a:txBody>
                  <a:tcPr/>
                </a:tc>
                <a:tc>
                  <a:txBody>
                    <a:bodyPr/>
                    <a:lstStyle/>
                    <a:p>
                      <a:pPr algn="ctr"/>
                      <a:r>
                        <a:rPr lang="sv-SE" dirty="0" smtClean="0"/>
                        <a:t>2011</a:t>
                      </a:r>
                      <a:endParaRPr lang="sv-SE" dirty="0"/>
                    </a:p>
                  </a:txBody>
                  <a:tcPr/>
                </a:tc>
              </a:tr>
              <a:tr h="675898">
                <a:tc>
                  <a:txBody>
                    <a:bodyPr/>
                    <a:lstStyle/>
                    <a:p>
                      <a:pPr algn="l"/>
                      <a:r>
                        <a:rPr lang="sv-SE" dirty="0" smtClean="0"/>
                        <a:t>Utbildning</a:t>
                      </a:r>
                      <a:endParaRPr lang="sv-SE" dirty="0"/>
                    </a:p>
                  </a:txBody>
                  <a:tcPr/>
                </a:tc>
                <a:tc>
                  <a:txBody>
                    <a:bodyPr/>
                    <a:lstStyle/>
                    <a:p>
                      <a:pPr algn="ctr"/>
                      <a:r>
                        <a:rPr lang="sv-SE" dirty="0" smtClean="0"/>
                        <a:t>33,5 %</a:t>
                      </a:r>
                      <a:endParaRPr lang="sv-SE" dirty="0"/>
                    </a:p>
                  </a:txBody>
                  <a:tcPr/>
                </a:tc>
                <a:tc>
                  <a:txBody>
                    <a:bodyPr/>
                    <a:lstStyle/>
                    <a:p>
                      <a:pPr algn="ctr"/>
                      <a:r>
                        <a:rPr lang="sv-SE" dirty="0" smtClean="0"/>
                        <a:t>33,9 %</a:t>
                      </a:r>
                      <a:endParaRPr lang="sv-SE" dirty="0"/>
                    </a:p>
                  </a:txBody>
                  <a:tcPr/>
                </a:tc>
                <a:tc>
                  <a:txBody>
                    <a:bodyPr/>
                    <a:lstStyle/>
                    <a:p>
                      <a:pPr algn="ctr"/>
                      <a:r>
                        <a:rPr lang="sv-SE" dirty="0" smtClean="0"/>
                        <a:t>34,2 %</a:t>
                      </a:r>
                      <a:endParaRPr lang="sv-SE" dirty="0"/>
                    </a:p>
                  </a:txBody>
                  <a:tcPr/>
                </a:tc>
                <a:tc>
                  <a:txBody>
                    <a:bodyPr/>
                    <a:lstStyle/>
                    <a:p>
                      <a:pPr algn="ctr"/>
                      <a:r>
                        <a:rPr lang="sv-SE" dirty="0" smtClean="0"/>
                        <a:t>34,5 %</a:t>
                      </a:r>
                      <a:endParaRPr lang="sv-SE" dirty="0"/>
                    </a:p>
                  </a:txBody>
                  <a:tcPr/>
                </a:tc>
                <a:tc>
                  <a:txBody>
                    <a:bodyPr/>
                    <a:lstStyle/>
                    <a:p>
                      <a:pPr algn="ctr"/>
                      <a:r>
                        <a:rPr lang="sv-SE" dirty="0" smtClean="0"/>
                        <a:t>34,6 %</a:t>
                      </a:r>
                      <a:endParaRPr lang="sv-SE" dirty="0"/>
                    </a:p>
                  </a:txBody>
                  <a:tcPr/>
                </a:tc>
              </a:tr>
              <a:tr h="681350">
                <a:tc>
                  <a:txBody>
                    <a:bodyPr/>
                    <a:lstStyle/>
                    <a:p>
                      <a:r>
                        <a:rPr lang="sv-SE" dirty="0" smtClean="0"/>
                        <a:t>Forskning</a:t>
                      </a:r>
                      <a:endParaRPr lang="sv-SE" dirty="0"/>
                    </a:p>
                  </a:txBody>
                  <a:tcPr/>
                </a:tc>
                <a:tc>
                  <a:txBody>
                    <a:bodyPr/>
                    <a:lstStyle/>
                    <a:p>
                      <a:pPr algn="ctr"/>
                      <a:r>
                        <a:rPr lang="sv-SE" dirty="0" smtClean="0"/>
                        <a:t>20,1 %</a:t>
                      </a:r>
                      <a:endParaRPr lang="sv-SE" dirty="0"/>
                    </a:p>
                  </a:txBody>
                  <a:tcPr/>
                </a:tc>
                <a:tc>
                  <a:txBody>
                    <a:bodyPr/>
                    <a:lstStyle/>
                    <a:p>
                      <a:pPr algn="ctr"/>
                      <a:r>
                        <a:rPr lang="sv-SE" dirty="0" smtClean="0"/>
                        <a:t>19,8 %</a:t>
                      </a:r>
                      <a:endParaRPr lang="sv-SE" dirty="0"/>
                    </a:p>
                  </a:txBody>
                  <a:tcPr/>
                </a:tc>
                <a:tc>
                  <a:txBody>
                    <a:bodyPr/>
                    <a:lstStyle/>
                    <a:p>
                      <a:pPr algn="ctr"/>
                      <a:r>
                        <a:rPr lang="sv-SE" dirty="0" smtClean="0"/>
                        <a:t>19,9 %</a:t>
                      </a:r>
                      <a:endParaRPr lang="sv-SE" dirty="0"/>
                    </a:p>
                  </a:txBody>
                  <a:tcPr/>
                </a:tc>
                <a:tc>
                  <a:txBody>
                    <a:bodyPr/>
                    <a:lstStyle/>
                    <a:p>
                      <a:pPr algn="ctr"/>
                      <a:r>
                        <a:rPr lang="sv-SE" dirty="0" smtClean="0"/>
                        <a:t>20,5 %</a:t>
                      </a:r>
                      <a:endParaRPr lang="sv-SE" dirty="0"/>
                    </a:p>
                  </a:txBody>
                  <a:tcPr/>
                </a:tc>
                <a:tc>
                  <a:txBody>
                    <a:bodyPr/>
                    <a:lstStyle/>
                    <a:p>
                      <a:pPr algn="ctr"/>
                      <a:r>
                        <a:rPr lang="sv-SE" dirty="0" smtClean="0"/>
                        <a:t>20,2 %</a:t>
                      </a:r>
                      <a:endParaRPr lang="sv-SE" dirty="0"/>
                    </a:p>
                  </a:txBody>
                  <a:tcPr/>
                </a:tc>
              </a:tr>
              <a:tr h="681350">
                <a:tc>
                  <a:txBody>
                    <a:bodyPr/>
                    <a:lstStyle/>
                    <a:p>
                      <a:r>
                        <a:rPr lang="sv-SE" dirty="0" smtClean="0"/>
                        <a:t>Totalt</a:t>
                      </a:r>
                      <a:endParaRPr lang="sv-SE" dirty="0"/>
                    </a:p>
                  </a:txBody>
                  <a:tcPr/>
                </a:tc>
                <a:tc>
                  <a:txBody>
                    <a:bodyPr/>
                    <a:lstStyle/>
                    <a:p>
                      <a:pPr algn="ctr"/>
                      <a:r>
                        <a:rPr lang="sv-SE" dirty="0" smtClean="0"/>
                        <a:t>25,5 %</a:t>
                      </a:r>
                      <a:endParaRPr lang="sv-SE" dirty="0"/>
                    </a:p>
                  </a:txBody>
                  <a:tcPr/>
                </a:tc>
                <a:tc>
                  <a:txBody>
                    <a:bodyPr/>
                    <a:lstStyle/>
                    <a:p>
                      <a:pPr algn="ctr"/>
                      <a:r>
                        <a:rPr lang="sv-SE" dirty="0" smtClean="0"/>
                        <a:t>25,6 %</a:t>
                      </a:r>
                      <a:endParaRPr lang="sv-SE" dirty="0"/>
                    </a:p>
                  </a:txBody>
                  <a:tcPr/>
                </a:tc>
                <a:tc>
                  <a:txBody>
                    <a:bodyPr/>
                    <a:lstStyle/>
                    <a:p>
                      <a:pPr algn="ctr"/>
                      <a:r>
                        <a:rPr lang="sv-SE" dirty="0" smtClean="0"/>
                        <a:t>25,9 %</a:t>
                      </a:r>
                      <a:endParaRPr lang="sv-SE" dirty="0"/>
                    </a:p>
                  </a:txBody>
                  <a:tcPr/>
                </a:tc>
                <a:tc>
                  <a:txBody>
                    <a:bodyPr/>
                    <a:lstStyle/>
                    <a:p>
                      <a:pPr algn="ctr"/>
                      <a:r>
                        <a:rPr lang="sv-SE" dirty="0" smtClean="0"/>
                        <a:t>26,5 %</a:t>
                      </a:r>
                    </a:p>
                    <a:p>
                      <a:pPr algn="ctr"/>
                      <a:endParaRPr lang="sv-SE" dirty="0"/>
                    </a:p>
                  </a:txBody>
                  <a:tcPr/>
                </a:tc>
                <a:tc>
                  <a:txBody>
                    <a:bodyPr/>
                    <a:lstStyle/>
                    <a:p>
                      <a:pPr algn="ctr"/>
                      <a:r>
                        <a:rPr lang="sv-SE" dirty="0" smtClean="0"/>
                        <a:t>26,4%</a:t>
                      </a:r>
                      <a:endParaRPr lang="sv-SE" dirty="0"/>
                    </a:p>
                  </a:txBody>
                  <a:tcPr/>
                </a:tc>
              </a:tr>
            </a:tbl>
          </a:graphicData>
        </a:graphic>
      </p:graphicFrame>
      <p:sp>
        <p:nvSpPr>
          <p:cNvPr id="4" name="Platshållare för datum 3"/>
          <p:cNvSpPr>
            <a:spLocks noGrp="1"/>
          </p:cNvSpPr>
          <p:nvPr>
            <p:ph type="dt" sz="half" idx="10"/>
          </p:nvPr>
        </p:nvSpPr>
        <p:spPr>
          <a:xfrm>
            <a:off x="457200" y="6356350"/>
            <a:ext cx="4186808" cy="365125"/>
          </a:xfrm>
        </p:spPr>
        <p:txBody>
          <a:bodyPr/>
          <a:lstStyle/>
          <a:p>
            <a:r>
              <a:rPr lang="sv-SE" smtClean="0"/>
              <a:t>SUHF-statistiken 2015-2/Ann-Kristin Mattsson/2015-11-09</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10</a:t>
            </a:fld>
            <a:endParaRPr lang="sv-SE"/>
          </a:p>
        </p:txBody>
      </p:sp>
      <p:sp>
        <p:nvSpPr>
          <p:cNvPr id="7" name="textruta 6"/>
          <p:cNvSpPr txBox="1"/>
          <p:nvPr/>
        </p:nvSpPr>
        <p:spPr>
          <a:xfrm>
            <a:off x="683568" y="5373216"/>
            <a:ext cx="4599336" cy="646331"/>
          </a:xfrm>
          <a:prstGeom prst="rect">
            <a:avLst/>
          </a:prstGeom>
          <a:noFill/>
        </p:spPr>
        <p:txBody>
          <a:bodyPr wrap="none" rtlCol="0">
            <a:spAutoFit/>
          </a:bodyPr>
          <a:lstStyle/>
          <a:p>
            <a:r>
              <a:rPr lang="sv-SE" dirty="0" err="1" smtClean="0"/>
              <a:t>Exkl</a:t>
            </a:r>
            <a:r>
              <a:rPr lang="sv-SE" dirty="0" smtClean="0"/>
              <a:t> HHS, FHS, KMH, DCH, OH, SDH, DI och SKH</a:t>
            </a:r>
          </a:p>
          <a:p>
            <a:r>
              <a:rPr lang="sv-SE" dirty="0" smtClean="0"/>
              <a:t>Inklusive </a:t>
            </a:r>
            <a:r>
              <a:rPr lang="sv-SE" dirty="0" err="1" smtClean="0"/>
              <a:t>direktifiering</a:t>
            </a:r>
            <a:endParaRPr lang="sv-SE" dirty="0"/>
          </a:p>
        </p:txBody>
      </p:sp>
    </p:spTree>
    <p:extLst>
      <p:ext uri="{BB962C8B-B14F-4D97-AF65-F5344CB8AC3E}">
        <p14:creationId xmlns:p14="http://schemas.microsoft.com/office/powerpoint/2010/main" val="2255217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Inrapporterade </a:t>
            </a:r>
            <a:r>
              <a:rPr lang="sv-SE" dirty="0" err="1" smtClean="0"/>
              <a:t>direktifieringar</a:t>
            </a:r>
            <a:r>
              <a:rPr lang="sv-SE" dirty="0" smtClean="0"/>
              <a:t> 2015</a:t>
            </a:r>
            <a:endParaRPr lang="sv-SE" dirty="0"/>
          </a:p>
        </p:txBody>
      </p:sp>
      <p:graphicFrame>
        <p:nvGraphicFramePr>
          <p:cNvPr id="6" name="Platshållare för innehåll 5"/>
          <p:cNvGraphicFramePr>
            <a:graphicFrameLocks noGrp="1"/>
          </p:cNvGraphicFramePr>
          <p:nvPr>
            <p:ph idx="1"/>
            <p:extLst>
              <p:ext uri="{D42A27DB-BD31-4B8C-83A1-F6EECF244321}">
                <p14:modId xmlns:p14="http://schemas.microsoft.com/office/powerpoint/2010/main" val="2890248121"/>
              </p:ext>
            </p:extLst>
          </p:nvPr>
        </p:nvGraphicFramePr>
        <p:xfrm>
          <a:off x="467544" y="2204864"/>
          <a:ext cx="8229600" cy="2520279"/>
        </p:xfrm>
        <a:graphic>
          <a:graphicData uri="http://schemas.openxmlformats.org/drawingml/2006/table">
            <a:tbl>
              <a:tblPr firstRow="1" lastRow="1" bandRow="1">
                <a:tableStyleId>{5C22544A-7EE6-4342-B048-85BDC9FD1C3A}</a:tableStyleId>
              </a:tblPr>
              <a:tblGrid>
                <a:gridCol w="2057400"/>
                <a:gridCol w="2057400"/>
                <a:gridCol w="2057400"/>
                <a:gridCol w="2057400"/>
              </a:tblGrid>
              <a:tr h="920451">
                <a:tc>
                  <a:txBody>
                    <a:bodyPr/>
                    <a:lstStyle/>
                    <a:p>
                      <a:endParaRPr lang="sv-SE" dirty="0"/>
                    </a:p>
                  </a:txBody>
                  <a:tcPr/>
                </a:tc>
                <a:tc>
                  <a:txBody>
                    <a:bodyPr/>
                    <a:lstStyle/>
                    <a:p>
                      <a:pPr algn="ctr"/>
                      <a:r>
                        <a:rPr lang="sv-SE" dirty="0" smtClean="0"/>
                        <a:t>Ekonomi</a:t>
                      </a:r>
                      <a:r>
                        <a:rPr lang="sv-SE" baseline="0" dirty="0" smtClean="0"/>
                        <a:t>- och </a:t>
                      </a:r>
                      <a:r>
                        <a:rPr lang="sv-SE" baseline="0" dirty="0" err="1" smtClean="0"/>
                        <a:t>personaladmin</a:t>
                      </a:r>
                      <a:endParaRPr lang="sv-SE" dirty="0"/>
                    </a:p>
                  </a:txBody>
                  <a:tcPr/>
                </a:tc>
                <a:tc>
                  <a:txBody>
                    <a:bodyPr/>
                    <a:lstStyle/>
                    <a:p>
                      <a:pPr algn="ctr"/>
                      <a:r>
                        <a:rPr lang="sv-SE" dirty="0" smtClean="0"/>
                        <a:t>Infrastruktur och service</a:t>
                      </a:r>
                      <a:endParaRPr lang="sv-SE" dirty="0"/>
                    </a:p>
                  </a:txBody>
                  <a:tcPr/>
                </a:tc>
                <a:tc>
                  <a:txBody>
                    <a:bodyPr/>
                    <a:lstStyle/>
                    <a:p>
                      <a:pPr algn="ctr"/>
                      <a:r>
                        <a:rPr lang="sv-SE" dirty="0" smtClean="0"/>
                        <a:t>Övriga</a:t>
                      </a:r>
                    </a:p>
                    <a:p>
                      <a:pPr algn="ctr"/>
                      <a:r>
                        <a:rPr lang="sv-SE" baseline="0" dirty="0" smtClean="0"/>
                        <a:t>funktioner</a:t>
                      </a:r>
                      <a:endParaRPr lang="sv-SE" dirty="0"/>
                    </a:p>
                  </a:txBody>
                  <a:tcPr/>
                </a:tc>
              </a:tr>
              <a:tr h="533276">
                <a:tc>
                  <a:txBody>
                    <a:bodyPr/>
                    <a:lstStyle/>
                    <a:p>
                      <a:r>
                        <a:rPr lang="sv-SE" dirty="0" smtClean="0"/>
                        <a:t>Utbildning</a:t>
                      </a:r>
                      <a:endParaRPr lang="sv-SE" dirty="0"/>
                    </a:p>
                  </a:txBody>
                  <a:tcPr/>
                </a:tc>
                <a:tc>
                  <a:txBody>
                    <a:bodyPr/>
                    <a:lstStyle/>
                    <a:p>
                      <a:pPr algn="ctr"/>
                      <a:r>
                        <a:rPr lang="sv-SE" dirty="0" smtClean="0"/>
                        <a:t>13,3</a:t>
                      </a:r>
                      <a:endParaRPr lang="sv-SE" dirty="0"/>
                    </a:p>
                  </a:txBody>
                  <a:tcPr/>
                </a:tc>
                <a:tc>
                  <a:txBody>
                    <a:bodyPr/>
                    <a:lstStyle/>
                    <a:p>
                      <a:pPr marL="0" indent="0" algn="ctr">
                        <a:buNone/>
                      </a:pPr>
                      <a:r>
                        <a:rPr lang="sv-SE" baseline="0" dirty="0" smtClean="0"/>
                        <a:t>116,8</a:t>
                      </a:r>
                    </a:p>
                  </a:txBody>
                  <a:tcPr/>
                </a:tc>
                <a:tc>
                  <a:txBody>
                    <a:bodyPr/>
                    <a:lstStyle/>
                    <a:p>
                      <a:pPr algn="ctr"/>
                      <a:r>
                        <a:rPr lang="sv-SE" dirty="0" smtClean="0"/>
                        <a:t>9,5</a:t>
                      </a:r>
                    </a:p>
                  </a:txBody>
                  <a:tcPr/>
                </a:tc>
              </a:tr>
              <a:tr h="533276">
                <a:tc>
                  <a:txBody>
                    <a:bodyPr/>
                    <a:lstStyle/>
                    <a:p>
                      <a:r>
                        <a:rPr lang="sv-SE" dirty="0" smtClean="0"/>
                        <a:t>Forskning</a:t>
                      </a:r>
                      <a:endParaRPr lang="sv-SE" dirty="0"/>
                    </a:p>
                  </a:txBody>
                  <a:tcPr/>
                </a:tc>
                <a:tc>
                  <a:txBody>
                    <a:bodyPr/>
                    <a:lstStyle/>
                    <a:p>
                      <a:pPr algn="ctr"/>
                      <a:r>
                        <a:rPr lang="sv-SE" dirty="0" smtClean="0"/>
                        <a:t>23,2</a:t>
                      </a:r>
                      <a:endParaRPr lang="sv-SE" dirty="0"/>
                    </a:p>
                  </a:txBody>
                  <a:tcPr/>
                </a:tc>
                <a:tc>
                  <a:txBody>
                    <a:bodyPr/>
                    <a:lstStyle/>
                    <a:p>
                      <a:pPr algn="ctr"/>
                      <a:r>
                        <a:rPr lang="sv-SE" baseline="0" dirty="0" smtClean="0"/>
                        <a:t>305,9</a:t>
                      </a:r>
                    </a:p>
                  </a:txBody>
                  <a:tcPr/>
                </a:tc>
                <a:tc>
                  <a:txBody>
                    <a:bodyPr/>
                    <a:lstStyle/>
                    <a:p>
                      <a:pPr algn="ctr"/>
                      <a:r>
                        <a:rPr lang="sv-SE" dirty="0" smtClean="0"/>
                        <a:t>0</a:t>
                      </a:r>
                      <a:endParaRPr lang="sv-SE" dirty="0"/>
                    </a:p>
                  </a:txBody>
                  <a:tcPr/>
                </a:tc>
              </a:tr>
              <a:tr h="533276">
                <a:tc>
                  <a:txBody>
                    <a:bodyPr/>
                    <a:lstStyle/>
                    <a:p>
                      <a:r>
                        <a:rPr lang="sv-SE" dirty="0" smtClean="0"/>
                        <a:t>Summa</a:t>
                      </a:r>
                      <a:endParaRPr lang="sv-SE" dirty="0"/>
                    </a:p>
                  </a:txBody>
                  <a:tcPr/>
                </a:tc>
                <a:tc>
                  <a:txBody>
                    <a:bodyPr/>
                    <a:lstStyle/>
                    <a:p>
                      <a:pPr algn="ctr"/>
                      <a:r>
                        <a:rPr lang="sv-SE" dirty="0" smtClean="0"/>
                        <a:t>36,5</a:t>
                      </a:r>
                      <a:endParaRPr lang="sv-SE" dirty="0"/>
                    </a:p>
                  </a:txBody>
                  <a:tcPr/>
                </a:tc>
                <a:tc>
                  <a:txBody>
                    <a:bodyPr/>
                    <a:lstStyle/>
                    <a:p>
                      <a:pPr algn="ctr"/>
                      <a:r>
                        <a:rPr lang="sv-SE" dirty="0" smtClean="0"/>
                        <a:t>422,7</a:t>
                      </a:r>
                      <a:endParaRPr lang="sv-SE" dirty="0"/>
                    </a:p>
                  </a:txBody>
                  <a:tcPr/>
                </a:tc>
                <a:tc>
                  <a:txBody>
                    <a:bodyPr/>
                    <a:lstStyle/>
                    <a:p>
                      <a:pPr algn="ctr"/>
                      <a:r>
                        <a:rPr lang="sv-SE" dirty="0" smtClean="0"/>
                        <a:t>9,5</a:t>
                      </a:r>
                    </a:p>
                  </a:txBody>
                  <a:tcPr/>
                </a:tc>
              </a:tr>
            </a:tbl>
          </a:graphicData>
        </a:graphic>
      </p:graphicFrame>
      <p:sp>
        <p:nvSpPr>
          <p:cNvPr id="4" name="Platshållare för bildnummer 3"/>
          <p:cNvSpPr>
            <a:spLocks noGrp="1"/>
          </p:cNvSpPr>
          <p:nvPr>
            <p:ph type="sldNum" sz="quarter" idx="12"/>
          </p:nvPr>
        </p:nvSpPr>
        <p:spPr/>
        <p:txBody>
          <a:bodyPr/>
          <a:lstStyle/>
          <a:p>
            <a:fld id="{F744A35F-86DE-449F-A7A9-32B43FB60C66}" type="slidenum">
              <a:rPr lang="sv-SE" smtClean="0"/>
              <a:pPr/>
              <a:t>11</a:t>
            </a:fld>
            <a:endParaRPr lang="sv-SE"/>
          </a:p>
        </p:txBody>
      </p:sp>
      <p:sp>
        <p:nvSpPr>
          <p:cNvPr id="3" name="textruta 2"/>
          <p:cNvSpPr txBox="1"/>
          <p:nvPr/>
        </p:nvSpPr>
        <p:spPr>
          <a:xfrm>
            <a:off x="539552" y="5301208"/>
            <a:ext cx="720080" cy="369332"/>
          </a:xfrm>
          <a:prstGeom prst="rect">
            <a:avLst/>
          </a:prstGeom>
          <a:noFill/>
        </p:spPr>
        <p:txBody>
          <a:bodyPr wrap="square" rtlCol="0">
            <a:spAutoFit/>
          </a:bodyPr>
          <a:lstStyle/>
          <a:p>
            <a:r>
              <a:rPr lang="sv-SE" dirty="0" smtClean="0"/>
              <a:t>mnkr</a:t>
            </a:r>
            <a:endParaRPr lang="sv-SE" dirty="0"/>
          </a:p>
        </p:txBody>
      </p:sp>
      <p:sp>
        <p:nvSpPr>
          <p:cNvPr id="7" name="Platshållare för datum 6"/>
          <p:cNvSpPr>
            <a:spLocks noGrp="1"/>
          </p:cNvSpPr>
          <p:nvPr>
            <p:ph type="dt" sz="half" idx="10"/>
          </p:nvPr>
        </p:nvSpPr>
        <p:spPr>
          <a:xfrm>
            <a:off x="457200" y="6376243"/>
            <a:ext cx="4186808" cy="365125"/>
          </a:xfrm>
        </p:spPr>
        <p:txBody>
          <a:bodyPr/>
          <a:lstStyle/>
          <a:p>
            <a:r>
              <a:rPr lang="sv-SE" smtClean="0"/>
              <a:t>SUHF-statistiken 2015-2/Ann-Kristin Mattsson/2015-11-09</a:t>
            </a:r>
            <a:endParaRPr lang="sv-SE" dirty="0"/>
          </a:p>
        </p:txBody>
      </p:sp>
    </p:spTree>
    <p:extLst>
      <p:ext uri="{BB962C8B-B14F-4D97-AF65-F5344CB8AC3E}">
        <p14:creationId xmlns:p14="http://schemas.microsoft.com/office/powerpoint/2010/main" val="14102729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Inrapporterade </a:t>
            </a:r>
            <a:r>
              <a:rPr lang="sv-SE" dirty="0" err="1" smtClean="0"/>
              <a:t>direktifieringar</a:t>
            </a:r>
            <a:endParaRPr lang="sv-SE" dirty="0"/>
          </a:p>
        </p:txBody>
      </p:sp>
      <p:graphicFrame>
        <p:nvGraphicFramePr>
          <p:cNvPr id="6" name="Platshållare för innehåll 5"/>
          <p:cNvGraphicFramePr>
            <a:graphicFrameLocks noGrp="1"/>
          </p:cNvGraphicFramePr>
          <p:nvPr>
            <p:ph idx="1"/>
            <p:extLst>
              <p:ext uri="{D42A27DB-BD31-4B8C-83A1-F6EECF244321}">
                <p14:modId xmlns:p14="http://schemas.microsoft.com/office/powerpoint/2010/main" val="598104672"/>
              </p:ext>
            </p:extLst>
          </p:nvPr>
        </p:nvGraphicFramePr>
        <p:xfrm>
          <a:off x="457200" y="1600200"/>
          <a:ext cx="8229600" cy="2560320"/>
        </p:xfrm>
        <a:graphic>
          <a:graphicData uri="http://schemas.openxmlformats.org/drawingml/2006/table">
            <a:tbl>
              <a:tblPr firstRow="1" lastRow="1" bandRow="1">
                <a:tableStyleId>{5C22544A-7EE6-4342-B048-85BDC9FD1C3A}</a:tableStyleId>
              </a:tblPr>
              <a:tblGrid>
                <a:gridCol w="1371600"/>
                <a:gridCol w="1371600"/>
                <a:gridCol w="1371600"/>
                <a:gridCol w="1371600"/>
                <a:gridCol w="1371600"/>
                <a:gridCol w="1371600"/>
              </a:tblGrid>
              <a:tr h="370840">
                <a:tc>
                  <a:txBody>
                    <a:bodyPr/>
                    <a:lstStyle/>
                    <a:p>
                      <a:endParaRPr lang="sv-SE" dirty="0"/>
                    </a:p>
                  </a:txBody>
                  <a:tcPr/>
                </a:tc>
                <a:tc>
                  <a:txBody>
                    <a:bodyPr/>
                    <a:lstStyle/>
                    <a:p>
                      <a:pPr algn="ctr"/>
                      <a:r>
                        <a:rPr lang="sv-SE" dirty="0" smtClean="0"/>
                        <a:t>2015</a:t>
                      </a:r>
                      <a:endParaRPr lang="sv-SE" dirty="0"/>
                    </a:p>
                  </a:txBody>
                  <a:tcPr/>
                </a:tc>
                <a:tc>
                  <a:txBody>
                    <a:bodyPr/>
                    <a:lstStyle/>
                    <a:p>
                      <a:pPr algn="ctr"/>
                      <a:r>
                        <a:rPr lang="sv-SE" dirty="0" smtClean="0"/>
                        <a:t>2014</a:t>
                      </a:r>
                    </a:p>
                    <a:p>
                      <a:pPr algn="ctr"/>
                      <a:endParaRPr lang="sv-SE" dirty="0"/>
                    </a:p>
                  </a:txBody>
                  <a:tcPr/>
                </a:tc>
                <a:tc>
                  <a:txBody>
                    <a:bodyPr/>
                    <a:lstStyle/>
                    <a:p>
                      <a:pPr algn="ctr"/>
                      <a:r>
                        <a:rPr lang="sv-SE" dirty="0" smtClean="0"/>
                        <a:t>2013</a:t>
                      </a:r>
                    </a:p>
                    <a:p>
                      <a:pPr algn="ctr"/>
                      <a:endParaRPr lang="sv-SE" dirty="0"/>
                    </a:p>
                  </a:txBody>
                  <a:tcPr/>
                </a:tc>
                <a:tc>
                  <a:txBody>
                    <a:bodyPr/>
                    <a:lstStyle/>
                    <a:p>
                      <a:pPr algn="ctr"/>
                      <a:r>
                        <a:rPr lang="sv-SE" dirty="0" smtClean="0"/>
                        <a:t>2012</a:t>
                      </a:r>
                    </a:p>
                  </a:txBody>
                  <a:tcPr/>
                </a:tc>
                <a:tc>
                  <a:txBody>
                    <a:bodyPr/>
                    <a:lstStyle/>
                    <a:p>
                      <a:pPr algn="ctr"/>
                      <a:r>
                        <a:rPr lang="sv-SE" dirty="0" smtClean="0"/>
                        <a:t>2011</a:t>
                      </a:r>
                      <a:endParaRPr lang="sv-SE" dirty="0"/>
                    </a:p>
                  </a:txBody>
                  <a:tcPr/>
                </a:tc>
              </a:tr>
              <a:tr h="370840">
                <a:tc>
                  <a:txBody>
                    <a:bodyPr/>
                    <a:lstStyle/>
                    <a:p>
                      <a:r>
                        <a:rPr lang="sv-SE" b="0" dirty="0" smtClean="0"/>
                        <a:t>Utbildning</a:t>
                      </a:r>
                    </a:p>
                    <a:p>
                      <a:endParaRPr lang="sv-SE" dirty="0"/>
                    </a:p>
                  </a:txBody>
                  <a:tcPr/>
                </a:tc>
                <a:tc>
                  <a:txBody>
                    <a:bodyPr/>
                    <a:lstStyle/>
                    <a:p>
                      <a:pPr algn="ctr"/>
                      <a:r>
                        <a:rPr lang="sv-SE" dirty="0" smtClean="0"/>
                        <a:t>0,5</a:t>
                      </a:r>
                      <a:r>
                        <a:rPr lang="sv-SE" baseline="0" dirty="0" smtClean="0"/>
                        <a:t> %</a:t>
                      </a:r>
                      <a:endParaRPr lang="sv-SE" dirty="0"/>
                    </a:p>
                  </a:txBody>
                  <a:tcPr/>
                </a:tc>
                <a:tc>
                  <a:txBody>
                    <a:bodyPr/>
                    <a:lstStyle/>
                    <a:p>
                      <a:pPr algn="ctr"/>
                      <a:r>
                        <a:rPr lang="sv-SE" dirty="0" smtClean="0"/>
                        <a:t>0,6 %</a:t>
                      </a:r>
                      <a:endParaRPr lang="sv-SE" dirty="0"/>
                    </a:p>
                  </a:txBody>
                  <a:tcPr/>
                </a:tc>
                <a:tc>
                  <a:txBody>
                    <a:bodyPr/>
                    <a:lstStyle/>
                    <a:p>
                      <a:pPr algn="ctr"/>
                      <a:r>
                        <a:rPr lang="sv-SE" dirty="0" smtClean="0"/>
                        <a:t>0,8 %</a:t>
                      </a:r>
                      <a:endParaRPr lang="sv-SE" dirty="0"/>
                    </a:p>
                  </a:txBody>
                  <a:tcPr/>
                </a:tc>
                <a:tc>
                  <a:txBody>
                    <a:bodyPr/>
                    <a:lstStyle/>
                    <a:p>
                      <a:pPr algn="ctr"/>
                      <a:r>
                        <a:rPr lang="sv-SE" dirty="0" smtClean="0"/>
                        <a:t>0,8 %</a:t>
                      </a:r>
                      <a:endParaRPr lang="sv-SE" dirty="0"/>
                    </a:p>
                  </a:txBody>
                  <a:tcPr/>
                </a:tc>
                <a:tc>
                  <a:txBody>
                    <a:bodyPr/>
                    <a:lstStyle/>
                    <a:p>
                      <a:pPr algn="ctr"/>
                      <a:r>
                        <a:rPr lang="sv-SE" dirty="0" smtClean="0"/>
                        <a:t>0,7 %</a:t>
                      </a:r>
                      <a:endParaRPr lang="sv-SE" dirty="0"/>
                    </a:p>
                  </a:txBody>
                  <a:tcPr/>
                </a:tc>
              </a:tr>
              <a:tr h="370840">
                <a:tc>
                  <a:txBody>
                    <a:bodyPr/>
                    <a:lstStyle/>
                    <a:p>
                      <a:r>
                        <a:rPr lang="sv-SE" b="0" dirty="0" smtClean="0"/>
                        <a:t>Forskning</a:t>
                      </a:r>
                    </a:p>
                    <a:p>
                      <a:endParaRPr lang="sv-SE" b="1" dirty="0"/>
                    </a:p>
                  </a:txBody>
                  <a:tcPr/>
                </a:tc>
                <a:tc>
                  <a:txBody>
                    <a:bodyPr/>
                    <a:lstStyle/>
                    <a:p>
                      <a:pPr algn="ctr"/>
                      <a:r>
                        <a:rPr lang="sv-SE" dirty="0" smtClean="0"/>
                        <a:t>0,9 %</a:t>
                      </a:r>
                      <a:endParaRPr lang="sv-SE" dirty="0"/>
                    </a:p>
                  </a:txBody>
                  <a:tcPr/>
                </a:tc>
                <a:tc>
                  <a:txBody>
                    <a:bodyPr/>
                    <a:lstStyle/>
                    <a:p>
                      <a:pPr algn="ctr"/>
                      <a:r>
                        <a:rPr lang="sv-SE" dirty="0" smtClean="0"/>
                        <a:t>0,8 %</a:t>
                      </a:r>
                      <a:endParaRPr lang="sv-SE" dirty="0"/>
                    </a:p>
                  </a:txBody>
                  <a:tcPr/>
                </a:tc>
                <a:tc>
                  <a:txBody>
                    <a:bodyPr/>
                    <a:lstStyle/>
                    <a:p>
                      <a:pPr algn="ctr"/>
                      <a:r>
                        <a:rPr lang="sv-SE" dirty="0" smtClean="0"/>
                        <a:t>0,9 %</a:t>
                      </a:r>
                      <a:endParaRPr lang="sv-SE" dirty="0"/>
                    </a:p>
                  </a:txBody>
                  <a:tcPr/>
                </a:tc>
                <a:tc>
                  <a:txBody>
                    <a:bodyPr/>
                    <a:lstStyle/>
                    <a:p>
                      <a:pPr algn="ctr"/>
                      <a:r>
                        <a:rPr lang="sv-SE" dirty="0" smtClean="0"/>
                        <a:t>0,9 %</a:t>
                      </a:r>
                      <a:endParaRPr lang="sv-SE" dirty="0"/>
                    </a:p>
                  </a:txBody>
                  <a:tcPr/>
                </a:tc>
                <a:tc>
                  <a:txBody>
                    <a:bodyPr/>
                    <a:lstStyle/>
                    <a:p>
                      <a:pPr algn="ctr"/>
                      <a:r>
                        <a:rPr lang="sv-SE" dirty="0" smtClean="0"/>
                        <a:t>0,9 %</a:t>
                      </a:r>
                      <a:endParaRPr lang="sv-SE" dirty="0"/>
                    </a:p>
                  </a:txBody>
                  <a:tcPr/>
                </a:tc>
              </a:tr>
              <a:tr h="370840">
                <a:tc>
                  <a:txBody>
                    <a:bodyPr/>
                    <a:lstStyle/>
                    <a:p>
                      <a:r>
                        <a:rPr lang="sv-SE" dirty="0" smtClean="0"/>
                        <a:t>Totalt</a:t>
                      </a:r>
                    </a:p>
                    <a:p>
                      <a:endParaRPr lang="sv-SE" dirty="0"/>
                    </a:p>
                  </a:txBody>
                  <a:tcPr/>
                </a:tc>
                <a:tc>
                  <a:txBody>
                    <a:bodyPr/>
                    <a:lstStyle/>
                    <a:p>
                      <a:pPr algn="ctr"/>
                      <a:r>
                        <a:rPr lang="sv-SE" dirty="0" smtClean="0"/>
                        <a:t>0,7 %</a:t>
                      </a:r>
                      <a:endParaRPr lang="sv-SE" dirty="0"/>
                    </a:p>
                  </a:txBody>
                  <a:tcPr/>
                </a:tc>
                <a:tc>
                  <a:txBody>
                    <a:bodyPr/>
                    <a:lstStyle/>
                    <a:p>
                      <a:pPr algn="ctr"/>
                      <a:r>
                        <a:rPr lang="sv-SE" dirty="0" smtClean="0"/>
                        <a:t>0,7 %</a:t>
                      </a:r>
                      <a:endParaRPr lang="sv-SE" dirty="0"/>
                    </a:p>
                  </a:txBody>
                  <a:tcPr/>
                </a:tc>
                <a:tc>
                  <a:txBody>
                    <a:bodyPr/>
                    <a:lstStyle/>
                    <a:p>
                      <a:pPr algn="ctr"/>
                      <a:r>
                        <a:rPr lang="sv-SE" dirty="0" smtClean="0"/>
                        <a:t>0,8 %</a:t>
                      </a:r>
                      <a:endParaRPr lang="sv-SE" dirty="0"/>
                    </a:p>
                  </a:txBody>
                  <a:tcPr/>
                </a:tc>
                <a:tc>
                  <a:txBody>
                    <a:bodyPr/>
                    <a:lstStyle/>
                    <a:p>
                      <a:pPr algn="ctr"/>
                      <a:r>
                        <a:rPr lang="sv-SE" dirty="0" smtClean="0"/>
                        <a:t>0,9 %</a:t>
                      </a:r>
                      <a:endParaRPr lang="sv-SE" dirty="0"/>
                    </a:p>
                  </a:txBody>
                  <a:tcPr/>
                </a:tc>
                <a:tc>
                  <a:txBody>
                    <a:bodyPr/>
                    <a:lstStyle/>
                    <a:p>
                      <a:pPr algn="ctr"/>
                      <a:r>
                        <a:rPr lang="sv-SE" dirty="0" smtClean="0"/>
                        <a:t>0,8 %</a:t>
                      </a:r>
                      <a:endParaRPr lang="sv-SE" dirty="0"/>
                    </a:p>
                  </a:txBody>
                  <a:tcPr/>
                </a:tc>
              </a:tr>
            </a:tbl>
          </a:graphicData>
        </a:graphic>
      </p:graphicFrame>
      <p:sp>
        <p:nvSpPr>
          <p:cNvPr id="4" name="Platshållare för datum 3"/>
          <p:cNvSpPr>
            <a:spLocks noGrp="1"/>
          </p:cNvSpPr>
          <p:nvPr>
            <p:ph type="dt" sz="half" idx="10"/>
          </p:nvPr>
        </p:nvSpPr>
        <p:spPr>
          <a:xfrm>
            <a:off x="457200" y="6356350"/>
            <a:ext cx="3826768" cy="365125"/>
          </a:xfrm>
        </p:spPr>
        <p:txBody>
          <a:bodyPr/>
          <a:lstStyle/>
          <a:p>
            <a:r>
              <a:rPr lang="sv-SE" smtClean="0"/>
              <a:t>SUHF-statistiken 2015-2/Ann-Kristin Mattsson/2015-11-09</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12</a:t>
            </a:fld>
            <a:endParaRPr lang="sv-SE"/>
          </a:p>
        </p:txBody>
      </p:sp>
      <p:sp>
        <p:nvSpPr>
          <p:cNvPr id="7" name="textruta 6"/>
          <p:cNvSpPr txBox="1"/>
          <p:nvPr/>
        </p:nvSpPr>
        <p:spPr>
          <a:xfrm>
            <a:off x="683568" y="4797152"/>
            <a:ext cx="4032448" cy="646331"/>
          </a:xfrm>
          <a:prstGeom prst="rect">
            <a:avLst/>
          </a:prstGeom>
          <a:noFill/>
        </p:spPr>
        <p:txBody>
          <a:bodyPr wrap="square" rtlCol="0">
            <a:spAutoFit/>
          </a:bodyPr>
          <a:lstStyle/>
          <a:p>
            <a:r>
              <a:rPr lang="sv-SE" dirty="0" smtClean="0"/>
              <a:t>% av verksamhetskostnader totalt</a:t>
            </a:r>
          </a:p>
          <a:p>
            <a:r>
              <a:rPr lang="sv-SE" dirty="0" smtClean="0"/>
              <a:t>FHS och SKH ingår ej i beräkningen</a:t>
            </a:r>
          </a:p>
        </p:txBody>
      </p:sp>
    </p:spTree>
    <p:extLst>
      <p:ext uri="{BB962C8B-B14F-4D97-AF65-F5344CB8AC3E}">
        <p14:creationId xmlns:p14="http://schemas.microsoft.com/office/powerpoint/2010/main" val="28320596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Andel indirekta kostnader 2015</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13</a:t>
            </a:fld>
            <a:endParaRPr lang="sv-SE"/>
          </a:p>
        </p:txBody>
      </p:sp>
      <p:sp>
        <p:nvSpPr>
          <p:cNvPr id="6" name="Platshållare för datum 5"/>
          <p:cNvSpPr>
            <a:spLocks noGrp="1"/>
          </p:cNvSpPr>
          <p:nvPr>
            <p:ph type="dt" sz="half" idx="10"/>
          </p:nvPr>
        </p:nvSpPr>
        <p:spPr>
          <a:xfrm>
            <a:off x="457200" y="6356350"/>
            <a:ext cx="4330824" cy="365125"/>
          </a:xfrm>
        </p:spPr>
        <p:txBody>
          <a:bodyPr/>
          <a:lstStyle/>
          <a:p>
            <a:r>
              <a:rPr lang="sv-SE" smtClean="0"/>
              <a:t>SUHF-statistiken 2015-2/Ann-Kristin Mattsson/2015-11-09</a:t>
            </a:r>
            <a:endParaRPr lang="sv-SE" dirty="0"/>
          </a:p>
        </p:txBody>
      </p:sp>
      <p:graphicFrame>
        <p:nvGraphicFramePr>
          <p:cNvPr id="10" name="Platshållare för innehåll 9"/>
          <p:cNvGraphicFramePr>
            <a:graphicFrameLocks noGrp="1"/>
          </p:cNvGraphicFramePr>
          <p:nvPr>
            <p:ph idx="1"/>
            <p:extLst>
              <p:ext uri="{D42A27DB-BD31-4B8C-83A1-F6EECF244321}">
                <p14:modId xmlns:p14="http://schemas.microsoft.com/office/powerpoint/2010/main" val="3922352856"/>
              </p:ext>
            </p:extLst>
          </p:nvPr>
        </p:nvGraphicFramePr>
        <p:xfrm>
          <a:off x="467544" y="1556792"/>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19499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Andel indirekta kostnader</a:t>
            </a:r>
            <a:endParaRPr lang="sv-SE" dirty="0"/>
          </a:p>
        </p:txBody>
      </p:sp>
      <p:sp>
        <p:nvSpPr>
          <p:cNvPr id="6" name="Platshållare för bildnummer 5"/>
          <p:cNvSpPr>
            <a:spLocks noGrp="1"/>
          </p:cNvSpPr>
          <p:nvPr>
            <p:ph type="sldNum" sz="quarter" idx="12"/>
          </p:nvPr>
        </p:nvSpPr>
        <p:spPr/>
        <p:txBody>
          <a:bodyPr/>
          <a:lstStyle/>
          <a:p>
            <a:fld id="{9597EB39-9867-4D19-AC49-F3C3B5CC1072}" type="slidenum">
              <a:rPr lang="sv-SE" smtClean="0"/>
              <a:t>14</a:t>
            </a:fld>
            <a:endParaRPr lang="sv-SE"/>
          </a:p>
        </p:txBody>
      </p:sp>
      <p:sp>
        <p:nvSpPr>
          <p:cNvPr id="7" name="Platshållare för datum 6"/>
          <p:cNvSpPr>
            <a:spLocks noGrp="1"/>
          </p:cNvSpPr>
          <p:nvPr>
            <p:ph type="dt" sz="half" idx="10"/>
          </p:nvPr>
        </p:nvSpPr>
        <p:spPr>
          <a:xfrm>
            <a:off x="457200" y="6356350"/>
            <a:ext cx="4258816" cy="365125"/>
          </a:xfrm>
        </p:spPr>
        <p:txBody>
          <a:bodyPr/>
          <a:lstStyle/>
          <a:p>
            <a:r>
              <a:rPr lang="sv-SE" smtClean="0"/>
              <a:t>SUHF-statistiken 2015-2/Ann-Kristin Mattsson/2015-11-09</a:t>
            </a:r>
            <a:endParaRPr lang="sv-SE" dirty="0"/>
          </a:p>
        </p:txBody>
      </p:sp>
      <p:graphicFrame>
        <p:nvGraphicFramePr>
          <p:cNvPr id="8" name="Platshållare för innehåll 7"/>
          <p:cNvGraphicFramePr>
            <a:graphicFrameLocks noGrp="1"/>
          </p:cNvGraphicFramePr>
          <p:nvPr>
            <p:ph idx="1"/>
            <p:extLst>
              <p:ext uri="{D42A27DB-BD31-4B8C-83A1-F6EECF244321}">
                <p14:modId xmlns:p14="http://schemas.microsoft.com/office/powerpoint/2010/main" val="180735188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8164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indirekta kostnader</a:t>
            </a:r>
          </a:p>
        </p:txBody>
      </p:sp>
      <p:sp>
        <p:nvSpPr>
          <p:cNvPr id="5" name="Platshållare för bildnummer 4"/>
          <p:cNvSpPr>
            <a:spLocks noGrp="1"/>
          </p:cNvSpPr>
          <p:nvPr>
            <p:ph type="sldNum" sz="quarter" idx="12"/>
          </p:nvPr>
        </p:nvSpPr>
        <p:spPr/>
        <p:txBody>
          <a:bodyPr/>
          <a:lstStyle/>
          <a:p>
            <a:fld id="{9597EB39-9867-4D19-AC49-F3C3B5CC1072}" type="slidenum">
              <a:rPr lang="sv-SE" smtClean="0"/>
              <a:t>15</a:t>
            </a:fld>
            <a:endParaRPr lang="sv-SE"/>
          </a:p>
        </p:txBody>
      </p:sp>
      <p:sp>
        <p:nvSpPr>
          <p:cNvPr id="6" name="Platshållare för datum 5"/>
          <p:cNvSpPr>
            <a:spLocks noGrp="1"/>
          </p:cNvSpPr>
          <p:nvPr>
            <p:ph type="dt" sz="half" idx="10"/>
          </p:nvPr>
        </p:nvSpPr>
        <p:spPr>
          <a:xfrm>
            <a:off x="457200" y="6356350"/>
            <a:ext cx="3970784" cy="365125"/>
          </a:xfrm>
        </p:spPr>
        <p:txBody>
          <a:bodyPr/>
          <a:lstStyle/>
          <a:p>
            <a:r>
              <a:rPr lang="sv-SE" smtClean="0"/>
              <a:t>SUHF-statistiken 2015-2/Ann-Kristin Mattsson/2015-11-09</a:t>
            </a:r>
            <a:endParaRPr lang="sv-SE" dirty="0"/>
          </a:p>
        </p:txBody>
      </p:sp>
      <p:graphicFrame>
        <p:nvGraphicFramePr>
          <p:cNvPr id="7" name="Platshållare för innehåll 6"/>
          <p:cNvGraphicFramePr>
            <a:graphicFrameLocks noGrp="1"/>
          </p:cNvGraphicFramePr>
          <p:nvPr>
            <p:ph idx="1"/>
            <p:extLst>
              <p:ext uri="{D42A27DB-BD31-4B8C-83A1-F6EECF244321}">
                <p14:modId xmlns:p14="http://schemas.microsoft.com/office/powerpoint/2010/main" val="183500378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2600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indirekta kostnader</a:t>
            </a:r>
          </a:p>
        </p:txBody>
      </p:sp>
      <p:sp>
        <p:nvSpPr>
          <p:cNvPr id="5" name="Platshållare för bildnummer 4"/>
          <p:cNvSpPr>
            <a:spLocks noGrp="1"/>
          </p:cNvSpPr>
          <p:nvPr>
            <p:ph type="sldNum" sz="quarter" idx="12"/>
          </p:nvPr>
        </p:nvSpPr>
        <p:spPr/>
        <p:txBody>
          <a:bodyPr/>
          <a:lstStyle/>
          <a:p>
            <a:fld id="{9597EB39-9867-4D19-AC49-F3C3B5CC1072}" type="slidenum">
              <a:rPr lang="sv-SE" smtClean="0"/>
              <a:t>16</a:t>
            </a:fld>
            <a:endParaRPr lang="sv-SE"/>
          </a:p>
        </p:txBody>
      </p:sp>
      <p:sp>
        <p:nvSpPr>
          <p:cNvPr id="6" name="Platshållare för datum 5"/>
          <p:cNvSpPr>
            <a:spLocks noGrp="1"/>
          </p:cNvSpPr>
          <p:nvPr>
            <p:ph type="dt" sz="half" idx="10"/>
          </p:nvPr>
        </p:nvSpPr>
        <p:spPr>
          <a:xfrm>
            <a:off x="457200" y="6356350"/>
            <a:ext cx="4546848" cy="365125"/>
          </a:xfrm>
        </p:spPr>
        <p:txBody>
          <a:bodyPr/>
          <a:lstStyle/>
          <a:p>
            <a:r>
              <a:rPr lang="sv-SE" smtClean="0"/>
              <a:t>SUHF-statistiken 2015-2/Ann-Kristin Mattsson/2015-11-09</a:t>
            </a:r>
            <a:endParaRPr lang="sv-SE" dirty="0"/>
          </a:p>
        </p:txBody>
      </p:sp>
      <p:graphicFrame>
        <p:nvGraphicFramePr>
          <p:cNvPr id="7" name="Platshållare för innehåll 6"/>
          <p:cNvGraphicFramePr>
            <a:graphicFrameLocks noGrp="1"/>
          </p:cNvGraphicFramePr>
          <p:nvPr>
            <p:ph idx="1"/>
            <p:extLst>
              <p:ext uri="{D42A27DB-BD31-4B8C-83A1-F6EECF244321}">
                <p14:modId xmlns:p14="http://schemas.microsoft.com/office/powerpoint/2010/main" val="103370322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75567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Jämförelse tidigare år - forskning</a:t>
            </a:r>
            <a:endParaRPr lang="sv-SE" dirty="0"/>
          </a:p>
        </p:txBody>
      </p:sp>
      <p:sp>
        <p:nvSpPr>
          <p:cNvPr id="4" name="Platshållare för datum 3"/>
          <p:cNvSpPr>
            <a:spLocks noGrp="1"/>
          </p:cNvSpPr>
          <p:nvPr>
            <p:ph type="dt" sz="half" idx="10"/>
          </p:nvPr>
        </p:nvSpPr>
        <p:spPr>
          <a:xfrm>
            <a:off x="457200" y="6356350"/>
            <a:ext cx="4114800" cy="365125"/>
          </a:xfrm>
        </p:spPr>
        <p:txBody>
          <a:bodyPr/>
          <a:lstStyle/>
          <a:p>
            <a:r>
              <a:rPr lang="sv-SE" smtClean="0"/>
              <a:t>SUHF-statistiken 2015-2/Ann-Kristin Mattsson/2015-11-09</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17</a:t>
            </a:fld>
            <a:endParaRPr lang="sv-SE"/>
          </a:p>
        </p:txBody>
      </p:sp>
      <p:graphicFrame>
        <p:nvGraphicFramePr>
          <p:cNvPr id="7" name="Platshållare för innehåll 6"/>
          <p:cNvGraphicFramePr>
            <a:graphicFrameLocks noGrp="1"/>
          </p:cNvGraphicFramePr>
          <p:nvPr>
            <p:ph idx="1"/>
            <p:extLst>
              <p:ext uri="{D42A27DB-BD31-4B8C-83A1-F6EECF244321}">
                <p14:modId xmlns:p14="http://schemas.microsoft.com/office/powerpoint/2010/main" val="46979830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74605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Jämförelse tidigare år - forskning</a:t>
            </a:r>
            <a:endParaRPr lang="sv-SE" dirty="0"/>
          </a:p>
        </p:txBody>
      </p:sp>
      <p:sp>
        <p:nvSpPr>
          <p:cNvPr id="4" name="Platshållare för datum 3"/>
          <p:cNvSpPr>
            <a:spLocks noGrp="1"/>
          </p:cNvSpPr>
          <p:nvPr>
            <p:ph type="dt" sz="half" idx="10"/>
          </p:nvPr>
        </p:nvSpPr>
        <p:spPr>
          <a:xfrm>
            <a:off x="457200" y="6356350"/>
            <a:ext cx="4042792" cy="365125"/>
          </a:xfrm>
        </p:spPr>
        <p:txBody>
          <a:bodyPr/>
          <a:lstStyle/>
          <a:p>
            <a:r>
              <a:rPr lang="sv-SE" smtClean="0"/>
              <a:t>SUHF-statistiken 2015-2/Ann-Kristin Mattsson/2015-11-09</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18</a:t>
            </a:fld>
            <a:endParaRPr lang="sv-SE"/>
          </a:p>
        </p:txBody>
      </p:sp>
      <p:graphicFrame>
        <p:nvGraphicFramePr>
          <p:cNvPr id="8" name="Platshållare för innehåll 7"/>
          <p:cNvGraphicFramePr>
            <a:graphicFrameLocks noGrp="1"/>
          </p:cNvGraphicFramePr>
          <p:nvPr>
            <p:ph idx="1"/>
            <p:extLst>
              <p:ext uri="{D42A27DB-BD31-4B8C-83A1-F6EECF244321}">
                <p14:modId xmlns:p14="http://schemas.microsoft.com/office/powerpoint/2010/main" val="223138076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536208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Jämförelse tidigare år - forskning</a:t>
            </a:r>
            <a:endParaRPr lang="sv-SE" dirty="0"/>
          </a:p>
        </p:txBody>
      </p:sp>
      <p:sp>
        <p:nvSpPr>
          <p:cNvPr id="4" name="Platshållare för datum 3"/>
          <p:cNvSpPr>
            <a:spLocks noGrp="1"/>
          </p:cNvSpPr>
          <p:nvPr>
            <p:ph type="dt" sz="half" idx="10"/>
          </p:nvPr>
        </p:nvSpPr>
        <p:spPr>
          <a:xfrm>
            <a:off x="457200" y="6356350"/>
            <a:ext cx="4186808" cy="365125"/>
          </a:xfrm>
        </p:spPr>
        <p:txBody>
          <a:bodyPr/>
          <a:lstStyle/>
          <a:p>
            <a:r>
              <a:rPr lang="sv-SE" smtClean="0"/>
              <a:t>SUHF-statistiken 2015-2/Ann-Kristin Mattsson/2015-11-09</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19</a:t>
            </a:fld>
            <a:endParaRPr lang="sv-SE"/>
          </a:p>
        </p:txBody>
      </p:sp>
      <p:graphicFrame>
        <p:nvGraphicFramePr>
          <p:cNvPr id="8" name="Platshållare för innehåll 7"/>
          <p:cNvGraphicFramePr>
            <a:graphicFrameLocks noGrp="1"/>
          </p:cNvGraphicFramePr>
          <p:nvPr>
            <p:ph idx="1"/>
            <p:extLst>
              <p:ext uri="{D42A27DB-BD31-4B8C-83A1-F6EECF244321}">
                <p14:modId xmlns:p14="http://schemas.microsoft.com/office/powerpoint/2010/main" val="16453069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21016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p:cNvSpPr>
            <a:spLocks noGrp="1"/>
          </p:cNvSpPr>
          <p:nvPr>
            <p:ph type="title"/>
          </p:nvPr>
        </p:nvSpPr>
        <p:spPr/>
        <p:txBody>
          <a:bodyPr/>
          <a:lstStyle/>
          <a:p>
            <a:r>
              <a:rPr lang="sv-SE" dirty="0" err="1" smtClean="0"/>
              <a:t>SUHF-statistik</a:t>
            </a:r>
            <a:endParaRPr lang="sv-SE" dirty="0"/>
          </a:p>
        </p:txBody>
      </p:sp>
      <p:sp>
        <p:nvSpPr>
          <p:cNvPr id="10" name="Platshållare för innehåll 9"/>
          <p:cNvSpPr>
            <a:spLocks noGrp="1"/>
          </p:cNvSpPr>
          <p:nvPr>
            <p:ph sz="half" idx="1"/>
          </p:nvPr>
        </p:nvSpPr>
        <p:spPr>
          <a:xfrm>
            <a:off x="179512" y="1600200"/>
            <a:ext cx="4316288" cy="4525963"/>
          </a:xfrm>
        </p:spPr>
        <p:txBody>
          <a:bodyPr/>
          <a:lstStyle/>
          <a:p>
            <a:pPr>
              <a:buNone/>
            </a:pPr>
            <a:r>
              <a:rPr lang="sv-SE" dirty="0" smtClean="0"/>
              <a:t>Statistik för 2010 finns</a:t>
            </a:r>
          </a:p>
          <a:p>
            <a:pPr>
              <a:buNone/>
            </a:pPr>
            <a:r>
              <a:rPr lang="sv-SE" dirty="0" smtClean="0"/>
              <a:t>redovisad i rapporten </a:t>
            </a:r>
          </a:p>
          <a:p>
            <a:pPr>
              <a:buNone/>
            </a:pPr>
            <a:r>
              <a:rPr lang="sv-SE" sz="2400" i="1" dirty="0" smtClean="0"/>
              <a:t>SUHF-modellen i verkligheten</a:t>
            </a:r>
          </a:p>
          <a:p>
            <a:pPr>
              <a:buNone/>
            </a:pPr>
            <a:endParaRPr lang="sv-SE" sz="2400" dirty="0"/>
          </a:p>
          <a:p>
            <a:pPr>
              <a:buNone/>
            </a:pPr>
            <a:r>
              <a:rPr lang="sv-SE" dirty="0" smtClean="0"/>
              <a:t>Statistik för 2011-2015</a:t>
            </a:r>
            <a:r>
              <a:rPr lang="sv-SE" sz="2400" dirty="0" smtClean="0"/>
              <a:t>: </a:t>
            </a:r>
          </a:p>
          <a:p>
            <a:pPr algn="ctr">
              <a:buNone/>
            </a:pPr>
            <a:r>
              <a:rPr lang="sv-SE" sz="2000" dirty="0" smtClean="0"/>
              <a:t>www.suhf.se/arbetsgrupper/Suhf-modellen/Full kostnadstäckning</a:t>
            </a:r>
            <a:endParaRPr lang="sv-SE" sz="2000" dirty="0"/>
          </a:p>
        </p:txBody>
      </p:sp>
      <p:pic>
        <p:nvPicPr>
          <p:cNvPr id="12" name="Picture 3"/>
          <p:cNvPicPr>
            <a:picLocks noGrp="1" noChangeAspect="1" noChangeArrowheads="1"/>
          </p:cNvPicPr>
          <p:nvPr>
            <p:ph sz="half" idx="2"/>
          </p:nvPr>
        </p:nvPicPr>
        <p:blipFill>
          <a:blip r:embed="rId3" cstate="print"/>
          <a:srcRect/>
          <a:stretch>
            <a:fillRect/>
          </a:stretch>
        </p:blipFill>
        <p:spPr bwMode="auto">
          <a:xfrm>
            <a:off x="4648200" y="1628800"/>
            <a:ext cx="4038600" cy="4536504"/>
          </a:xfrm>
          <a:prstGeom prst="rect">
            <a:avLst/>
          </a:prstGeom>
          <a:noFill/>
          <a:ln w="9525">
            <a:noFill/>
            <a:miter lim="800000"/>
            <a:headEnd/>
            <a:tailEnd/>
          </a:ln>
        </p:spPr>
      </p:pic>
      <p:sp>
        <p:nvSpPr>
          <p:cNvPr id="5" name="Platshållare för bildnummer 4"/>
          <p:cNvSpPr>
            <a:spLocks noGrp="1"/>
          </p:cNvSpPr>
          <p:nvPr>
            <p:ph type="sldNum" sz="quarter" idx="12"/>
          </p:nvPr>
        </p:nvSpPr>
        <p:spPr/>
        <p:txBody>
          <a:bodyPr/>
          <a:lstStyle/>
          <a:p>
            <a:fld id="{F744A35F-86DE-449F-A7A9-32B43FB60C66}" type="slidenum">
              <a:rPr lang="sv-SE" smtClean="0"/>
              <a:pPr/>
              <a:t>2</a:t>
            </a:fld>
            <a:endParaRPr lang="sv-SE"/>
          </a:p>
        </p:txBody>
      </p:sp>
      <p:sp>
        <p:nvSpPr>
          <p:cNvPr id="2" name="Platshållare för datum 1"/>
          <p:cNvSpPr>
            <a:spLocks noGrp="1"/>
          </p:cNvSpPr>
          <p:nvPr>
            <p:ph type="dt" sz="half" idx="10"/>
          </p:nvPr>
        </p:nvSpPr>
        <p:spPr>
          <a:xfrm>
            <a:off x="457200" y="6356350"/>
            <a:ext cx="3970784" cy="365125"/>
          </a:xfrm>
        </p:spPr>
        <p:txBody>
          <a:bodyPr/>
          <a:lstStyle/>
          <a:p>
            <a:r>
              <a:rPr lang="sv-SE" smtClean="0"/>
              <a:t>SUHF-statistiken 2015-2/Ann-Kristin Mattsson/2015-11-09</a:t>
            </a:r>
            <a:endParaRPr lang="sv-SE"/>
          </a:p>
        </p:txBody>
      </p:sp>
    </p:spTree>
    <p:extLst>
      <p:ext uri="{BB962C8B-B14F-4D97-AF65-F5344CB8AC3E}">
        <p14:creationId xmlns:p14="http://schemas.microsoft.com/office/powerpoint/2010/main" val="11024614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indirekta kostnader</a:t>
            </a:r>
          </a:p>
        </p:txBody>
      </p:sp>
      <p:sp>
        <p:nvSpPr>
          <p:cNvPr id="5" name="Platshållare för bildnummer 4"/>
          <p:cNvSpPr>
            <a:spLocks noGrp="1"/>
          </p:cNvSpPr>
          <p:nvPr>
            <p:ph type="sldNum" sz="quarter" idx="12"/>
          </p:nvPr>
        </p:nvSpPr>
        <p:spPr/>
        <p:txBody>
          <a:bodyPr/>
          <a:lstStyle/>
          <a:p>
            <a:fld id="{9597EB39-9867-4D19-AC49-F3C3B5CC1072}" type="slidenum">
              <a:rPr lang="sv-SE" smtClean="0"/>
              <a:t>20</a:t>
            </a:fld>
            <a:endParaRPr lang="sv-SE"/>
          </a:p>
        </p:txBody>
      </p:sp>
      <p:sp>
        <p:nvSpPr>
          <p:cNvPr id="6" name="Platshållare för datum 5"/>
          <p:cNvSpPr>
            <a:spLocks noGrp="1"/>
          </p:cNvSpPr>
          <p:nvPr>
            <p:ph type="dt" sz="half" idx="10"/>
          </p:nvPr>
        </p:nvSpPr>
        <p:spPr>
          <a:xfrm>
            <a:off x="457200" y="6356350"/>
            <a:ext cx="3898776" cy="365125"/>
          </a:xfrm>
        </p:spPr>
        <p:txBody>
          <a:bodyPr/>
          <a:lstStyle/>
          <a:p>
            <a:r>
              <a:rPr lang="sv-SE" smtClean="0"/>
              <a:t>SUHF-statistiken 2015-2/Ann-Kristin Mattsson/2015-11-09</a:t>
            </a:r>
            <a:endParaRPr lang="sv-SE"/>
          </a:p>
        </p:txBody>
      </p:sp>
      <p:graphicFrame>
        <p:nvGraphicFramePr>
          <p:cNvPr id="7" name="Platshållare för innehåll 6"/>
          <p:cNvGraphicFramePr>
            <a:graphicFrameLocks noGrp="1"/>
          </p:cNvGraphicFramePr>
          <p:nvPr>
            <p:ph idx="1"/>
            <p:extLst>
              <p:ext uri="{D42A27DB-BD31-4B8C-83A1-F6EECF244321}">
                <p14:modId xmlns:p14="http://schemas.microsoft.com/office/powerpoint/2010/main" val="290546016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35273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indirekta kostnader</a:t>
            </a:r>
          </a:p>
        </p:txBody>
      </p:sp>
      <p:sp>
        <p:nvSpPr>
          <p:cNvPr id="5" name="Platshållare för bildnummer 4"/>
          <p:cNvSpPr>
            <a:spLocks noGrp="1"/>
          </p:cNvSpPr>
          <p:nvPr>
            <p:ph type="sldNum" sz="quarter" idx="12"/>
          </p:nvPr>
        </p:nvSpPr>
        <p:spPr/>
        <p:txBody>
          <a:bodyPr/>
          <a:lstStyle/>
          <a:p>
            <a:fld id="{9597EB39-9867-4D19-AC49-F3C3B5CC1072}" type="slidenum">
              <a:rPr lang="sv-SE" smtClean="0"/>
              <a:t>21</a:t>
            </a:fld>
            <a:endParaRPr lang="sv-SE"/>
          </a:p>
        </p:txBody>
      </p:sp>
      <p:sp>
        <p:nvSpPr>
          <p:cNvPr id="6" name="Platshållare för datum 5"/>
          <p:cNvSpPr>
            <a:spLocks noGrp="1"/>
          </p:cNvSpPr>
          <p:nvPr>
            <p:ph type="dt" sz="half" idx="10"/>
          </p:nvPr>
        </p:nvSpPr>
        <p:spPr>
          <a:xfrm>
            <a:off x="457200" y="6356350"/>
            <a:ext cx="4186808" cy="365125"/>
          </a:xfrm>
        </p:spPr>
        <p:txBody>
          <a:bodyPr/>
          <a:lstStyle/>
          <a:p>
            <a:r>
              <a:rPr lang="sv-SE" smtClean="0"/>
              <a:t>SUHF-statistiken 2015-2/Ann-Kristin Mattsson/2015-11-09</a:t>
            </a:r>
            <a:endParaRPr lang="sv-SE" dirty="0"/>
          </a:p>
        </p:txBody>
      </p:sp>
      <p:graphicFrame>
        <p:nvGraphicFramePr>
          <p:cNvPr id="8" name="Platshållare för innehåll 7"/>
          <p:cNvGraphicFramePr>
            <a:graphicFrameLocks noGrp="1"/>
          </p:cNvGraphicFramePr>
          <p:nvPr>
            <p:ph idx="1"/>
            <p:extLst>
              <p:ext uri="{D42A27DB-BD31-4B8C-83A1-F6EECF244321}">
                <p14:modId xmlns:p14="http://schemas.microsoft.com/office/powerpoint/2010/main" val="271504185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41285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Jämförelse tidigare år - utbildning</a:t>
            </a:r>
            <a:endParaRPr lang="sv-SE" dirty="0"/>
          </a:p>
        </p:txBody>
      </p:sp>
      <p:sp>
        <p:nvSpPr>
          <p:cNvPr id="4" name="Platshållare för datum 3"/>
          <p:cNvSpPr>
            <a:spLocks noGrp="1"/>
          </p:cNvSpPr>
          <p:nvPr>
            <p:ph type="dt" sz="half" idx="10"/>
          </p:nvPr>
        </p:nvSpPr>
        <p:spPr>
          <a:xfrm>
            <a:off x="457200" y="6356350"/>
            <a:ext cx="4258816" cy="365125"/>
          </a:xfrm>
        </p:spPr>
        <p:txBody>
          <a:bodyPr/>
          <a:lstStyle/>
          <a:p>
            <a:r>
              <a:rPr lang="sv-SE" smtClean="0"/>
              <a:t>SUHF-statistiken 2015-2/Ann-Kristin Mattsson/2015-11-09</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22</a:t>
            </a:fld>
            <a:endParaRPr lang="sv-SE"/>
          </a:p>
        </p:txBody>
      </p:sp>
      <p:graphicFrame>
        <p:nvGraphicFramePr>
          <p:cNvPr id="9" name="Platshållare för innehåll 8"/>
          <p:cNvGraphicFramePr>
            <a:graphicFrameLocks noGrp="1"/>
          </p:cNvGraphicFramePr>
          <p:nvPr>
            <p:ph idx="1"/>
            <p:extLst>
              <p:ext uri="{D42A27DB-BD31-4B8C-83A1-F6EECF244321}">
                <p14:modId xmlns:p14="http://schemas.microsoft.com/office/powerpoint/2010/main" val="191576174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422594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Jämförelse tidigare år -  utbildning</a:t>
            </a:r>
            <a:endParaRPr lang="sv-SE" dirty="0"/>
          </a:p>
        </p:txBody>
      </p:sp>
      <p:sp>
        <p:nvSpPr>
          <p:cNvPr id="4" name="Platshållare för datum 3"/>
          <p:cNvSpPr>
            <a:spLocks noGrp="1"/>
          </p:cNvSpPr>
          <p:nvPr>
            <p:ph type="dt" sz="half" idx="10"/>
          </p:nvPr>
        </p:nvSpPr>
        <p:spPr>
          <a:xfrm>
            <a:off x="457200" y="6356350"/>
            <a:ext cx="4042792" cy="365125"/>
          </a:xfrm>
        </p:spPr>
        <p:txBody>
          <a:bodyPr/>
          <a:lstStyle/>
          <a:p>
            <a:r>
              <a:rPr lang="sv-SE" dirty="0" smtClean="0"/>
              <a:t>SUHF-statistiken 2015-2/Ann-Kristin Mattsson/2015-11-09</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23</a:t>
            </a:fld>
            <a:endParaRPr lang="sv-SE"/>
          </a:p>
        </p:txBody>
      </p:sp>
      <p:graphicFrame>
        <p:nvGraphicFramePr>
          <p:cNvPr id="7" name="Platshållare för innehåll 6"/>
          <p:cNvGraphicFramePr>
            <a:graphicFrameLocks noGrp="1"/>
          </p:cNvGraphicFramePr>
          <p:nvPr>
            <p:ph idx="1"/>
            <p:extLst>
              <p:ext uri="{D42A27DB-BD31-4B8C-83A1-F6EECF244321}">
                <p14:modId xmlns:p14="http://schemas.microsoft.com/office/powerpoint/2010/main" val="406755250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168996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Jämförelse tidigare år - utbildning</a:t>
            </a:r>
            <a:endParaRPr lang="sv-SE" dirty="0"/>
          </a:p>
        </p:txBody>
      </p:sp>
      <p:sp>
        <p:nvSpPr>
          <p:cNvPr id="4" name="Platshållare för datum 3"/>
          <p:cNvSpPr>
            <a:spLocks noGrp="1"/>
          </p:cNvSpPr>
          <p:nvPr>
            <p:ph type="dt" sz="half" idx="10"/>
          </p:nvPr>
        </p:nvSpPr>
        <p:spPr>
          <a:xfrm>
            <a:off x="457200" y="6356350"/>
            <a:ext cx="4042792" cy="365125"/>
          </a:xfrm>
        </p:spPr>
        <p:txBody>
          <a:bodyPr/>
          <a:lstStyle/>
          <a:p>
            <a:r>
              <a:rPr lang="sv-SE" dirty="0" smtClean="0"/>
              <a:t>SUHF-statistiken 2015-2/Ann-Kristin Mattsson/2015-11-09</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24</a:t>
            </a:fld>
            <a:endParaRPr lang="sv-SE"/>
          </a:p>
        </p:txBody>
      </p:sp>
      <p:graphicFrame>
        <p:nvGraphicFramePr>
          <p:cNvPr id="7" name="Platshållare för innehåll 6"/>
          <p:cNvGraphicFramePr>
            <a:graphicFrameLocks noGrp="1"/>
          </p:cNvGraphicFramePr>
          <p:nvPr>
            <p:ph idx="1"/>
            <p:extLst>
              <p:ext uri="{D42A27DB-BD31-4B8C-83A1-F6EECF244321}">
                <p14:modId xmlns:p14="http://schemas.microsoft.com/office/powerpoint/2010/main" val="298456007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661014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indirekta kostnader</a:t>
            </a:r>
          </a:p>
        </p:txBody>
      </p:sp>
      <p:sp>
        <p:nvSpPr>
          <p:cNvPr id="5" name="Platshållare för bildnummer 4"/>
          <p:cNvSpPr>
            <a:spLocks noGrp="1"/>
          </p:cNvSpPr>
          <p:nvPr>
            <p:ph type="sldNum" sz="quarter" idx="12"/>
          </p:nvPr>
        </p:nvSpPr>
        <p:spPr/>
        <p:txBody>
          <a:bodyPr/>
          <a:lstStyle/>
          <a:p>
            <a:fld id="{9597EB39-9867-4D19-AC49-F3C3B5CC1072}" type="slidenum">
              <a:rPr lang="sv-SE" smtClean="0"/>
              <a:t>25</a:t>
            </a:fld>
            <a:endParaRPr lang="sv-SE"/>
          </a:p>
        </p:txBody>
      </p:sp>
      <p:sp>
        <p:nvSpPr>
          <p:cNvPr id="6" name="Platshållare för datum 5"/>
          <p:cNvSpPr>
            <a:spLocks noGrp="1"/>
          </p:cNvSpPr>
          <p:nvPr>
            <p:ph type="dt" sz="half" idx="10"/>
          </p:nvPr>
        </p:nvSpPr>
        <p:spPr>
          <a:xfrm>
            <a:off x="457200" y="6356350"/>
            <a:ext cx="3970784" cy="365125"/>
          </a:xfrm>
        </p:spPr>
        <p:txBody>
          <a:bodyPr/>
          <a:lstStyle/>
          <a:p>
            <a:r>
              <a:rPr lang="sv-SE" smtClean="0"/>
              <a:t>SUHF-statistiken 2015-2/Ann-Kristin Mattsson/2015-11-09</a:t>
            </a:r>
            <a:endParaRPr lang="sv-SE" dirty="0"/>
          </a:p>
        </p:txBody>
      </p:sp>
      <p:graphicFrame>
        <p:nvGraphicFramePr>
          <p:cNvPr id="7" name="Platshållare för innehåll 6"/>
          <p:cNvGraphicFramePr>
            <a:graphicFrameLocks noGrp="1"/>
          </p:cNvGraphicFramePr>
          <p:nvPr>
            <p:ph idx="1"/>
            <p:extLst>
              <p:ext uri="{D42A27DB-BD31-4B8C-83A1-F6EECF244321}">
                <p14:modId xmlns:p14="http://schemas.microsoft.com/office/powerpoint/2010/main" val="411640298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883588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indirekta kostnader</a:t>
            </a:r>
          </a:p>
        </p:txBody>
      </p:sp>
      <p:sp>
        <p:nvSpPr>
          <p:cNvPr id="5" name="Platshållare för bildnummer 4"/>
          <p:cNvSpPr>
            <a:spLocks noGrp="1"/>
          </p:cNvSpPr>
          <p:nvPr>
            <p:ph type="sldNum" sz="quarter" idx="12"/>
          </p:nvPr>
        </p:nvSpPr>
        <p:spPr/>
        <p:txBody>
          <a:bodyPr/>
          <a:lstStyle/>
          <a:p>
            <a:fld id="{9597EB39-9867-4D19-AC49-F3C3B5CC1072}" type="slidenum">
              <a:rPr lang="sv-SE" smtClean="0"/>
              <a:t>26</a:t>
            </a:fld>
            <a:endParaRPr lang="sv-SE"/>
          </a:p>
        </p:txBody>
      </p:sp>
      <p:sp>
        <p:nvSpPr>
          <p:cNvPr id="6" name="Platshållare för datum 5"/>
          <p:cNvSpPr>
            <a:spLocks noGrp="1"/>
          </p:cNvSpPr>
          <p:nvPr>
            <p:ph type="dt" sz="half" idx="10"/>
          </p:nvPr>
        </p:nvSpPr>
        <p:spPr>
          <a:xfrm>
            <a:off x="457200" y="6356350"/>
            <a:ext cx="5050904" cy="365125"/>
          </a:xfrm>
        </p:spPr>
        <p:txBody>
          <a:bodyPr/>
          <a:lstStyle/>
          <a:p>
            <a:r>
              <a:rPr lang="sv-SE" smtClean="0"/>
              <a:t>SUHF-statistiken 2015-2/Ann-Kristin Mattsson/2015-11-09</a:t>
            </a:r>
            <a:endParaRPr lang="sv-SE" dirty="0"/>
          </a:p>
        </p:txBody>
      </p:sp>
      <p:graphicFrame>
        <p:nvGraphicFramePr>
          <p:cNvPr id="8" name="Platshållare för innehåll 7"/>
          <p:cNvGraphicFramePr>
            <a:graphicFrameLocks noGrp="1"/>
          </p:cNvGraphicFramePr>
          <p:nvPr>
            <p:ph idx="1"/>
            <p:extLst>
              <p:ext uri="{D42A27DB-BD31-4B8C-83A1-F6EECF244321}">
                <p14:modId xmlns:p14="http://schemas.microsoft.com/office/powerpoint/2010/main" val="287643165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671945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Jämförelse tidigare år - totalt</a:t>
            </a:r>
            <a:endParaRPr lang="sv-SE" dirty="0"/>
          </a:p>
        </p:txBody>
      </p:sp>
      <p:sp>
        <p:nvSpPr>
          <p:cNvPr id="4" name="Platshållare för datum 3"/>
          <p:cNvSpPr>
            <a:spLocks noGrp="1"/>
          </p:cNvSpPr>
          <p:nvPr>
            <p:ph type="dt" sz="half" idx="10"/>
          </p:nvPr>
        </p:nvSpPr>
        <p:spPr>
          <a:xfrm>
            <a:off x="457200" y="6356350"/>
            <a:ext cx="4186808" cy="365125"/>
          </a:xfrm>
        </p:spPr>
        <p:txBody>
          <a:bodyPr/>
          <a:lstStyle/>
          <a:p>
            <a:r>
              <a:rPr lang="sv-SE" smtClean="0"/>
              <a:t>SUHF-statistiken 2015-2/Ann-Kristin Mattsson/2015-11-09</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27</a:t>
            </a:fld>
            <a:endParaRPr lang="sv-SE"/>
          </a:p>
        </p:txBody>
      </p:sp>
      <p:graphicFrame>
        <p:nvGraphicFramePr>
          <p:cNvPr id="7" name="Platshållare för innehåll 6"/>
          <p:cNvGraphicFramePr>
            <a:graphicFrameLocks noGrp="1"/>
          </p:cNvGraphicFramePr>
          <p:nvPr>
            <p:ph idx="1"/>
            <p:extLst>
              <p:ext uri="{D42A27DB-BD31-4B8C-83A1-F6EECF244321}">
                <p14:modId xmlns:p14="http://schemas.microsoft.com/office/powerpoint/2010/main" val="342528609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84611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Jämförelser tidigare år - totalt</a:t>
            </a:r>
            <a:endParaRPr lang="sv-SE" dirty="0"/>
          </a:p>
        </p:txBody>
      </p:sp>
      <p:sp>
        <p:nvSpPr>
          <p:cNvPr id="4" name="Platshållare för datum 3"/>
          <p:cNvSpPr>
            <a:spLocks noGrp="1"/>
          </p:cNvSpPr>
          <p:nvPr>
            <p:ph type="dt" sz="half" idx="10"/>
          </p:nvPr>
        </p:nvSpPr>
        <p:spPr>
          <a:xfrm>
            <a:off x="457200" y="6356350"/>
            <a:ext cx="4114800" cy="365125"/>
          </a:xfrm>
        </p:spPr>
        <p:txBody>
          <a:bodyPr/>
          <a:lstStyle/>
          <a:p>
            <a:r>
              <a:rPr lang="sv-SE" smtClean="0"/>
              <a:t>SUHF-statistiken 2015-2/Ann-Kristin Mattsson/2015-11-09</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28</a:t>
            </a:fld>
            <a:endParaRPr lang="sv-SE"/>
          </a:p>
        </p:txBody>
      </p:sp>
      <p:graphicFrame>
        <p:nvGraphicFramePr>
          <p:cNvPr id="7" name="Platshållare för innehåll 6"/>
          <p:cNvGraphicFramePr>
            <a:graphicFrameLocks noGrp="1"/>
          </p:cNvGraphicFramePr>
          <p:nvPr>
            <p:ph idx="1"/>
            <p:extLst>
              <p:ext uri="{D42A27DB-BD31-4B8C-83A1-F6EECF244321}">
                <p14:modId xmlns:p14="http://schemas.microsoft.com/office/powerpoint/2010/main" val="46907973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1764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Jämförelser tidigare år - totalt</a:t>
            </a:r>
            <a:endParaRPr lang="sv-SE" dirty="0"/>
          </a:p>
        </p:txBody>
      </p:sp>
      <p:sp>
        <p:nvSpPr>
          <p:cNvPr id="4" name="Platshållare för datum 3"/>
          <p:cNvSpPr>
            <a:spLocks noGrp="1"/>
          </p:cNvSpPr>
          <p:nvPr>
            <p:ph type="dt" sz="half" idx="10"/>
          </p:nvPr>
        </p:nvSpPr>
        <p:spPr>
          <a:xfrm>
            <a:off x="457200" y="6356350"/>
            <a:ext cx="3970784" cy="365125"/>
          </a:xfrm>
        </p:spPr>
        <p:txBody>
          <a:bodyPr/>
          <a:lstStyle/>
          <a:p>
            <a:r>
              <a:rPr lang="sv-SE" smtClean="0"/>
              <a:t>SUHF-statistiken 2015-2/Ann-Kristin Mattsson/2015-11-09</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29</a:t>
            </a:fld>
            <a:endParaRPr lang="sv-SE"/>
          </a:p>
        </p:txBody>
      </p:sp>
      <p:graphicFrame>
        <p:nvGraphicFramePr>
          <p:cNvPr id="7" name="Platshållare för innehåll 6"/>
          <p:cNvGraphicFramePr>
            <a:graphicFrameLocks noGrp="1"/>
          </p:cNvGraphicFramePr>
          <p:nvPr>
            <p:ph idx="1"/>
            <p:extLst>
              <p:ext uri="{D42A27DB-BD31-4B8C-83A1-F6EECF244321}">
                <p14:modId xmlns:p14="http://schemas.microsoft.com/office/powerpoint/2010/main" val="249808933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4498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err="1" smtClean="0"/>
              <a:t>SUHF-statistik</a:t>
            </a:r>
            <a:endParaRPr lang="sv-SE" dirty="0"/>
          </a:p>
        </p:txBody>
      </p:sp>
      <p:sp>
        <p:nvSpPr>
          <p:cNvPr id="6" name="Platshållare för innehåll 5"/>
          <p:cNvSpPr>
            <a:spLocks noGrp="1"/>
          </p:cNvSpPr>
          <p:nvPr>
            <p:ph idx="1"/>
          </p:nvPr>
        </p:nvSpPr>
        <p:spPr/>
        <p:txBody>
          <a:bodyPr>
            <a:normAutofit fontScale="92500" lnSpcReduction="20000"/>
          </a:bodyPr>
          <a:lstStyle/>
          <a:p>
            <a:r>
              <a:rPr lang="sv-SE" dirty="0" smtClean="0"/>
              <a:t>Statistiken bygger på uppgifter från respektive lärosäte. </a:t>
            </a:r>
          </a:p>
          <a:p>
            <a:r>
              <a:rPr lang="sv-SE" dirty="0" smtClean="0"/>
              <a:t>Respektive lärosäte ansvarar för kvaliteten i uppgifterna.</a:t>
            </a:r>
          </a:p>
          <a:p>
            <a:r>
              <a:rPr lang="sv-SE" dirty="0" smtClean="0"/>
              <a:t>Andel indirekta kostnader 2015 =</a:t>
            </a:r>
          </a:p>
          <a:p>
            <a:pPr>
              <a:buNone/>
            </a:pPr>
            <a:r>
              <a:rPr lang="sv-SE" dirty="0" smtClean="0"/>
              <a:t>	budgeterade indirekta kostnader 2015/</a:t>
            </a:r>
          </a:p>
          <a:p>
            <a:pPr>
              <a:buNone/>
            </a:pPr>
            <a:r>
              <a:rPr lang="sv-SE" dirty="0" smtClean="0"/>
              <a:t>	verksamhetskostnader 2014.</a:t>
            </a:r>
          </a:p>
          <a:p>
            <a:r>
              <a:rPr lang="sv-SE" dirty="0"/>
              <a:t>Endast stödverksamhetens lokalkostnader ingår i indirekta kostnader. Kärnverksamhetens lokalkostnader är </a:t>
            </a:r>
            <a:r>
              <a:rPr lang="sv-SE"/>
              <a:t>direkta </a:t>
            </a:r>
            <a:r>
              <a:rPr lang="sv-SE" smtClean="0"/>
              <a:t>kostnader.</a:t>
            </a:r>
            <a:endParaRPr lang="sv-SE" dirty="0"/>
          </a:p>
          <a:p>
            <a:pPr>
              <a:buNone/>
            </a:pPr>
            <a:endParaRPr lang="sv-SE" dirty="0"/>
          </a:p>
        </p:txBody>
      </p:sp>
      <p:sp>
        <p:nvSpPr>
          <p:cNvPr id="4" name="Platshållare för bildnummer 3"/>
          <p:cNvSpPr>
            <a:spLocks noGrp="1"/>
          </p:cNvSpPr>
          <p:nvPr>
            <p:ph type="sldNum" sz="quarter" idx="12"/>
          </p:nvPr>
        </p:nvSpPr>
        <p:spPr/>
        <p:txBody>
          <a:bodyPr/>
          <a:lstStyle/>
          <a:p>
            <a:fld id="{F744A35F-86DE-449F-A7A9-32B43FB60C66}" type="slidenum">
              <a:rPr lang="sv-SE" smtClean="0"/>
              <a:pPr/>
              <a:t>3</a:t>
            </a:fld>
            <a:endParaRPr lang="sv-SE"/>
          </a:p>
        </p:txBody>
      </p:sp>
      <p:sp>
        <p:nvSpPr>
          <p:cNvPr id="2" name="Platshållare för datum 1"/>
          <p:cNvSpPr>
            <a:spLocks noGrp="1"/>
          </p:cNvSpPr>
          <p:nvPr>
            <p:ph type="dt" sz="half" idx="10"/>
          </p:nvPr>
        </p:nvSpPr>
        <p:spPr>
          <a:xfrm>
            <a:off x="457200" y="6356350"/>
            <a:ext cx="4186808" cy="365125"/>
          </a:xfrm>
        </p:spPr>
        <p:txBody>
          <a:bodyPr/>
          <a:lstStyle/>
          <a:p>
            <a:r>
              <a:rPr lang="sv-SE" smtClean="0"/>
              <a:t>SUHF-statistiken 2015-2/Ann-Kristin Mattsson/2015-11-09</a:t>
            </a:r>
            <a:endParaRPr lang="sv-SE" dirty="0"/>
          </a:p>
        </p:txBody>
      </p:sp>
    </p:spTree>
    <p:extLst>
      <p:ext uri="{BB962C8B-B14F-4D97-AF65-F5344CB8AC3E}">
        <p14:creationId xmlns:p14="http://schemas.microsoft.com/office/powerpoint/2010/main" val="39256527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Verksamhetsgrenar 2015</a:t>
            </a:r>
            <a:endParaRPr lang="sv-SE" dirty="0"/>
          </a:p>
        </p:txBody>
      </p:sp>
      <p:sp>
        <p:nvSpPr>
          <p:cNvPr id="4" name="Platshållare för datum 3"/>
          <p:cNvSpPr>
            <a:spLocks noGrp="1"/>
          </p:cNvSpPr>
          <p:nvPr>
            <p:ph type="dt" sz="half" idx="10"/>
          </p:nvPr>
        </p:nvSpPr>
        <p:spPr>
          <a:xfrm>
            <a:off x="457200" y="6356350"/>
            <a:ext cx="4258816" cy="365125"/>
          </a:xfrm>
        </p:spPr>
        <p:txBody>
          <a:bodyPr/>
          <a:lstStyle/>
          <a:p>
            <a:r>
              <a:rPr lang="sv-SE" smtClean="0"/>
              <a:t>SUHF-statistiken 2015-2/Ann-Kristin Mattsson/2015-11-09</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30</a:t>
            </a:fld>
            <a:endParaRPr lang="sv-SE"/>
          </a:p>
        </p:txBody>
      </p:sp>
      <p:sp>
        <p:nvSpPr>
          <p:cNvPr id="7" name="textruta 6"/>
          <p:cNvSpPr txBox="1"/>
          <p:nvPr/>
        </p:nvSpPr>
        <p:spPr>
          <a:xfrm>
            <a:off x="2195736" y="3294856"/>
            <a:ext cx="864096" cy="307777"/>
          </a:xfrm>
          <a:prstGeom prst="rect">
            <a:avLst/>
          </a:prstGeom>
          <a:noFill/>
        </p:spPr>
        <p:txBody>
          <a:bodyPr wrap="square" rtlCol="0">
            <a:spAutoFit/>
          </a:bodyPr>
          <a:lstStyle/>
          <a:p>
            <a:r>
              <a:rPr lang="sv-SE" sz="1400" dirty="0" smtClean="0"/>
              <a:t>(57%)</a:t>
            </a:r>
            <a:endParaRPr lang="sv-SE" sz="1400" dirty="0"/>
          </a:p>
        </p:txBody>
      </p:sp>
      <p:graphicFrame>
        <p:nvGraphicFramePr>
          <p:cNvPr id="9" name="Platshållare för innehåll 8"/>
          <p:cNvGraphicFramePr>
            <a:graphicFrameLocks noGrp="1"/>
          </p:cNvGraphicFramePr>
          <p:nvPr>
            <p:ph idx="1"/>
            <p:extLst>
              <p:ext uri="{D42A27DB-BD31-4B8C-83A1-F6EECF244321}">
                <p14:modId xmlns:p14="http://schemas.microsoft.com/office/powerpoint/2010/main" val="49104591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62174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Verksamhetsgrenar - utveckling</a:t>
            </a:r>
            <a:endParaRPr lang="sv-SE" dirty="0"/>
          </a:p>
        </p:txBody>
      </p:sp>
      <p:sp>
        <p:nvSpPr>
          <p:cNvPr id="4" name="Platshållare för datum 3"/>
          <p:cNvSpPr>
            <a:spLocks noGrp="1"/>
          </p:cNvSpPr>
          <p:nvPr>
            <p:ph type="dt" sz="half" idx="10"/>
          </p:nvPr>
        </p:nvSpPr>
        <p:spPr>
          <a:xfrm>
            <a:off x="457200" y="6356350"/>
            <a:ext cx="4186808" cy="365125"/>
          </a:xfrm>
        </p:spPr>
        <p:txBody>
          <a:bodyPr/>
          <a:lstStyle/>
          <a:p>
            <a:r>
              <a:rPr lang="sv-SE" smtClean="0"/>
              <a:t>SUHF-statistiken 2015-2/Ann-Kristin Mattsson/2015-11-09</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31</a:t>
            </a:fld>
            <a:endParaRPr lang="sv-SE"/>
          </a:p>
        </p:txBody>
      </p:sp>
      <p:graphicFrame>
        <p:nvGraphicFramePr>
          <p:cNvPr id="7" name="Platshållare för innehåll 6"/>
          <p:cNvGraphicFramePr>
            <a:graphicFrameLocks noGrp="1"/>
          </p:cNvGraphicFramePr>
          <p:nvPr>
            <p:ph idx="1"/>
            <p:extLst>
              <p:ext uri="{D42A27DB-BD31-4B8C-83A1-F6EECF244321}">
                <p14:modId xmlns:p14="http://schemas.microsoft.com/office/powerpoint/2010/main" val="19798758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38595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Verksamhetsgren/nivå 2015</a:t>
            </a:r>
            <a:endParaRPr lang="sv-SE" dirty="0"/>
          </a:p>
        </p:txBody>
      </p:sp>
      <p:sp>
        <p:nvSpPr>
          <p:cNvPr id="4" name="Platshållare för datum 3"/>
          <p:cNvSpPr>
            <a:spLocks noGrp="1"/>
          </p:cNvSpPr>
          <p:nvPr>
            <p:ph type="dt" sz="half" idx="10"/>
          </p:nvPr>
        </p:nvSpPr>
        <p:spPr>
          <a:xfrm>
            <a:off x="457200" y="6356350"/>
            <a:ext cx="4186808" cy="365125"/>
          </a:xfrm>
        </p:spPr>
        <p:txBody>
          <a:bodyPr/>
          <a:lstStyle/>
          <a:p>
            <a:r>
              <a:rPr lang="sv-SE" smtClean="0"/>
              <a:t>SUHF-statistiken 2015-2/Ann-Kristin Mattsson/2015-11-09</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32</a:t>
            </a:fld>
            <a:endParaRPr lang="sv-SE"/>
          </a:p>
        </p:txBody>
      </p:sp>
      <p:sp>
        <p:nvSpPr>
          <p:cNvPr id="7" name="textruta 6"/>
          <p:cNvSpPr txBox="1"/>
          <p:nvPr/>
        </p:nvSpPr>
        <p:spPr>
          <a:xfrm>
            <a:off x="1475656" y="2996952"/>
            <a:ext cx="648072" cy="307777"/>
          </a:xfrm>
          <a:prstGeom prst="rect">
            <a:avLst/>
          </a:prstGeom>
          <a:noFill/>
        </p:spPr>
        <p:txBody>
          <a:bodyPr wrap="square" rtlCol="0">
            <a:spAutoFit/>
          </a:bodyPr>
          <a:lstStyle/>
          <a:p>
            <a:r>
              <a:rPr lang="sv-SE" sz="1400" dirty="0" smtClean="0"/>
              <a:t>(42%)</a:t>
            </a:r>
          </a:p>
        </p:txBody>
      </p:sp>
      <p:graphicFrame>
        <p:nvGraphicFramePr>
          <p:cNvPr id="9" name="Platshållare för innehåll 8"/>
          <p:cNvGraphicFramePr>
            <a:graphicFrameLocks noGrp="1"/>
          </p:cNvGraphicFramePr>
          <p:nvPr>
            <p:ph idx="1"/>
            <p:extLst>
              <p:ext uri="{D42A27DB-BD31-4B8C-83A1-F6EECF244321}">
                <p14:modId xmlns:p14="http://schemas.microsoft.com/office/powerpoint/2010/main" val="111531993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731669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Nivåer 2015</a:t>
            </a:r>
            <a:endParaRPr lang="sv-SE" dirty="0"/>
          </a:p>
        </p:txBody>
      </p:sp>
      <p:sp>
        <p:nvSpPr>
          <p:cNvPr id="4" name="Platshållare för datum 3"/>
          <p:cNvSpPr>
            <a:spLocks noGrp="1"/>
          </p:cNvSpPr>
          <p:nvPr>
            <p:ph type="dt" sz="half" idx="10"/>
          </p:nvPr>
        </p:nvSpPr>
        <p:spPr>
          <a:xfrm>
            <a:off x="457200" y="6356350"/>
            <a:ext cx="4114800" cy="365125"/>
          </a:xfrm>
        </p:spPr>
        <p:txBody>
          <a:bodyPr/>
          <a:lstStyle/>
          <a:p>
            <a:r>
              <a:rPr lang="sv-SE" smtClean="0"/>
              <a:t>SUHF-statistiken 2015-2/Ann-Kristin Mattsson/2015-11-09</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33</a:t>
            </a:fld>
            <a:endParaRPr lang="sv-SE"/>
          </a:p>
        </p:txBody>
      </p:sp>
      <p:sp>
        <p:nvSpPr>
          <p:cNvPr id="7" name="textruta 6"/>
          <p:cNvSpPr txBox="1"/>
          <p:nvPr/>
        </p:nvSpPr>
        <p:spPr>
          <a:xfrm>
            <a:off x="1619672" y="3212976"/>
            <a:ext cx="716736" cy="307777"/>
          </a:xfrm>
          <a:prstGeom prst="rect">
            <a:avLst/>
          </a:prstGeom>
          <a:noFill/>
        </p:spPr>
        <p:txBody>
          <a:bodyPr wrap="square" rtlCol="0">
            <a:spAutoFit/>
          </a:bodyPr>
          <a:lstStyle/>
          <a:p>
            <a:r>
              <a:rPr lang="sv-SE" sz="1400" dirty="0" smtClean="0"/>
              <a:t>(32%)</a:t>
            </a:r>
            <a:endParaRPr lang="sv-SE" sz="1400" dirty="0"/>
          </a:p>
        </p:txBody>
      </p:sp>
      <p:graphicFrame>
        <p:nvGraphicFramePr>
          <p:cNvPr id="9" name="Platshållare för innehåll 8"/>
          <p:cNvGraphicFramePr>
            <a:graphicFrameLocks noGrp="1"/>
          </p:cNvGraphicFramePr>
          <p:nvPr>
            <p:ph idx="1"/>
            <p:extLst>
              <p:ext uri="{D42A27DB-BD31-4B8C-83A1-F6EECF244321}">
                <p14:modId xmlns:p14="http://schemas.microsoft.com/office/powerpoint/2010/main" val="48277894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46242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Nivåer 2015</a:t>
            </a:r>
            <a:endParaRPr lang="sv-SE" dirty="0"/>
          </a:p>
        </p:txBody>
      </p:sp>
      <p:sp>
        <p:nvSpPr>
          <p:cNvPr id="4" name="Platshållare för datum 3"/>
          <p:cNvSpPr>
            <a:spLocks noGrp="1"/>
          </p:cNvSpPr>
          <p:nvPr>
            <p:ph type="dt" sz="half" idx="10"/>
          </p:nvPr>
        </p:nvSpPr>
        <p:spPr>
          <a:xfrm>
            <a:off x="457200" y="6356350"/>
            <a:ext cx="3826768" cy="365125"/>
          </a:xfrm>
        </p:spPr>
        <p:txBody>
          <a:bodyPr/>
          <a:lstStyle/>
          <a:p>
            <a:r>
              <a:rPr lang="sv-SE" smtClean="0"/>
              <a:t>SUHF-statistiken 2015-2/Ann-Kristin Mattsson/2015-11-09</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34</a:t>
            </a:fld>
            <a:endParaRPr lang="sv-SE"/>
          </a:p>
        </p:txBody>
      </p:sp>
      <p:graphicFrame>
        <p:nvGraphicFramePr>
          <p:cNvPr id="7" name="Platshållare för innehåll 6"/>
          <p:cNvGraphicFramePr>
            <a:graphicFrameLocks noGrp="1"/>
          </p:cNvGraphicFramePr>
          <p:nvPr>
            <p:ph idx="1"/>
            <p:extLst>
              <p:ext uri="{D42A27DB-BD31-4B8C-83A1-F6EECF244321}">
                <p14:modId xmlns:p14="http://schemas.microsoft.com/office/powerpoint/2010/main" val="350709098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45775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Nivåer – utveckling </a:t>
            </a:r>
            <a:endParaRPr lang="sv-SE" dirty="0"/>
          </a:p>
        </p:txBody>
      </p:sp>
      <p:sp>
        <p:nvSpPr>
          <p:cNvPr id="4" name="Platshållare för datum 3"/>
          <p:cNvSpPr>
            <a:spLocks noGrp="1"/>
          </p:cNvSpPr>
          <p:nvPr>
            <p:ph type="dt" sz="half" idx="10"/>
          </p:nvPr>
        </p:nvSpPr>
        <p:spPr>
          <a:xfrm>
            <a:off x="457200" y="6356350"/>
            <a:ext cx="4618856" cy="365125"/>
          </a:xfrm>
        </p:spPr>
        <p:txBody>
          <a:bodyPr/>
          <a:lstStyle/>
          <a:p>
            <a:r>
              <a:rPr lang="sv-SE" smtClean="0"/>
              <a:t>SUHF-statistiken 2015-2/Ann-Kristin Mattsson/2015-11-09</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35</a:t>
            </a:fld>
            <a:endParaRPr lang="sv-SE"/>
          </a:p>
        </p:txBody>
      </p:sp>
      <p:graphicFrame>
        <p:nvGraphicFramePr>
          <p:cNvPr id="10" name="Platshållare för innehåll 9"/>
          <p:cNvGraphicFramePr>
            <a:graphicFrameLocks noGrp="1"/>
          </p:cNvGraphicFramePr>
          <p:nvPr>
            <p:ph idx="1"/>
            <p:extLst>
              <p:ext uri="{D42A27DB-BD31-4B8C-83A1-F6EECF244321}">
                <p14:modId xmlns:p14="http://schemas.microsoft.com/office/powerpoint/2010/main" val="88143080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61638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Nivåer utbildning - utveckling</a:t>
            </a:r>
            <a:endParaRPr lang="sv-SE" dirty="0"/>
          </a:p>
        </p:txBody>
      </p:sp>
      <p:sp>
        <p:nvSpPr>
          <p:cNvPr id="4" name="Platshållare för datum 3"/>
          <p:cNvSpPr>
            <a:spLocks noGrp="1"/>
          </p:cNvSpPr>
          <p:nvPr>
            <p:ph type="dt" sz="half" idx="10"/>
          </p:nvPr>
        </p:nvSpPr>
        <p:spPr>
          <a:xfrm>
            <a:off x="457200" y="6356350"/>
            <a:ext cx="3826768" cy="365125"/>
          </a:xfrm>
        </p:spPr>
        <p:txBody>
          <a:bodyPr/>
          <a:lstStyle/>
          <a:p>
            <a:r>
              <a:rPr lang="sv-SE" smtClean="0"/>
              <a:t>SUHF-statistiken 2015-2/Ann-Kristin Mattsson/2015-11-09</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36</a:t>
            </a:fld>
            <a:endParaRPr lang="sv-SE"/>
          </a:p>
        </p:txBody>
      </p:sp>
      <p:graphicFrame>
        <p:nvGraphicFramePr>
          <p:cNvPr id="7" name="Platshållare för innehåll 6"/>
          <p:cNvGraphicFramePr>
            <a:graphicFrameLocks noGrp="1"/>
          </p:cNvGraphicFramePr>
          <p:nvPr>
            <p:ph idx="1"/>
            <p:extLst>
              <p:ext uri="{D42A27DB-BD31-4B8C-83A1-F6EECF244321}">
                <p14:modId xmlns:p14="http://schemas.microsoft.com/office/powerpoint/2010/main" val="204116516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30601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Nivåer forskning - utveckling</a:t>
            </a:r>
            <a:endParaRPr lang="sv-SE" dirty="0"/>
          </a:p>
        </p:txBody>
      </p:sp>
      <p:sp>
        <p:nvSpPr>
          <p:cNvPr id="4" name="Platshållare för datum 3"/>
          <p:cNvSpPr>
            <a:spLocks noGrp="1"/>
          </p:cNvSpPr>
          <p:nvPr>
            <p:ph type="dt" sz="half" idx="10"/>
          </p:nvPr>
        </p:nvSpPr>
        <p:spPr>
          <a:xfrm>
            <a:off x="457200" y="6356350"/>
            <a:ext cx="5266928" cy="365125"/>
          </a:xfrm>
        </p:spPr>
        <p:txBody>
          <a:bodyPr/>
          <a:lstStyle/>
          <a:p>
            <a:r>
              <a:rPr lang="sv-SE" smtClean="0"/>
              <a:t>SUHF-statistiken 2015-2/Ann-Kristin Mattsson/2015-11-09</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37</a:t>
            </a:fld>
            <a:endParaRPr lang="sv-SE"/>
          </a:p>
        </p:txBody>
      </p:sp>
      <p:graphicFrame>
        <p:nvGraphicFramePr>
          <p:cNvPr id="7" name="Platshållare för innehåll 6"/>
          <p:cNvGraphicFramePr>
            <a:graphicFrameLocks noGrp="1"/>
          </p:cNvGraphicFramePr>
          <p:nvPr>
            <p:ph idx="1"/>
            <p:extLst>
              <p:ext uri="{D42A27DB-BD31-4B8C-83A1-F6EECF244321}">
                <p14:modId xmlns:p14="http://schemas.microsoft.com/office/powerpoint/2010/main" val="321363710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78180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Funktioner 2015</a:t>
            </a:r>
            <a:endParaRPr lang="sv-SE" dirty="0"/>
          </a:p>
        </p:txBody>
      </p:sp>
      <p:sp>
        <p:nvSpPr>
          <p:cNvPr id="4" name="Platshållare för datum 3"/>
          <p:cNvSpPr>
            <a:spLocks noGrp="1"/>
          </p:cNvSpPr>
          <p:nvPr>
            <p:ph type="dt" sz="half" idx="10"/>
          </p:nvPr>
        </p:nvSpPr>
        <p:spPr>
          <a:xfrm>
            <a:off x="457200" y="6356350"/>
            <a:ext cx="4330824" cy="365125"/>
          </a:xfrm>
        </p:spPr>
        <p:txBody>
          <a:bodyPr/>
          <a:lstStyle/>
          <a:p>
            <a:r>
              <a:rPr lang="sv-SE" smtClean="0"/>
              <a:t>SUHF-statistiken 2015-2/Ann-Kristin Mattsson/2015-11-09</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38</a:t>
            </a:fld>
            <a:endParaRPr lang="sv-SE"/>
          </a:p>
        </p:txBody>
      </p:sp>
      <p:graphicFrame>
        <p:nvGraphicFramePr>
          <p:cNvPr id="7" name="Platshållare för innehåll 6"/>
          <p:cNvGraphicFramePr>
            <a:graphicFrameLocks noGrp="1"/>
          </p:cNvGraphicFramePr>
          <p:nvPr>
            <p:ph idx="1"/>
            <p:extLst>
              <p:ext uri="{D42A27DB-BD31-4B8C-83A1-F6EECF244321}">
                <p14:modId xmlns:p14="http://schemas.microsoft.com/office/powerpoint/2010/main" val="354420825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47509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normAutofit/>
          </a:bodyPr>
          <a:lstStyle/>
          <a:p>
            <a:r>
              <a:rPr lang="sv-SE" dirty="0" smtClean="0"/>
              <a:t>Funktioner 2015 - andel</a:t>
            </a:r>
            <a:endParaRPr lang="sv-SE" dirty="0"/>
          </a:p>
        </p:txBody>
      </p:sp>
      <p:sp>
        <p:nvSpPr>
          <p:cNvPr id="4" name="Platshållare för datum 3"/>
          <p:cNvSpPr>
            <a:spLocks noGrp="1"/>
          </p:cNvSpPr>
          <p:nvPr>
            <p:ph type="dt" sz="half" idx="10"/>
          </p:nvPr>
        </p:nvSpPr>
        <p:spPr>
          <a:xfrm>
            <a:off x="457200" y="6356350"/>
            <a:ext cx="4402832" cy="365125"/>
          </a:xfrm>
        </p:spPr>
        <p:txBody>
          <a:bodyPr/>
          <a:lstStyle/>
          <a:p>
            <a:r>
              <a:rPr lang="sv-SE" smtClean="0"/>
              <a:t>SUHF-statistiken 2015-2/Ann-Kristin Mattsson/2015-11-09</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39</a:t>
            </a:fld>
            <a:endParaRPr lang="sv-SE"/>
          </a:p>
        </p:txBody>
      </p:sp>
      <p:graphicFrame>
        <p:nvGraphicFramePr>
          <p:cNvPr id="8" name="Platshållare för innehåll 7"/>
          <p:cNvGraphicFramePr>
            <a:graphicFrameLocks noGrp="1"/>
          </p:cNvGraphicFramePr>
          <p:nvPr>
            <p:ph sz="half" idx="1"/>
            <p:extLst>
              <p:ext uri="{D42A27DB-BD31-4B8C-83A1-F6EECF244321}">
                <p14:modId xmlns:p14="http://schemas.microsoft.com/office/powerpoint/2010/main" val="4255939219"/>
              </p:ext>
            </p:extLst>
          </p:nvPr>
        </p:nvGraphicFramePr>
        <p:xfrm>
          <a:off x="683568" y="1600201"/>
          <a:ext cx="3672408" cy="42050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Platshållare för innehåll 10"/>
          <p:cNvGraphicFramePr>
            <a:graphicFrameLocks noGrp="1"/>
          </p:cNvGraphicFramePr>
          <p:nvPr>
            <p:ph sz="half" idx="2"/>
            <p:extLst>
              <p:ext uri="{D42A27DB-BD31-4B8C-83A1-F6EECF244321}">
                <p14:modId xmlns:p14="http://schemas.microsoft.com/office/powerpoint/2010/main" val="3095833439"/>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Diagram 9"/>
          <p:cNvGraphicFramePr>
            <a:graphicFrameLocks/>
          </p:cNvGraphicFramePr>
          <p:nvPr>
            <p:extLst>
              <p:ext uri="{D42A27DB-BD31-4B8C-83A1-F6EECF244321}">
                <p14:modId xmlns:p14="http://schemas.microsoft.com/office/powerpoint/2010/main" val="4215751670"/>
              </p:ext>
            </p:extLst>
          </p:nvPr>
        </p:nvGraphicFramePr>
        <p:xfrm>
          <a:off x="755576" y="1819274"/>
          <a:ext cx="3456384" cy="405799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Diagram 8"/>
          <p:cNvGraphicFramePr>
            <a:graphicFrameLocks/>
          </p:cNvGraphicFramePr>
          <p:nvPr>
            <p:extLst>
              <p:ext uri="{D42A27DB-BD31-4B8C-83A1-F6EECF244321}">
                <p14:modId xmlns:p14="http://schemas.microsoft.com/office/powerpoint/2010/main" val="3130593"/>
              </p:ext>
            </p:extLst>
          </p:nvPr>
        </p:nvGraphicFramePr>
        <p:xfrm>
          <a:off x="827584" y="1772816"/>
          <a:ext cx="3600400" cy="439248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Diagram 11"/>
          <p:cNvGraphicFramePr>
            <a:graphicFrameLocks/>
          </p:cNvGraphicFramePr>
          <p:nvPr>
            <p:extLst>
              <p:ext uri="{D42A27DB-BD31-4B8C-83A1-F6EECF244321}">
                <p14:modId xmlns:p14="http://schemas.microsoft.com/office/powerpoint/2010/main" val="2328520076"/>
              </p:ext>
            </p:extLst>
          </p:nvPr>
        </p:nvGraphicFramePr>
        <p:xfrm>
          <a:off x="755577" y="1844824"/>
          <a:ext cx="3744416" cy="396044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Diagram 13"/>
          <p:cNvGraphicFramePr>
            <a:graphicFrameLocks/>
          </p:cNvGraphicFramePr>
          <p:nvPr>
            <p:extLst>
              <p:ext uri="{D42A27DB-BD31-4B8C-83A1-F6EECF244321}">
                <p14:modId xmlns:p14="http://schemas.microsoft.com/office/powerpoint/2010/main" val="3324808844"/>
              </p:ext>
            </p:extLst>
          </p:nvPr>
        </p:nvGraphicFramePr>
        <p:xfrm>
          <a:off x="4499992" y="1844824"/>
          <a:ext cx="3816423" cy="403244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1045283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SUHF-statistik</a:t>
            </a:r>
            <a:endParaRPr lang="sv-SE" dirty="0"/>
          </a:p>
        </p:txBody>
      </p:sp>
      <p:sp>
        <p:nvSpPr>
          <p:cNvPr id="3" name="Platshållare för innehåll 2"/>
          <p:cNvSpPr>
            <a:spLocks noGrp="1"/>
          </p:cNvSpPr>
          <p:nvPr>
            <p:ph idx="1"/>
          </p:nvPr>
        </p:nvSpPr>
        <p:spPr/>
        <p:txBody>
          <a:bodyPr>
            <a:normAutofit fontScale="85000" lnSpcReduction="20000"/>
          </a:bodyPr>
          <a:lstStyle/>
          <a:p>
            <a:r>
              <a:rPr lang="sv-SE" dirty="0" err="1" smtClean="0"/>
              <a:t>Fr</a:t>
            </a:r>
            <a:r>
              <a:rPr lang="sv-SE" dirty="0" smtClean="0"/>
              <a:t> o m 2011 har information om s k ”direktifierade” kostnader och ”lokal avgift” i lönekostnadspålägget samlats in och inkluderats i indirekta kostnader. </a:t>
            </a:r>
          </a:p>
          <a:p>
            <a:r>
              <a:rPr lang="sv-SE" dirty="0" smtClean="0"/>
              <a:t>Ovannämnda kostnader ingick </a:t>
            </a:r>
            <a:r>
              <a:rPr lang="sv-SE" i="1" dirty="0" smtClean="0"/>
              <a:t>inte</a:t>
            </a:r>
            <a:r>
              <a:rPr lang="sv-SE" dirty="0" smtClean="0"/>
              <a:t> 2010. Jämförelser mellan åren omfattar därför endast 2011 </a:t>
            </a:r>
            <a:r>
              <a:rPr lang="sv-SE" dirty="0"/>
              <a:t>-</a:t>
            </a:r>
            <a:r>
              <a:rPr lang="sv-SE" dirty="0" smtClean="0"/>
              <a:t> 2015.</a:t>
            </a:r>
          </a:p>
          <a:p>
            <a:endParaRPr lang="sv-SE" sz="2200" dirty="0" smtClean="0"/>
          </a:p>
          <a:p>
            <a:r>
              <a:rPr lang="sv-SE" sz="2200" dirty="0" smtClean="0"/>
              <a:t>I jämförelser mellan åren ingår inte Försvarshögskolan, Kungliga Musikhögskolan och </a:t>
            </a:r>
            <a:r>
              <a:rPr lang="sv-SE" sz="2200" dirty="0"/>
              <a:t>Handelshögskolan i Stockholm </a:t>
            </a:r>
            <a:r>
              <a:rPr lang="sv-SE" sz="2200" dirty="0" err="1"/>
              <a:t>pga</a:t>
            </a:r>
            <a:r>
              <a:rPr lang="sv-SE" sz="2200" dirty="0"/>
              <a:t> att det saknas uppgifter för lärosätet för något av </a:t>
            </a:r>
            <a:r>
              <a:rPr lang="sv-SE" sz="2200" dirty="0" smtClean="0"/>
              <a:t>åren 2011-2015.</a:t>
            </a:r>
          </a:p>
          <a:p>
            <a:r>
              <a:rPr lang="sv-SE" sz="2200" dirty="0" smtClean="0"/>
              <a:t>Dans- och Cirkushögskolan, Dramatiska Institutet, Stockholms dramatiska högskola, Operahögskolan och Stockholms konstnärliga </a:t>
            </a:r>
            <a:r>
              <a:rPr lang="sv-SE" sz="2200" dirty="0"/>
              <a:t>h</a:t>
            </a:r>
            <a:r>
              <a:rPr lang="sv-SE" sz="2200" dirty="0" smtClean="0"/>
              <a:t>ögskola ingår inte heller i jämförelser mellan åren </a:t>
            </a:r>
            <a:r>
              <a:rPr lang="sv-SE" sz="2200" dirty="0" err="1" smtClean="0"/>
              <a:t>pga</a:t>
            </a:r>
            <a:r>
              <a:rPr lang="sv-SE" sz="2200" dirty="0" smtClean="0"/>
              <a:t> samgåenden.</a:t>
            </a:r>
          </a:p>
          <a:p>
            <a:r>
              <a:rPr lang="sv-SE" sz="2200" dirty="0" smtClean="0"/>
              <a:t>Uppgifter för Högskolan på Gotland har i statistiken adderats till Uppsala universitet för åren före samgåendet 1 juli 2013.</a:t>
            </a:r>
            <a:endParaRPr lang="sv-SE" sz="2200" dirty="0"/>
          </a:p>
        </p:txBody>
      </p:sp>
      <p:sp>
        <p:nvSpPr>
          <p:cNvPr id="4" name="Platshållare för bildnummer 3"/>
          <p:cNvSpPr>
            <a:spLocks noGrp="1"/>
          </p:cNvSpPr>
          <p:nvPr>
            <p:ph type="sldNum" sz="quarter" idx="12"/>
          </p:nvPr>
        </p:nvSpPr>
        <p:spPr/>
        <p:txBody>
          <a:bodyPr/>
          <a:lstStyle/>
          <a:p>
            <a:fld id="{F744A35F-86DE-449F-A7A9-32B43FB60C66}" type="slidenum">
              <a:rPr lang="sv-SE" smtClean="0"/>
              <a:pPr/>
              <a:t>4</a:t>
            </a:fld>
            <a:endParaRPr lang="sv-SE"/>
          </a:p>
        </p:txBody>
      </p:sp>
      <p:sp>
        <p:nvSpPr>
          <p:cNvPr id="6" name="Platshållare för datum 5"/>
          <p:cNvSpPr>
            <a:spLocks noGrp="1"/>
          </p:cNvSpPr>
          <p:nvPr>
            <p:ph type="dt" sz="half" idx="10"/>
          </p:nvPr>
        </p:nvSpPr>
        <p:spPr>
          <a:xfrm>
            <a:off x="457200" y="6356350"/>
            <a:ext cx="4330824" cy="365125"/>
          </a:xfrm>
        </p:spPr>
        <p:txBody>
          <a:bodyPr/>
          <a:lstStyle/>
          <a:p>
            <a:r>
              <a:rPr lang="sv-SE" smtClean="0"/>
              <a:t>SUHF-statistiken 2015-2/Ann-Kristin Mattsson/2015-11-09</a:t>
            </a:r>
            <a:endParaRPr lang="sv-SE" dirty="0"/>
          </a:p>
        </p:txBody>
      </p:sp>
    </p:spTree>
    <p:extLst>
      <p:ext uri="{BB962C8B-B14F-4D97-AF65-F5344CB8AC3E}">
        <p14:creationId xmlns:p14="http://schemas.microsoft.com/office/powerpoint/2010/main" val="25796211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normAutofit/>
          </a:bodyPr>
          <a:lstStyle/>
          <a:p>
            <a:r>
              <a:rPr lang="sv-SE" dirty="0" smtClean="0"/>
              <a:t>Funktioner 2015 - belopp</a:t>
            </a:r>
            <a:endParaRPr lang="sv-SE" dirty="0"/>
          </a:p>
        </p:txBody>
      </p:sp>
      <p:sp>
        <p:nvSpPr>
          <p:cNvPr id="5" name="Platshållare för datum 4"/>
          <p:cNvSpPr>
            <a:spLocks noGrp="1"/>
          </p:cNvSpPr>
          <p:nvPr>
            <p:ph type="dt" sz="half" idx="10"/>
          </p:nvPr>
        </p:nvSpPr>
        <p:spPr>
          <a:xfrm>
            <a:off x="457200" y="6356350"/>
            <a:ext cx="3970784" cy="365125"/>
          </a:xfrm>
        </p:spPr>
        <p:txBody>
          <a:bodyPr/>
          <a:lstStyle/>
          <a:p>
            <a:r>
              <a:rPr lang="sv-SE" smtClean="0"/>
              <a:t>SUHF-statistiken 2015-2/Ann-Kristin Mattsson/2015-11-09</a:t>
            </a:r>
            <a:endParaRPr lang="sv-SE" dirty="0"/>
          </a:p>
        </p:txBody>
      </p:sp>
      <p:sp>
        <p:nvSpPr>
          <p:cNvPr id="6" name="Platshållare för bildnummer 5"/>
          <p:cNvSpPr>
            <a:spLocks noGrp="1"/>
          </p:cNvSpPr>
          <p:nvPr>
            <p:ph type="sldNum" sz="quarter" idx="12"/>
          </p:nvPr>
        </p:nvSpPr>
        <p:spPr/>
        <p:txBody>
          <a:bodyPr/>
          <a:lstStyle/>
          <a:p>
            <a:fld id="{9597EB39-9867-4D19-AC49-F3C3B5CC1072}" type="slidenum">
              <a:rPr lang="sv-SE" smtClean="0"/>
              <a:t>40</a:t>
            </a:fld>
            <a:endParaRPr lang="sv-SE"/>
          </a:p>
        </p:txBody>
      </p:sp>
      <p:graphicFrame>
        <p:nvGraphicFramePr>
          <p:cNvPr id="9" name="Platshållare för innehåll 8"/>
          <p:cNvGraphicFramePr>
            <a:graphicFrameLocks noGrp="1"/>
          </p:cNvGraphicFramePr>
          <p:nvPr>
            <p:ph idx="1"/>
            <p:extLst>
              <p:ext uri="{D42A27DB-BD31-4B8C-83A1-F6EECF244321}">
                <p14:modId xmlns:p14="http://schemas.microsoft.com/office/powerpoint/2010/main" val="167360773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12916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smtClean="0"/>
              <a:t>Funktioner utbildning - utveckling</a:t>
            </a:r>
            <a:endParaRPr lang="sv-SE" dirty="0"/>
          </a:p>
        </p:txBody>
      </p:sp>
      <p:sp>
        <p:nvSpPr>
          <p:cNvPr id="5" name="Platshållare för datum 4"/>
          <p:cNvSpPr>
            <a:spLocks noGrp="1"/>
          </p:cNvSpPr>
          <p:nvPr>
            <p:ph type="dt" sz="half" idx="10"/>
          </p:nvPr>
        </p:nvSpPr>
        <p:spPr>
          <a:xfrm>
            <a:off x="457200" y="6356350"/>
            <a:ext cx="3898776" cy="365125"/>
          </a:xfrm>
        </p:spPr>
        <p:txBody>
          <a:bodyPr/>
          <a:lstStyle/>
          <a:p>
            <a:r>
              <a:rPr lang="sv-SE" smtClean="0"/>
              <a:t>SUHF-statistiken 2015-2/Ann-Kristin Mattsson/2015-11-09</a:t>
            </a:r>
            <a:endParaRPr lang="sv-SE" dirty="0"/>
          </a:p>
        </p:txBody>
      </p:sp>
      <p:sp>
        <p:nvSpPr>
          <p:cNvPr id="6" name="Platshållare för bildnummer 5"/>
          <p:cNvSpPr>
            <a:spLocks noGrp="1"/>
          </p:cNvSpPr>
          <p:nvPr>
            <p:ph type="sldNum" sz="quarter" idx="12"/>
          </p:nvPr>
        </p:nvSpPr>
        <p:spPr/>
        <p:txBody>
          <a:bodyPr/>
          <a:lstStyle/>
          <a:p>
            <a:fld id="{9597EB39-9867-4D19-AC49-F3C3B5CC1072}" type="slidenum">
              <a:rPr lang="sv-SE" smtClean="0"/>
              <a:t>41</a:t>
            </a:fld>
            <a:endParaRPr lang="sv-SE"/>
          </a:p>
        </p:txBody>
      </p:sp>
      <p:graphicFrame>
        <p:nvGraphicFramePr>
          <p:cNvPr id="8" name="Platshållare för innehåll 7"/>
          <p:cNvGraphicFramePr>
            <a:graphicFrameLocks noGrp="1"/>
          </p:cNvGraphicFramePr>
          <p:nvPr>
            <p:ph idx="1"/>
            <p:extLst>
              <p:ext uri="{D42A27DB-BD31-4B8C-83A1-F6EECF244321}">
                <p14:modId xmlns:p14="http://schemas.microsoft.com/office/powerpoint/2010/main" val="261197597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42142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smtClean="0"/>
              <a:t>Funktioner forskning - utveckling</a:t>
            </a:r>
            <a:endParaRPr lang="sv-SE" dirty="0"/>
          </a:p>
        </p:txBody>
      </p:sp>
      <p:sp>
        <p:nvSpPr>
          <p:cNvPr id="5" name="Platshållare för datum 4"/>
          <p:cNvSpPr>
            <a:spLocks noGrp="1"/>
          </p:cNvSpPr>
          <p:nvPr>
            <p:ph type="dt" sz="half" idx="10"/>
          </p:nvPr>
        </p:nvSpPr>
        <p:spPr>
          <a:xfrm>
            <a:off x="457200" y="6356350"/>
            <a:ext cx="4114800" cy="365125"/>
          </a:xfrm>
        </p:spPr>
        <p:txBody>
          <a:bodyPr/>
          <a:lstStyle/>
          <a:p>
            <a:r>
              <a:rPr lang="sv-SE" smtClean="0"/>
              <a:t>SUHF-statistiken 2015-2/Ann-Kristin Mattsson/2015-11-09</a:t>
            </a:r>
            <a:endParaRPr lang="sv-SE" dirty="0"/>
          </a:p>
        </p:txBody>
      </p:sp>
      <p:sp>
        <p:nvSpPr>
          <p:cNvPr id="6" name="Platshållare för bildnummer 5"/>
          <p:cNvSpPr>
            <a:spLocks noGrp="1"/>
          </p:cNvSpPr>
          <p:nvPr>
            <p:ph type="sldNum" sz="quarter" idx="12"/>
          </p:nvPr>
        </p:nvSpPr>
        <p:spPr/>
        <p:txBody>
          <a:bodyPr/>
          <a:lstStyle/>
          <a:p>
            <a:fld id="{9597EB39-9867-4D19-AC49-F3C3B5CC1072}" type="slidenum">
              <a:rPr lang="sv-SE" smtClean="0"/>
              <a:t>42</a:t>
            </a:fld>
            <a:endParaRPr lang="sv-SE"/>
          </a:p>
        </p:txBody>
      </p:sp>
      <p:graphicFrame>
        <p:nvGraphicFramePr>
          <p:cNvPr id="9" name="Platshållare för innehåll 8"/>
          <p:cNvGraphicFramePr>
            <a:graphicFrameLocks noGrp="1"/>
          </p:cNvGraphicFramePr>
          <p:nvPr>
            <p:ph idx="1"/>
            <p:extLst>
              <p:ext uri="{D42A27DB-BD31-4B8C-83A1-F6EECF244321}">
                <p14:modId xmlns:p14="http://schemas.microsoft.com/office/powerpoint/2010/main" val="246082129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50702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457200" y="274638"/>
            <a:ext cx="8229600" cy="850106"/>
          </a:xfrm>
        </p:spPr>
        <p:txBody>
          <a:bodyPr/>
          <a:lstStyle/>
          <a:p>
            <a:r>
              <a:rPr lang="sv-SE" dirty="0" smtClean="0"/>
              <a:t>Förkortningar </a:t>
            </a:r>
            <a:r>
              <a:rPr lang="sv-SE" sz="2000" dirty="0" smtClean="0"/>
              <a:t>(bokstavsordning)</a:t>
            </a:r>
            <a:endParaRPr lang="sv-SE" sz="2000" dirty="0"/>
          </a:p>
        </p:txBody>
      </p:sp>
      <p:sp>
        <p:nvSpPr>
          <p:cNvPr id="3" name="Platshållare för innehåll 2"/>
          <p:cNvSpPr>
            <a:spLocks noGrp="1"/>
          </p:cNvSpPr>
          <p:nvPr>
            <p:ph sz="half" idx="1"/>
          </p:nvPr>
        </p:nvSpPr>
        <p:spPr/>
        <p:txBody>
          <a:bodyPr>
            <a:normAutofit/>
          </a:bodyPr>
          <a:lstStyle/>
          <a:p>
            <a:pPr marL="0" indent="0">
              <a:buNone/>
            </a:pPr>
            <a:endParaRPr lang="sv-SE" dirty="0"/>
          </a:p>
          <a:p>
            <a:pPr marL="0" indent="0">
              <a:buNone/>
            </a:pPr>
            <a:r>
              <a:rPr lang="sv-SE" dirty="0" smtClean="0"/>
              <a:t>		</a:t>
            </a:r>
          </a:p>
        </p:txBody>
      </p:sp>
      <p:graphicFrame>
        <p:nvGraphicFramePr>
          <p:cNvPr id="11" name="Platshållare för innehåll 10"/>
          <p:cNvGraphicFramePr>
            <a:graphicFrameLocks noGrp="1"/>
          </p:cNvGraphicFramePr>
          <p:nvPr>
            <p:ph sz="half" idx="2"/>
            <p:extLst>
              <p:ext uri="{D42A27DB-BD31-4B8C-83A1-F6EECF244321}">
                <p14:modId xmlns:p14="http://schemas.microsoft.com/office/powerpoint/2010/main" val="3672949021"/>
              </p:ext>
            </p:extLst>
          </p:nvPr>
        </p:nvGraphicFramePr>
        <p:xfrm>
          <a:off x="611560" y="4077071"/>
          <a:ext cx="3744416" cy="2448270"/>
        </p:xfrm>
        <a:graphic>
          <a:graphicData uri="http://schemas.openxmlformats.org/drawingml/2006/table">
            <a:tbl>
              <a:tblPr>
                <a:tableStyleId>{5C22544A-7EE6-4342-B048-85BDC9FD1C3A}</a:tableStyleId>
              </a:tblPr>
              <a:tblGrid>
                <a:gridCol w="2973034"/>
                <a:gridCol w="771382"/>
              </a:tblGrid>
              <a:tr h="244827">
                <a:tc>
                  <a:txBody>
                    <a:bodyPr/>
                    <a:lstStyle/>
                    <a:p>
                      <a:pPr algn="l" rtl="0" fontAlgn="ctr"/>
                      <a:r>
                        <a:rPr lang="sv-SE" sz="1300" i="1" u="none" strike="noStrike" dirty="0">
                          <a:effectLst/>
                        </a:rPr>
                        <a:t>Övriga: </a:t>
                      </a:r>
                      <a:endParaRPr lang="sv-SE" sz="1300" b="0" i="1" u="none" strike="noStrike" dirty="0">
                        <a:solidFill>
                          <a:srgbClr val="000000"/>
                        </a:solidFill>
                        <a:effectLst/>
                        <a:latin typeface="Calibri"/>
                      </a:endParaRPr>
                    </a:p>
                  </a:txBody>
                  <a:tcPr marL="7620" marR="7620" marT="7620" marB="0" anchor="ctr"/>
                </a:tc>
                <a:tc>
                  <a:txBody>
                    <a:bodyPr/>
                    <a:lstStyle/>
                    <a:p>
                      <a:pPr algn="l" fontAlgn="b"/>
                      <a:endParaRPr lang="sv-SE" sz="1100" b="0" i="0" u="none" strike="noStrike">
                        <a:solidFill>
                          <a:srgbClr val="000000"/>
                        </a:solidFill>
                        <a:effectLst/>
                        <a:latin typeface="Calibri"/>
                      </a:endParaRPr>
                    </a:p>
                  </a:txBody>
                  <a:tcPr marL="7620" marR="7620" marT="7620" marB="0" anchor="b"/>
                </a:tc>
              </a:tr>
              <a:tr h="244827">
                <a:tc>
                  <a:txBody>
                    <a:bodyPr/>
                    <a:lstStyle/>
                    <a:p>
                      <a:pPr algn="l" rtl="0" fontAlgn="ctr"/>
                      <a:r>
                        <a:rPr lang="sv-SE" sz="1300" u="none" strike="noStrike">
                          <a:effectLst/>
                        </a:rPr>
                        <a:t>Blekinge tekniska högskola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BTH </a:t>
                      </a:r>
                      <a:endParaRPr lang="sv-SE" sz="1300" b="0" i="0" u="none" strike="noStrike">
                        <a:solidFill>
                          <a:srgbClr val="000000"/>
                        </a:solidFill>
                        <a:effectLst/>
                        <a:latin typeface="Calibri"/>
                      </a:endParaRPr>
                    </a:p>
                  </a:txBody>
                  <a:tcPr marL="7620" marR="7620" marT="7620" marB="0" anchor="ctr"/>
                </a:tc>
              </a:tr>
              <a:tr h="244827">
                <a:tc>
                  <a:txBody>
                    <a:bodyPr/>
                    <a:lstStyle/>
                    <a:p>
                      <a:pPr algn="l" rtl="0" fontAlgn="ctr"/>
                      <a:r>
                        <a:rPr lang="sv-SE" sz="1300" u="none" strike="noStrike" dirty="0">
                          <a:effectLst/>
                        </a:rPr>
                        <a:t>Försvarshögskolan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FHS </a:t>
                      </a:r>
                      <a:endParaRPr lang="sv-SE" sz="1300" b="0" i="0" u="none" strike="noStrike">
                        <a:solidFill>
                          <a:srgbClr val="000000"/>
                        </a:solidFill>
                        <a:effectLst/>
                        <a:latin typeface="Calibri"/>
                      </a:endParaRPr>
                    </a:p>
                  </a:txBody>
                  <a:tcPr marL="7620" marR="7620" marT="7620" marB="0" anchor="ctr"/>
                </a:tc>
              </a:tr>
              <a:tr h="244827">
                <a:tc>
                  <a:txBody>
                    <a:bodyPr/>
                    <a:lstStyle/>
                    <a:p>
                      <a:pPr algn="l" rtl="0" fontAlgn="ctr"/>
                      <a:r>
                        <a:rPr lang="sv-SE" sz="1300" u="none" strike="noStrike" dirty="0">
                          <a:effectLst/>
                        </a:rPr>
                        <a:t>Gymnastik- och idrottshögskolan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GIH </a:t>
                      </a:r>
                      <a:endParaRPr lang="sv-SE" sz="1300" b="0" i="0" u="none" strike="noStrike">
                        <a:solidFill>
                          <a:srgbClr val="000000"/>
                        </a:solidFill>
                        <a:effectLst/>
                        <a:latin typeface="Calibri"/>
                      </a:endParaRPr>
                    </a:p>
                  </a:txBody>
                  <a:tcPr marL="7620" marR="7620" marT="7620" marB="0" anchor="ctr"/>
                </a:tc>
              </a:tr>
              <a:tr h="244827">
                <a:tc>
                  <a:txBody>
                    <a:bodyPr/>
                    <a:lstStyle/>
                    <a:p>
                      <a:pPr algn="l" rtl="0" fontAlgn="ctr"/>
                      <a:r>
                        <a:rPr lang="sv-SE" sz="1300" u="none" strike="noStrike">
                          <a:effectLst/>
                        </a:rPr>
                        <a:t>Högskolan i Borås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dirty="0">
                          <a:effectLst/>
                        </a:rPr>
                        <a:t>HB </a:t>
                      </a:r>
                      <a:endParaRPr lang="sv-SE" sz="1300" b="0" i="0" u="none" strike="noStrike" dirty="0">
                        <a:solidFill>
                          <a:srgbClr val="000000"/>
                        </a:solidFill>
                        <a:effectLst/>
                        <a:latin typeface="Calibri"/>
                      </a:endParaRPr>
                    </a:p>
                  </a:txBody>
                  <a:tcPr marL="7620" marR="7620" marT="7620" marB="0" anchor="ctr"/>
                </a:tc>
              </a:tr>
              <a:tr h="244827">
                <a:tc>
                  <a:txBody>
                    <a:bodyPr/>
                    <a:lstStyle/>
                    <a:p>
                      <a:pPr algn="l" rtl="0" fontAlgn="ctr"/>
                      <a:r>
                        <a:rPr lang="sv-SE" sz="1300" u="none" strike="noStrike" dirty="0">
                          <a:effectLst/>
                        </a:rPr>
                        <a:t>Högskolan Dalarna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dirty="0">
                          <a:effectLst/>
                        </a:rPr>
                        <a:t>HD </a:t>
                      </a:r>
                      <a:endParaRPr lang="sv-SE" sz="1300" b="0" i="0" u="none" strike="noStrike" dirty="0">
                        <a:solidFill>
                          <a:srgbClr val="000000"/>
                        </a:solidFill>
                        <a:effectLst/>
                        <a:latin typeface="Calibri"/>
                      </a:endParaRPr>
                    </a:p>
                  </a:txBody>
                  <a:tcPr marL="7620" marR="7620" marT="7620" marB="0" anchor="ctr"/>
                </a:tc>
              </a:tr>
              <a:tr h="244827">
                <a:tc>
                  <a:txBody>
                    <a:bodyPr/>
                    <a:lstStyle/>
                    <a:p>
                      <a:pPr algn="l" rtl="0" fontAlgn="ctr"/>
                      <a:r>
                        <a:rPr lang="sv-SE" sz="1300" u="none" strike="noStrike" dirty="0">
                          <a:effectLst/>
                        </a:rPr>
                        <a:t>Högskolan i Halmstad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HH </a:t>
                      </a:r>
                      <a:endParaRPr lang="sv-SE" sz="1300" b="0" i="0" u="none" strike="noStrike">
                        <a:solidFill>
                          <a:srgbClr val="000000"/>
                        </a:solidFill>
                        <a:effectLst/>
                        <a:latin typeface="Calibri"/>
                      </a:endParaRPr>
                    </a:p>
                  </a:txBody>
                  <a:tcPr marL="7620" marR="7620" marT="7620" marB="0" anchor="ctr"/>
                </a:tc>
              </a:tr>
              <a:tr h="244827">
                <a:tc>
                  <a:txBody>
                    <a:bodyPr/>
                    <a:lstStyle/>
                    <a:p>
                      <a:pPr algn="l" rtl="0" fontAlgn="ctr"/>
                      <a:r>
                        <a:rPr lang="sv-SE" sz="1300" u="none" strike="noStrike">
                          <a:effectLst/>
                        </a:rPr>
                        <a:t>Handelshögskolan i Stockholm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HHS</a:t>
                      </a:r>
                      <a:endParaRPr lang="sv-SE" sz="1300" b="0" i="0" u="none" strike="noStrike">
                        <a:solidFill>
                          <a:srgbClr val="000000"/>
                        </a:solidFill>
                        <a:effectLst/>
                        <a:latin typeface="Calibri"/>
                      </a:endParaRPr>
                    </a:p>
                  </a:txBody>
                  <a:tcPr marL="7620" marR="7620" marT="7620" marB="0" anchor="ctr"/>
                </a:tc>
              </a:tr>
              <a:tr h="244827">
                <a:tc>
                  <a:txBody>
                    <a:bodyPr/>
                    <a:lstStyle/>
                    <a:p>
                      <a:pPr algn="l" rtl="0" fontAlgn="ctr"/>
                      <a:r>
                        <a:rPr lang="sv-SE" sz="1300" u="none" strike="noStrike" dirty="0">
                          <a:effectLst/>
                        </a:rPr>
                        <a:t>Högskolan i Gävle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dirty="0" err="1">
                          <a:effectLst/>
                        </a:rPr>
                        <a:t>HiG</a:t>
                      </a:r>
                      <a:r>
                        <a:rPr lang="sv-SE" sz="1300" u="none" strike="noStrike" dirty="0">
                          <a:effectLst/>
                        </a:rPr>
                        <a:t> </a:t>
                      </a:r>
                      <a:endParaRPr lang="sv-SE" sz="1300" b="0" i="0" u="none" strike="noStrike" dirty="0">
                        <a:solidFill>
                          <a:srgbClr val="000000"/>
                        </a:solidFill>
                        <a:effectLst/>
                        <a:latin typeface="Calibri"/>
                      </a:endParaRPr>
                    </a:p>
                  </a:txBody>
                  <a:tcPr marL="7620" marR="7620" marT="7620" marB="0" anchor="ctr"/>
                </a:tc>
              </a:tr>
              <a:tr h="244827">
                <a:tc>
                  <a:txBody>
                    <a:bodyPr/>
                    <a:lstStyle/>
                    <a:p>
                      <a:pPr algn="l" rtl="0" fontAlgn="ctr"/>
                      <a:r>
                        <a:rPr lang="sv-SE" sz="1300" b="0" i="0" u="none" strike="noStrike" dirty="0" smtClean="0">
                          <a:solidFill>
                            <a:srgbClr val="000000"/>
                          </a:solidFill>
                          <a:effectLst/>
                          <a:latin typeface="Calibri"/>
                        </a:rPr>
                        <a:t>Högskolan i Jönköping</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b="0" i="0" u="none" strike="noStrike" dirty="0" smtClean="0">
                          <a:solidFill>
                            <a:srgbClr val="000000"/>
                          </a:solidFill>
                          <a:effectLst/>
                          <a:latin typeface="Calibri"/>
                        </a:rPr>
                        <a:t>HJ</a:t>
                      </a:r>
                      <a:endParaRPr lang="sv-SE" sz="1300" b="0" i="0" u="none" strike="noStrike" dirty="0">
                        <a:solidFill>
                          <a:srgbClr val="000000"/>
                        </a:solidFill>
                        <a:effectLst/>
                        <a:latin typeface="Calibri"/>
                      </a:endParaRPr>
                    </a:p>
                  </a:txBody>
                  <a:tcPr marL="7620" marR="7620" marT="7620" marB="0" anchor="ctr"/>
                </a:tc>
              </a:tr>
            </a:tbl>
          </a:graphicData>
        </a:graphic>
      </p:graphicFrame>
      <p:sp>
        <p:nvSpPr>
          <p:cNvPr id="4" name="Platshållare för datum 3"/>
          <p:cNvSpPr>
            <a:spLocks noGrp="1"/>
          </p:cNvSpPr>
          <p:nvPr>
            <p:ph type="dt" sz="half" idx="10"/>
          </p:nvPr>
        </p:nvSpPr>
        <p:spPr>
          <a:xfrm flipH="1" flipV="1">
            <a:off x="251520" y="6309320"/>
            <a:ext cx="216024" cy="216023"/>
          </a:xfrm>
        </p:spPr>
        <p:txBody>
          <a:bodyPr/>
          <a:lstStyle/>
          <a:p>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43</a:t>
            </a:fld>
            <a:endParaRPr lang="sv-SE"/>
          </a:p>
        </p:txBody>
      </p:sp>
      <p:graphicFrame>
        <p:nvGraphicFramePr>
          <p:cNvPr id="10" name="Tabell 9"/>
          <p:cNvGraphicFramePr>
            <a:graphicFrameLocks noGrp="1"/>
          </p:cNvGraphicFramePr>
          <p:nvPr>
            <p:extLst>
              <p:ext uri="{D42A27DB-BD31-4B8C-83A1-F6EECF244321}">
                <p14:modId xmlns:p14="http://schemas.microsoft.com/office/powerpoint/2010/main" val="336167464"/>
              </p:ext>
            </p:extLst>
          </p:nvPr>
        </p:nvGraphicFramePr>
        <p:xfrm>
          <a:off x="611560" y="1268763"/>
          <a:ext cx="3744416" cy="2664299"/>
        </p:xfrm>
        <a:graphic>
          <a:graphicData uri="http://schemas.openxmlformats.org/drawingml/2006/table">
            <a:tbl>
              <a:tblPr>
                <a:tableStyleId>{5C22544A-7EE6-4342-B048-85BDC9FD1C3A}</a:tableStyleId>
              </a:tblPr>
              <a:tblGrid>
                <a:gridCol w="2973034"/>
                <a:gridCol w="771382"/>
              </a:tblGrid>
              <a:tr h="242209">
                <a:tc>
                  <a:txBody>
                    <a:bodyPr/>
                    <a:lstStyle/>
                    <a:p>
                      <a:pPr algn="l" fontAlgn="b"/>
                      <a:r>
                        <a:rPr lang="sv-SE" sz="1300" i="1" u="none" strike="noStrike" dirty="0">
                          <a:effectLst/>
                        </a:rPr>
                        <a:t>10 största lärosäten</a:t>
                      </a:r>
                      <a:endParaRPr lang="sv-SE" sz="1300" b="0" i="1" u="none" strike="noStrike" dirty="0">
                        <a:solidFill>
                          <a:srgbClr val="000000"/>
                        </a:solidFill>
                        <a:effectLst/>
                        <a:latin typeface="Calibri"/>
                      </a:endParaRPr>
                    </a:p>
                  </a:txBody>
                  <a:tcPr marL="7620" marR="7620" marT="7620" marB="0" anchor="b"/>
                </a:tc>
                <a:tc>
                  <a:txBody>
                    <a:bodyPr/>
                    <a:lstStyle/>
                    <a:p>
                      <a:pPr algn="l" fontAlgn="b"/>
                      <a:endParaRPr lang="sv-SE" sz="1100" b="0" i="0" u="none" strike="noStrike">
                        <a:solidFill>
                          <a:srgbClr val="000000"/>
                        </a:solidFill>
                        <a:effectLst/>
                        <a:latin typeface="Calibri"/>
                      </a:endParaRPr>
                    </a:p>
                  </a:txBody>
                  <a:tcPr marL="7620" marR="7620" marT="7620" marB="0" anchor="b"/>
                </a:tc>
              </a:tr>
              <a:tr h="242209">
                <a:tc>
                  <a:txBody>
                    <a:bodyPr/>
                    <a:lstStyle/>
                    <a:p>
                      <a:pPr algn="l" rtl="0" fontAlgn="ctr"/>
                      <a:r>
                        <a:rPr lang="sv-SE" sz="1300" u="none" strike="noStrike">
                          <a:effectLst/>
                        </a:rPr>
                        <a:t>Chalmers tekniska högskola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CTH</a:t>
                      </a:r>
                      <a:endParaRPr lang="sv-SE" sz="1300" b="0" i="0" u="none" strike="noStrike">
                        <a:solidFill>
                          <a:srgbClr val="000000"/>
                        </a:solidFill>
                        <a:effectLst/>
                        <a:latin typeface="Calibri"/>
                      </a:endParaRPr>
                    </a:p>
                  </a:txBody>
                  <a:tcPr marL="7620" marR="7620" marT="7620" marB="0" anchor="ctr"/>
                </a:tc>
              </a:tr>
              <a:tr h="242209">
                <a:tc>
                  <a:txBody>
                    <a:bodyPr/>
                    <a:lstStyle/>
                    <a:p>
                      <a:pPr algn="l" rtl="0" fontAlgn="ctr"/>
                      <a:r>
                        <a:rPr lang="sv-SE" sz="1300" u="none" strike="noStrike" dirty="0">
                          <a:effectLst/>
                        </a:rPr>
                        <a:t>Göteborgs universitet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GU</a:t>
                      </a:r>
                      <a:endParaRPr lang="sv-SE" sz="1300" b="0" i="0" u="none" strike="noStrike">
                        <a:solidFill>
                          <a:srgbClr val="000000"/>
                        </a:solidFill>
                        <a:effectLst/>
                        <a:latin typeface="Calibri"/>
                      </a:endParaRPr>
                    </a:p>
                  </a:txBody>
                  <a:tcPr marL="7620" marR="7620" marT="7620" marB="0" anchor="ctr"/>
                </a:tc>
              </a:tr>
              <a:tr h="242209">
                <a:tc>
                  <a:txBody>
                    <a:bodyPr/>
                    <a:lstStyle/>
                    <a:p>
                      <a:pPr algn="l" rtl="0" fontAlgn="ctr"/>
                      <a:r>
                        <a:rPr lang="sv-SE" sz="1300" u="none" strike="noStrike">
                          <a:effectLst/>
                        </a:rPr>
                        <a:t>Karolinska Institutet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KI </a:t>
                      </a:r>
                      <a:endParaRPr lang="sv-SE" sz="1300" b="0" i="0" u="none" strike="noStrike">
                        <a:solidFill>
                          <a:srgbClr val="000000"/>
                        </a:solidFill>
                        <a:effectLst/>
                        <a:latin typeface="Calibri"/>
                      </a:endParaRPr>
                    </a:p>
                  </a:txBody>
                  <a:tcPr marL="7620" marR="7620" marT="7620" marB="0" anchor="ctr"/>
                </a:tc>
              </a:tr>
              <a:tr h="242209">
                <a:tc>
                  <a:txBody>
                    <a:bodyPr/>
                    <a:lstStyle/>
                    <a:p>
                      <a:pPr algn="l" rtl="0" fontAlgn="ctr"/>
                      <a:r>
                        <a:rPr lang="sv-SE" sz="1300" u="none" strike="noStrike">
                          <a:effectLst/>
                        </a:rPr>
                        <a:t>Kungliga Tekniska Högskolan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KTH</a:t>
                      </a:r>
                      <a:endParaRPr lang="sv-SE" sz="1300" b="0" i="0" u="none" strike="noStrike">
                        <a:solidFill>
                          <a:srgbClr val="000000"/>
                        </a:solidFill>
                        <a:effectLst/>
                        <a:latin typeface="Calibri"/>
                      </a:endParaRPr>
                    </a:p>
                  </a:txBody>
                  <a:tcPr marL="7620" marR="7620" marT="7620" marB="0" anchor="ctr"/>
                </a:tc>
              </a:tr>
              <a:tr h="242209">
                <a:tc>
                  <a:txBody>
                    <a:bodyPr/>
                    <a:lstStyle/>
                    <a:p>
                      <a:pPr algn="l" rtl="0" fontAlgn="ctr"/>
                      <a:r>
                        <a:rPr lang="sv-SE" sz="1300" u="none" strike="noStrike" dirty="0">
                          <a:effectLst/>
                        </a:rPr>
                        <a:t>Linköpings universitet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LiU</a:t>
                      </a:r>
                      <a:endParaRPr lang="sv-SE" sz="1300" b="0" i="0" u="none" strike="noStrike">
                        <a:solidFill>
                          <a:srgbClr val="000000"/>
                        </a:solidFill>
                        <a:effectLst/>
                        <a:latin typeface="Calibri"/>
                      </a:endParaRPr>
                    </a:p>
                  </a:txBody>
                  <a:tcPr marL="7620" marR="7620" marT="7620" marB="0" anchor="ctr"/>
                </a:tc>
              </a:tr>
              <a:tr h="242209">
                <a:tc>
                  <a:txBody>
                    <a:bodyPr/>
                    <a:lstStyle/>
                    <a:p>
                      <a:pPr algn="l" rtl="0" fontAlgn="ctr"/>
                      <a:r>
                        <a:rPr lang="sv-SE" sz="1300" u="none" strike="noStrike" dirty="0">
                          <a:effectLst/>
                        </a:rPr>
                        <a:t>Lunds universitet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LU </a:t>
                      </a:r>
                      <a:endParaRPr lang="sv-SE" sz="1300" b="0" i="0" u="none" strike="noStrike">
                        <a:solidFill>
                          <a:srgbClr val="000000"/>
                        </a:solidFill>
                        <a:effectLst/>
                        <a:latin typeface="Calibri"/>
                      </a:endParaRPr>
                    </a:p>
                  </a:txBody>
                  <a:tcPr marL="7620" marR="7620" marT="7620" marB="0" anchor="ctr"/>
                </a:tc>
              </a:tr>
              <a:tr h="242209">
                <a:tc>
                  <a:txBody>
                    <a:bodyPr/>
                    <a:lstStyle/>
                    <a:p>
                      <a:pPr algn="l" rtl="0" fontAlgn="ctr"/>
                      <a:r>
                        <a:rPr lang="sv-SE" sz="1300" u="none" strike="noStrike" dirty="0">
                          <a:effectLst/>
                        </a:rPr>
                        <a:t>Sveriges lantbruksuniversitet</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SLU</a:t>
                      </a:r>
                      <a:endParaRPr lang="sv-SE" sz="1300" b="0" i="0" u="none" strike="noStrike">
                        <a:solidFill>
                          <a:srgbClr val="000000"/>
                        </a:solidFill>
                        <a:effectLst/>
                        <a:latin typeface="Calibri"/>
                      </a:endParaRPr>
                    </a:p>
                  </a:txBody>
                  <a:tcPr marL="7620" marR="7620" marT="7620" marB="0" anchor="ctr"/>
                </a:tc>
              </a:tr>
              <a:tr h="242209">
                <a:tc>
                  <a:txBody>
                    <a:bodyPr/>
                    <a:lstStyle/>
                    <a:p>
                      <a:pPr algn="l" rtl="0" fontAlgn="ctr"/>
                      <a:r>
                        <a:rPr lang="sv-SE" sz="1300" u="none" strike="noStrike" dirty="0">
                          <a:effectLst/>
                        </a:rPr>
                        <a:t>Stockholms universitet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SU</a:t>
                      </a:r>
                      <a:endParaRPr lang="sv-SE" sz="1300" b="0" i="0" u="none" strike="noStrike">
                        <a:solidFill>
                          <a:srgbClr val="000000"/>
                        </a:solidFill>
                        <a:effectLst/>
                        <a:latin typeface="Calibri"/>
                      </a:endParaRPr>
                    </a:p>
                  </a:txBody>
                  <a:tcPr marL="7620" marR="7620" marT="7620" marB="0" anchor="ctr"/>
                </a:tc>
              </a:tr>
              <a:tr h="242209">
                <a:tc>
                  <a:txBody>
                    <a:bodyPr/>
                    <a:lstStyle/>
                    <a:p>
                      <a:pPr algn="l" rtl="0" fontAlgn="ctr"/>
                      <a:r>
                        <a:rPr lang="sv-SE" sz="1300" u="none" strike="noStrike" dirty="0">
                          <a:effectLst/>
                        </a:rPr>
                        <a:t>Umeå universitet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UmU </a:t>
                      </a:r>
                      <a:endParaRPr lang="sv-SE" sz="1300" b="0" i="0" u="none" strike="noStrike">
                        <a:solidFill>
                          <a:srgbClr val="000000"/>
                        </a:solidFill>
                        <a:effectLst/>
                        <a:latin typeface="Calibri"/>
                      </a:endParaRPr>
                    </a:p>
                  </a:txBody>
                  <a:tcPr marL="7620" marR="7620" marT="7620" marB="0" anchor="ctr"/>
                </a:tc>
              </a:tr>
              <a:tr h="242209">
                <a:tc>
                  <a:txBody>
                    <a:bodyPr/>
                    <a:lstStyle/>
                    <a:p>
                      <a:pPr algn="l" rtl="0" fontAlgn="ctr"/>
                      <a:r>
                        <a:rPr lang="sv-SE" sz="1300" u="none" strike="noStrike" dirty="0">
                          <a:effectLst/>
                        </a:rPr>
                        <a:t>Uppsala universitet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dirty="0">
                          <a:effectLst/>
                        </a:rPr>
                        <a:t>UU</a:t>
                      </a:r>
                      <a:endParaRPr lang="sv-SE" sz="1300" b="0" i="0" u="none" strike="noStrike" dirty="0">
                        <a:solidFill>
                          <a:srgbClr val="000000"/>
                        </a:solidFill>
                        <a:effectLst/>
                        <a:latin typeface="Calibri"/>
                      </a:endParaRPr>
                    </a:p>
                  </a:txBody>
                  <a:tcPr marL="7620" marR="7620" marT="7620" marB="0" anchor="ctr"/>
                </a:tc>
              </a:tr>
            </a:tbl>
          </a:graphicData>
        </a:graphic>
      </p:graphicFrame>
      <p:graphicFrame>
        <p:nvGraphicFramePr>
          <p:cNvPr id="13" name="Tabell 12"/>
          <p:cNvGraphicFramePr>
            <a:graphicFrameLocks noGrp="1"/>
          </p:cNvGraphicFramePr>
          <p:nvPr>
            <p:extLst>
              <p:ext uri="{D42A27DB-BD31-4B8C-83A1-F6EECF244321}">
                <p14:modId xmlns:p14="http://schemas.microsoft.com/office/powerpoint/2010/main" val="613660989"/>
              </p:ext>
            </p:extLst>
          </p:nvPr>
        </p:nvGraphicFramePr>
        <p:xfrm>
          <a:off x="4499992" y="1268753"/>
          <a:ext cx="3888432" cy="5256594"/>
        </p:xfrm>
        <a:graphic>
          <a:graphicData uri="http://schemas.openxmlformats.org/drawingml/2006/table">
            <a:tbl>
              <a:tblPr>
                <a:tableStyleId>{5C22544A-7EE6-4342-B048-85BDC9FD1C3A}</a:tableStyleId>
              </a:tblPr>
              <a:tblGrid>
                <a:gridCol w="3102216"/>
                <a:gridCol w="786216"/>
              </a:tblGrid>
              <a:tr h="250314">
                <a:tc>
                  <a:txBody>
                    <a:bodyPr/>
                    <a:lstStyle/>
                    <a:p>
                      <a:pPr algn="l" rtl="0" fontAlgn="ctr"/>
                      <a:r>
                        <a:rPr lang="sv-SE" sz="1300" u="none" strike="noStrike" dirty="0">
                          <a:effectLst/>
                        </a:rPr>
                        <a:t>Högskolan Kristianstad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HKr </a:t>
                      </a:r>
                      <a:endParaRPr lang="sv-SE" sz="1300" b="0" i="0" u="none" strike="noStrike">
                        <a:solidFill>
                          <a:srgbClr val="000000"/>
                        </a:solidFill>
                        <a:effectLst/>
                        <a:latin typeface="Calibri"/>
                      </a:endParaRPr>
                    </a:p>
                  </a:txBody>
                  <a:tcPr marL="7620" marR="7620" marT="7620" marB="0" anchor="ctr"/>
                </a:tc>
              </a:tr>
              <a:tr h="250314">
                <a:tc>
                  <a:txBody>
                    <a:bodyPr/>
                    <a:lstStyle/>
                    <a:p>
                      <a:pPr algn="l" rtl="0" fontAlgn="ctr"/>
                      <a:r>
                        <a:rPr lang="sv-SE" sz="1300" u="none" strike="noStrike">
                          <a:effectLst/>
                        </a:rPr>
                        <a:t>Högskolan i Skövde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HS</a:t>
                      </a:r>
                      <a:endParaRPr lang="sv-SE" sz="1300" b="0" i="0" u="none" strike="noStrike">
                        <a:solidFill>
                          <a:srgbClr val="000000"/>
                        </a:solidFill>
                        <a:effectLst/>
                        <a:latin typeface="Calibri"/>
                      </a:endParaRPr>
                    </a:p>
                  </a:txBody>
                  <a:tcPr marL="7620" marR="7620" marT="7620" marB="0" anchor="ctr"/>
                </a:tc>
              </a:tr>
              <a:tr h="250314">
                <a:tc>
                  <a:txBody>
                    <a:bodyPr/>
                    <a:lstStyle/>
                    <a:p>
                      <a:pPr algn="l" rtl="0" fontAlgn="ctr"/>
                      <a:r>
                        <a:rPr lang="sv-SE" sz="1300" u="none" strike="noStrike">
                          <a:effectLst/>
                        </a:rPr>
                        <a:t>Högskolan Väst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HV </a:t>
                      </a:r>
                      <a:endParaRPr lang="sv-SE" sz="1300" b="0" i="0" u="none" strike="noStrike">
                        <a:solidFill>
                          <a:srgbClr val="000000"/>
                        </a:solidFill>
                        <a:effectLst/>
                        <a:latin typeface="Calibri"/>
                      </a:endParaRPr>
                    </a:p>
                  </a:txBody>
                  <a:tcPr marL="7620" marR="7620" marT="7620" marB="0" anchor="ctr"/>
                </a:tc>
              </a:tr>
              <a:tr h="250314">
                <a:tc>
                  <a:txBody>
                    <a:bodyPr/>
                    <a:lstStyle/>
                    <a:p>
                      <a:pPr algn="l" rtl="0" fontAlgn="ctr"/>
                      <a:r>
                        <a:rPr lang="sv-SE" sz="1300" u="none" strike="noStrike" dirty="0">
                          <a:effectLst/>
                        </a:rPr>
                        <a:t>Karlstads universitet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KaU</a:t>
                      </a:r>
                      <a:endParaRPr lang="sv-SE" sz="1300" b="0" i="0" u="none" strike="noStrike">
                        <a:solidFill>
                          <a:srgbClr val="000000"/>
                        </a:solidFill>
                        <a:effectLst/>
                        <a:latin typeface="Calibri"/>
                      </a:endParaRPr>
                    </a:p>
                  </a:txBody>
                  <a:tcPr marL="7620" marR="7620" marT="7620" marB="0" anchor="ctr"/>
                </a:tc>
              </a:tr>
              <a:tr h="250314">
                <a:tc>
                  <a:txBody>
                    <a:bodyPr/>
                    <a:lstStyle/>
                    <a:p>
                      <a:pPr algn="l" rtl="0" fontAlgn="ctr"/>
                      <a:r>
                        <a:rPr lang="sv-SE" sz="1300" u="none" strike="noStrike">
                          <a:effectLst/>
                        </a:rPr>
                        <a:t>Konstfack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KF </a:t>
                      </a:r>
                      <a:endParaRPr lang="sv-SE" sz="1300" b="0" i="0" u="none" strike="noStrike">
                        <a:solidFill>
                          <a:srgbClr val="000000"/>
                        </a:solidFill>
                        <a:effectLst/>
                        <a:latin typeface="Calibri"/>
                      </a:endParaRPr>
                    </a:p>
                  </a:txBody>
                  <a:tcPr marL="7620" marR="7620" marT="7620" marB="0" anchor="ctr"/>
                </a:tc>
              </a:tr>
              <a:tr h="250314">
                <a:tc>
                  <a:txBody>
                    <a:bodyPr/>
                    <a:lstStyle/>
                    <a:p>
                      <a:pPr algn="l" rtl="0" fontAlgn="ctr"/>
                      <a:r>
                        <a:rPr lang="sv-SE" sz="1300" u="none" strike="noStrike">
                          <a:effectLst/>
                        </a:rPr>
                        <a:t>Kungliga Konsthögskolan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KKH </a:t>
                      </a:r>
                      <a:endParaRPr lang="sv-SE" sz="1300" b="0" i="0" u="none" strike="noStrike">
                        <a:solidFill>
                          <a:srgbClr val="000000"/>
                        </a:solidFill>
                        <a:effectLst/>
                        <a:latin typeface="Calibri"/>
                      </a:endParaRPr>
                    </a:p>
                  </a:txBody>
                  <a:tcPr marL="7620" marR="7620" marT="7620" marB="0" anchor="ctr"/>
                </a:tc>
              </a:tr>
              <a:tr h="250314">
                <a:tc>
                  <a:txBody>
                    <a:bodyPr/>
                    <a:lstStyle/>
                    <a:p>
                      <a:pPr algn="l" rtl="0" fontAlgn="ctr"/>
                      <a:r>
                        <a:rPr lang="sv-SE" sz="1300" u="none" strike="noStrike">
                          <a:effectLst/>
                        </a:rPr>
                        <a:t>Kungliga Musikhögskolan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KMH</a:t>
                      </a:r>
                      <a:endParaRPr lang="sv-SE" sz="1300" b="0" i="0" u="none" strike="noStrike">
                        <a:solidFill>
                          <a:srgbClr val="000000"/>
                        </a:solidFill>
                        <a:effectLst/>
                        <a:latin typeface="Calibri"/>
                      </a:endParaRPr>
                    </a:p>
                  </a:txBody>
                  <a:tcPr marL="7620" marR="7620" marT="7620" marB="0" anchor="ctr"/>
                </a:tc>
              </a:tr>
              <a:tr h="250314">
                <a:tc>
                  <a:txBody>
                    <a:bodyPr/>
                    <a:lstStyle/>
                    <a:p>
                      <a:pPr algn="l" rtl="0" fontAlgn="ctr"/>
                      <a:r>
                        <a:rPr lang="sv-SE" sz="1300" u="none" strike="noStrike" dirty="0">
                          <a:effectLst/>
                        </a:rPr>
                        <a:t>Linnéuniversitetet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LNU</a:t>
                      </a:r>
                      <a:endParaRPr lang="sv-SE" sz="1300" b="0" i="0" u="none" strike="noStrike">
                        <a:solidFill>
                          <a:srgbClr val="000000"/>
                        </a:solidFill>
                        <a:effectLst/>
                        <a:latin typeface="Calibri"/>
                      </a:endParaRPr>
                    </a:p>
                  </a:txBody>
                  <a:tcPr marL="7620" marR="7620" marT="7620" marB="0" anchor="ctr"/>
                </a:tc>
              </a:tr>
              <a:tr h="250314">
                <a:tc>
                  <a:txBody>
                    <a:bodyPr/>
                    <a:lstStyle/>
                    <a:p>
                      <a:pPr algn="l" rtl="0" fontAlgn="ctr"/>
                      <a:r>
                        <a:rPr lang="sv-SE" sz="1300" u="none" strike="noStrike" dirty="0">
                          <a:effectLst/>
                        </a:rPr>
                        <a:t>Luleå tekniska universitet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LTU </a:t>
                      </a:r>
                      <a:endParaRPr lang="sv-SE" sz="1300" b="0" i="0" u="none" strike="noStrike">
                        <a:solidFill>
                          <a:srgbClr val="000000"/>
                        </a:solidFill>
                        <a:effectLst/>
                        <a:latin typeface="Calibri"/>
                      </a:endParaRPr>
                    </a:p>
                  </a:txBody>
                  <a:tcPr marL="7620" marR="7620" marT="7620" marB="0" anchor="ctr"/>
                </a:tc>
              </a:tr>
              <a:tr h="250314">
                <a:tc>
                  <a:txBody>
                    <a:bodyPr/>
                    <a:lstStyle/>
                    <a:p>
                      <a:pPr algn="l" rtl="0" fontAlgn="ctr"/>
                      <a:r>
                        <a:rPr lang="sv-SE" sz="1300" u="none" strike="noStrike">
                          <a:effectLst/>
                        </a:rPr>
                        <a:t>Malmö högskola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MaH </a:t>
                      </a:r>
                      <a:endParaRPr lang="sv-SE" sz="1300" b="0" i="0" u="none" strike="noStrike">
                        <a:solidFill>
                          <a:srgbClr val="000000"/>
                        </a:solidFill>
                        <a:effectLst/>
                        <a:latin typeface="Calibri"/>
                      </a:endParaRPr>
                    </a:p>
                  </a:txBody>
                  <a:tcPr marL="7620" marR="7620" marT="7620" marB="0" anchor="ctr"/>
                </a:tc>
              </a:tr>
              <a:tr h="250314">
                <a:tc>
                  <a:txBody>
                    <a:bodyPr/>
                    <a:lstStyle/>
                    <a:p>
                      <a:pPr algn="l" rtl="0" fontAlgn="ctr"/>
                      <a:r>
                        <a:rPr lang="sv-SE" sz="1300" u="none" strike="noStrike">
                          <a:effectLst/>
                        </a:rPr>
                        <a:t>Mälardalens högskola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MdH </a:t>
                      </a:r>
                      <a:endParaRPr lang="sv-SE" sz="1300" b="0" i="0" u="none" strike="noStrike">
                        <a:solidFill>
                          <a:srgbClr val="000000"/>
                        </a:solidFill>
                        <a:effectLst/>
                        <a:latin typeface="Calibri"/>
                      </a:endParaRPr>
                    </a:p>
                  </a:txBody>
                  <a:tcPr marL="7620" marR="7620" marT="7620" marB="0" anchor="ctr"/>
                </a:tc>
              </a:tr>
              <a:tr h="250314">
                <a:tc>
                  <a:txBody>
                    <a:bodyPr/>
                    <a:lstStyle/>
                    <a:p>
                      <a:pPr algn="l" rtl="0" fontAlgn="ctr"/>
                      <a:r>
                        <a:rPr lang="sv-SE" sz="1300" u="none" strike="noStrike" dirty="0">
                          <a:effectLst/>
                        </a:rPr>
                        <a:t>Mittuniversitetet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MiU</a:t>
                      </a:r>
                      <a:endParaRPr lang="sv-SE" sz="1300" b="0" i="0" u="none" strike="noStrike">
                        <a:solidFill>
                          <a:srgbClr val="000000"/>
                        </a:solidFill>
                        <a:effectLst/>
                        <a:latin typeface="Calibri"/>
                      </a:endParaRPr>
                    </a:p>
                  </a:txBody>
                  <a:tcPr marL="7620" marR="7620" marT="7620" marB="0" anchor="ctr"/>
                </a:tc>
              </a:tr>
              <a:tr h="250314">
                <a:tc>
                  <a:txBody>
                    <a:bodyPr/>
                    <a:lstStyle/>
                    <a:p>
                      <a:pPr algn="l" rtl="0" fontAlgn="ctr"/>
                      <a:r>
                        <a:rPr lang="sv-SE" sz="1300" b="0" i="0" u="none" strike="noStrike" dirty="0" smtClean="0">
                          <a:solidFill>
                            <a:srgbClr val="000000"/>
                          </a:solidFill>
                          <a:effectLst/>
                          <a:latin typeface="Calibri"/>
                        </a:rPr>
                        <a:t>Stockholms konstnärliga högskola</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b="0" i="0" u="none" strike="noStrike" dirty="0" smtClean="0">
                          <a:solidFill>
                            <a:srgbClr val="000000"/>
                          </a:solidFill>
                          <a:effectLst/>
                          <a:latin typeface="Calibri"/>
                        </a:rPr>
                        <a:t>SKH</a:t>
                      </a:r>
                      <a:endParaRPr lang="sv-SE" sz="1300" b="0" i="0" u="none" strike="noStrike" dirty="0">
                        <a:solidFill>
                          <a:srgbClr val="000000"/>
                        </a:solidFill>
                        <a:effectLst/>
                        <a:latin typeface="Calibri"/>
                      </a:endParaRPr>
                    </a:p>
                  </a:txBody>
                  <a:tcPr marL="7620" marR="7620" marT="7620" marB="0" anchor="ctr"/>
                </a:tc>
              </a:tr>
              <a:tr h="250314">
                <a:tc>
                  <a:txBody>
                    <a:bodyPr/>
                    <a:lstStyle/>
                    <a:p>
                      <a:pPr algn="l" rtl="0" fontAlgn="ctr"/>
                      <a:r>
                        <a:rPr lang="sv-SE" sz="1300" u="none" strike="noStrike">
                          <a:effectLst/>
                        </a:rPr>
                        <a:t>Södertörns högskola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dirty="0">
                          <a:effectLst/>
                        </a:rPr>
                        <a:t>SH</a:t>
                      </a:r>
                      <a:endParaRPr lang="sv-SE" sz="1300" b="0" i="0" u="none" strike="noStrike" dirty="0">
                        <a:solidFill>
                          <a:srgbClr val="000000"/>
                        </a:solidFill>
                        <a:effectLst/>
                        <a:latin typeface="Calibri"/>
                      </a:endParaRPr>
                    </a:p>
                  </a:txBody>
                  <a:tcPr marL="7620" marR="7620" marT="7620" marB="0" anchor="ctr"/>
                </a:tc>
              </a:tr>
              <a:tr h="250314">
                <a:tc>
                  <a:txBody>
                    <a:bodyPr/>
                    <a:lstStyle/>
                    <a:p>
                      <a:pPr algn="l" rtl="0" fontAlgn="ctr"/>
                      <a:r>
                        <a:rPr lang="sv-SE" sz="1300" u="none" strike="noStrike" dirty="0">
                          <a:effectLst/>
                        </a:rPr>
                        <a:t>Örebro universitet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dirty="0">
                          <a:effectLst/>
                        </a:rPr>
                        <a:t>ÖU</a:t>
                      </a:r>
                      <a:endParaRPr lang="sv-SE" sz="1300" b="0" i="0" u="none" strike="noStrike" dirty="0">
                        <a:solidFill>
                          <a:srgbClr val="000000"/>
                        </a:solidFill>
                        <a:effectLst/>
                        <a:latin typeface="Calibri"/>
                      </a:endParaRPr>
                    </a:p>
                  </a:txBody>
                  <a:tcPr marL="7620" marR="7620" marT="7620" marB="0" anchor="ctr"/>
                </a:tc>
              </a:tr>
              <a:tr h="25031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sv-SE" sz="1300" b="0" i="1" u="none" strike="noStrike" dirty="0" smtClean="0">
                          <a:solidFill>
                            <a:srgbClr val="000000"/>
                          </a:solidFill>
                          <a:effectLst/>
                          <a:latin typeface="+mn-lt"/>
                        </a:rPr>
                        <a:t>Lärosäten som sammanslagits:</a:t>
                      </a:r>
                    </a:p>
                  </a:txBody>
                  <a:tcPr marL="7620" marR="7620" marT="7620" marB="0" anchor="ctr"/>
                </a:tc>
                <a:tc>
                  <a:txBody>
                    <a:bodyPr/>
                    <a:lstStyle/>
                    <a:p>
                      <a:pPr algn="l" rtl="0" fontAlgn="ctr"/>
                      <a:endParaRPr lang="sv-SE" sz="1300" b="0" i="0" u="none" strike="noStrike" dirty="0">
                        <a:solidFill>
                          <a:srgbClr val="000000"/>
                        </a:solidFill>
                        <a:effectLst/>
                        <a:latin typeface="Calibri"/>
                      </a:endParaRPr>
                    </a:p>
                  </a:txBody>
                  <a:tcPr marL="7620" marR="7620" marT="7620" marB="0" anchor="ctr"/>
                </a:tc>
              </a:tr>
              <a:tr h="25031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sv-SE" sz="1300" u="none" strike="noStrike" dirty="0" smtClean="0">
                          <a:effectLst/>
                        </a:rPr>
                        <a:t>Stockholms dramatiska högskola </a:t>
                      </a:r>
                      <a:endParaRPr lang="sv-SE" sz="1300" b="0" i="0" u="none" strike="noStrike" dirty="0" smtClean="0">
                        <a:solidFill>
                          <a:srgbClr val="000000"/>
                        </a:solidFill>
                        <a:effectLst/>
                        <a:latin typeface="+mn-lt"/>
                      </a:endParaRPr>
                    </a:p>
                  </a:txBody>
                  <a:tcPr marL="7620" marR="7620" marT="7620" marB="0" anchor="ctr"/>
                </a:tc>
                <a:tc>
                  <a:txBody>
                    <a:bodyPr/>
                    <a:lstStyle/>
                    <a:p>
                      <a:pPr algn="l" rtl="0" fontAlgn="ctr"/>
                      <a:r>
                        <a:rPr lang="sv-SE" sz="1300" b="0" i="0" u="none" strike="noStrike" dirty="0" smtClean="0">
                          <a:solidFill>
                            <a:srgbClr val="000000"/>
                          </a:solidFill>
                          <a:effectLst/>
                          <a:latin typeface="Calibri"/>
                        </a:rPr>
                        <a:t>SDH</a:t>
                      </a:r>
                      <a:endParaRPr lang="sv-SE" sz="1300" b="0" i="0" u="none" strike="noStrike" dirty="0">
                        <a:solidFill>
                          <a:srgbClr val="000000"/>
                        </a:solidFill>
                        <a:effectLst/>
                        <a:latin typeface="Calibri"/>
                      </a:endParaRPr>
                    </a:p>
                  </a:txBody>
                  <a:tcPr marL="7620" marR="7620" marT="7620" marB="0" anchor="ctr"/>
                </a:tc>
              </a:tr>
              <a:tr h="250314">
                <a:tc>
                  <a:txBody>
                    <a:bodyPr/>
                    <a:lstStyle/>
                    <a:p>
                      <a:pPr algn="l" rtl="0" fontAlgn="ctr"/>
                      <a:r>
                        <a:rPr lang="sv-SE" sz="1300" u="none" strike="noStrike" dirty="0">
                          <a:effectLst/>
                        </a:rPr>
                        <a:t>Dans- och Cirkushögskolan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dirty="0">
                          <a:effectLst/>
                        </a:rPr>
                        <a:t>DCH</a:t>
                      </a:r>
                      <a:endParaRPr lang="sv-SE" sz="1300" b="0" i="0" u="none" strike="noStrike" dirty="0">
                        <a:solidFill>
                          <a:srgbClr val="000000"/>
                        </a:solidFill>
                        <a:effectLst/>
                        <a:latin typeface="Calibri"/>
                      </a:endParaRPr>
                    </a:p>
                  </a:txBody>
                  <a:tcPr marL="7620" marR="7620" marT="7620" marB="0" anchor="ctr"/>
                </a:tc>
              </a:tr>
              <a:tr h="250314">
                <a:tc>
                  <a:txBody>
                    <a:bodyPr/>
                    <a:lstStyle/>
                    <a:p>
                      <a:pPr algn="l" rtl="0" fontAlgn="ctr"/>
                      <a:r>
                        <a:rPr lang="sv-SE" sz="1300" b="0" i="0" u="none" strike="noStrike" dirty="0" smtClean="0">
                          <a:solidFill>
                            <a:srgbClr val="000000"/>
                          </a:solidFill>
                          <a:effectLst/>
                          <a:latin typeface="Calibri"/>
                        </a:rPr>
                        <a:t>Operahögskolan</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b="0" i="0" u="none" strike="noStrike" dirty="0" smtClean="0">
                          <a:solidFill>
                            <a:srgbClr val="000000"/>
                          </a:solidFill>
                          <a:effectLst/>
                          <a:latin typeface="Calibri"/>
                        </a:rPr>
                        <a:t>OH</a:t>
                      </a:r>
                      <a:endParaRPr lang="sv-SE" sz="1300" b="0" i="0" u="none" strike="noStrike" dirty="0">
                        <a:solidFill>
                          <a:srgbClr val="000000"/>
                        </a:solidFill>
                        <a:effectLst/>
                        <a:latin typeface="Calibri"/>
                      </a:endParaRPr>
                    </a:p>
                  </a:txBody>
                  <a:tcPr marL="7620" marR="7620" marT="7620" marB="0" anchor="ctr"/>
                </a:tc>
              </a:tr>
              <a:tr h="250314">
                <a:tc>
                  <a:txBody>
                    <a:bodyPr/>
                    <a:lstStyle/>
                    <a:p>
                      <a:pPr algn="l" rtl="0" fontAlgn="ctr"/>
                      <a:r>
                        <a:rPr lang="sv-SE" sz="1300" u="none" strike="noStrike" dirty="0">
                          <a:effectLst/>
                        </a:rPr>
                        <a:t>Dramatiska institutet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dirty="0">
                          <a:effectLst/>
                        </a:rPr>
                        <a:t>DI</a:t>
                      </a:r>
                      <a:endParaRPr lang="sv-SE" sz="1300" b="0" i="0" u="none" strike="noStrike" dirty="0">
                        <a:solidFill>
                          <a:srgbClr val="000000"/>
                        </a:solidFill>
                        <a:effectLst/>
                        <a:latin typeface="Calibri"/>
                      </a:endParaRPr>
                    </a:p>
                  </a:txBody>
                  <a:tcPr marL="7620" marR="7620" marT="7620" marB="0" anchor="ctr"/>
                </a:tc>
              </a:tr>
              <a:tr h="250314">
                <a:tc>
                  <a:txBody>
                    <a:bodyPr/>
                    <a:lstStyle/>
                    <a:p>
                      <a:pPr algn="l" rtl="0" fontAlgn="ctr"/>
                      <a:r>
                        <a:rPr lang="sv-SE" sz="1300" u="none" strike="noStrike" dirty="0">
                          <a:effectLst/>
                        </a:rPr>
                        <a:t>Högskolan på Gotland </a:t>
                      </a:r>
                      <a:r>
                        <a:rPr lang="sv-SE" sz="1300" u="none" strike="noStrike" dirty="0" smtClean="0">
                          <a:effectLst/>
                        </a:rPr>
                        <a:t>-&gt; Uppsala </a:t>
                      </a:r>
                      <a:r>
                        <a:rPr lang="sv-SE" sz="1300" u="none" strike="noStrike" dirty="0" err="1" smtClean="0">
                          <a:effectLst/>
                        </a:rPr>
                        <a:t>univ</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dirty="0">
                          <a:effectLst/>
                        </a:rPr>
                        <a:t>HG </a:t>
                      </a:r>
                      <a:endParaRPr lang="sv-SE" sz="1300" b="0" i="0" u="none" strike="noStrike" dirty="0">
                        <a:solidFill>
                          <a:srgbClr val="000000"/>
                        </a:solidFill>
                        <a:effectLst/>
                        <a:latin typeface="Calibri"/>
                      </a:endParaRPr>
                    </a:p>
                  </a:txBody>
                  <a:tcPr marL="7620" marR="7620" marT="7620" marB="0" anchor="ctr"/>
                </a:tc>
              </a:tr>
            </a:tbl>
          </a:graphicData>
        </a:graphic>
      </p:graphicFrame>
    </p:spTree>
    <p:extLst>
      <p:ext uri="{BB962C8B-B14F-4D97-AF65-F5344CB8AC3E}">
        <p14:creationId xmlns:p14="http://schemas.microsoft.com/office/powerpoint/2010/main" val="785034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Direktifiering</a:t>
            </a:r>
            <a:endParaRPr lang="sv-SE" dirty="0"/>
          </a:p>
        </p:txBody>
      </p:sp>
      <p:sp>
        <p:nvSpPr>
          <p:cNvPr id="3" name="Platshållare för innehåll 2"/>
          <p:cNvSpPr>
            <a:spLocks noGrp="1"/>
          </p:cNvSpPr>
          <p:nvPr>
            <p:ph idx="1"/>
          </p:nvPr>
        </p:nvSpPr>
        <p:spPr/>
        <p:txBody>
          <a:bodyPr/>
          <a:lstStyle/>
          <a:p>
            <a:pPr>
              <a:buNone/>
            </a:pPr>
            <a:r>
              <a:rPr lang="sv-SE" dirty="0" smtClean="0"/>
              <a:t>”Kostnader som</a:t>
            </a:r>
          </a:p>
          <a:p>
            <a:pPr lvl="0"/>
            <a:r>
              <a:rPr lang="sv-SE" dirty="0" smtClean="0"/>
              <a:t>är gemensamma för många kostnadsbärare men inte ingår i de indirekta kostnaderna på någon av nivåerna och </a:t>
            </a:r>
          </a:p>
          <a:p>
            <a:pPr lvl="0"/>
            <a:r>
              <a:rPr lang="sv-SE" dirty="0" smtClean="0"/>
              <a:t>fördelas med hjälp av en relevant fördelningsbas och</a:t>
            </a:r>
          </a:p>
          <a:p>
            <a:pPr lvl="0"/>
            <a:r>
              <a:rPr lang="sv-SE" dirty="0" smtClean="0"/>
              <a:t>bokförs direkt på kostnadsbäraren med filinläsning eller med </a:t>
            </a:r>
            <a:r>
              <a:rPr lang="sv-SE" dirty="0" err="1" smtClean="0"/>
              <a:t>trigger</a:t>
            </a:r>
            <a:r>
              <a:rPr lang="sv-SE" dirty="0" smtClean="0"/>
              <a:t>.”</a:t>
            </a:r>
          </a:p>
          <a:p>
            <a:pPr>
              <a:buNone/>
            </a:pPr>
            <a:endParaRPr lang="sv-SE" dirty="0"/>
          </a:p>
        </p:txBody>
      </p:sp>
      <p:sp>
        <p:nvSpPr>
          <p:cNvPr id="4" name="Platshållare för bildnummer 3"/>
          <p:cNvSpPr>
            <a:spLocks noGrp="1"/>
          </p:cNvSpPr>
          <p:nvPr>
            <p:ph type="sldNum" sz="quarter" idx="12"/>
          </p:nvPr>
        </p:nvSpPr>
        <p:spPr/>
        <p:txBody>
          <a:bodyPr/>
          <a:lstStyle/>
          <a:p>
            <a:fld id="{F744A35F-86DE-449F-A7A9-32B43FB60C66}" type="slidenum">
              <a:rPr lang="sv-SE" smtClean="0"/>
              <a:pPr/>
              <a:t>5</a:t>
            </a:fld>
            <a:endParaRPr lang="sv-SE"/>
          </a:p>
        </p:txBody>
      </p:sp>
      <p:sp>
        <p:nvSpPr>
          <p:cNvPr id="6" name="Platshållare för datum 5"/>
          <p:cNvSpPr>
            <a:spLocks noGrp="1"/>
          </p:cNvSpPr>
          <p:nvPr>
            <p:ph type="dt" sz="half" idx="10"/>
          </p:nvPr>
        </p:nvSpPr>
        <p:spPr>
          <a:xfrm>
            <a:off x="457200" y="6356350"/>
            <a:ext cx="3898776" cy="365125"/>
          </a:xfrm>
        </p:spPr>
        <p:txBody>
          <a:bodyPr/>
          <a:lstStyle/>
          <a:p>
            <a:r>
              <a:rPr lang="sv-SE" smtClean="0"/>
              <a:t>SUHF-statistiken 2015-2/Ann-Kristin Mattsson/2015-11-09</a:t>
            </a:r>
            <a:endParaRPr lang="sv-SE" dirty="0"/>
          </a:p>
        </p:txBody>
      </p:sp>
    </p:spTree>
    <p:extLst>
      <p:ext uri="{BB962C8B-B14F-4D97-AF65-F5344CB8AC3E}">
        <p14:creationId xmlns:p14="http://schemas.microsoft.com/office/powerpoint/2010/main" val="29958460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Lokal avgift i lönekostnadspålägg</a:t>
            </a:r>
            <a:endParaRPr lang="sv-SE" dirty="0"/>
          </a:p>
        </p:txBody>
      </p:sp>
      <p:sp>
        <p:nvSpPr>
          <p:cNvPr id="3" name="Platshållare för innehåll 2"/>
          <p:cNvSpPr>
            <a:spLocks noGrp="1"/>
          </p:cNvSpPr>
          <p:nvPr>
            <p:ph idx="1"/>
          </p:nvPr>
        </p:nvSpPr>
        <p:spPr/>
        <p:txBody>
          <a:bodyPr/>
          <a:lstStyle/>
          <a:p>
            <a:r>
              <a:rPr lang="sv-SE" dirty="0" smtClean="0"/>
              <a:t>Intern finansiering av vissa personalrelaterade kostnader som tas ut tillsammans med lagstadgade och avtalade sociala avgifter i lönekostnadspålägget.</a:t>
            </a:r>
          </a:p>
          <a:p>
            <a:r>
              <a:rPr lang="sv-SE" dirty="0" smtClean="0"/>
              <a:t>Exempelvis kostnader för företagshälsovård, pensionsadministration, delpension</a:t>
            </a:r>
            <a:r>
              <a:rPr lang="sv-SE" dirty="0"/>
              <a:t> </a:t>
            </a:r>
            <a:r>
              <a:rPr lang="sv-SE" dirty="0" smtClean="0"/>
              <a:t>eller föräldraledighet (för doktorander).</a:t>
            </a:r>
            <a:endParaRPr lang="sv-SE" dirty="0"/>
          </a:p>
        </p:txBody>
      </p:sp>
      <p:sp>
        <p:nvSpPr>
          <p:cNvPr id="4" name="Platshållare för bildnummer 3"/>
          <p:cNvSpPr>
            <a:spLocks noGrp="1"/>
          </p:cNvSpPr>
          <p:nvPr>
            <p:ph type="sldNum" sz="quarter" idx="12"/>
          </p:nvPr>
        </p:nvSpPr>
        <p:spPr/>
        <p:txBody>
          <a:bodyPr/>
          <a:lstStyle/>
          <a:p>
            <a:fld id="{F744A35F-86DE-449F-A7A9-32B43FB60C66}" type="slidenum">
              <a:rPr lang="sv-SE" smtClean="0"/>
              <a:pPr/>
              <a:t>6</a:t>
            </a:fld>
            <a:endParaRPr lang="sv-SE"/>
          </a:p>
        </p:txBody>
      </p:sp>
      <p:sp>
        <p:nvSpPr>
          <p:cNvPr id="6" name="Platshållare för datum 5"/>
          <p:cNvSpPr>
            <a:spLocks noGrp="1"/>
          </p:cNvSpPr>
          <p:nvPr>
            <p:ph type="dt" sz="half" idx="10"/>
          </p:nvPr>
        </p:nvSpPr>
        <p:spPr>
          <a:xfrm>
            <a:off x="457200" y="6356350"/>
            <a:ext cx="4042792" cy="365125"/>
          </a:xfrm>
        </p:spPr>
        <p:txBody>
          <a:bodyPr/>
          <a:lstStyle/>
          <a:p>
            <a:r>
              <a:rPr lang="sv-SE" smtClean="0"/>
              <a:t>SUHF-statistiken 2015-2/Ann-Kristin Mattsson/2015-11-09</a:t>
            </a:r>
            <a:endParaRPr lang="sv-SE" dirty="0"/>
          </a:p>
        </p:txBody>
      </p:sp>
    </p:spTree>
    <p:extLst>
      <p:ext uri="{BB962C8B-B14F-4D97-AF65-F5344CB8AC3E}">
        <p14:creationId xmlns:p14="http://schemas.microsoft.com/office/powerpoint/2010/main" val="4215020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Trygghetsstiftelsen 2015</a:t>
            </a:r>
            <a:endParaRPr lang="sv-SE" dirty="0"/>
          </a:p>
        </p:txBody>
      </p:sp>
      <p:sp>
        <p:nvSpPr>
          <p:cNvPr id="3" name="Platshållare för innehåll 2"/>
          <p:cNvSpPr>
            <a:spLocks noGrp="1"/>
          </p:cNvSpPr>
          <p:nvPr>
            <p:ph idx="1"/>
          </p:nvPr>
        </p:nvSpPr>
        <p:spPr/>
        <p:txBody>
          <a:bodyPr>
            <a:normAutofit/>
          </a:bodyPr>
          <a:lstStyle/>
          <a:p>
            <a:r>
              <a:rPr lang="sv-SE" sz="2800" dirty="0" smtClean="0"/>
              <a:t>Under perioden 1 oktober 2013 </a:t>
            </a:r>
            <a:r>
              <a:rPr lang="sv-SE" sz="2800" dirty="0"/>
              <a:t>-</a:t>
            </a:r>
            <a:r>
              <a:rPr lang="sv-SE" sz="2800" dirty="0" smtClean="0"/>
              <a:t> 30 september 2016 erhåller arbetsgivare en rabatt motsvarande den avgift som tidigare betalats till Partsrådet =  0,055 %. Lärosätena har hanterat denna minskning av de obligatoriska avgifterna på olika sätt. Minskningen = 0,055 % redovisas inte som direktifiering/lokal avgift i SUHF-statistiken oavsett hur minskningen har hanterats.</a:t>
            </a:r>
            <a:endParaRPr lang="sv-SE" sz="2800" dirty="0"/>
          </a:p>
        </p:txBody>
      </p:sp>
      <p:sp>
        <p:nvSpPr>
          <p:cNvPr id="4" name="Platshållare för datum 3"/>
          <p:cNvSpPr>
            <a:spLocks noGrp="1"/>
          </p:cNvSpPr>
          <p:nvPr>
            <p:ph type="dt" sz="half" idx="10"/>
          </p:nvPr>
        </p:nvSpPr>
        <p:spPr>
          <a:xfrm>
            <a:off x="457200" y="6356350"/>
            <a:ext cx="3970784" cy="365125"/>
          </a:xfrm>
        </p:spPr>
        <p:txBody>
          <a:bodyPr/>
          <a:lstStyle/>
          <a:p>
            <a:r>
              <a:rPr lang="sv-SE" smtClean="0"/>
              <a:t>SUHF-statistiken 2015-2/Ann-Kristin Mattsson/2015-11-09</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7</a:t>
            </a:fld>
            <a:endParaRPr lang="sv-SE"/>
          </a:p>
        </p:txBody>
      </p:sp>
    </p:spTree>
    <p:extLst>
      <p:ext uri="{BB962C8B-B14F-4D97-AF65-F5344CB8AC3E}">
        <p14:creationId xmlns:p14="http://schemas.microsoft.com/office/powerpoint/2010/main" val="3458733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Lönekostnadspålägg 2015</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8</a:t>
            </a:fld>
            <a:endParaRPr lang="sv-SE"/>
          </a:p>
        </p:txBody>
      </p:sp>
      <p:sp>
        <p:nvSpPr>
          <p:cNvPr id="6" name="Platshållare för datum 5"/>
          <p:cNvSpPr>
            <a:spLocks noGrp="1"/>
          </p:cNvSpPr>
          <p:nvPr>
            <p:ph type="dt" sz="half" idx="10"/>
          </p:nvPr>
        </p:nvSpPr>
        <p:spPr>
          <a:xfrm>
            <a:off x="457200" y="6356350"/>
            <a:ext cx="3970784" cy="365125"/>
          </a:xfrm>
        </p:spPr>
        <p:txBody>
          <a:bodyPr/>
          <a:lstStyle/>
          <a:p>
            <a:r>
              <a:rPr lang="sv-SE" smtClean="0"/>
              <a:t>SUHF-statistiken 2015-2/Ann-Kristin Mattsson/2015-11-09</a:t>
            </a:r>
            <a:endParaRPr lang="sv-SE" dirty="0"/>
          </a:p>
        </p:txBody>
      </p:sp>
      <p:graphicFrame>
        <p:nvGraphicFramePr>
          <p:cNvPr id="7" name="Platshållare för innehåll 6"/>
          <p:cNvGraphicFramePr>
            <a:graphicFrameLocks noGrp="1"/>
          </p:cNvGraphicFramePr>
          <p:nvPr>
            <p:ph idx="1"/>
            <p:extLst>
              <p:ext uri="{D42A27DB-BD31-4B8C-83A1-F6EECF244321}">
                <p14:modId xmlns:p14="http://schemas.microsoft.com/office/powerpoint/2010/main" val="51554581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063220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Lönekostnadspålägg 2015</a:t>
            </a:r>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9</a:t>
            </a:fld>
            <a:endParaRPr lang="sv-SE"/>
          </a:p>
        </p:txBody>
      </p:sp>
      <p:sp>
        <p:nvSpPr>
          <p:cNvPr id="6" name="Platshållare för datum 5"/>
          <p:cNvSpPr>
            <a:spLocks noGrp="1"/>
          </p:cNvSpPr>
          <p:nvPr>
            <p:ph type="dt" sz="half" idx="10"/>
          </p:nvPr>
        </p:nvSpPr>
        <p:spPr>
          <a:xfrm>
            <a:off x="457200" y="6356350"/>
            <a:ext cx="4114800" cy="365125"/>
          </a:xfrm>
        </p:spPr>
        <p:txBody>
          <a:bodyPr/>
          <a:lstStyle/>
          <a:p>
            <a:r>
              <a:rPr lang="sv-SE" smtClean="0"/>
              <a:t>SUHF-statistiken 2015-2/Ann-Kristin Mattsson/2015-11-09</a:t>
            </a:r>
            <a:endParaRPr lang="sv-SE" dirty="0"/>
          </a:p>
        </p:txBody>
      </p:sp>
      <p:graphicFrame>
        <p:nvGraphicFramePr>
          <p:cNvPr id="7" name="Platshållare för innehåll 6"/>
          <p:cNvGraphicFramePr>
            <a:graphicFrameLocks noGrp="1"/>
          </p:cNvGraphicFramePr>
          <p:nvPr>
            <p:ph idx="1"/>
            <p:extLst>
              <p:ext uri="{D42A27DB-BD31-4B8C-83A1-F6EECF244321}">
                <p14:modId xmlns:p14="http://schemas.microsoft.com/office/powerpoint/2010/main" val="130119083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92198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10009</TotalTime>
  <Words>3596</Words>
  <Application>Microsoft Office PowerPoint</Application>
  <PresentationFormat>Bildspel på skärmen (4:3)</PresentationFormat>
  <Paragraphs>589</Paragraphs>
  <Slides>43</Slides>
  <Notes>43</Notes>
  <HiddenSlides>0</HiddenSlides>
  <MMClips>0</MMClips>
  <ScaleCrop>false</ScaleCrop>
  <HeadingPairs>
    <vt:vector size="4" baseType="variant">
      <vt:variant>
        <vt:lpstr>Tema</vt:lpstr>
      </vt:variant>
      <vt:variant>
        <vt:i4>1</vt:i4>
      </vt:variant>
      <vt:variant>
        <vt:lpstr>Bildrubriker</vt:lpstr>
      </vt:variant>
      <vt:variant>
        <vt:i4>43</vt:i4>
      </vt:variant>
    </vt:vector>
  </HeadingPairs>
  <TitlesOfParts>
    <vt:vector size="44" baseType="lpstr">
      <vt:lpstr>Office-tema</vt:lpstr>
      <vt:lpstr>Lärosätenas indirekta kostnader</vt:lpstr>
      <vt:lpstr>SUHF-statistik</vt:lpstr>
      <vt:lpstr>SUHF-statistik</vt:lpstr>
      <vt:lpstr>SUHF-statistik</vt:lpstr>
      <vt:lpstr>Direktifiering</vt:lpstr>
      <vt:lpstr>Lokal avgift i lönekostnadspålägg</vt:lpstr>
      <vt:lpstr>Trygghetsstiftelsen 2015</vt:lpstr>
      <vt:lpstr>Lönekostnadspålägg 2015</vt:lpstr>
      <vt:lpstr>Lönekostnadspålägg 2015</vt:lpstr>
      <vt:lpstr>Andel indirekta kostnader</vt:lpstr>
      <vt:lpstr>Inrapporterade direktifieringar 2015</vt:lpstr>
      <vt:lpstr>Inrapporterade direktifieringar</vt:lpstr>
      <vt:lpstr>Andel indirekta kostnader 2015</vt:lpstr>
      <vt:lpstr>Andel indirekta kostnader</vt:lpstr>
      <vt:lpstr>Andel indirekta kostnader</vt:lpstr>
      <vt:lpstr>Andel indirekta kostnader</vt:lpstr>
      <vt:lpstr>Jämförelse tidigare år - forskning</vt:lpstr>
      <vt:lpstr>Jämförelse tidigare år - forskning</vt:lpstr>
      <vt:lpstr>Jämförelse tidigare år - forskning</vt:lpstr>
      <vt:lpstr>Andel indirekta kostnader</vt:lpstr>
      <vt:lpstr>Andel indirekta kostnader</vt:lpstr>
      <vt:lpstr>Jämförelse tidigare år - utbildning</vt:lpstr>
      <vt:lpstr>Jämförelse tidigare år -  utbildning</vt:lpstr>
      <vt:lpstr>Jämförelse tidigare år - utbildning</vt:lpstr>
      <vt:lpstr>Andel indirekta kostnader</vt:lpstr>
      <vt:lpstr>Andel indirekta kostnader</vt:lpstr>
      <vt:lpstr>Jämförelse tidigare år - totalt</vt:lpstr>
      <vt:lpstr>Jämförelser tidigare år - totalt</vt:lpstr>
      <vt:lpstr>Jämförelser tidigare år - totalt</vt:lpstr>
      <vt:lpstr>Verksamhetsgrenar 2015</vt:lpstr>
      <vt:lpstr>Verksamhetsgrenar - utveckling</vt:lpstr>
      <vt:lpstr>Verksamhetsgren/nivå 2015</vt:lpstr>
      <vt:lpstr>Nivåer 2015</vt:lpstr>
      <vt:lpstr>Nivåer 2015</vt:lpstr>
      <vt:lpstr>Nivåer – utveckling </vt:lpstr>
      <vt:lpstr>Nivåer utbildning - utveckling</vt:lpstr>
      <vt:lpstr>Nivåer forskning - utveckling</vt:lpstr>
      <vt:lpstr>Funktioner 2015</vt:lpstr>
      <vt:lpstr>Funktioner 2015 - andel</vt:lpstr>
      <vt:lpstr>Funktioner 2015 - belopp</vt:lpstr>
      <vt:lpstr>Funktioner utbildning - utveckling</vt:lpstr>
      <vt:lpstr>Funktioner forskning - utveckling</vt:lpstr>
      <vt:lpstr>Förkortningar (bokstavsordning)</vt:lpstr>
    </vt:vector>
  </TitlesOfParts>
  <Company>LU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Ann-Kristin Mattsson</dc:creator>
  <cp:lastModifiedBy>laalb</cp:lastModifiedBy>
  <cp:revision>279</cp:revision>
  <cp:lastPrinted>2015-11-19T15:44:05Z</cp:lastPrinted>
  <dcterms:created xsi:type="dcterms:W3CDTF">2012-07-04T13:45:48Z</dcterms:created>
  <dcterms:modified xsi:type="dcterms:W3CDTF">2015-11-25T10:50:24Z</dcterms:modified>
</cp:coreProperties>
</file>