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charts/chart5.xml" ContentType="application/vnd.openxmlformats-officedocument.drawingml.chart+xml"/>
  <Override PartName="/ppt/notesSlides/notesSlide14.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notesSlides/notesSlide18.xml" ContentType="application/vnd.openxmlformats-officedocument.presentationml.notesSlide+xml"/>
  <Override PartName="/ppt/charts/chart10.xml" ContentType="application/vnd.openxmlformats-officedocument.drawingml.chart+xml"/>
  <Override PartName="/ppt/notesSlides/notesSlide19.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charts/chart15.xml" ContentType="application/vnd.openxmlformats-officedocument.drawingml.chart+xml"/>
  <Override PartName="/ppt/notesSlides/notesSlide24.xml" ContentType="application/vnd.openxmlformats-officedocument.presentationml.notesSlide+xml"/>
  <Override PartName="/ppt/charts/chart1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notesSlides/notesSlide28.xml" ContentType="application/vnd.openxmlformats-officedocument.presentationml.notesSlid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charts/chart23.xml" ContentType="application/vnd.openxmlformats-officedocument.drawingml.chart+xml"/>
  <Override PartName="/ppt/notesSlides/notesSlide32.xml" ContentType="application/vnd.openxmlformats-officedocument.presentationml.notesSlide+xml"/>
  <Override PartName="/ppt/charts/chart24.xml" ContentType="application/vnd.openxmlformats-officedocument.drawingml.chart+xml"/>
  <Override PartName="/ppt/notesSlides/notesSlide33.xml" ContentType="application/vnd.openxmlformats-officedocument.presentationml.notesSlide+xml"/>
  <Override PartName="/ppt/charts/chart25.xml" ContentType="application/vnd.openxmlformats-officedocument.drawingml.chart+xml"/>
  <Override PartName="/ppt/notesSlides/notesSlide34.xml" ContentType="application/vnd.openxmlformats-officedocument.presentationml.notesSlide+xml"/>
  <Override PartName="/ppt/charts/chart26.xml" ContentType="application/vnd.openxmlformats-officedocument.drawingml.chart+xml"/>
  <Override PartName="/ppt/notesSlides/notesSlide35.xml" ContentType="application/vnd.openxmlformats-officedocument.presentationml.notesSlide+xml"/>
  <Override PartName="/ppt/charts/chart27.xml" ContentType="application/vnd.openxmlformats-officedocument.drawingml.chart+xml"/>
  <Override PartName="/ppt/notesSlides/notesSlide36.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7.xml" ContentType="application/vnd.openxmlformats-officedocument.presentationml.notesSlide+xml"/>
  <Override PartName="/ppt/charts/chart33.xml" ContentType="application/vnd.openxmlformats-officedocument.drawingml.chart+xml"/>
  <Override PartName="/ppt/notesSlides/notesSlide38.xml" ContentType="application/vnd.openxmlformats-officedocument.presentationml.notesSlide+xml"/>
  <Override PartName="/ppt/charts/chart34.xml" ContentType="application/vnd.openxmlformats-officedocument.drawingml.chart+xml"/>
  <Override PartName="/ppt/notesSlides/notesSlide39.xml" ContentType="application/vnd.openxmlformats-officedocument.presentationml.notesSlide+xml"/>
  <Override PartName="/ppt/charts/chart35.xml" ContentType="application/vnd.openxmlformats-officedocument.drawingml.chart+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79" r:id="rId3"/>
    <p:sldId id="280" r:id="rId4"/>
    <p:sldId id="281" r:id="rId5"/>
    <p:sldId id="282" r:id="rId6"/>
    <p:sldId id="283" r:id="rId7"/>
    <p:sldId id="259" r:id="rId8"/>
    <p:sldId id="284" r:id="rId9"/>
    <p:sldId id="257" r:id="rId10"/>
    <p:sldId id="260" r:id="rId11"/>
    <p:sldId id="278" r:id="rId12"/>
    <p:sldId id="263" r:id="rId13"/>
    <p:sldId id="264" r:id="rId14"/>
    <p:sldId id="306" r:id="rId15"/>
    <p:sldId id="307" r:id="rId16"/>
    <p:sldId id="308" r:id="rId17"/>
    <p:sldId id="261" r:id="rId18"/>
    <p:sldId id="262" r:id="rId19"/>
    <p:sldId id="295" r:id="rId20"/>
    <p:sldId id="309" r:id="rId21"/>
    <p:sldId id="310" r:id="rId22"/>
    <p:sldId id="265" r:id="rId23"/>
    <p:sldId id="266" r:id="rId24"/>
    <p:sldId id="296" r:id="rId25"/>
    <p:sldId id="311" r:id="rId26"/>
    <p:sldId id="312" r:id="rId27"/>
    <p:sldId id="286" r:id="rId28"/>
    <p:sldId id="300" r:id="rId29"/>
    <p:sldId id="287" r:id="rId30"/>
    <p:sldId id="288" r:id="rId31"/>
    <p:sldId id="290" r:id="rId32"/>
    <p:sldId id="299" r:id="rId33"/>
    <p:sldId id="304" r:id="rId34"/>
    <p:sldId id="305" r:id="rId35"/>
    <p:sldId id="291" r:id="rId36"/>
    <p:sldId id="297" r:id="rId37"/>
    <p:sldId id="313" r:id="rId38"/>
    <p:sldId id="301" r:id="rId39"/>
    <p:sldId id="314" r:id="rId40"/>
    <p:sldId id="285" r:id="rId41"/>
  </p:sldIdLst>
  <p:sldSz cx="9144000" cy="6858000" type="screen4x3"/>
  <p:notesSz cx="6794500" cy="9906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9">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48" autoAdjust="0"/>
    <p:restoredTop sz="88986" autoAdjust="0"/>
  </p:normalViewPr>
  <p:slideViewPr>
    <p:cSldViewPr>
      <p:cViewPr varScale="1">
        <p:scale>
          <a:sx n="91" d="100"/>
          <a:sy n="91" d="100"/>
        </p:scale>
        <p:origin x="1382" y="67"/>
      </p:cViewPr>
      <p:guideLst>
        <p:guide orient="horz" pos="2160"/>
        <p:guide pos="2880"/>
      </p:guideLst>
    </p:cSldViewPr>
  </p:slideViewPr>
  <p:notesTextViewPr>
    <p:cViewPr>
      <p:scale>
        <a:sx n="1" d="1"/>
        <a:sy n="1" d="1"/>
      </p:scale>
      <p:origin x="0" y="0"/>
    </p:cViewPr>
  </p:notesTextViewPr>
  <p:sorterViewPr>
    <p:cViewPr>
      <p:scale>
        <a:sx n="100" d="100"/>
        <a:sy n="100" d="100"/>
      </p:scale>
      <p:origin x="0" y="6976"/>
    </p:cViewPr>
  </p:sorterViewPr>
  <p:notesViewPr>
    <p:cSldViewPr>
      <p:cViewPr>
        <p:scale>
          <a:sx n="150" d="100"/>
          <a:sy n="150" d="100"/>
        </p:scale>
        <p:origin x="-1686" y="-72"/>
      </p:cViewPr>
      <p:guideLst>
        <p:guide orient="horz" pos="3119"/>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1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9.xml"/><Relationship Id="rId1" Type="http://schemas.microsoft.com/office/2011/relationships/chartStyle" Target="style9.xml"/></Relationships>
</file>

<file path=ppt/charts/_rels/chart1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0.xml"/><Relationship Id="rId1" Type="http://schemas.microsoft.com/office/2011/relationships/chartStyle" Target="style10.xml"/></Relationships>
</file>

<file path=ppt/charts/_rels/chart1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Presentation!$B$1</c:f>
              <c:strCache>
                <c:ptCount val="1"/>
                <c:pt idx="0">
                  <c:v>Obligatoriska avgifter</c:v>
                </c:pt>
              </c:strCache>
            </c:strRef>
          </c:tx>
          <c:spPr>
            <a:solidFill>
              <a:schemeClr val="accent1"/>
            </a:solidFill>
            <a:ln>
              <a:noFill/>
            </a:ln>
            <a:effectLst/>
          </c:spPr>
          <c:invertIfNegative val="0"/>
          <c:cat>
            <c:strRef>
              <c:f>Presentation!$A$2:$A$33</c:f>
              <c:strCache>
                <c:ptCount val="32"/>
                <c:pt idx="0">
                  <c:v>CTH</c:v>
                </c:pt>
                <c:pt idx="1">
                  <c:v>HJ</c:v>
                </c:pt>
                <c:pt idx="2">
                  <c:v>MaH</c:v>
                </c:pt>
                <c:pt idx="3">
                  <c:v>HKr</c:v>
                </c:pt>
                <c:pt idx="4">
                  <c:v>LiU</c:v>
                </c:pt>
                <c:pt idx="5">
                  <c:v>KTH</c:v>
                </c:pt>
                <c:pt idx="6">
                  <c:v>Gu</c:v>
                </c:pt>
                <c:pt idx="7">
                  <c:v>ÖU</c:v>
                </c:pt>
                <c:pt idx="8">
                  <c:v>SU</c:v>
                </c:pt>
                <c:pt idx="9">
                  <c:v>HV</c:v>
                </c:pt>
                <c:pt idx="10">
                  <c:v>FHS</c:v>
                </c:pt>
                <c:pt idx="11">
                  <c:v>MiUn</c:v>
                </c:pt>
                <c:pt idx="12">
                  <c:v>LTU</c:v>
                </c:pt>
                <c:pt idx="13">
                  <c:v>HS</c:v>
                </c:pt>
                <c:pt idx="14">
                  <c:v>UmU</c:v>
                </c:pt>
                <c:pt idx="15">
                  <c:v>LU</c:v>
                </c:pt>
                <c:pt idx="16">
                  <c:v>KaU</c:v>
                </c:pt>
                <c:pt idx="17">
                  <c:v>KI</c:v>
                </c:pt>
                <c:pt idx="18">
                  <c:v>SKH</c:v>
                </c:pt>
                <c:pt idx="19">
                  <c:v>GIH</c:v>
                </c:pt>
                <c:pt idx="20">
                  <c:v>HiG</c:v>
                </c:pt>
                <c:pt idx="21">
                  <c:v>SLU</c:v>
                </c:pt>
                <c:pt idx="22">
                  <c:v>LNU</c:v>
                </c:pt>
                <c:pt idx="23">
                  <c:v>BTH</c:v>
                </c:pt>
                <c:pt idx="24">
                  <c:v>HB</c:v>
                </c:pt>
                <c:pt idx="25">
                  <c:v>UU</c:v>
                </c:pt>
                <c:pt idx="26">
                  <c:v>HH </c:v>
                </c:pt>
                <c:pt idx="27">
                  <c:v>SH</c:v>
                </c:pt>
                <c:pt idx="28">
                  <c:v>KMH</c:v>
                </c:pt>
                <c:pt idx="29">
                  <c:v>HD</c:v>
                </c:pt>
                <c:pt idx="30">
                  <c:v>KF</c:v>
                </c:pt>
                <c:pt idx="31">
                  <c:v>KKH</c:v>
                </c:pt>
              </c:strCache>
            </c:strRef>
          </c:cat>
          <c:val>
            <c:numRef>
              <c:f>Presentation!$B$2:$B$33</c:f>
              <c:numCache>
                <c:formatCode>0%</c:formatCode>
                <c:ptCount val="32"/>
                <c:pt idx="0">
                  <c:v>0.37746999999999997</c:v>
                </c:pt>
                <c:pt idx="1">
                  <c:v>0.37746999999999997</c:v>
                </c:pt>
                <c:pt idx="2">
                  <c:v>0.37746999999999997</c:v>
                </c:pt>
                <c:pt idx="3">
                  <c:v>0.37746999999999997</c:v>
                </c:pt>
                <c:pt idx="4">
                  <c:v>0.37746999999999997</c:v>
                </c:pt>
                <c:pt idx="5">
                  <c:v>0.37746999999999997</c:v>
                </c:pt>
                <c:pt idx="6">
                  <c:v>0.37746999999999997</c:v>
                </c:pt>
                <c:pt idx="7">
                  <c:v>0.37746999999999997</c:v>
                </c:pt>
                <c:pt idx="8">
                  <c:v>0.37746999999999997</c:v>
                </c:pt>
                <c:pt idx="9">
                  <c:v>0.37746999999999997</c:v>
                </c:pt>
                <c:pt idx="10">
                  <c:v>0.37746999999999997</c:v>
                </c:pt>
                <c:pt idx="11">
                  <c:v>0.37746999999999997</c:v>
                </c:pt>
                <c:pt idx="12">
                  <c:v>0.37746999999999997</c:v>
                </c:pt>
                <c:pt idx="13">
                  <c:v>0.37746999999999997</c:v>
                </c:pt>
                <c:pt idx="14">
                  <c:v>0.37746999999999997</c:v>
                </c:pt>
                <c:pt idx="15">
                  <c:v>0.37746999999999997</c:v>
                </c:pt>
                <c:pt idx="16">
                  <c:v>0.37746999999999997</c:v>
                </c:pt>
                <c:pt idx="17">
                  <c:v>0.37746999999999997</c:v>
                </c:pt>
                <c:pt idx="18">
                  <c:v>0.37746999999999997</c:v>
                </c:pt>
                <c:pt idx="19">
                  <c:v>0.37746999999999997</c:v>
                </c:pt>
                <c:pt idx="20">
                  <c:v>0.37746999999999997</c:v>
                </c:pt>
                <c:pt idx="21">
                  <c:v>0.37746999999999997</c:v>
                </c:pt>
                <c:pt idx="22">
                  <c:v>0.37746999999999997</c:v>
                </c:pt>
                <c:pt idx="23">
                  <c:v>0.37746999999999997</c:v>
                </c:pt>
                <c:pt idx="24">
                  <c:v>0.37746999999999997</c:v>
                </c:pt>
                <c:pt idx="25">
                  <c:v>0.37746999999999997</c:v>
                </c:pt>
                <c:pt idx="26">
                  <c:v>0.37746999999999997</c:v>
                </c:pt>
                <c:pt idx="27">
                  <c:v>0.37746999999999997</c:v>
                </c:pt>
                <c:pt idx="28">
                  <c:v>0.37746999999999997</c:v>
                </c:pt>
                <c:pt idx="29">
                  <c:v>0.37746999999999997</c:v>
                </c:pt>
                <c:pt idx="30">
                  <c:v>0.37746999999999997</c:v>
                </c:pt>
                <c:pt idx="31">
                  <c:v>0.37746999999999997</c:v>
                </c:pt>
              </c:numCache>
            </c:numRef>
          </c:val>
          <c:extLst>
            <c:ext xmlns:c16="http://schemas.microsoft.com/office/drawing/2014/chart" uri="{C3380CC4-5D6E-409C-BE32-E72D297353CC}">
              <c16:uniqueId val="{00000000-3618-45DC-B36A-7DA6AC8CC733}"/>
            </c:ext>
          </c:extLst>
        </c:ser>
        <c:ser>
          <c:idx val="1"/>
          <c:order val="1"/>
          <c:tx>
            <c:strRef>
              <c:f>Presentation!$C$1</c:f>
              <c:strCache>
                <c:ptCount val="1"/>
                <c:pt idx="0">
                  <c:v>Pensionskostnader</c:v>
                </c:pt>
              </c:strCache>
            </c:strRef>
          </c:tx>
          <c:spPr>
            <a:solidFill>
              <a:schemeClr val="accent2"/>
            </a:solidFill>
            <a:ln>
              <a:noFill/>
            </a:ln>
            <a:effectLst/>
          </c:spPr>
          <c:invertIfNegative val="0"/>
          <c:cat>
            <c:strRef>
              <c:f>Presentation!$A$2:$A$33</c:f>
              <c:strCache>
                <c:ptCount val="32"/>
                <c:pt idx="0">
                  <c:v>CTH</c:v>
                </c:pt>
                <c:pt idx="1">
                  <c:v>HJ</c:v>
                </c:pt>
                <c:pt idx="2">
                  <c:v>MaH</c:v>
                </c:pt>
                <c:pt idx="3">
                  <c:v>HKr</c:v>
                </c:pt>
                <c:pt idx="4">
                  <c:v>LiU</c:v>
                </c:pt>
                <c:pt idx="5">
                  <c:v>KTH</c:v>
                </c:pt>
                <c:pt idx="6">
                  <c:v>Gu</c:v>
                </c:pt>
                <c:pt idx="7">
                  <c:v>ÖU</c:v>
                </c:pt>
                <c:pt idx="8">
                  <c:v>SU</c:v>
                </c:pt>
                <c:pt idx="9">
                  <c:v>HV</c:v>
                </c:pt>
                <c:pt idx="10">
                  <c:v>FHS</c:v>
                </c:pt>
                <c:pt idx="11">
                  <c:v>MiUn</c:v>
                </c:pt>
                <c:pt idx="12">
                  <c:v>LTU</c:v>
                </c:pt>
                <c:pt idx="13">
                  <c:v>HS</c:v>
                </c:pt>
                <c:pt idx="14">
                  <c:v>UmU</c:v>
                </c:pt>
                <c:pt idx="15">
                  <c:v>LU</c:v>
                </c:pt>
                <c:pt idx="16">
                  <c:v>KaU</c:v>
                </c:pt>
                <c:pt idx="17">
                  <c:v>KI</c:v>
                </c:pt>
                <c:pt idx="18">
                  <c:v>SKH</c:v>
                </c:pt>
                <c:pt idx="19">
                  <c:v>GIH</c:v>
                </c:pt>
                <c:pt idx="20">
                  <c:v>HiG</c:v>
                </c:pt>
                <c:pt idx="21">
                  <c:v>SLU</c:v>
                </c:pt>
                <c:pt idx="22">
                  <c:v>LNU</c:v>
                </c:pt>
                <c:pt idx="23">
                  <c:v>BTH</c:v>
                </c:pt>
                <c:pt idx="24">
                  <c:v>HB</c:v>
                </c:pt>
                <c:pt idx="25">
                  <c:v>UU</c:v>
                </c:pt>
                <c:pt idx="26">
                  <c:v>HH </c:v>
                </c:pt>
                <c:pt idx="27">
                  <c:v>SH</c:v>
                </c:pt>
                <c:pt idx="28">
                  <c:v>KMH</c:v>
                </c:pt>
                <c:pt idx="29">
                  <c:v>HD</c:v>
                </c:pt>
                <c:pt idx="30">
                  <c:v>KF</c:v>
                </c:pt>
                <c:pt idx="31">
                  <c:v>KKH</c:v>
                </c:pt>
              </c:strCache>
            </c:strRef>
          </c:cat>
          <c:val>
            <c:numRef>
              <c:f>Presentation!$C$2:$C$33</c:f>
              <c:numCache>
                <c:formatCode>0%</c:formatCode>
                <c:ptCount val="32"/>
                <c:pt idx="0">
                  <c:v>0.14248</c:v>
                </c:pt>
                <c:pt idx="1">
                  <c:v>0.13902999999999999</c:v>
                </c:pt>
                <c:pt idx="2">
                  <c:v>0.1273</c:v>
                </c:pt>
                <c:pt idx="3">
                  <c:v>0.12</c:v>
                </c:pt>
                <c:pt idx="4">
                  <c:v>0.13500000000000001</c:v>
                </c:pt>
                <c:pt idx="5">
                  <c:v>0.13120651877133105</c:v>
                </c:pt>
                <c:pt idx="6">
                  <c:v>0.13256000000000001</c:v>
                </c:pt>
                <c:pt idx="7">
                  <c:v>0.13200000000000001</c:v>
                </c:pt>
                <c:pt idx="8">
                  <c:v>0.125</c:v>
                </c:pt>
                <c:pt idx="9">
                  <c:v>0.12603</c:v>
                </c:pt>
                <c:pt idx="10">
                  <c:v>0.13</c:v>
                </c:pt>
                <c:pt idx="11">
                  <c:v>0.125</c:v>
                </c:pt>
                <c:pt idx="12">
                  <c:v>0.1275</c:v>
                </c:pt>
                <c:pt idx="13">
                  <c:v>0.126</c:v>
                </c:pt>
                <c:pt idx="14">
                  <c:v>0.12488</c:v>
                </c:pt>
                <c:pt idx="15">
                  <c:v>0.1227</c:v>
                </c:pt>
                <c:pt idx="16">
                  <c:v>0.1211</c:v>
                </c:pt>
                <c:pt idx="17">
                  <c:v>0.12088</c:v>
                </c:pt>
                <c:pt idx="18">
                  <c:v>0.12</c:v>
                </c:pt>
                <c:pt idx="19">
                  <c:v>0.12</c:v>
                </c:pt>
                <c:pt idx="20">
                  <c:v>0.11990000000000001</c:v>
                </c:pt>
                <c:pt idx="21">
                  <c:v>0.11799999999999999</c:v>
                </c:pt>
                <c:pt idx="22">
                  <c:v>0.11453000000000001</c:v>
                </c:pt>
                <c:pt idx="23">
                  <c:v>0.11632999999999999</c:v>
                </c:pt>
                <c:pt idx="24">
                  <c:v>0.115</c:v>
                </c:pt>
                <c:pt idx="25">
                  <c:v>0.11253000000000001</c:v>
                </c:pt>
                <c:pt idx="26">
                  <c:v>0.112</c:v>
                </c:pt>
                <c:pt idx="27">
                  <c:v>0.111</c:v>
                </c:pt>
                <c:pt idx="28">
                  <c:v>0.10166</c:v>
                </c:pt>
                <c:pt idx="29">
                  <c:v>9.9000000000000005E-2</c:v>
                </c:pt>
                <c:pt idx="30">
                  <c:v>9.9000000000000005E-2</c:v>
                </c:pt>
                <c:pt idx="31">
                  <c:v>0</c:v>
                </c:pt>
              </c:numCache>
            </c:numRef>
          </c:val>
          <c:extLst>
            <c:ext xmlns:c16="http://schemas.microsoft.com/office/drawing/2014/chart" uri="{C3380CC4-5D6E-409C-BE32-E72D297353CC}">
              <c16:uniqueId val="{00000001-3618-45DC-B36A-7DA6AC8CC733}"/>
            </c:ext>
          </c:extLst>
        </c:ser>
        <c:ser>
          <c:idx val="2"/>
          <c:order val="2"/>
          <c:tx>
            <c:strRef>
              <c:f>Presentation!$D$1</c:f>
              <c:strCache>
                <c:ptCount val="1"/>
                <c:pt idx="0">
                  <c:v>Lokala avgifter</c:v>
                </c:pt>
              </c:strCache>
            </c:strRef>
          </c:tx>
          <c:spPr>
            <a:solidFill>
              <a:schemeClr val="accent3"/>
            </a:solidFill>
            <a:ln>
              <a:noFill/>
            </a:ln>
            <a:effectLst/>
          </c:spPr>
          <c:invertIfNegative val="0"/>
          <c:cat>
            <c:strRef>
              <c:f>Presentation!$A$2:$A$33</c:f>
              <c:strCache>
                <c:ptCount val="32"/>
                <c:pt idx="0">
                  <c:v>CTH</c:v>
                </c:pt>
                <c:pt idx="1">
                  <c:v>HJ</c:v>
                </c:pt>
                <c:pt idx="2">
                  <c:v>MaH</c:v>
                </c:pt>
                <c:pt idx="3">
                  <c:v>HKr</c:v>
                </c:pt>
                <c:pt idx="4">
                  <c:v>LiU</c:v>
                </c:pt>
                <c:pt idx="5">
                  <c:v>KTH</c:v>
                </c:pt>
                <c:pt idx="6">
                  <c:v>Gu</c:v>
                </c:pt>
                <c:pt idx="7">
                  <c:v>ÖU</c:v>
                </c:pt>
                <c:pt idx="8">
                  <c:v>SU</c:v>
                </c:pt>
                <c:pt idx="9">
                  <c:v>HV</c:v>
                </c:pt>
                <c:pt idx="10">
                  <c:v>FHS</c:v>
                </c:pt>
                <c:pt idx="11">
                  <c:v>MiUn</c:v>
                </c:pt>
                <c:pt idx="12">
                  <c:v>LTU</c:v>
                </c:pt>
                <c:pt idx="13">
                  <c:v>HS</c:v>
                </c:pt>
                <c:pt idx="14">
                  <c:v>UmU</c:v>
                </c:pt>
                <c:pt idx="15">
                  <c:v>LU</c:v>
                </c:pt>
                <c:pt idx="16">
                  <c:v>KaU</c:v>
                </c:pt>
                <c:pt idx="17">
                  <c:v>KI</c:v>
                </c:pt>
                <c:pt idx="18">
                  <c:v>SKH</c:v>
                </c:pt>
                <c:pt idx="19">
                  <c:v>GIH</c:v>
                </c:pt>
                <c:pt idx="20">
                  <c:v>HiG</c:v>
                </c:pt>
                <c:pt idx="21">
                  <c:v>SLU</c:v>
                </c:pt>
                <c:pt idx="22">
                  <c:v>LNU</c:v>
                </c:pt>
                <c:pt idx="23">
                  <c:v>BTH</c:v>
                </c:pt>
                <c:pt idx="24">
                  <c:v>HB</c:v>
                </c:pt>
                <c:pt idx="25">
                  <c:v>UU</c:v>
                </c:pt>
                <c:pt idx="26">
                  <c:v>HH </c:v>
                </c:pt>
                <c:pt idx="27">
                  <c:v>SH</c:v>
                </c:pt>
                <c:pt idx="28">
                  <c:v>KMH</c:v>
                </c:pt>
                <c:pt idx="29">
                  <c:v>HD</c:v>
                </c:pt>
                <c:pt idx="30">
                  <c:v>KF</c:v>
                </c:pt>
                <c:pt idx="31">
                  <c:v>KKH</c:v>
                </c:pt>
              </c:strCache>
            </c:strRef>
          </c:cat>
          <c:val>
            <c:numRef>
              <c:f>Presentation!$D$2:$D$33</c:f>
              <c:numCache>
                <c:formatCode>0%</c:formatCode>
                <c:ptCount val="32"/>
                <c:pt idx="0">
                  <c:v>5.0000000000000002E-5</c:v>
                </c:pt>
                <c:pt idx="1">
                  <c:v>0</c:v>
                </c:pt>
                <c:pt idx="2">
                  <c:v>1.0499999999999999E-2</c:v>
                </c:pt>
                <c:pt idx="3">
                  <c:v>1.5300000000000001E-2</c:v>
                </c:pt>
                <c:pt idx="4">
                  <c:v>2.9999999999999537E-5</c:v>
                </c:pt>
                <c:pt idx="5">
                  <c:v>2.8234812286689419E-3</c:v>
                </c:pt>
                <c:pt idx="6">
                  <c:v>4.9999999999994493E-5</c:v>
                </c:pt>
                <c:pt idx="7">
                  <c:v>5.0000000000000001E-4</c:v>
                </c:pt>
                <c:pt idx="8">
                  <c:v>5.3299999999999997E-3</c:v>
                </c:pt>
                <c:pt idx="9">
                  <c:v>4.0000000000000001E-3</c:v>
                </c:pt>
                <c:pt idx="10">
                  <c:v>0</c:v>
                </c:pt>
                <c:pt idx="11">
                  <c:v>4.3E-3</c:v>
                </c:pt>
                <c:pt idx="12">
                  <c:v>-5.0000000000000044E-4</c:v>
                </c:pt>
                <c:pt idx="13">
                  <c:v>0</c:v>
                </c:pt>
                <c:pt idx="14">
                  <c:v>6.4999999999998392E-4</c:v>
                </c:pt>
                <c:pt idx="15">
                  <c:v>2.3000000000000798E-4</c:v>
                </c:pt>
                <c:pt idx="16">
                  <c:v>0</c:v>
                </c:pt>
                <c:pt idx="17">
                  <c:v>0</c:v>
                </c:pt>
                <c:pt idx="18">
                  <c:v>-4.9999999999994493E-4</c:v>
                </c:pt>
                <c:pt idx="19">
                  <c:v>-5.0000000000000044E-4</c:v>
                </c:pt>
                <c:pt idx="20">
                  <c:v>-8.0000000000002292E-4</c:v>
                </c:pt>
                <c:pt idx="21">
                  <c:v>3.0000000000030003E-5</c:v>
                </c:pt>
                <c:pt idx="22">
                  <c:v>3.0000000000000001E-3</c:v>
                </c:pt>
                <c:pt idx="23">
                  <c:v>0</c:v>
                </c:pt>
                <c:pt idx="24">
                  <c:v>0</c:v>
                </c:pt>
                <c:pt idx="25">
                  <c:v>0</c:v>
                </c:pt>
                <c:pt idx="26">
                  <c:v>-5.0000000000000044E-4</c:v>
                </c:pt>
                <c:pt idx="27">
                  <c:v>-2.9999999999752447E-6</c:v>
                </c:pt>
                <c:pt idx="28">
                  <c:v>4.9999999999994493E-5</c:v>
                </c:pt>
                <c:pt idx="29">
                  <c:v>4.9999999999994493E-5</c:v>
                </c:pt>
                <c:pt idx="30">
                  <c:v>4.9999999999994493E-5</c:v>
                </c:pt>
                <c:pt idx="31">
                  <c:v>9.6500000000000002E-2</c:v>
                </c:pt>
              </c:numCache>
            </c:numRef>
          </c:val>
          <c:extLst>
            <c:ext xmlns:c16="http://schemas.microsoft.com/office/drawing/2014/chart" uri="{C3380CC4-5D6E-409C-BE32-E72D297353CC}">
              <c16:uniqueId val="{00000002-3618-45DC-B36A-7DA6AC8CC733}"/>
            </c:ext>
          </c:extLst>
        </c:ser>
        <c:dLbls>
          <c:showLegendKey val="0"/>
          <c:showVal val="0"/>
          <c:showCatName val="0"/>
          <c:showSerName val="0"/>
          <c:showPercent val="0"/>
          <c:showBubbleSize val="0"/>
        </c:dLbls>
        <c:gapWidth val="150"/>
        <c:overlap val="100"/>
        <c:axId val="596930864"/>
        <c:axId val="596930208"/>
      </c:barChart>
      <c:catAx>
        <c:axId val="59693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596930208"/>
        <c:crosses val="autoZero"/>
        <c:auto val="1"/>
        <c:lblAlgn val="ctr"/>
        <c:lblOffset val="100"/>
        <c:noMultiLvlLbl val="0"/>
      </c:catAx>
      <c:valAx>
        <c:axId val="5969302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5969308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utbildning 2017</a:t>
            </a:r>
          </a:p>
        </c:rich>
      </c:tx>
      <c:overlay val="0"/>
    </c:title>
    <c:autoTitleDeleted val="0"/>
    <c:plotArea>
      <c:layout/>
      <c:barChart>
        <c:barDir val="col"/>
        <c:grouping val="clustered"/>
        <c:varyColors val="0"/>
        <c:ser>
          <c:idx val="0"/>
          <c:order val="0"/>
          <c:tx>
            <c:strRef>
              <c:f>andel!$Q$85</c:f>
              <c:strCache>
                <c:ptCount val="1"/>
                <c:pt idx="0">
                  <c:v>indirekta kostnader</c:v>
                </c:pt>
              </c:strCache>
            </c:strRef>
          </c:tx>
          <c:invertIfNegative val="0"/>
          <c:cat>
            <c:strRef>
              <c:f>andel!$P$86:$P$117</c:f>
              <c:strCache>
                <c:ptCount val="32"/>
                <c:pt idx="0">
                  <c:v>KI</c:v>
                </c:pt>
                <c:pt idx="1">
                  <c:v>FHS</c:v>
                </c:pt>
                <c:pt idx="2">
                  <c:v>KKH</c:v>
                </c:pt>
                <c:pt idx="3">
                  <c:v>SLU</c:v>
                </c:pt>
                <c:pt idx="4">
                  <c:v>LTU</c:v>
                </c:pt>
                <c:pt idx="5">
                  <c:v>CTH</c:v>
                </c:pt>
                <c:pt idx="6">
                  <c:v>SU</c:v>
                </c:pt>
                <c:pt idx="7">
                  <c:v>HD</c:v>
                </c:pt>
                <c:pt idx="8">
                  <c:v>UmU</c:v>
                </c:pt>
                <c:pt idx="9">
                  <c:v>KaU</c:v>
                </c:pt>
                <c:pt idx="10">
                  <c:v>ÖU</c:v>
                </c:pt>
                <c:pt idx="11">
                  <c:v>LU</c:v>
                </c:pt>
                <c:pt idx="12">
                  <c:v>HH</c:v>
                </c:pt>
                <c:pt idx="13">
                  <c:v>UU</c:v>
                </c:pt>
                <c:pt idx="14">
                  <c:v>SKH</c:v>
                </c:pt>
                <c:pt idx="15">
                  <c:v>KTH</c:v>
                </c:pt>
                <c:pt idx="16">
                  <c:v>GU</c:v>
                </c:pt>
                <c:pt idx="17">
                  <c:v>LNU</c:v>
                </c:pt>
                <c:pt idx="18">
                  <c:v>HiG</c:v>
                </c:pt>
                <c:pt idx="19">
                  <c:v>HB</c:v>
                </c:pt>
                <c:pt idx="20">
                  <c:v>SH</c:v>
                </c:pt>
                <c:pt idx="21">
                  <c:v>KMH</c:v>
                </c:pt>
                <c:pt idx="22">
                  <c:v>MAH</c:v>
                </c:pt>
                <c:pt idx="23">
                  <c:v>BTH</c:v>
                </c:pt>
                <c:pt idx="24">
                  <c:v>HV</c:v>
                </c:pt>
                <c:pt idx="25">
                  <c:v>HS</c:v>
                </c:pt>
                <c:pt idx="26">
                  <c:v>HKr</c:v>
                </c:pt>
                <c:pt idx="27">
                  <c:v>KF</c:v>
                </c:pt>
                <c:pt idx="28">
                  <c:v>HJ</c:v>
                </c:pt>
                <c:pt idx="29">
                  <c:v>MiU</c:v>
                </c:pt>
                <c:pt idx="30">
                  <c:v>LiU</c:v>
                </c:pt>
                <c:pt idx="31">
                  <c:v>GIH</c:v>
                </c:pt>
              </c:strCache>
            </c:strRef>
          </c:cat>
          <c:val>
            <c:numRef>
              <c:f>andel!$Q$86:$Q$117</c:f>
              <c:numCache>
                <c:formatCode>0%</c:formatCode>
                <c:ptCount val="32"/>
                <c:pt idx="0">
                  <c:v>0.25326233709905088</c:v>
                </c:pt>
                <c:pt idx="1">
                  <c:v>0.25591324421058254</c:v>
                </c:pt>
                <c:pt idx="2">
                  <c:v>0.26977969216314801</c:v>
                </c:pt>
                <c:pt idx="3">
                  <c:v>0.27381360218622364</c:v>
                </c:pt>
                <c:pt idx="4">
                  <c:v>0.28048653434259924</c:v>
                </c:pt>
                <c:pt idx="5">
                  <c:v>0.2964158731456128</c:v>
                </c:pt>
                <c:pt idx="6">
                  <c:v>0.30906660601383812</c:v>
                </c:pt>
                <c:pt idx="7">
                  <c:v>0.31367874919423511</c:v>
                </c:pt>
                <c:pt idx="8">
                  <c:v>0.31412071643808304</c:v>
                </c:pt>
                <c:pt idx="9">
                  <c:v>0.31474651488445649</c:v>
                </c:pt>
                <c:pt idx="10">
                  <c:v>0.31604293921490678</c:v>
                </c:pt>
                <c:pt idx="11">
                  <c:v>0.31918938711155048</c:v>
                </c:pt>
                <c:pt idx="12">
                  <c:v>0.32457271660059278</c:v>
                </c:pt>
                <c:pt idx="13">
                  <c:v>0.3382571040270364</c:v>
                </c:pt>
                <c:pt idx="14">
                  <c:v>0.34068289351738934</c:v>
                </c:pt>
                <c:pt idx="15">
                  <c:v>0.34382603549213941</c:v>
                </c:pt>
                <c:pt idx="16">
                  <c:v>0.34479389956475326</c:v>
                </c:pt>
                <c:pt idx="17">
                  <c:v>0.34540344188809463</c:v>
                </c:pt>
                <c:pt idx="18">
                  <c:v>0.34551226751342012</c:v>
                </c:pt>
                <c:pt idx="19">
                  <c:v>0.34663142687217158</c:v>
                </c:pt>
                <c:pt idx="20">
                  <c:v>0.34811014260672768</c:v>
                </c:pt>
                <c:pt idx="21">
                  <c:v>0.34835187781523136</c:v>
                </c:pt>
                <c:pt idx="22">
                  <c:v>0.35244523891211471</c:v>
                </c:pt>
                <c:pt idx="23">
                  <c:v>0.35523966497138598</c:v>
                </c:pt>
                <c:pt idx="24">
                  <c:v>0.35721950731624375</c:v>
                </c:pt>
                <c:pt idx="25">
                  <c:v>0.35731260005929438</c:v>
                </c:pt>
                <c:pt idx="26">
                  <c:v>0.36372102256126304</c:v>
                </c:pt>
                <c:pt idx="27">
                  <c:v>0.38341243803585345</c:v>
                </c:pt>
                <c:pt idx="28">
                  <c:v>0.39250014448362758</c:v>
                </c:pt>
                <c:pt idx="29">
                  <c:v>0.39509533808493424</c:v>
                </c:pt>
                <c:pt idx="30">
                  <c:v>0.39856331618357288</c:v>
                </c:pt>
                <c:pt idx="31">
                  <c:v>0.44294362413475308</c:v>
                </c:pt>
              </c:numCache>
            </c:numRef>
          </c:val>
          <c:extLst>
            <c:ext xmlns:c16="http://schemas.microsoft.com/office/drawing/2014/chart" uri="{C3380CC4-5D6E-409C-BE32-E72D297353CC}">
              <c16:uniqueId val="{00000000-0D68-4528-93FA-76455DA5AC03}"/>
            </c:ext>
          </c:extLst>
        </c:ser>
        <c:dLbls>
          <c:showLegendKey val="0"/>
          <c:showVal val="0"/>
          <c:showCatName val="0"/>
          <c:showSerName val="0"/>
          <c:showPercent val="0"/>
          <c:showBubbleSize val="0"/>
        </c:dLbls>
        <c:gapWidth val="150"/>
        <c:axId val="165329920"/>
        <c:axId val="165331712"/>
      </c:barChart>
      <c:catAx>
        <c:axId val="165329920"/>
        <c:scaling>
          <c:orientation val="minMax"/>
        </c:scaling>
        <c:delete val="0"/>
        <c:axPos val="b"/>
        <c:numFmt formatCode="General" sourceLinked="0"/>
        <c:majorTickMark val="out"/>
        <c:minorTickMark val="none"/>
        <c:tickLblPos val="nextTo"/>
        <c:txPr>
          <a:bodyPr/>
          <a:lstStyle/>
          <a:p>
            <a:pPr>
              <a:defRPr sz="1200"/>
            </a:pPr>
            <a:endParaRPr lang="sv-SE"/>
          </a:p>
        </c:txPr>
        <c:crossAx val="165331712"/>
        <c:crosses val="autoZero"/>
        <c:auto val="1"/>
        <c:lblAlgn val="ctr"/>
        <c:lblOffset val="100"/>
        <c:noMultiLvlLbl val="0"/>
      </c:catAx>
      <c:valAx>
        <c:axId val="165331712"/>
        <c:scaling>
          <c:orientation val="minMax"/>
          <c:max val="1"/>
        </c:scaling>
        <c:delete val="0"/>
        <c:axPos val="l"/>
        <c:majorGridlines/>
        <c:title>
          <c:tx>
            <c:rich>
              <a:bodyPr rot="-5400000" vert="horz"/>
              <a:lstStyle/>
              <a:p>
                <a:pPr>
                  <a:defRPr sz="1200" b="0"/>
                </a:pPr>
                <a:r>
                  <a:rPr lang="en-US" sz="1200" b="0"/>
                  <a:t>andel indirekta kostnader</a:t>
                </a:r>
              </a:p>
            </c:rich>
          </c:tx>
          <c:overlay val="0"/>
        </c:title>
        <c:numFmt formatCode="0%" sourceLinked="1"/>
        <c:majorTickMark val="out"/>
        <c:minorTickMark val="none"/>
        <c:tickLblPos val="nextTo"/>
        <c:crossAx val="16532992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länkar.xlsx]Presentation!PivotTable9</c:name>
    <c:fmtId val="8"/>
  </c:pivotSource>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sv-SE" b="1"/>
              <a:t>10 största lärosäten - utbildning</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Presentation!$B$59:$B$60</c:f>
              <c:strCache>
                <c:ptCount val="1"/>
                <c:pt idx="0">
                  <c:v>2011</c:v>
                </c:pt>
              </c:strCache>
            </c:strRef>
          </c:tx>
          <c:spPr>
            <a:solidFill>
              <a:schemeClr val="accent1"/>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Presentation!$B$61:$B$71</c:f>
              <c:numCache>
                <c:formatCode>0.0%</c:formatCode>
                <c:ptCount val="10"/>
                <c:pt idx="0">
                  <c:v>0.34283193330243289</c:v>
                </c:pt>
                <c:pt idx="1">
                  <c:v>0.32087337567401786</c:v>
                </c:pt>
                <c:pt idx="2">
                  <c:v>0.23867285884571451</c:v>
                </c:pt>
                <c:pt idx="3">
                  <c:v>0.40867897470540471</c:v>
                </c:pt>
                <c:pt idx="4">
                  <c:v>0.3579578642355663</c:v>
                </c:pt>
                <c:pt idx="5">
                  <c:v>0.31851973256255939</c:v>
                </c:pt>
                <c:pt idx="6">
                  <c:v>0.33021204382320896</c:v>
                </c:pt>
                <c:pt idx="7">
                  <c:v>0.32941634677269338</c:v>
                </c:pt>
                <c:pt idx="8">
                  <c:v>0.30373673147168151</c:v>
                </c:pt>
                <c:pt idx="9">
                  <c:v>0.32056236589728559</c:v>
                </c:pt>
              </c:numCache>
            </c:numRef>
          </c:val>
          <c:extLst>
            <c:ext xmlns:c16="http://schemas.microsoft.com/office/drawing/2014/chart" uri="{C3380CC4-5D6E-409C-BE32-E72D297353CC}">
              <c16:uniqueId val="{00000000-7DAE-4165-9BB6-AB6F88EB61B0}"/>
            </c:ext>
          </c:extLst>
        </c:ser>
        <c:ser>
          <c:idx val="1"/>
          <c:order val="1"/>
          <c:tx>
            <c:strRef>
              <c:f>Presentation!$C$59:$C$60</c:f>
              <c:strCache>
                <c:ptCount val="1"/>
                <c:pt idx="0">
                  <c:v>2012</c:v>
                </c:pt>
              </c:strCache>
            </c:strRef>
          </c:tx>
          <c:spPr>
            <a:solidFill>
              <a:schemeClr val="accent2"/>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Presentation!$C$61:$C$71</c:f>
              <c:numCache>
                <c:formatCode>0.0%</c:formatCode>
                <c:ptCount val="10"/>
                <c:pt idx="0">
                  <c:v>0.31356556692788695</c:v>
                </c:pt>
                <c:pt idx="1">
                  <c:v>0.33310028447038081</c:v>
                </c:pt>
                <c:pt idx="2">
                  <c:v>0.22601358999033322</c:v>
                </c:pt>
                <c:pt idx="3">
                  <c:v>0.44431268269504254</c:v>
                </c:pt>
                <c:pt idx="4">
                  <c:v>0.39296107361707389</c:v>
                </c:pt>
                <c:pt idx="5">
                  <c:v>0.32103916886919737</c:v>
                </c:pt>
                <c:pt idx="6">
                  <c:v>0.30029584168905715</c:v>
                </c:pt>
                <c:pt idx="7">
                  <c:v>0.30892563439871601</c:v>
                </c:pt>
                <c:pt idx="8">
                  <c:v>0.29977502776191939</c:v>
                </c:pt>
                <c:pt idx="9">
                  <c:v>0.32574779066861681</c:v>
                </c:pt>
              </c:numCache>
            </c:numRef>
          </c:val>
          <c:extLst>
            <c:ext xmlns:c16="http://schemas.microsoft.com/office/drawing/2014/chart" uri="{C3380CC4-5D6E-409C-BE32-E72D297353CC}">
              <c16:uniqueId val="{00000001-7DAE-4165-9BB6-AB6F88EB61B0}"/>
            </c:ext>
          </c:extLst>
        </c:ser>
        <c:ser>
          <c:idx val="2"/>
          <c:order val="2"/>
          <c:tx>
            <c:strRef>
              <c:f>Presentation!$D$59:$D$60</c:f>
              <c:strCache>
                <c:ptCount val="1"/>
                <c:pt idx="0">
                  <c:v>2013</c:v>
                </c:pt>
              </c:strCache>
            </c:strRef>
          </c:tx>
          <c:spPr>
            <a:solidFill>
              <a:schemeClr val="accent3"/>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Presentation!$D$61:$D$71</c:f>
              <c:numCache>
                <c:formatCode>0.0%</c:formatCode>
                <c:ptCount val="10"/>
                <c:pt idx="0">
                  <c:v>0.32550960975926346</c:v>
                </c:pt>
                <c:pt idx="1">
                  <c:v>0.34143289894474865</c:v>
                </c:pt>
                <c:pt idx="2">
                  <c:v>0.21726896825518974</c:v>
                </c:pt>
                <c:pt idx="3">
                  <c:v>0.43000335001220685</c:v>
                </c:pt>
                <c:pt idx="4">
                  <c:v>0.38873193956978541</c:v>
                </c:pt>
                <c:pt idx="5">
                  <c:v>0.31321767443584075</c:v>
                </c:pt>
                <c:pt idx="6">
                  <c:v>0.30569927707363603</c:v>
                </c:pt>
                <c:pt idx="7">
                  <c:v>0.32511463994920919</c:v>
                </c:pt>
                <c:pt idx="8">
                  <c:v>0.29031304778774059</c:v>
                </c:pt>
                <c:pt idx="9">
                  <c:v>0.30841326037903644</c:v>
                </c:pt>
              </c:numCache>
            </c:numRef>
          </c:val>
          <c:extLst>
            <c:ext xmlns:c16="http://schemas.microsoft.com/office/drawing/2014/chart" uri="{C3380CC4-5D6E-409C-BE32-E72D297353CC}">
              <c16:uniqueId val="{00000002-7DAE-4165-9BB6-AB6F88EB61B0}"/>
            </c:ext>
          </c:extLst>
        </c:ser>
        <c:ser>
          <c:idx val="3"/>
          <c:order val="3"/>
          <c:tx>
            <c:strRef>
              <c:f>Presentation!$E$59:$E$60</c:f>
              <c:strCache>
                <c:ptCount val="1"/>
                <c:pt idx="0">
                  <c:v>2014</c:v>
                </c:pt>
              </c:strCache>
            </c:strRef>
          </c:tx>
          <c:spPr>
            <a:solidFill>
              <a:schemeClr val="accent4"/>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Presentation!$E$61:$E$71</c:f>
              <c:numCache>
                <c:formatCode>0.0%</c:formatCode>
                <c:ptCount val="10"/>
                <c:pt idx="0">
                  <c:v>0.30979730373433778</c:v>
                </c:pt>
                <c:pt idx="1">
                  <c:v>0.3587067633883626</c:v>
                </c:pt>
                <c:pt idx="2">
                  <c:v>0.21979519091994323</c:v>
                </c:pt>
                <c:pt idx="3">
                  <c:v>0.38113241878423093</c:v>
                </c:pt>
                <c:pt idx="4">
                  <c:v>0.3805270077955839</c:v>
                </c:pt>
                <c:pt idx="5">
                  <c:v>0.31136751813746166</c:v>
                </c:pt>
                <c:pt idx="6">
                  <c:v>0.31550562905147256</c:v>
                </c:pt>
                <c:pt idx="7">
                  <c:v>0.38703731090583426</c:v>
                </c:pt>
                <c:pt idx="8">
                  <c:v>0.28847660668992703</c:v>
                </c:pt>
                <c:pt idx="9">
                  <c:v>0.29909289887218893</c:v>
                </c:pt>
              </c:numCache>
            </c:numRef>
          </c:val>
          <c:extLst>
            <c:ext xmlns:c16="http://schemas.microsoft.com/office/drawing/2014/chart" uri="{C3380CC4-5D6E-409C-BE32-E72D297353CC}">
              <c16:uniqueId val="{00000003-7DAE-4165-9BB6-AB6F88EB61B0}"/>
            </c:ext>
          </c:extLst>
        </c:ser>
        <c:ser>
          <c:idx val="4"/>
          <c:order val="4"/>
          <c:tx>
            <c:strRef>
              <c:f>Presentation!$F$59:$F$60</c:f>
              <c:strCache>
                <c:ptCount val="1"/>
                <c:pt idx="0">
                  <c:v>2015</c:v>
                </c:pt>
              </c:strCache>
            </c:strRef>
          </c:tx>
          <c:spPr>
            <a:solidFill>
              <a:schemeClr val="accent5"/>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Presentation!$F$61:$F$71</c:f>
              <c:numCache>
                <c:formatCode>0.0%</c:formatCode>
                <c:ptCount val="10"/>
                <c:pt idx="0">
                  <c:v>0.32629895156696404</c:v>
                </c:pt>
                <c:pt idx="1">
                  <c:v>0.34815225469112998</c:v>
                </c:pt>
                <c:pt idx="2">
                  <c:v>0.20029663543019596</c:v>
                </c:pt>
                <c:pt idx="3">
                  <c:v>0.37611512755920723</c:v>
                </c:pt>
                <c:pt idx="4">
                  <c:v>0.38252327929464391</c:v>
                </c:pt>
                <c:pt idx="5">
                  <c:v>0.30874510245748671</c:v>
                </c:pt>
                <c:pt idx="6">
                  <c:v>0.27018740513348499</c:v>
                </c:pt>
                <c:pt idx="7">
                  <c:v>0.33834789254593411</c:v>
                </c:pt>
                <c:pt idx="8">
                  <c:v>0.3070682888658946</c:v>
                </c:pt>
                <c:pt idx="9">
                  <c:v>0.33029053152098847</c:v>
                </c:pt>
              </c:numCache>
            </c:numRef>
          </c:val>
          <c:extLst>
            <c:ext xmlns:c16="http://schemas.microsoft.com/office/drawing/2014/chart" uri="{C3380CC4-5D6E-409C-BE32-E72D297353CC}">
              <c16:uniqueId val="{00000004-7DAE-4165-9BB6-AB6F88EB61B0}"/>
            </c:ext>
          </c:extLst>
        </c:ser>
        <c:ser>
          <c:idx val="5"/>
          <c:order val="5"/>
          <c:tx>
            <c:strRef>
              <c:f>Presentation!$G$59:$G$60</c:f>
              <c:strCache>
                <c:ptCount val="1"/>
                <c:pt idx="0">
                  <c:v>2016</c:v>
                </c:pt>
              </c:strCache>
            </c:strRef>
          </c:tx>
          <c:spPr>
            <a:solidFill>
              <a:schemeClr val="accent6"/>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Presentation!$G$61:$G$71</c:f>
              <c:numCache>
                <c:formatCode>0.0%</c:formatCode>
                <c:ptCount val="10"/>
                <c:pt idx="0">
                  <c:v>0.30985807292200157</c:v>
                </c:pt>
                <c:pt idx="1">
                  <c:v>0.35462465191575498</c:v>
                </c:pt>
                <c:pt idx="2">
                  <c:v>0.26573483925391322</c:v>
                </c:pt>
                <c:pt idx="3">
                  <c:v>0.35387258733371935</c:v>
                </c:pt>
                <c:pt idx="4">
                  <c:v>0.38946503129600096</c:v>
                </c:pt>
                <c:pt idx="5">
                  <c:v>0.31287797529802369</c:v>
                </c:pt>
                <c:pt idx="6">
                  <c:v>0.27933576779962982</c:v>
                </c:pt>
                <c:pt idx="7">
                  <c:v>0.34248236361311057</c:v>
                </c:pt>
                <c:pt idx="8">
                  <c:v>0.31207185016498584</c:v>
                </c:pt>
                <c:pt idx="9">
                  <c:v>0.32781535082243352</c:v>
                </c:pt>
              </c:numCache>
            </c:numRef>
          </c:val>
          <c:extLst>
            <c:ext xmlns:c16="http://schemas.microsoft.com/office/drawing/2014/chart" uri="{C3380CC4-5D6E-409C-BE32-E72D297353CC}">
              <c16:uniqueId val="{00000005-7DAE-4165-9BB6-AB6F88EB61B0}"/>
            </c:ext>
          </c:extLst>
        </c:ser>
        <c:ser>
          <c:idx val="6"/>
          <c:order val="6"/>
          <c:tx>
            <c:strRef>
              <c:f>Presentation!$H$59:$H$60</c:f>
              <c:strCache>
                <c:ptCount val="1"/>
                <c:pt idx="0">
                  <c:v>2017</c:v>
                </c:pt>
              </c:strCache>
            </c:strRef>
          </c:tx>
          <c:spPr>
            <a:solidFill>
              <a:schemeClr val="accent1">
                <a:lumMod val="60000"/>
              </a:schemeClr>
            </a:solidFill>
            <a:ln>
              <a:noFill/>
            </a:ln>
            <a:effectLst/>
          </c:spPr>
          <c:invertIfNegative val="0"/>
          <c:cat>
            <c:strRef>
              <c:f>Presentation!$A$61:$A$71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Presentation!$H$61:$H$71</c:f>
              <c:numCache>
                <c:formatCode>0.0%</c:formatCode>
                <c:ptCount val="10"/>
                <c:pt idx="0">
                  <c:v>0.2964158731456128</c:v>
                </c:pt>
                <c:pt idx="1">
                  <c:v>0.34479389956475326</c:v>
                </c:pt>
                <c:pt idx="2">
                  <c:v>0.25326233709905088</c:v>
                </c:pt>
                <c:pt idx="3">
                  <c:v>0.34382603549213947</c:v>
                </c:pt>
                <c:pt idx="4">
                  <c:v>0.39856331618357288</c:v>
                </c:pt>
                <c:pt idx="5">
                  <c:v>0.31918938711155048</c:v>
                </c:pt>
                <c:pt idx="6">
                  <c:v>0.27381360218622364</c:v>
                </c:pt>
                <c:pt idx="7">
                  <c:v>0.30906660601383812</c:v>
                </c:pt>
                <c:pt idx="8">
                  <c:v>0.31412071643808304</c:v>
                </c:pt>
                <c:pt idx="9">
                  <c:v>0.3382571040270364</c:v>
                </c:pt>
              </c:numCache>
            </c:numRef>
          </c:val>
          <c:extLst>
            <c:ext xmlns:c16="http://schemas.microsoft.com/office/drawing/2014/chart" uri="{C3380CC4-5D6E-409C-BE32-E72D297353CC}">
              <c16:uniqueId val="{00000006-7DAE-4165-9BB6-AB6F88EB61B0}"/>
            </c:ext>
          </c:extLst>
        </c:ser>
        <c:dLbls>
          <c:showLegendKey val="0"/>
          <c:showVal val="0"/>
          <c:showCatName val="0"/>
          <c:showSerName val="0"/>
          <c:showPercent val="0"/>
          <c:showBubbleSize val="0"/>
        </c:dLbls>
        <c:gapWidth val="219"/>
        <c:axId val="435234784"/>
        <c:axId val="435220352"/>
      </c:barChart>
      <c:catAx>
        <c:axId val="43523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5220352"/>
        <c:crosses val="autoZero"/>
        <c:auto val="1"/>
        <c:lblAlgn val="ctr"/>
        <c:lblOffset val="100"/>
        <c:noMultiLvlLbl val="0"/>
      </c:catAx>
      <c:valAx>
        <c:axId val="43522035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a:t>Andel indirekta kostnader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52347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länkar.xlsx]Presentation!PivotTable8</c:name>
    <c:fmtId val="12"/>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dirty="0" smtClean="0"/>
              <a:t>Lärosäten med utbildningsvolym &gt;550 mnkr</a:t>
            </a:r>
            <a:endParaRPr lang="sv-SE"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Presentation!$M$59:$M$60</c:f>
              <c:strCache>
                <c:ptCount val="1"/>
                <c:pt idx="0">
                  <c:v>2011</c:v>
                </c:pt>
              </c:strCache>
            </c:strRef>
          </c:tx>
          <c:spPr>
            <a:solidFill>
              <a:schemeClr val="accent1"/>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Presentation!$M$61:$M$68</c:f>
              <c:numCache>
                <c:formatCode>0.0%</c:formatCode>
                <c:ptCount val="7"/>
                <c:pt idx="0">
                  <c:v>0.36533619779888438</c:v>
                </c:pt>
                <c:pt idx="1">
                  <c:v>0.3430735121939068</c:v>
                </c:pt>
                <c:pt idx="2">
                  <c:v>0.35785752031543899</c:v>
                </c:pt>
                <c:pt idx="3">
                  <c:v>0.31375088319340599</c:v>
                </c:pt>
                <c:pt idx="4">
                  <c:v>0.37364808049739123</c:v>
                </c:pt>
                <c:pt idx="5">
                  <c:v>0.38386390866512859</c:v>
                </c:pt>
                <c:pt idx="6">
                  <c:v>0.34899304975336837</c:v>
                </c:pt>
              </c:numCache>
            </c:numRef>
          </c:val>
          <c:extLst>
            <c:ext xmlns:c16="http://schemas.microsoft.com/office/drawing/2014/chart" uri="{C3380CC4-5D6E-409C-BE32-E72D297353CC}">
              <c16:uniqueId val="{00000000-27E0-45B8-9731-6AFB18B38456}"/>
            </c:ext>
          </c:extLst>
        </c:ser>
        <c:ser>
          <c:idx val="1"/>
          <c:order val="1"/>
          <c:tx>
            <c:strRef>
              <c:f>Presentation!$N$59:$N$60</c:f>
              <c:strCache>
                <c:ptCount val="1"/>
                <c:pt idx="0">
                  <c:v>2012</c:v>
                </c:pt>
              </c:strCache>
            </c:strRef>
          </c:tx>
          <c:spPr>
            <a:solidFill>
              <a:schemeClr val="accent2"/>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Presentation!$N$61:$N$68</c:f>
              <c:numCache>
                <c:formatCode>0.0%</c:formatCode>
                <c:ptCount val="7"/>
                <c:pt idx="0">
                  <c:v>0.45836391665066462</c:v>
                </c:pt>
                <c:pt idx="1">
                  <c:v>0.32544903661776942</c:v>
                </c:pt>
                <c:pt idx="2">
                  <c:v>0.37958944226943947</c:v>
                </c:pt>
                <c:pt idx="3">
                  <c:v>0.28020785445062574</c:v>
                </c:pt>
                <c:pt idx="4">
                  <c:v>0.46134424010136271</c:v>
                </c:pt>
                <c:pt idx="5">
                  <c:v>0.37293762544700565</c:v>
                </c:pt>
                <c:pt idx="6">
                  <c:v>0.34718924350355168</c:v>
                </c:pt>
              </c:numCache>
            </c:numRef>
          </c:val>
          <c:extLst>
            <c:ext xmlns:c16="http://schemas.microsoft.com/office/drawing/2014/chart" uri="{C3380CC4-5D6E-409C-BE32-E72D297353CC}">
              <c16:uniqueId val="{00000001-27E0-45B8-9731-6AFB18B38456}"/>
            </c:ext>
          </c:extLst>
        </c:ser>
        <c:ser>
          <c:idx val="2"/>
          <c:order val="2"/>
          <c:tx>
            <c:strRef>
              <c:f>Presentation!$O$59:$O$60</c:f>
              <c:strCache>
                <c:ptCount val="1"/>
                <c:pt idx="0">
                  <c:v>2013</c:v>
                </c:pt>
              </c:strCache>
            </c:strRef>
          </c:tx>
          <c:spPr>
            <a:solidFill>
              <a:schemeClr val="accent3"/>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Presentation!$O$61:$O$68</c:f>
              <c:numCache>
                <c:formatCode>0.0%</c:formatCode>
                <c:ptCount val="7"/>
                <c:pt idx="0">
                  <c:v>0.43981727149009286</c:v>
                </c:pt>
                <c:pt idx="1">
                  <c:v>0.3258132798573975</c:v>
                </c:pt>
                <c:pt idx="2">
                  <c:v>0.34225473975801241</c:v>
                </c:pt>
                <c:pt idx="3">
                  <c:v>0.28284049363989855</c:v>
                </c:pt>
                <c:pt idx="4">
                  <c:v>0.38010023077020405</c:v>
                </c:pt>
                <c:pt idx="5">
                  <c:v>0.36281103054538544</c:v>
                </c:pt>
                <c:pt idx="6">
                  <c:v>0.33952251540153527</c:v>
                </c:pt>
              </c:numCache>
            </c:numRef>
          </c:val>
          <c:extLst>
            <c:ext xmlns:c16="http://schemas.microsoft.com/office/drawing/2014/chart" uri="{C3380CC4-5D6E-409C-BE32-E72D297353CC}">
              <c16:uniqueId val="{00000002-27E0-45B8-9731-6AFB18B38456}"/>
            </c:ext>
          </c:extLst>
        </c:ser>
        <c:ser>
          <c:idx val="3"/>
          <c:order val="3"/>
          <c:tx>
            <c:strRef>
              <c:f>Presentation!$P$59:$P$60</c:f>
              <c:strCache>
                <c:ptCount val="1"/>
                <c:pt idx="0">
                  <c:v>2014</c:v>
                </c:pt>
              </c:strCache>
            </c:strRef>
          </c:tx>
          <c:spPr>
            <a:solidFill>
              <a:schemeClr val="accent4"/>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Presentation!$P$61:$P$68</c:f>
              <c:numCache>
                <c:formatCode>0.0%</c:formatCode>
                <c:ptCount val="7"/>
                <c:pt idx="0">
                  <c:v>0.38362089767261459</c:v>
                </c:pt>
                <c:pt idx="1">
                  <c:v>0.32906364203038491</c:v>
                </c:pt>
                <c:pt idx="2">
                  <c:v>0.34832713241435487</c:v>
                </c:pt>
                <c:pt idx="3">
                  <c:v>0.26830893397471273</c:v>
                </c:pt>
                <c:pt idx="4">
                  <c:v>0.36441313823312688</c:v>
                </c:pt>
                <c:pt idx="5">
                  <c:v>0.37948142207626356</c:v>
                </c:pt>
                <c:pt idx="6">
                  <c:v>0.33076895924222993</c:v>
                </c:pt>
              </c:numCache>
            </c:numRef>
          </c:val>
          <c:extLst>
            <c:ext xmlns:c16="http://schemas.microsoft.com/office/drawing/2014/chart" uri="{C3380CC4-5D6E-409C-BE32-E72D297353CC}">
              <c16:uniqueId val="{00000003-27E0-45B8-9731-6AFB18B38456}"/>
            </c:ext>
          </c:extLst>
        </c:ser>
        <c:ser>
          <c:idx val="4"/>
          <c:order val="4"/>
          <c:tx>
            <c:strRef>
              <c:f>Presentation!$Q$59:$Q$60</c:f>
              <c:strCache>
                <c:ptCount val="1"/>
                <c:pt idx="0">
                  <c:v>2015</c:v>
                </c:pt>
              </c:strCache>
            </c:strRef>
          </c:tx>
          <c:spPr>
            <a:solidFill>
              <a:schemeClr val="accent5"/>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Presentation!$Q$61:$Q$68</c:f>
              <c:numCache>
                <c:formatCode>0.0%</c:formatCode>
                <c:ptCount val="7"/>
                <c:pt idx="0">
                  <c:v>0.39594303899352928</c:v>
                </c:pt>
                <c:pt idx="1">
                  <c:v>0.33102626014187375</c:v>
                </c:pt>
                <c:pt idx="2">
                  <c:v>0.34118750026634165</c:v>
                </c:pt>
                <c:pt idx="3">
                  <c:v>0.27274369589762892</c:v>
                </c:pt>
                <c:pt idx="4">
                  <c:v>0.36556848460527541</c:v>
                </c:pt>
                <c:pt idx="5">
                  <c:v>0.39124498526232693</c:v>
                </c:pt>
                <c:pt idx="6">
                  <c:v>0.34010120769127494</c:v>
                </c:pt>
              </c:numCache>
            </c:numRef>
          </c:val>
          <c:extLst>
            <c:ext xmlns:c16="http://schemas.microsoft.com/office/drawing/2014/chart" uri="{C3380CC4-5D6E-409C-BE32-E72D297353CC}">
              <c16:uniqueId val="{00000004-27E0-45B8-9731-6AFB18B38456}"/>
            </c:ext>
          </c:extLst>
        </c:ser>
        <c:ser>
          <c:idx val="5"/>
          <c:order val="5"/>
          <c:tx>
            <c:strRef>
              <c:f>Presentation!$R$59:$R$60</c:f>
              <c:strCache>
                <c:ptCount val="1"/>
                <c:pt idx="0">
                  <c:v>2016</c:v>
                </c:pt>
              </c:strCache>
            </c:strRef>
          </c:tx>
          <c:spPr>
            <a:solidFill>
              <a:schemeClr val="accent6"/>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Presentation!$R$61:$R$68</c:f>
              <c:numCache>
                <c:formatCode>0.0%</c:formatCode>
                <c:ptCount val="7"/>
                <c:pt idx="0">
                  <c:v>0.38636277876306552</c:v>
                </c:pt>
                <c:pt idx="1">
                  <c:v>0.32651499086401176</c:v>
                </c:pt>
                <c:pt idx="2">
                  <c:v>0.34802885979959669</c:v>
                </c:pt>
                <c:pt idx="3">
                  <c:v>0.28598428288011662</c:v>
                </c:pt>
                <c:pt idx="4">
                  <c:v>0.33047159711291674</c:v>
                </c:pt>
                <c:pt idx="5">
                  <c:v>0.37919464842816758</c:v>
                </c:pt>
                <c:pt idx="6">
                  <c:v>0.3177588446977333</c:v>
                </c:pt>
              </c:numCache>
            </c:numRef>
          </c:val>
          <c:extLst>
            <c:ext xmlns:c16="http://schemas.microsoft.com/office/drawing/2014/chart" uri="{C3380CC4-5D6E-409C-BE32-E72D297353CC}">
              <c16:uniqueId val="{00000005-27E0-45B8-9731-6AFB18B38456}"/>
            </c:ext>
          </c:extLst>
        </c:ser>
        <c:ser>
          <c:idx val="6"/>
          <c:order val="6"/>
          <c:tx>
            <c:strRef>
              <c:f>Presentation!$S$59:$S$60</c:f>
              <c:strCache>
                <c:ptCount val="1"/>
                <c:pt idx="0">
                  <c:v>2017</c:v>
                </c:pt>
              </c:strCache>
            </c:strRef>
          </c:tx>
          <c:spPr>
            <a:solidFill>
              <a:schemeClr val="accent1">
                <a:lumMod val="60000"/>
              </a:schemeClr>
            </a:solidFill>
            <a:ln>
              <a:noFill/>
            </a:ln>
            <a:effectLst/>
          </c:spPr>
          <c:invertIfNegative val="0"/>
          <c:cat>
            <c:strRef>
              <c:f>Presentation!$L$61:$L$68</c:f>
              <c:strCache>
                <c:ptCount val="7"/>
                <c:pt idx="0">
                  <c:v>HJ</c:v>
                </c:pt>
                <c:pt idx="1">
                  <c:v>KaU</c:v>
                </c:pt>
                <c:pt idx="2">
                  <c:v>LNU</c:v>
                </c:pt>
                <c:pt idx="3">
                  <c:v>LTU</c:v>
                </c:pt>
                <c:pt idx="4">
                  <c:v>MAH</c:v>
                </c:pt>
                <c:pt idx="5">
                  <c:v>MIUN</c:v>
                </c:pt>
                <c:pt idx="6">
                  <c:v>OU</c:v>
                </c:pt>
              </c:strCache>
            </c:strRef>
          </c:cat>
          <c:val>
            <c:numRef>
              <c:f>Presentation!$S$61:$S$68</c:f>
              <c:numCache>
                <c:formatCode>0.0%</c:formatCode>
                <c:ptCount val="7"/>
                <c:pt idx="0">
                  <c:v>0.39250014448362752</c:v>
                </c:pt>
                <c:pt idx="1">
                  <c:v>0.31474651488445649</c:v>
                </c:pt>
                <c:pt idx="2">
                  <c:v>0.34540344188809463</c:v>
                </c:pt>
                <c:pt idx="3">
                  <c:v>0.28048653434259918</c:v>
                </c:pt>
                <c:pt idx="4">
                  <c:v>0.35244523891211471</c:v>
                </c:pt>
                <c:pt idx="5">
                  <c:v>0.39509533808493419</c:v>
                </c:pt>
                <c:pt idx="6">
                  <c:v>0.31604293921490678</c:v>
                </c:pt>
              </c:numCache>
            </c:numRef>
          </c:val>
          <c:extLst>
            <c:ext xmlns:c16="http://schemas.microsoft.com/office/drawing/2014/chart" uri="{C3380CC4-5D6E-409C-BE32-E72D297353CC}">
              <c16:uniqueId val="{00000006-27E0-45B8-9731-6AFB18B38456}"/>
            </c:ext>
          </c:extLst>
        </c:ser>
        <c:dLbls>
          <c:showLegendKey val="0"/>
          <c:showVal val="0"/>
          <c:showCatName val="0"/>
          <c:showSerName val="0"/>
          <c:showPercent val="0"/>
          <c:showBubbleSize val="0"/>
        </c:dLbls>
        <c:gapWidth val="219"/>
        <c:axId val="365786856"/>
        <c:axId val="365787840"/>
      </c:barChart>
      <c:catAx>
        <c:axId val="36578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65787840"/>
        <c:crosses val="autoZero"/>
        <c:auto val="1"/>
        <c:lblAlgn val="ctr"/>
        <c:lblOffset val="100"/>
        <c:noMultiLvlLbl val="0"/>
      </c:catAx>
      <c:valAx>
        <c:axId val="36578784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dirty="0" smtClean="0"/>
                  <a:t>Andel indirekta kostnader</a:t>
                </a:r>
                <a:endParaRPr lang="sv-SE"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657868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länkar.xlsx]Presentation!PivotTable7</c:name>
    <c:fmtId val="14"/>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dirty="0" smtClean="0"/>
              <a:t>Lärosäten med utbildningsvolym &lt;550 mnkr</a:t>
            </a:r>
            <a:endParaRPr lang="sv-SE"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Presentation!$W$59:$W$60</c:f>
              <c:strCache>
                <c:ptCount val="1"/>
                <c:pt idx="0">
                  <c:v>2011</c:v>
                </c:pt>
              </c:strCache>
            </c:strRef>
          </c:tx>
          <c:spPr>
            <a:solidFill>
              <a:schemeClr val="accent1"/>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Presentation!$W$61:$W$76</c:f>
              <c:numCache>
                <c:formatCode>0.0%</c:formatCode>
                <c:ptCount val="15"/>
                <c:pt idx="0">
                  <c:v>0.44780157265303028</c:v>
                </c:pt>
                <c:pt idx="1">
                  <c:v>0.25848598404156192</c:v>
                </c:pt>
                <c:pt idx="2">
                  <c:v>0.43294264643967895</c:v>
                </c:pt>
                <c:pt idx="3">
                  <c:v>0.39852088059201962</c:v>
                </c:pt>
                <c:pt idx="4">
                  <c:v>0.30020592464768481</c:v>
                </c:pt>
                <c:pt idx="5">
                  <c:v>0.40696889859915181</c:v>
                </c:pt>
                <c:pt idx="6">
                  <c:v>0.42756775095195659</c:v>
                </c:pt>
                <c:pt idx="7">
                  <c:v>0.40153868915520047</c:v>
                </c:pt>
                <c:pt idx="8">
                  <c:v>0.39421281428463889</c:v>
                </c:pt>
                <c:pt idx="9">
                  <c:v>0.468867619233651</c:v>
                </c:pt>
                <c:pt idx="10">
                  <c:v>0.37646893350680405</c:v>
                </c:pt>
                <c:pt idx="11">
                  <c:v>0.19787745809081395</c:v>
                </c:pt>
                <c:pt idx="12">
                  <c:v>#N/A</c:v>
                </c:pt>
                <c:pt idx="13">
                  <c:v>0.39715214893370299</c:v>
                </c:pt>
                <c:pt idx="14">
                  <c:v>#N/A</c:v>
                </c:pt>
              </c:numCache>
            </c:numRef>
          </c:val>
          <c:extLst>
            <c:ext xmlns:c16="http://schemas.microsoft.com/office/drawing/2014/chart" uri="{C3380CC4-5D6E-409C-BE32-E72D297353CC}">
              <c16:uniqueId val="{00000000-AC5F-41FF-9663-3722B5FFDFBD}"/>
            </c:ext>
          </c:extLst>
        </c:ser>
        <c:ser>
          <c:idx val="1"/>
          <c:order val="1"/>
          <c:tx>
            <c:strRef>
              <c:f>Presentation!$X$59:$X$60</c:f>
              <c:strCache>
                <c:ptCount val="1"/>
                <c:pt idx="0">
                  <c:v>2012</c:v>
                </c:pt>
              </c:strCache>
            </c:strRef>
          </c:tx>
          <c:spPr>
            <a:solidFill>
              <a:schemeClr val="accent2"/>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Presentation!$X$61:$X$76</c:f>
              <c:numCache>
                <c:formatCode>0.0%</c:formatCode>
                <c:ptCount val="15"/>
                <c:pt idx="0">
                  <c:v>0.4112630193953889</c:v>
                </c:pt>
                <c:pt idx="1">
                  <c:v>#N/A</c:v>
                </c:pt>
                <c:pt idx="2">
                  <c:v>0.51570941637489276</c:v>
                </c:pt>
                <c:pt idx="3">
                  <c:v>0.34366796515837306</c:v>
                </c:pt>
                <c:pt idx="4">
                  <c:v>0.28609933239478835</c:v>
                </c:pt>
                <c:pt idx="5">
                  <c:v>0.43484029497069132</c:v>
                </c:pt>
                <c:pt idx="6">
                  <c:v>0.38522732251273406</c:v>
                </c:pt>
                <c:pt idx="7">
                  <c:v>0.36075024679768647</c:v>
                </c:pt>
                <c:pt idx="8">
                  <c:v>0.30973383759461259</c:v>
                </c:pt>
                <c:pt idx="9">
                  <c:v>0.46464714105150379</c:v>
                </c:pt>
                <c:pt idx="10">
                  <c:v>0.38118437974183977</c:v>
                </c:pt>
                <c:pt idx="11">
                  <c:v>0.17125047093879509</c:v>
                </c:pt>
                <c:pt idx="12">
                  <c:v>0.41505573802818635</c:v>
                </c:pt>
                <c:pt idx="13">
                  <c:v>0.30943659387043493</c:v>
                </c:pt>
                <c:pt idx="14">
                  <c:v>#N/A</c:v>
                </c:pt>
              </c:numCache>
            </c:numRef>
          </c:val>
          <c:extLst>
            <c:ext xmlns:c16="http://schemas.microsoft.com/office/drawing/2014/chart" uri="{C3380CC4-5D6E-409C-BE32-E72D297353CC}">
              <c16:uniqueId val="{00000001-AC5F-41FF-9663-3722B5FFDFBD}"/>
            </c:ext>
          </c:extLst>
        </c:ser>
        <c:ser>
          <c:idx val="2"/>
          <c:order val="2"/>
          <c:tx>
            <c:strRef>
              <c:f>Presentation!$Y$59:$Y$60</c:f>
              <c:strCache>
                <c:ptCount val="1"/>
                <c:pt idx="0">
                  <c:v>2013</c:v>
                </c:pt>
              </c:strCache>
            </c:strRef>
          </c:tx>
          <c:spPr>
            <a:solidFill>
              <a:schemeClr val="accent3"/>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Presentation!$Y$61:$Y$76</c:f>
              <c:numCache>
                <c:formatCode>0.0%</c:formatCode>
                <c:ptCount val="15"/>
                <c:pt idx="0">
                  <c:v>0.37970163518060301</c:v>
                </c:pt>
                <c:pt idx="1">
                  <c:v>0.26024510345388902</c:v>
                </c:pt>
                <c:pt idx="2">
                  <c:v>0.55757502199836151</c:v>
                </c:pt>
                <c:pt idx="3">
                  <c:v>0.38899019500621601</c:v>
                </c:pt>
                <c:pt idx="4">
                  <c:v>0.31687731970244171</c:v>
                </c:pt>
                <c:pt idx="5">
                  <c:v>0.43168289208598354</c:v>
                </c:pt>
                <c:pt idx="6">
                  <c:v>0.37415013602489977</c:v>
                </c:pt>
                <c:pt idx="7">
                  <c:v>0.41415533297358359</c:v>
                </c:pt>
                <c:pt idx="8">
                  <c:v>0.35432626134389</c:v>
                </c:pt>
                <c:pt idx="9">
                  <c:v>0.45571940540016981</c:v>
                </c:pt>
                <c:pt idx="10">
                  <c:v>0.34180226657098711</c:v>
                </c:pt>
                <c:pt idx="11">
                  <c:v>0.24794435906779258</c:v>
                </c:pt>
                <c:pt idx="12">
                  <c:v>0.37377255880892035</c:v>
                </c:pt>
                <c:pt idx="13">
                  <c:v>0.35629856116929648</c:v>
                </c:pt>
                <c:pt idx="14">
                  <c:v>#N/A</c:v>
                </c:pt>
              </c:numCache>
            </c:numRef>
          </c:val>
          <c:extLst>
            <c:ext xmlns:c16="http://schemas.microsoft.com/office/drawing/2014/chart" uri="{C3380CC4-5D6E-409C-BE32-E72D297353CC}">
              <c16:uniqueId val="{00000002-AC5F-41FF-9663-3722B5FFDFBD}"/>
            </c:ext>
          </c:extLst>
        </c:ser>
        <c:ser>
          <c:idx val="3"/>
          <c:order val="3"/>
          <c:tx>
            <c:strRef>
              <c:f>Presentation!$Z$59:$Z$60</c:f>
              <c:strCache>
                <c:ptCount val="1"/>
                <c:pt idx="0">
                  <c:v>2014</c:v>
                </c:pt>
              </c:strCache>
            </c:strRef>
          </c:tx>
          <c:spPr>
            <a:solidFill>
              <a:schemeClr val="accent4"/>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Presentation!$Z$61:$Z$76</c:f>
              <c:numCache>
                <c:formatCode>0.0%</c:formatCode>
                <c:ptCount val="15"/>
                <c:pt idx="0">
                  <c:v>0.3917320177629004</c:v>
                </c:pt>
                <c:pt idx="1">
                  <c:v>0.23471099995724851</c:v>
                </c:pt>
                <c:pt idx="2">
                  <c:v>0.44644627771387774</c:v>
                </c:pt>
                <c:pt idx="3">
                  <c:v>0.38249603229251089</c:v>
                </c:pt>
                <c:pt idx="4">
                  <c:v>0.3313415048157618</c:v>
                </c:pt>
                <c:pt idx="5">
                  <c:v>0.42828836581725072</c:v>
                </c:pt>
                <c:pt idx="6">
                  <c:v>0.29719714964370542</c:v>
                </c:pt>
                <c:pt idx="7">
                  <c:v>0.41171740025600345</c:v>
                </c:pt>
                <c:pt idx="8">
                  <c:v>0.348401553045387</c:v>
                </c:pt>
                <c:pt idx="9">
                  <c:v>0.41618682125589973</c:v>
                </c:pt>
                <c:pt idx="10">
                  <c:v>0.34479584953950315</c:v>
                </c:pt>
                <c:pt idx="11">
                  <c:v>0.22120845358905131</c:v>
                </c:pt>
                <c:pt idx="12">
                  <c:v>0.43992330634853005</c:v>
                </c:pt>
                <c:pt idx="13">
                  <c:v>0.37555775175578482</c:v>
                </c:pt>
                <c:pt idx="14">
                  <c:v>#N/A</c:v>
                </c:pt>
              </c:numCache>
            </c:numRef>
          </c:val>
          <c:extLst>
            <c:ext xmlns:c16="http://schemas.microsoft.com/office/drawing/2014/chart" uri="{C3380CC4-5D6E-409C-BE32-E72D297353CC}">
              <c16:uniqueId val="{00000003-AC5F-41FF-9663-3722B5FFDFBD}"/>
            </c:ext>
          </c:extLst>
        </c:ser>
        <c:ser>
          <c:idx val="4"/>
          <c:order val="4"/>
          <c:tx>
            <c:strRef>
              <c:f>Presentation!$AA$59:$AA$60</c:f>
              <c:strCache>
                <c:ptCount val="1"/>
                <c:pt idx="0">
                  <c:v>2015</c:v>
                </c:pt>
              </c:strCache>
            </c:strRef>
          </c:tx>
          <c:spPr>
            <a:solidFill>
              <a:schemeClr val="accent5"/>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Presentation!$AA$61:$AA$76</c:f>
              <c:numCache>
                <c:formatCode>0.0%</c:formatCode>
                <c:ptCount val="15"/>
                <c:pt idx="0">
                  <c:v>0.36407940654341236</c:v>
                </c:pt>
                <c:pt idx="1">
                  <c:v>0.256158903519486</c:v>
                </c:pt>
                <c:pt idx="2">
                  <c:v>0.44662695722019968</c:v>
                </c:pt>
                <c:pt idx="3">
                  <c:v>0.35469634264013405</c:v>
                </c:pt>
                <c:pt idx="4">
                  <c:v>0.28909846368156017</c:v>
                </c:pt>
                <c:pt idx="5">
                  <c:v>0.36254085065465713</c:v>
                </c:pt>
                <c:pt idx="6">
                  <c:v>0.30640056604409305</c:v>
                </c:pt>
                <c:pt idx="7">
                  <c:v>0.4066759344642949</c:v>
                </c:pt>
                <c:pt idx="8">
                  <c:v>0.33927896956788633</c:v>
                </c:pt>
                <c:pt idx="9">
                  <c:v>0.39690708738996727</c:v>
                </c:pt>
                <c:pt idx="10">
                  <c:v>0.33113349332169784</c:v>
                </c:pt>
                <c:pt idx="11">
                  <c:v>0.31259036234368248</c:v>
                </c:pt>
                <c:pt idx="12">
                  <c:v>0.44182953426199523</c:v>
                </c:pt>
                <c:pt idx="13">
                  <c:v>0.38803371695164007</c:v>
                </c:pt>
                <c:pt idx="14">
                  <c:v>0.34376628060754216</c:v>
                </c:pt>
              </c:numCache>
            </c:numRef>
          </c:val>
          <c:extLst>
            <c:ext xmlns:c16="http://schemas.microsoft.com/office/drawing/2014/chart" uri="{C3380CC4-5D6E-409C-BE32-E72D297353CC}">
              <c16:uniqueId val="{00000004-AC5F-41FF-9663-3722B5FFDFBD}"/>
            </c:ext>
          </c:extLst>
        </c:ser>
        <c:ser>
          <c:idx val="5"/>
          <c:order val="5"/>
          <c:tx>
            <c:strRef>
              <c:f>Presentation!$AB$59:$AB$60</c:f>
              <c:strCache>
                <c:ptCount val="1"/>
                <c:pt idx="0">
                  <c:v>2016</c:v>
                </c:pt>
              </c:strCache>
            </c:strRef>
          </c:tx>
          <c:spPr>
            <a:solidFill>
              <a:schemeClr val="accent6"/>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Presentation!$AB$61:$AB$76</c:f>
              <c:numCache>
                <c:formatCode>0.0%</c:formatCode>
                <c:ptCount val="15"/>
                <c:pt idx="0">
                  <c:v>0.37464125498063472</c:v>
                </c:pt>
                <c:pt idx="1">
                  <c:v>0.2498607927689937</c:v>
                </c:pt>
                <c:pt idx="2">
                  <c:v>0.49157644518720739</c:v>
                </c:pt>
                <c:pt idx="3">
                  <c:v>0.33377617102156382</c:v>
                </c:pt>
                <c:pt idx="4">
                  <c:v>0.3127371116145497</c:v>
                </c:pt>
                <c:pt idx="5">
                  <c:v>0.33673508080519537</c:v>
                </c:pt>
                <c:pt idx="6">
                  <c:v>0.33104948896302078</c:v>
                </c:pt>
                <c:pt idx="7">
                  <c:v>0.38388165475916108</c:v>
                </c:pt>
                <c:pt idx="8">
                  <c:v>0.33906808004081401</c:v>
                </c:pt>
                <c:pt idx="9">
                  <c:v>0.36750466514617458</c:v>
                </c:pt>
                <c:pt idx="10">
                  <c:v>0.34046309118355228</c:v>
                </c:pt>
                <c:pt idx="11">
                  <c:v>0.32314829627259639</c:v>
                </c:pt>
                <c:pt idx="12">
                  <c:v>0.43129720997249271</c:v>
                </c:pt>
                <c:pt idx="13">
                  <c:v>0.36225225489510254</c:v>
                </c:pt>
                <c:pt idx="14">
                  <c:v>0.37129584982407227</c:v>
                </c:pt>
              </c:numCache>
            </c:numRef>
          </c:val>
          <c:extLst>
            <c:ext xmlns:c16="http://schemas.microsoft.com/office/drawing/2014/chart" uri="{C3380CC4-5D6E-409C-BE32-E72D297353CC}">
              <c16:uniqueId val="{00000005-AC5F-41FF-9663-3722B5FFDFBD}"/>
            </c:ext>
          </c:extLst>
        </c:ser>
        <c:ser>
          <c:idx val="6"/>
          <c:order val="6"/>
          <c:tx>
            <c:strRef>
              <c:f>Presentation!$AC$59:$AC$60</c:f>
              <c:strCache>
                <c:ptCount val="1"/>
                <c:pt idx="0">
                  <c:v>2017</c:v>
                </c:pt>
              </c:strCache>
            </c:strRef>
          </c:tx>
          <c:spPr>
            <a:solidFill>
              <a:schemeClr val="accent1">
                <a:lumMod val="60000"/>
              </a:schemeClr>
            </a:solidFill>
            <a:ln>
              <a:noFill/>
            </a:ln>
            <a:effectLst/>
          </c:spPr>
          <c:invertIfNegative val="0"/>
          <c:cat>
            <c:strRef>
              <c:f>Presentation!$V$61:$V$76</c:f>
              <c:strCache>
                <c:ptCount val="15"/>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SH</c:v>
                </c:pt>
                <c:pt idx="14">
                  <c:v>SKH</c:v>
                </c:pt>
              </c:strCache>
            </c:strRef>
          </c:cat>
          <c:val>
            <c:numRef>
              <c:f>Presentation!$AC$61:$AC$76</c:f>
              <c:numCache>
                <c:formatCode>0.0%</c:formatCode>
                <c:ptCount val="15"/>
                <c:pt idx="0">
                  <c:v>0.35523966497138598</c:v>
                </c:pt>
                <c:pt idx="1">
                  <c:v>0.25591324421058254</c:v>
                </c:pt>
                <c:pt idx="2">
                  <c:v>0.44294362413475297</c:v>
                </c:pt>
                <c:pt idx="3">
                  <c:v>0.34663142687217158</c:v>
                </c:pt>
                <c:pt idx="4">
                  <c:v>0.31367874919423511</c:v>
                </c:pt>
                <c:pt idx="5">
                  <c:v>0.32457271660059278</c:v>
                </c:pt>
                <c:pt idx="6">
                  <c:v>0.34551226751342012</c:v>
                </c:pt>
                <c:pt idx="7">
                  <c:v>0.35731260005929438</c:v>
                </c:pt>
                <c:pt idx="8">
                  <c:v>0.36372102256126304</c:v>
                </c:pt>
                <c:pt idx="9">
                  <c:v>0.35721950731624375</c:v>
                </c:pt>
                <c:pt idx="10">
                  <c:v>0.38341243803585345</c:v>
                </c:pt>
                <c:pt idx="11">
                  <c:v>0.26977969216314801</c:v>
                </c:pt>
                <c:pt idx="12">
                  <c:v>0.34835187781523136</c:v>
                </c:pt>
                <c:pt idx="13">
                  <c:v>0.34811014260672773</c:v>
                </c:pt>
                <c:pt idx="14">
                  <c:v>0.34068289351738934</c:v>
                </c:pt>
              </c:numCache>
            </c:numRef>
          </c:val>
          <c:extLst>
            <c:ext xmlns:c16="http://schemas.microsoft.com/office/drawing/2014/chart" uri="{C3380CC4-5D6E-409C-BE32-E72D297353CC}">
              <c16:uniqueId val="{00000006-AC5F-41FF-9663-3722B5FFDFBD}"/>
            </c:ext>
          </c:extLst>
        </c:ser>
        <c:dLbls>
          <c:showLegendKey val="0"/>
          <c:showVal val="0"/>
          <c:showCatName val="0"/>
          <c:showSerName val="0"/>
          <c:showPercent val="0"/>
          <c:showBubbleSize val="0"/>
        </c:dLbls>
        <c:gapWidth val="219"/>
        <c:axId val="556415056"/>
        <c:axId val="556419976"/>
      </c:barChart>
      <c:catAx>
        <c:axId val="55641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556419976"/>
        <c:crosses val="autoZero"/>
        <c:auto val="1"/>
        <c:lblAlgn val="ctr"/>
        <c:lblOffset val="100"/>
        <c:noMultiLvlLbl val="0"/>
      </c:catAx>
      <c:valAx>
        <c:axId val="55641997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dirty="0" smtClean="0"/>
                  <a:t>Andel indirekta kostnader</a:t>
                </a:r>
                <a:endParaRPr lang="sv-SE"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5564150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err="1"/>
              <a:t>utbildning</a:t>
            </a:r>
            <a:r>
              <a:rPr lang="en-US" sz="1800" dirty="0"/>
              <a:t> + </a:t>
            </a:r>
            <a:r>
              <a:rPr lang="en-US" sz="1800" dirty="0" err="1"/>
              <a:t>forskning</a:t>
            </a:r>
            <a:r>
              <a:rPr lang="en-US" sz="1800" dirty="0"/>
              <a:t> 2017</a:t>
            </a:r>
          </a:p>
        </c:rich>
      </c:tx>
      <c:overlay val="0"/>
    </c:title>
    <c:autoTitleDeleted val="0"/>
    <c:plotArea>
      <c:layout/>
      <c:scatterChart>
        <c:scatterStyle val="lineMarker"/>
        <c:varyColors val="0"/>
        <c:ser>
          <c:idx val="0"/>
          <c:order val="0"/>
          <c:spPr>
            <a:ln w="28575">
              <a:noFill/>
            </a:ln>
          </c:spPr>
          <c:xVal>
            <c:numRef>
              <c:f>andel!$B$159:$B$190</c:f>
              <c:numCache>
                <c:formatCode>#,##0</c:formatCode>
                <c:ptCount val="32"/>
                <c:pt idx="0">
                  <c:v>440522</c:v>
                </c:pt>
                <c:pt idx="1">
                  <c:v>3811033</c:v>
                </c:pt>
                <c:pt idx="2">
                  <c:v>494625</c:v>
                </c:pt>
                <c:pt idx="3">
                  <c:v>133159</c:v>
                </c:pt>
                <c:pt idx="4">
                  <c:v>6149000</c:v>
                </c:pt>
                <c:pt idx="5">
                  <c:v>645862</c:v>
                </c:pt>
                <c:pt idx="6">
                  <c:v>612972</c:v>
                </c:pt>
                <c:pt idx="7">
                  <c:v>560920</c:v>
                </c:pt>
                <c:pt idx="8">
                  <c:v>618476</c:v>
                </c:pt>
                <c:pt idx="9">
                  <c:v>880401</c:v>
                </c:pt>
                <c:pt idx="10">
                  <c:v>478443</c:v>
                </c:pt>
                <c:pt idx="11">
                  <c:v>462893</c:v>
                </c:pt>
                <c:pt idx="12">
                  <c:v>509598</c:v>
                </c:pt>
                <c:pt idx="13">
                  <c:v>1071087</c:v>
                </c:pt>
                <c:pt idx="14">
                  <c:v>176962</c:v>
                </c:pt>
                <c:pt idx="15">
                  <c:v>6578347</c:v>
                </c:pt>
                <c:pt idx="16">
                  <c:v>78272</c:v>
                </c:pt>
                <c:pt idx="17">
                  <c:v>176901</c:v>
                </c:pt>
                <c:pt idx="18">
                  <c:v>4444517.5999999996</c:v>
                </c:pt>
                <c:pt idx="19">
                  <c:v>3762437</c:v>
                </c:pt>
                <c:pt idx="20">
                  <c:v>1763337</c:v>
                </c:pt>
                <c:pt idx="21">
                  <c:v>1688189</c:v>
                </c:pt>
                <c:pt idx="22">
                  <c:v>7992627.6265199743</c:v>
                </c:pt>
                <c:pt idx="23">
                  <c:v>1377768</c:v>
                </c:pt>
                <c:pt idx="24">
                  <c:v>936818</c:v>
                </c:pt>
                <c:pt idx="25">
                  <c:v>757679</c:v>
                </c:pt>
                <c:pt idx="26">
                  <c:v>266180</c:v>
                </c:pt>
                <c:pt idx="27">
                  <c:v>3246217</c:v>
                </c:pt>
                <c:pt idx="28">
                  <c:v>4924397</c:v>
                </c:pt>
                <c:pt idx="29">
                  <c:v>4227168</c:v>
                </c:pt>
                <c:pt idx="30">
                  <c:v>6635872</c:v>
                </c:pt>
                <c:pt idx="31">
                  <c:v>1263225</c:v>
                </c:pt>
              </c:numCache>
            </c:numRef>
          </c:xVal>
          <c:yVal>
            <c:numRef>
              <c:f>andel!$C$159:$C$190</c:f>
              <c:numCache>
                <c:formatCode>0%</c:formatCode>
                <c:ptCount val="32"/>
                <c:pt idx="0">
                  <c:v>0.31854913034990306</c:v>
                </c:pt>
                <c:pt idx="1">
                  <c:v>0.21356571827113541</c:v>
                </c:pt>
                <c:pt idx="2">
                  <c:v>0.26594011220621683</c:v>
                </c:pt>
                <c:pt idx="3">
                  <c:v>0.39158642675297956</c:v>
                </c:pt>
                <c:pt idx="4">
                  <c:v>0.25805047617498783</c:v>
                </c:pt>
                <c:pt idx="5">
                  <c:v>0.34739583765572207</c:v>
                </c:pt>
                <c:pt idx="6">
                  <c:v>0.29930911305899777</c:v>
                </c:pt>
                <c:pt idx="7">
                  <c:v>0.29843830671040433</c:v>
                </c:pt>
                <c:pt idx="8">
                  <c:v>0.32441338774665468</c:v>
                </c:pt>
                <c:pt idx="9">
                  <c:v>0.36657277563969265</c:v>
                </c:pt>
                <c:pt idx="10">
                  <c:v>0.35090590226344071</c:v>
                </c:pt>
                <c:pt idx="11">
                  <c:v>0.33917391276169651</c:v>
                </c:pt>
                <c:pt idx="12">
                  <c:v>0.33267080031711266</c:v>
                </c:pt>
                <c:pt idx="13">
                  <c:v>0.30223315192883493</c:v>
                </c:pt>
                <c:pt idx="14">
                  <c:v>0.37854468614730846</c:v>
                </c:pt>
                <c:pt idx="15">
                  <c:v>0.18133780416265666</c:v>
                </c:pt>
                <c:pt idx="16">
                  <c:v>0.3225847812755519</c:v>
                </c:pt>
                <c:pt idx="17">
                  <c:v>0.34743161429274</c:v>
                </c:pt>
                <c:pt idx="18">
                  <c:v>0.25329060037437928</c:v>
                </c:pt>
                <c:pt idx="19">
                  <c:v>0.28512143300135512</c:v>
                </c:pt>
                <c:pt idx="20">
                  <c:v>0.32144342686622013</c:v>
                </c:pt>
                <c:pt idx="21">
                  <c:v>0.22172838630807448</c:v>
                </c:pt>
                <c:pt idx="22">
                  <c:v>0.21806691639641393</c:v>
                </c:pt>
                <c:pt idx="23">
                  <c:v>0.32338356094785181</c:v>
                </c:pt>
                <c:pt idx="24">
                  <c:v>0.35415017678629462</c:v>
                </c:pt>
                <c:pt idx="25">
                  <c:v>0.31734423329140699</c:v>
                </c:pt>
                <c:pt idx="26">
                  <c:v>0.3537245472988203</c:v>
                </c:pt>
                <c:pt idx="27">
                  <c:v>0.2108267781388434</c:v>
                </c:pt>
                <c:pt idx="28">
                  <c:v>0.28337436043156411</c:v>
                </c:pt>
                <c:pt idx="29">
                  <c:v>0.21664984554239389</c:v>
                </c:pt>
                <c:pt idx="30">
                  <c:v>0.22191386452300466</c:v>
                </c:pt>
                <c:pt idx="31">
                  <c:v>0.2876161831819351</c:v>
                </c:pt>
              </c:numCache>
            </c:numRef>
          </c:yVal>
          <c:smooth val="0"/>
          <c:extLst>
            <c:ext xmlns:c16="http://schemas.microsoft.com/office/drawing/2014/chart" uri="{C3380CC4-5D6E-409C-BE32-E72D297353CC}">
              <c16:uniqueId val="{00000000-6794-4F66-9CB1-28B482A9AD6E}"/>
            </c:ext>
          </c:extLst>
        </c:ser>
        <c:dLbls>
          <c:showLegendKey val="0"/>
          <c:showVal val="0"/>
          <c:showCatName val="0"/>
          <c:showSerName val="0"/>
          <c:showPercent val="0"/>
          <c:showBubbleSize val="0"/>
        </c:dLbls>
        <c:axId val="167846272"/>
        <c:axId val="167848192"/>
      </c:scatterChart>
      <c:valAx>
        <c:axId val="167846272"/>
        <c:scaling>
          <c:orientation val="minMax"/>
        </c:scaling>
        <c:delete val="0"/>
        <c:axPos val="b"/>
        <c:title>
          <c:tx>
            <c:rich>
              <a:bodyPr/>
              <a:lstStyle/>
              <a:p>
                <a:pPr>
                  <a:defRPr b="0"/>
                </a:pPr>
                <a:r>
                  <a:rPr lang="en-US" b="0"/>
                  <a:t>verksamhetskostnader tkr - utbildning + forskning</a:t>
                </a:r>
              </a:p>
            </c:rich>
          </c:tx>
          <c:overlay val="0"/>
        </c:title>
        <c:numFmt formatCode="#,##0" sourceLinked="1"/>
        <c:majorTickMark val="out"/>
        <c:minorTickMark val="none"/>
        <c:tickLblPos val="nextTo"/>
        <c:crossAx val="167848192"/>
        <c:crosses val="autoZero"/>
        <c:crossBetween val="midCat"/>
      </c:valAx>
      <c:valAx>
        <c:axId val="167848192"/>
        <c:scaling>
          <c:orientation val="minMax"/>
          <c:max val="1"/>
        </c:scaling>
        <c:delete val="0"/>
        <c:axPos val="l"/>
        <c:majorGridlines/>
        <c:title>
          <c:tx>
            <c:rich>
              <a:bodyPr rot="-5400000" vert="horz"/>
              <a:lstStyle/>
              <a:p>
                <a:pPr>
                  <a:defRPr b="0"/>
                </a:pPr>
                <a:r>
                  <a:rPr lang="en-US" b="0" dirty="0" err="1" smtClean="0"/>
                  <a:t>Andel</a:t>
                </a:r>
                <a:r>
                  <a:rPr lang="en-US" b="0" dirty="0" smtClean="0"/>
                  <a:t> </a:t>
                </a:r>
                <a:r>
                  <a:rPr lang="en-US" b="0" dirty="0" err="1"/>
                  <a:t>indirekta</a:t>
                </a:r>
                <a:r>
                  <a:rPr lang="en-US" b="0" dirty="0"/>
                  <a:t> </a:t>
                </a:r>
                <a:r>
                  <a:rPr lang="en-US" b="0" dirty="0" err="1"/>
                  <a:t>kostnader</a:t>
                </a:r>
                <a:endParaRPr lang="en-US" b="0" dirty="0"/>
              </a:p>
            </c:rich>
          </c:tx>
          <c:overlay val="0"/>
        </c:title>
        <c:numFmt formatCode="0%" sourceLinked="1"/>
        <c:majorTickMark val="out"/>
        <c:minorTickMark val="none"/>
        <c:tickLblPos val="nextTo"/>
        <c:crossAx val="167846272"/>
        <c:crosses val="autoZero"/>
        <c:crossBetween val="midCat"/>
      </c:valAx>
    </c:plotArea>
    <c:plotVisOnly val="1"/>
    <c:dispBlanksAs val="gap"/>
    <c:showDLblsOverMax val="0"/>
  </c:chart>
  <c:txPr>
    <a:bodyPr/>
    <a:lstStyle/>
    <a:p>
      <a:pPr>
        <a:defRPr sz="1200"/>
      </a:pPr>
      <a:endParaRPr lang="sv-S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utbildning + forskning 2017</a:t>
            </a:r>
          </a:p>
        </c:rich>
      </c:tx>
      <c:overlay val="0"/>
    </c:title>
    <c:autoTitleDeleted val="0"/>
    <c:plotArea>
      <c:layout/>
      <c:barChart>
        <c:barDir val="col"/>
        <c:grouping val="clustered"/>
        <c:varyColors val="0"/>
        <c:ser>
          <c:idx val="0"/>
          <c:order val="0"/>
          <c:tx>
            <c:strRef>
              <c:f>andel!$Q$158</c:f>
              <c:strCache>
                <c:ptCount val="1"/>
                <c:pt idx="0">
                  <c:v>indirekta kostnader</c:v>
                </c:pt>
              </c:strCache>
            </c:strRef>
          </c:tx>
          <c:invertIfNegative val="0"/>
          <c:cat>
            <c:strRef>
              <c:f>andel!$P$159:$P$190</c:f>
              <c:strCache>
                <c:ptCount val="32"/>
                <c:pt idx="0">
                  <c:v>KI</c:v>
                </c:pt>
                <c:pt idx="1">
                  <c:v>SLU</c:v>
                </c:pt>
                <c:pt idx="2">
                  <c:v>CTH</c:v>
                </c:pt>
                <c:pt idx="3">
                  <c:v>UmU</c:v>
                </c:pt>
                <c:pt idx="4">
                  <c:v>LU</c:v>
                </c:pt>
                <c:pt idx="5">
                  <c:v>LTU</c:v>
                </c:pt>
                <c:pt idx="6">
                  <c:v>UU</c:v>
                </c:pt>
                <c:pt idx="7">
                  <c:v>KTH</c:v>
                </c:pt>
                <c:pt idx="8">
                  <c:v>GU</c:v>
                </c:pt>
                <c:pt idx="9">
                  <c:v>FHS</c:v>
                </c:pt>
                <c:pt idx="10">
                  <c:v>SU</c:v>
                </c:pt>
                <c:pt idx="11">
                  <c:v>LiU</c:v>
                </c:pt>
                <c:pt idx="12">
                  <c:v>ÖU</c:v>
                </c:pt>
                <c:pt idx="13">
                  <c:v>HH</c:v>
                </c:pt>
                <c:pt idx="14">
                  <c:v>HD</c:v>
                </c:pt>
                <c:pt idx="15">
                  <c:v>KaU</c:v>
                </c:pt>
                <c:pt idx="16">
                  <c:v>SH</c:v>
                </c:pt>
                <c:pt idx="17">
                  <c:v>BTH</c:v>
                </c:pt>
                <c:pt idx="18">
                  <c:v>LNU</c:v>
                </c:pt>
                <c:pt idx="19">
                  <c:v>KKH</c:v>
                </c:pt>
                <c:pt idx="20">
                  <c:v>MAH</c:v>
                </c:pt>
                <c:pt idx="21">
                  <c:v>HiG</c:v>
                </c:pt>
                <c:pt idx="22">
                  <c:v>HV</c:v>
                </c:pt>
                <c:pt idx="23">
                  <c:v>HS</c:v>
                </c:pt>
                <c:pt idx="24">
                  <c:v>HB</c:v>
                </c:pt>
                <c:pt idx="25">
                  <c:v>KMH</c:v>
                </c:pt>
                <c:pt idx="26">
                  <c:v>HKr</c:v>
                </c:pt>
                <c:pt idx="27">
                  <c:v>SKH</c:v>
                </c:pt>
                <c:pt idx="28">
                  <c:v>MiU</c:v>
                </c:pt>
                <c:pt idx="29">
                  <c:v>HJ</c:v>
                </c:pt>
                <c:pt idx="30">
                  <c:v>KF</c:v>
                </c:pt>
                <c:pt idx="31">
                  <c:v>GIH</c:v>
                </c:pt>
              </c:strCache>
            </c:strRef>
          </c:cat>
          <c:val>
            <c:numRef>
              <c:f>andel!$Q$159:$Q$190</c:f>
              <c:numCache>
                <c:formatCode>0%</c:formatCode>
                <c:ptCount val="32"/>
                <c:pt idx="0">
                  <c:v>0.18133780416265666</c:v>
                </c:pt>
                <c:pt idx="1">
                  <c:v>0.2108267781388434</c:v>
                </c:pt>
                <c:pt idx="2">
                  <c:v>0.21356571827113541</c:v>
                </c:pt>
                <c:pt idx="3">
                  <c:v>0.21664984554239389</c:v>
                </c:pt>
                <c:pt idx="4">
                  <c:v>0.21806691639641393</c:v>
                </c:pt>
                <c:pt idx="5">
                  <c:v>0.22172838630807448</c:v>
                </c:pt>
                <c:pt idx="6">
                  <c:v>0.22191386452300466</c:v>
                </c:pt>
                <c:pt idx="7">
                  <c:v>0.25329060037437928</c:v>
                </c:pt>
                <c:pt idx="8">
                  <c:v>0.25805047617498783</c:v>
                </c:pt>
                <c:pt idx="9">
                  <c:v>0.26594011220621683</c:v>
                </c:pt>
                <c:pt idx="10">
                  <c:v>0.28337436043156411</c:v>
                </c:pt>
                <c:pt idx="11">
                  <c:v>0.28512143300135512</c:v>
                </c:pt>
                <c:pt idx="12">
                  <c:v>0.2876161831819351</c:v>
                </c:pt>
                <c:pt idx="13">
                  <c:v>0.29843830671040433</c:v>
                </c:pt>
                <c:pt idx="14">
                  <c:v>0.29930911305899777</c:v>
                </c:pt>
                <c:pt idx="15">
                  <c:v>0.30223315192883493</c:v>
                </c:pt>
                <c:pt idx="16">
                  <c:v>0.31734423329140699</c:v>
                </c:pt>
                <c:pt idx="17">
                  <c:v>0.31854913034990306</c:v>
                </c:pt>
                <c:pt idx="18">
                  <c:v>0.32144342686622013</c:v>
                </c:pt>
                <c:pt idx="19">
                  <c:v>0.3225847812755519</c:v>
                </c:pt>
                <c:pt idx="20">
                  <c:v>0.32338356094785181</c:v>
                </c:pt>
                <c:pt idx="21">
                  <c:v>0.32441338774665468</c:v>
                </c:pt>
                <c:pt idx="22">
                  <c:v>0.33267080031711266</c:v>
                </c:pt>
                <c:pt idx="23">
                  <c:v>0.33917391276169651</c:v>
                </c:pt>
                <c:pt idx="24">
                  <c:v>0.34739583765572207</c:v>
                </c:pt>
                <c:pt idx="25">
                  <c:v>0.34743161429274</c:v>
                </c:pt>
                <c:pt idx="26">
                  <c:v>0.35090590226344071</c:v>
                </c:pt>
                <c:pt idx="27">
                  <c:v>0.3537245472988203</c:v>
                </c:pt>
                <c:pt idx="28">
                  <c:v>0.35415017678629462</c:v>
                </c:pt>
                <c:pt idx="29">
                  <c:v>0.36657277563969265</c:v>
                </c:pt>
                <c:pt idx="30">
                  <c:v>0.37854468614730846</c:v>
                </c:pt>
                <c:pt idx="31">
                  <c:v>0.39158642675297956</c:v>
                </c:pt>
              </c:numCache>
            </c:numRef>
          </c:val>
          <c:extLst>
            <c:ext xmlns:c16="http://schemas.microsoft.com/office/drawing/2014/chart" uri="{C3380CC4-5D6E-409C-BE32-E72D297353CC}">
              <c16:uniqueId val="{00000000-9A7C-455C-BD5E-6EBE99F2A7F1}"/>
            </c:ext>
          </c:extLst>
        </c:ser>
        <c:dLbls>
          <c:showLegendKey val="0"/>
          <c:showVal val="0"/>
          <c:showCatName val="0"/>
          <c:showSerName val="0"/>
          <c:showPercent val="0"/>
          <c:showBubbleSize val="0"/>
        </c:dLbls>
        <c:gapWidth val="150"/>
        <c:axId val="167876864"/>
        <c:axId val="167895040"/>
      </c:barChart>
      <c:catAx>
        <c:axId val="167876864"/>
        <c:scaling>
          <c:orientation val="minMax"/>
        </c:scaling>
        <c:delete val="0"/>
        <c:axPos val="b"/>
        <c:numFmt formatCode="General" sourceLinked="0"/>
        <c:majorTickMark val="out"/>
        <c:minorTickMark val="none"/>
        <c:tickLblPos val="nextTo"/>
        <c:crossAx val="167895040"/>
        <c:crosses val="autoZero"/>
        <c:auto val="1"/>
        <c:lblAlgn val="ctr"/>
        <c:lblOffset val="100"/>
        <c:noMultiLvlLbl val="0"/>
      </c:catAx>
      <c:valAx>
        <c:axId val="167895040"/>
        <c:scaling>
          <c:orientation val="minMax"/>
          <c:max val="1"/>
        </c:scaling>
        <c:delete val="0"/>
        <c:axPos val="l"/>
        <c:majorGridlines/>
        <c:title>
          <c:tx>
            <c:rich>
              <a:bodyPr rot="-5400000" vert="horz"/>
              <a:lstStyle/>
              <a:p>
                <a:pPr>
                  <a:defRPr b="0"/>
                </a:pPr>
                <a:r>
                  <a:rPr lang="en-US" b="0" dirty="0" err="1" smtClean="0"/>
                  <a:t>Andel</a:t>
                </a:r>
                <a:r>
                  <a:rPr lang="en-US" b="0" dirty="0" smtClean="0"/>
                  <a:t> </a:t>
                </a:r>
                <a:r>
                  <a:rPr lang="en-US" b="0" dirty="0" err="1"/>
                  <a:t>indirekta</a:t>
                </a:r>
                <a:r>
                  <a:rPr lang="en-US" b="0" dirty="0"/>
                  <a:t> </a:t>
                </a:r>
                <a:r>
                  <a:rPr lang="en-US" b="0" dirty="0" err="1"/>
                  <a:t>kostnader</a:t>
                </a:r>
                <a:endParaRPr lang="en-US" b="0" dirty="0"/>
              </a:p>
            </c:rich>
          </c:tx>
          <c:overlay val="0"/>
        </c:title>
        <c:numFmt formatCode="0%" sourceLinked="1"/>
        <c:majorTickMark val="out"/>
        <c:minorTickMark val="none"/>
        <c:tickLblPos val="nextTo"/>
        <c:crossAx val="167876864"/>
        <c:crosses val="autoZero"/>
        <c:crossBetween val="between"/>
      </c:valAx>
    </c:plotArea>
    <c:plotVisOnly val="1"/>
    <c:dispBlanksAs val="gap"/>
    <c:showDLblsOverMax val="0"/>
  </c:chart>
  <c:txPr>
    <a:bodyPr/>
    <a:lstStyle/>
    <a:p>
      <a:pPr>
        <a:defRPr sz="1200"/>
      </a:pPr>
      <a:endParaRPr lang="sv-SE"/>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länkar.xlsx]Presentation!PivotTable10</c:name>
    <c:fmtId val="11"/>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dirty="0" smtClean="0"/>
              <a:t>10 största lärosäten</a:t>
            </a:r>
            <a:endParaRPr lang="sv-SE"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Presentation!$B$99:$B$100</c:f>
              <c:strCache>
                <c:ptCount val="1"/>
                <c:pt idx="0">
                  <c:v>2011</c:v>
                </c:pt>
              </c:strCache>
            </c:strRef>
          </c:tx>
          <c:spPr>
            <a:solidFill>
              <a:schemeClr val="accent1"/>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Presentation!$B$101:$B$111</c:f>
              <c:numCache>
                <c:formatCode>0.0%</c:formatCode>
                <c:ptCount val="10"/>
                <c:pt idx="0">
                  <c:v>0.24049663413777042</c:v>
                </c:pt>
                <c:pt idx="1">
                  <c:v>0.25453350585105489</c:v>
                </c:pt>
                <c:pt idx="2">
                  <c:v>0.16311403177932843</c:v>
                </c:pt>
                <c:pt idx="3">
                  <c:v>0.26467513137079246</c:v>
                </c:pt>
                <c:pt idx="4">
                  <c:v>0.30271680157218211</c:v>
                </c:pt>
                <c:pt idx="5">
                  <c:v>0.23481964279155496</c:v>
                </c:pt>
                <c:pt idx="6">
                  <c:v>0.23454174986220755</c:v>
                </c:pt>
                <c:pt idx="7">
                  <c:v>0.29286988243337847</c:v>
                </c:pt>
                <c:pt idx="8">
                  <c:v>0.21554032674798848</c:v>
                </c:pt>
                <c:pt idx="9">
                  <c:v>0.23233956714346338</c:v>
                </c:pt>
              </c:numCache>
            </c:numRef>
          </c:val>
          <c:extLst>
            <c:ext xmlns:c16="http://schemas.microsoft.com/office/drawing/2014/chart" uri="{C3380CC4-5D6E-409C-BE32-E72D297353CC}">
              <c16:uniqueId val="{00000000-25D1-45BB-A097-E5B1498A8208}"/>
            </c:ext>
          </c:extLst>
        </c:ser>
        <c:ser>
          <c:idx val="1"/>
          <c:order val="1"/>
          <c:tx>
            <c:strRef>
              <c:f>Presentation!$C$99:$C$100</c:f>
              <c:strCache>
                <c:ptCount val="1"/>
                <c:pt idx="0">
                  <c:v>2012</c:v>
                </c:pt>
              </c:strCache>
            </c:strRef>
          </c:tx>
          <c:spPr>
            <a:solidFill>
              <a:schemeClr val="accent2"/>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Presentation!$C$101:$C$111</c:f>
              <c:numCache>
                <c:formatCode>0.0%</c:formatCode>
                <c:ptCount val="10"/>
                <c:pt idx="0">
                  <c:v>0.21989545388688875</c:v>
                </c:pt>
                <c:pt idx="1">
                  <c:v>0.25588004977253964</c:v>
                </c:pt>
                <c:pt idx="2">
                  <c:v>0.16478447974355112</c:v>
                </c:pt>
                <c:pt idx="3">
                  <c:v>0.31094661469820734</c:v>
                </c:pt>
                <c:pt idx="4">
                  <c:v>0.30958173637727043</c:v>
                </c:pt>
                <c:pt idx="5">
                  <c:v>0.2374622607112942</c:v>
                </c:pt>
                <c:pt idx="6">
                  <c:v>0.22931791291558304</c:v>
                </c:pt>
                <c:pt idx="7">
                  <c:v>0.27846625224112592</c:v>
                </c:pt>
                <c:pt idx="8">
                  <c:v>0.21207936458730658</c:v>
                </c:pt>
                <c:pt idx="9">
                  <c:v>0.23179620737958875</c:v>
                </c:pt>
              </c:numCache>
            </c:numRef>
          </c:val>
          <c:extLst>
            <c:ext xmlns:c16="http://schemas.microsoft.com/office/drawing/2014/chart" uri="{C3380CC4-5D6E-409C-BE32-E72D297353CC}">
              <c16:uniqueId val="{00000001-25D1-45BB-A097-E5B1498A8208}"/>
            </c:ext>
          </c:extLst>
        </c:ser>
        <c:ser>
          <c:idx val="2"/>
          <c:order val="2"/>
          <c:tx>
            <c:strRef>
              <c:f>Presentation!$D$99:$D$100</c:f>
              <c:strCache>
                <c:ptCount val="1"/>
                <c:pt idx="0">
                  <c:v>2013</c:v>
                </c:pt>
              </c:strCache>
            </c:strRef>
          </c:tx>
          <c:spPr>
            <a:solidFill>
              <a:schemeClr val="accent3"/>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Presentation!$D$101:$D$111</c:f>
              <c:numCache>
                <c:formatCode>0.0%</c:formatCode>
                <c:ptCount val="10"/>
                <c:pt idx="0">
                  <c:v>0.21433349886376282</c:v>
                </c:pt>
                <c:pt idx="1">
                  <c:v>0.25695103948596482</c:v>
                </c:pt>
                <c:pt idx="2">
                  <c:v>0.16071410566706182</c:v>
                </c:pt>
                <c:pt idx="3">
                  <c:v>0.29781993537693791</c:v>
                </c:pt>
                <c:pt idx="4">
                  <c:v>0.31304670525387829</c:v>
                </c:pt>
                <c:pt idx="5">
                  <c:v>0.22674721574186793</c:v>
                </c:pt>
                <c:pt idx="6">
                  <c:v>0.21883188353686775</c:v>
                </c:pt>
                <c:pt idx="7">
                  <c:v>0.28811793116262585</c:v>
                </c:pt>
                <c:pt idx="8">
                  <c:v>0.20326258292058721</c:v>
                </c:pt>
                <c:pt idx="9">
                  <c:v>0.22324672934188483</c:v>
                </c:pt>
              </c:numCache>
            </c:numRef>
          </c:val>
          <c:extLst>
            <c:ext xmlns:c16="http://schemas.microsoft.com/office/drawing/2014/chart" uri="{C3380CC4-5D6E-409C-BE32-E72D297353CC}">
              <c16:uniqueId val="{00000002-25D1-45BB-A097-E5B1498A8208}"/>
            </c:ext>
          </c:extLst>
        </c:ser>
        <c:ser>
          <c:idx val="3"/>
          <c:order val="3"/>
          <c:tx>
            <c:strRef>
              <c:f>Presentation!$E$99:$E$100</c:f>
              <c:strCache>
                <c:ptCount val="1"/>
                <c:pt idx="0">
                  <c:v>2014</c:v>
                </c:pt>
              </c:strCache>
            </c:strRef>
          </c:tx>
          <c:spPr>
            <a:solidFill>
              <a:schemeClr val="accent4"/>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Presentation!$E$101:$E$111</c:f>
              <c:numCache>
                <c:formatCode>0.0%</c:formatCode>
                <c:ptCount val="10"/>
                <c:pt idx="0">
                  <c:v>0.21730896124047999</c:v>
                </c:pt>
                <c:pt idx="1">
                  <c:v>0.25891754696988262</c:v>
                </c:pt>
                <c:pt idx="2">
                  <c:v>0.16477660041977796</c:v>
                </c:pt>
                <c:pt idx="3">
                  <c:v>0.28747170964118374</c:v>
                </c:pt>
                <c:pt idx="4">
                  <c:v>0.29265101011972494</c:v>
                </c:pt>
                <c:pt idx="5">
                  <c:v>0.22385306852531991</c:v>
                </c:pt>
                <c:pt idx="6">
                  <c:v>0.2234150901799131</c:v>
                </c:pt>
                <c:pt idx="7">
                  <c:v>0.31679151776090381</c:v>
                </c:pt>
                <c:pt idx="8">
                  <c:v>0.19789031170597954</c:v>
                </c:pt>
                <c:pt idx="9">
                  <c:v>0.22088925442737331</c:v>
                </c:pt>
              </c:numCache>
            </c:numRef>
          </c:val>
          <c:extLst>
            <c:ext xmlns:c16="http://schemas.microsoft.com/office/drawing/2014/chart" uri="{C3380CC4-5D6E-409C-BE32-E72D297353CC}">
              <c16:uniqueId val="{00000003-25D1-45BB-A097-E5B1498A8208}"/>
            </c:ext>
          </c:extLst>
        </c:ser>
        <c:ser>
          <c:idx val="4"/>
          <c:order val="4"/>
          <c:tx>
            <c:strRef>
              <c:f>Presentation!$F$99:$F$100</c:f>
              <c:strCache>
                <c:ptCount val="1"/>
                <c:pt idx="0">
                  <c:v>2015</c:v>
                </c:pt>
              </c:strCache>
            </c:strRef>
          </c:tx>
          <c:spPr>
            <a:solidFill>
              <a:schemeClr val="accent5"/>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Presentation!$F$101:$F$111</c:f>
              <c:numCache>
                <c:formatCode>0.0%</c:formatCode>
                <c:ptCount val="10"/>
                <c:pt idx="0">
                  <c:v>0.22592728787327104</c:v>
                </c:pt>
                <c:pt idx="1">
                  <c:v>0.25838999776801747</c:v>
                </c:pt>
                <c:pt idx="2">
                  <c:v>0.17268893153785142</c:v>
                </c:pt>
                <c:pt idx="3">
                  <c:v>0.28659034347510326</c:v>
                </c:pt>
                <c:pt idx="4">
                  <c:v>0.27844533553211792</c:v>
                </c:pt>
                <c:pt idx="5">
                  <c:v>0.2255544508596454</c:v>
                </c:pt>
                <c:pt idx="6">
                  <c:v>0.20434475880866143</c:v>
                </c:pt>
                <c:pt idx="7">
                  <c:v>0.296776428829163</c:v>
                </c:pt>
                <c:pt idx="8">
                  <c:v>0.21444401436563842</c:v>
                </c:pt>
                <c:pt idx="9">
                  <c:v>0.22488141671136147</c:v>
                </c:pt>
              </c:numCache>
            </c:numRef>
          </c:val>
          <c:extLst>
            <c:ext xmlns:c16="http://schemas.microsoft.com/office/drawing/2014/chart" uri="{C3380CC4-5D6E-409C-BE32-E72D297353CC}">
              <c16:uniqueId val="{00000004-25D1-45BB-A097-E5B1498A8208}"/>
            </c:ext>
          </c:extLst>
        </c:ser>
        <c:ser>
          <c:idx val="5"/>
          <c:order val="5"/>
          <c:tx>
            <c:strRef>
              <c:f>Presentation!$G$99:$G$100</c:f>
              <c:strCache>
                <c:ptCount val="1"/>
                <c:pt idx="0">
                  <c:v>2016</c:v>
                </c:pt>
              </c:strCache>
            </c:strRef>
          </c:tx>
          <c:spPr>
            <a:solidFill>
              <a:schemeClr val="accent6"/>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Presentation!$G$101:$G$111</c:f>
              <c:numCache>
                <c:formatCode>0.0%</c:formatCode>
                <c:ptCount val="10"/>
                <c:pt idx="0">
                  <c:v>0.2316201026599001</c:v>
                </c:pt>
                <c:pt idx="1">
                  <c:v>0.25980229596574894</c:v>
                </c:pt>
                <c:pt idx="2">
                  <c:v>0.18102589734895924</c:v>
                </c:pt>
                <c:pt idx="3">
                  <c:v>0.25362466821135599</c:v>
                </c:pt>
                <c:pt idx="4">
                  <c:v>0.28503795905347423</c:v>
                </c:pt>
                <c:pt idx="5">
                  <c:v>0.21932473253957843</c:v>
                </c:pt>
                <c:pt idx="6">
                  <c:v>0.2077580810586428</c:v>
                </c:pt>
                <c:pt idx="7">
                  <c:v>0.29359945679365307</c:v>
                </c:pt>
                <c:pt idx="8">
                  <c:v>0.21404082298655172</c:v>
                </c:pt>
                <c:pt idx="9">
                  <c:v>0.21661665427837051</c:v>
                </c:pt>
              </c:numCache>
            </c:numRef>
          </c:val>
          <c:extLst>
            <c:ext xmlns:c16="http://schemas.microsoft.com/office/drawing/2014/chart" uri="{C3380CC4-5D6E-409C-BE32-E72D297353CC}">
              <c16:uniqueId val="{00000005-25D1-45BB-A097-E5B1498A8208}"/>
            </c:ext>
          </c:extLst>
        </c:ser>
        <c:ser>
          <c:idx val="6"/>
          <c:order val="6"/>
          <c:tx>
            <c:strRef>
              <c:f>Presentation!$H$99:$H$100</c:f>
              <c:strCache>
                <c:ptCount val="1"/>
                <c:pt idx="0">
                  <c:v>2017</c:v>
                </c:pt>
              </c:strCache>
            </c:strRef>
          </c:tx>
          <c:spPr>
            <a:solidFill>
              <a:schemeClr val="accent1">
                <a:lumMod val="60000"/>
              </a:schemeClr>
            </a:solidFill>
            <a:ln>
              <a:noFill/>
            </a:ln>
            <a:effectLst/>
          </c:spPr>
          <c:invertIfNegative val="0"/>
          <c:cat>
            <c:strRef>
              <c:f>Presentation!$A$101:$A$111</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Presentation!$H$101:$H$111</c:f>
              <c:numCache>
                <c:formatCode>0.0%</c:formatCode>
                <c:ptCount val="10"/>
                <c:pt idx="0">
                  <c:v>0.21356571827113541</c:v>
                </c:pt>
                <c:pt idx="1">
                  <c:v>0.25805047617498783</c:v>
                </c:pt>
                <c:pt idx="2">
                  <c:v>0.18133780416265666</c:v>
                </c:pt>
                <c:pt idx="3">
                  <c:v>0.25329060037437934</c:v>
                </c:pt>
                <c:pt idx="4">
                  <c:v>0.28512143300135512</c:v>
                </c:pt>
                <c:pt idx="5">
                  <c:v>0.21806691639641404</c:v>
                </c:pt>
                <c:pt idx="6">
                  <c:v>0.2108267781388434</c:v>
                </c:pt>
                <c:pt idx="7">
                  <c:v>0.28337436043156417</c:v>
                </c:pt>
                <c:pt idx="8">
                  <c:v>0.21664984554239386</c:v>
                </c:pt>
                <c:pt idx="9">
                  <c:v>0.22191386452300463</c:v>
                </c:pt>
              </c:numCache>
            </c:numRef>
          </c:val>
          <c:extLst>
            <c:ext xmlns:c16="http://schemas.microsoft.com/office/drawing/2014/chart" uri="{C3380CC4-5D6E-409C-BE32-E72D297353CC}">
              <c16:uniqueId val="{00000006-25D1-45BB-A097-E5B1498A8208}"/>
            </c:ext>
          </c:extLst>
        </c:ser>
        <c:dLbls>
          <c:showLegendKey val="0"/>
          <c:showVal val="0"/>
          <c:showCatName val="0"/>
          <c:showSerName val="0"/>
          <c:showPercent val="0"/>
          <c:showBubbleSize val="0"/>
        </c:dLbls>
        <c:gapWidth val="219"/>
        <c:axId val="426407352"/>
        <c:axId val="426407024"/>
      </c:barChart>
      <c:catAx>
        <c:axId val="42640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26407024"/>
        <c:crosses val="autoZero"/>
        <c:auto val="1"/>
        <c:lblAlgn val="ctr"/>
        <c:lblOffset val="100"/>
        <c:noMultiLvlLbl val="0"/>
      </c:catAx>
      <c:valAx>
        <c:axId val="42640702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dirty="0" smtClean="0"/>
                  <a:t>Andel indirekta kostnader</a:t>
                </a:r>
                <a:endParaRPr lang="sv-SE"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264073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länkar.xlsx]Presentation!PivotTable11</c:name>
    <c:fmtId val="-1"/>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dirty="0" smtClean="0"/>
              <a:t>Lärosäten med totala verksamhetskostnader &gt;750</a:t>
            </a:r>
            <a:r>
              <a:rPr lang="sv-SE" sz="1800" b="1" baseline="0" dirty="0" smtClean="0"/>
              <a:t> mnkr</a:t>
            </a:r>
            <a:endParaRPr lang="sv-SE"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Presentation!$M$99:$M$100</c:f>
              <c:strCache>
                <c:ptCount val="1"/>
                <c:pt idx="0">
                  <c:v>2011</c:v>
                </c:pt>
              </c:strCache>
            </c:strRef>
          </c:tx>
          <c:spPr>
            <a:solidFill>
              <a:schemeClr val="accent1"/>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Presentation!$M$101:$M$109</c:f>
              <c:numCache>
                <c:formatCode>0.0%</c:formatCode>
                <c:ptCount val="8"/>
                <c:pt idx="0">
                  <c:v>0.34960258832884966</c:v>
                </c:pt>
                <c:pt idx="1">
                  <c:v>0.33343234921965059</c:v>
                </c:pt>
                <c:pt idx="2">
                  <c:v>0.32855183353987255</c:v>
                </c:pt>
                <c:pt idx="3">
                  <c:v>0.24429993906765921</c:v>
                </c:pt>
                <c:pt idx="4">
                  <c:v>0.3419594661160274</c:v>
                </c:pt>
                <c:pt idx="5">
                  <c:v>0.33054137253922894</c:v>
                </c:pt>
                <c:pt idx="6">
                  <c:v>0.32036714715303655</c:v>
                </c:pt>
                <c:pt idx="7">
                  <c:v>0.33432668771668017</c:v>
                </c:pt>
              </c:numCache>
            </c:numRef>
          </c:val>
          <c:extLst>
            <c:ext xmlns:c16="http://schemas.microsoft.com/office/drawing/2014/chart" uri="{C3380CC4-5D6E-409C-BE32-E72D297353CC}">
              <c16:uniqueId val="{00000000-2FE5-426E-9E20-7985A58699FD}"/>
            </c:ext>
          </c:extLst>
        </c:ser>
        <c:ser>
          <c:idx val="1"/>
          <c:order val="1"/>
          <c:tx>
            <c:strRef>
              <c:f>Presentation!$N$99:$N$100</c:f>
              <c:strCache>
                <c:ptCount val="1"/>
                <c:pt idx="0">
                  <c:v>2012</c:v>
                </c:pt>
              </c:strCache>
            </c:strRef>
          </c:tx>
          <c:spPr>
            <a:solidFill>
              <a:schemeClr val="accent2"/>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Presentation!$N$101:$N$109</c:f>
              <c:numCache>
                <c:formatCode>0.0%</c:formatCode>
                <c:ptCount val="8"/>
                <c:pt idx="0">
                  <c:v>0.41593240606709042</c:v>
                </c:pt>
                <c:pt idx="1">
                  <c:v>0.31514883090258999</c:v>
                </c:pt>
                <c:pt idx="2">
                  <c:v>0.34519792404319644</c:v>
                </c:pt>
                <c:pt idx="3">
                  <c:v>0.23453848839102451</c:v>
                </c:pt>
                <c:pt idx="4">
                  <c:v>0.41710454972798466</c:v>
                </c:pt>
                <c:pt idx="5">
                  <c:v>0.324362423606677</c:v>
                </c:pt>
                <c:pt idx="6">
                  <c:v>0.31948141026330779</c:v>
                </c:pt>
                <c:pt idx="7">
                  <c:v>0.30235194022121109</c:v>
                </c:pt>
              </c:numCache>
            </c:numRef>
          </c:val>
          <c:extLst>
            <c:ext xmlns:c16="http://schemas.microsoft.com/office/drawing/2014/chart" uri="{C3380CC4-5D6E-409C-BE32-E72D297353CC}">
              <c16:uniqueId val="{00000001-2FE5-426E-9E20-7985A58699FD}"/>
            </c:ext>
          </c:extLst>
        </c:ser>
        <c:ser>
          <c:idx val="2"/>
          <c:order val="2"/>
          <c:tx>
            <c:strRef>
              <c:f>Presentation!$O$99:$O$100</c:f>
              <c:strCache>
                <c:ptCount val="1"/>
                <c:pt idx="0">
                  <c:v>2013</c:v>
                </c:pt>
              </c:strCache>
            </c:strRef>
          </c:tx>
          <c:spPr>
            <a:solidFill>
              <a:schemeClr val="accent3"/>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Presentation!$O$101:$O$109</c:f>
              <c:numCache>
                <c:formatCode>0.0%</c:formatCode>
                <c:ptCount val="8"/>
                <c:pt idx="0">
                  <c:v>0.41455525534682985</c:v>
                </c:pt>
                <c:pt idx="1">
                  <c:v>0.30886494441140599</c:v>
                </c:pt>
                <c:pt idx="2">
                  <c:v>0.31613833715876133</c:v>
                </c:pt>
                <c:pt idx="3">
                  <c:v>0.23742552116252394</c:v>
                </c:pt>
                <c:pt idx="4">
                  <c:v>0.34549008064990877</c:v>
                </c:pt>
                <c:pt idx="5">
                  <c:v>0.31659202390566088</c:v>
                </c:pt>
                <c:pt idx="6">
                  <c:v>0.31510067160323757</c:v>
                </c:pt>
                <c:pt idx="7">
                  <c:v>0.34011254259626295</c:v>
                </c:pt>
              </c:numCache>
            </c:numRef>
          </c:val>
          <c:extLst>
            <c:ext xmlns:c16="http://schemas.microsoft.com/office/drawing/2014/chart" uri="{C3380CC4-5D6E-409C-BE32-E72D297353CC}">
              <c16:uniqueId val="{00000002-2FE5-426E-9E20-7985A58699FD}"/>
            </c:ext>
          </c:extLst>
        </c:ser>
        <c:ser>
          <c:idx val="3"/>
          <c:order val="3"/>
          <c:tx>
            <c:strRef>
              <c:f>Presentation!$P$99:$P$100</c:f>
              <c:strCache>
                <c:ptCount val="1"/>
                <c:pt idx="0">
                  <c:v>2014</c:v>
                </c:pt>
              </c:strCache>
            </c:strRef>
          </c:tx>
          <c:spPr>
            <a:solidFill>
              <a:schemeClr val="accent4"/>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Presentation!$P$101:$P$109</c:f>
              <c:numCache>
                <c:formatCode>0.0%</c:formatCode>
                <c:ptCount val="8"/>
                <c:pt idx="0">
                  <c:v>0.36635404377772607</c:v>
                </c:pt>
                <c:pt idx="1">
                  <c:v>0.30693005422942099</c:v>
                </c:pt>
                <c:pt idx="2">
                  <c:v>0.31813032215194142</c:v>
                </c:pt>
                <c:pt idx="3">
                  <c:v>0.22108590007325932</c:v>
                </c:pt>
                <c:pt idx="4">
                  <c:v>0.33274621458523063</c:v>
                </c:pt>
                <c:pt idx="5">
                  <c:v>0.32877631557442327</c:v>
                </c:pt>
                <c:pt idx="6">
                  <c:v>0.31005037194951013</c:v>
                </c:pt>
                <c:pt idx="7">
                  <c:v>0.34020228821608728</c:v>
                </c:pt>
              </c:numCache>
            </c:numRef>
          </c:val>
          <c:extLst>
            <c:ext xmlns:c16="http://schemas.microsoft.com/office/drawing/2014/chart" uri="{C3380CC4-5D6E-409C-BE32-E72D297353CC}">
              <c16:uniqueId val="{00000003-2FE5-426E-9E20-7985A58699FD}"/>
            </c:ext>
          </c:extLst>
        </c:ser>
        <c:ser>
          <c:idx val="4"/>
          <c:order val="4"/>
          <c:tx>
            <c:strRef>
              <c:f>Presentation!$Q$99:$Q$100</c:f>
              <c:strCache>
                <c:ptCount val="1"/>
                <c:pt idx="0">
                  <c:v>2015</c:v>
                </c:pt>
              </c:strCache>
            </c:strRef>
          </c:tx>
          <c:spPr>
            <a:solidFill>
              <a:schemeClr val="accent5"/>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Presentation!$Q$101:$Q$109</c:f>
              <c:numCache>
                <c:formatCode>0.0%</c:formatCode>
                <c:ptCount val="8"/>
                <c:pt idx="0">
                  <c:v>0.3759101852621759</c:v>
                </c:pt>
                <c:pt idx="1">
                  <c:v>0.31348836091767146</c:v>
                </c:pt>
                <c:pt idx="2">
                  <c:v>0.31112773513250708</c:v>
                </c:pt>
                <c:pt idx="3">
                  <c:v>0.22020448574072038</c:v>
                </c:pt>
                <c:pt idx="4">
                  <c:v>0.34420531083711681</c:v>
                </c:pt>
                <c:pt idx="5">
                  <c:v>0.34753481395630526</c:v>
                </c:pt>
                <c:pt idx="6">
                  <c:v>0.31389412626913793</c:v>
                </c:pt>
                <c:pt idx="7">
                  <c:v>0.35343489301228498</c:v>
                </c:pt>
              </c:numCache>
            </c:numRef>
          </c:val>
          <c:extLst>
            <c:ext xmlns:c16="http://schemas.microsoft.com/office/drawing/2014/chart" uri="{C3380CC4-5D6E-409C-BE32-E72D297353CC}">
              <c16:uniqueId val="{00000004-2FE5-426E-9E20-7985A58699FD}"/>
            </c:ext>
          </c:extLst>
        </c:ser>
        <c:ser>
          <c:idx val="5"/>
          <c:order val="5"/>
          <c:tx>
            <c:strRef>
              <c:f>Presentation!$R$99:$R$100</c:f>
              <c:strCache>
                <c:ptCount val="1"/>
                <c:pt idx="0">
                  <c:v>2016</c:v>
                </c:pt>
              </c:strCache>
            </c:strRef>
          </c:tx>
          <c:spPr>
            <a:solidFill>
              <a:schemeClr val="accent6"/>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Presentation!$R$101:$R$109</c:f>
              <c:numCache>
                <c:formatCode>0.0%</c:formatCode>
                <c:ptCount val="8"/>
                <c:pt idx="0">
                  <c:v>0.36249317211462118</c:v>
                </c:pt>
                <c:pt idx="1">
                  <c:v>0.31104972322007235</c:v>
                </c:pt>
                <c:pt idx="2">
                  <c:v>0.3189366527732635</c:v>
                </c:pt>
                <c:pt idx="3">
                  <c:v>0.22371884866651479</c:v>
                </c:pt>
                <c:pt idx="4">
                  <c:v>0.32475436270366037</c:v>
                </c:pt>
                <c:pt idx="5">
                  <c:v>0.35154565530819454</c:v>
                </c:pt>
                <c:pt idx="6">
                  <c:v>0.29708111047500352</c:v>
                </c:pt>
                <c:pt idx="7">
                  <c:v>0.32382240737968765</c:v>
                </c:pt>
              </c:numCache>
            </c:numRef>
          </c:val>
          <c:extLst>
            <c:ext xmlns:c16="http://schemas.microsoft.com/office/drawing/2014/chart" uri="{C3380CC4-5D6E-409C-BE32-E72D297353CC}">
              <c16:uniqueId val="{00000005-2FE5-426E-9E20-7985A58699FD}"/>
            </c:ext>
          </c:extLst>
        </c:ser>
        <c:ser>
          <c:idx val="6"/>
          <c:order val="6"/>
          <c:tx>
            <c:strRef>
              <c:f>Presentation!$S$99:$S$100</c:f>
              <c:strCache>
                <c:ptCount val="1"/>
                <c:pt idx="0">
                  <c:v>2017</c:v>
                </c:pt>
              </c:strCache>
            </c:strRef>
          </c:tx>
          <c:spPr>
            <a:solidFill>
              <a:schemeClr val="accent1">
                <a:lumMod val="60000"/>
              </a:schemeClr>
            </a:solidFill>
            <a:ln>
              <a:noFill/>
            </a:ln>
            <a:effectLst/>
          </c:spPr>
          <c:invertIfNegative val="0"/>
          <c:cat>
            <c:strRef>
              <c:f>Presentation!$L$101:$L$109</c:f>
              <c:strCache>
                <c:ptCount val="8"/>
                <c:pt idx="0">
                  <c:v>HJ</c:v>
                </c:pt>
                <c:pt idx="1">
                  <c:v>KaU</c:v>
                </c:pt>
                <c:pt idx="2">
                  <c:v>LNU</c:v>
                </c:pt>
                <c:pt idx="3">
                  <c:v>LTU</c:v>
                </c:pt>
                <c:pt idx="4">
                  <c:v>MAH</c:v>
                </c:pt>
                <c:pt idx="5">
                  <c:v>MIUN</c:v>
                </c:pt>
                <c:pt idx="6">
                  <c:v>OU</c:v>
                </c:pt>
                <c:pt idx="7">
                  <c:v>SH</c:v>
                </c:pt>
              </c:strCache>
            </c:strRef>
          </c:cat>
          <c:val>
            <c:numRef>
              <c:f>Presentation!$S$101:$S$109</c:f>
              <c:numCache>
                <c:formatCode>0.0%</c:formatCode>
                <c:ptCount val="8"/>
                <c:pt idx="0">
                  <c:v>0.36657277563969276</c:v>
                </c:pt>
                <c:pt idx="1">
                  <c:v>0.30223315192883493</c:v>
                </c:pt>
                <c:pt idx="2">
                  <c:v>0.32144342686622013</c:v>
                </c:pt>
                <c:pt idx="3">
                  <c:v>0.22172838630807448</c:v>
                </c:pt>
                <c:pt idx="4">
                  <c:v>0.32338356094785181</c:v>
                </c:pt>
                <c:pt idx="5">
                  <c:v>0.35415017678629451</c:v>
                </c:pt>
                <c:pt idx="6">
                  <c:v>0.2876161831819351</c:v>
                </c:pt>
                <c:pt idx="7">
                  <c:v>0.31734423329140704</c:v>
                </c:pt>
              </c:numCache>
            </c:numRef>
          </c:val>
          <c:extLst>
            <c:ext xmlns:c16="http://schemas.microsoft.com/office/drawing/2014/chart" uri="{C3380CC4-5D6E-409C-BE32-E72D297353CC}">
              <c16:uniqueId val="{00000006-2FE5-426E-9E20-7985A58699FD}"/>
            </c:ext>
          </c:extLst>
        </c:ser>
        <c:dLbls>
          <c:showLegendKey val="0"/>
          <c:showVal val="0"/>
          <c:showCatName val="0"/>
          <c:showSerName val="0"/>
          <c:showPercent val="0"/>
          <c:showBubbleSize val="0"/>
        </c:dLbls>
        <c:gapWidth val="219"/>
        <c:axId val="438030544"/>
        <c:axId val="438012504"/>
      </c:barChart>
      <c:catAx>
        <c:axId val="43803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8012504"/>
        <c:crosses val="autoZero"/>
        <c:auto val="1"/>
        <c:lblAlgn val="ctr"/>
        <c:lblOffset val="100"/>
        <c:noMultiLvlLbl val="0"/>
      </c:catAx>
      <c:valAx>
        <c:axId val="4380125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b="0" dirty="0" smtClean="0"/>
                  <a:t>Andel indirekta kostnader</a:t>
                </a:r>
                <a:endParaRPr lang="sv-SE" b="0"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803054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länkar.xlsx]Presentation!PivotTable12</c:name>
    <c:fmtId val="-1"/>
  </c:pivotSource>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sv-SE" b="1" dirty="0" smtClean="0">
                <a:effectLst/>
              </a:rPr>
              <a:t>Lärosäten</a:t>
            </a:r>
            <a:r>
              <a:rPr lang="sv-SE" b="1" dirty="0" smtClean="0"/>
              <a:t> med totala verksamhetskostnader &lt;750 mnkr</a:t>
            </a:r>
            <a:endParaRPr lang="sv-SE" b="1" dirty="0"/>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Presentation!$W$99:$W$100</c:f>
              <c:strCache>
                <c:ptCount val="1"/>
                <c:pt idx="0">
                  <c:v>2011</c:v>
                </c:pt>
              </c:strCache>
            </c:strRef>
          </c:tx>
          <c:spPr>
            <a:solidFill>
              <a:schemeClr val="accent1"/>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Presentation!$W$101:$W$115</c:f>
              <c:numCache>
                <c:formatCode>0.0%</c:formatCode>
                <c:ptCount val="14"/>
                <c:pt idx="0">
                  <c:v>0.38533294766637055</c:v>
                </c:pt>
                <c:pt idx="1">
                  <c:v>0.24222414614928162</c:v>
                </c:pt>
                <c:pt idx="2">
                  <c:v>0.38490019630327887</c:v>
                </c:pt>
                <c:pt idx="3">
                  <c:v>0.36886400286686971</c:v>
                </c:pt>
                <c:pt idx="4">
                  <c:v>0.28746968132713252</c:v>
                </c:pt>
                <c:pt idx="5">
                  <c:v>0.36089378388948196</c:v>
                </c:pt>
                <c:pt idx="6">
                  <c:v>0.3917531229112805</c:v>
                </c:pt>
                <c:pt idx="7">
                  <c:v>0.35318736669481227</c:v>
                </c:pt>
                <c:pt idx="8">
                  <c:v>0.36812880818779475</c:v>
                </c:pt>
                <c:pt idx="9">
                  <c:v>0.47983170305573053</c:v>
                </c:pt>
                <c:pt idx="10">
                  <c:v>0.3749704402957888</c:v>
                </c:pt>
                <c:pt idx="11">
                  <c:v>0.26309818000963614</c:v>
                </c:pt>
                <c:pt idx="12">
                  <c:v>#N/A</c:v>
                </c:pt>
                <c:pt idx="13">
                  <c:v>#N/A</c:v>
                </c:pt>
              </c:numCache>
            </c:numRef>
          </c:val>
          <c:extLst>
            <c:ext xmlns:c16="http://schemas.microsoft.com/office/drawing/2014/chart" uri="{C3380CC4-5D6E-409C-BE32-E72D297353CC}">
              <c16:uniqueId val="{00000000-A5BC-454C-9245-EF88BB81B0DB}"/>
            </c:ext>
          </c:extLst>
        </c:ser>
        <c:ser>
          <c:idx val="1"/>
          <c:order val="1"/>
          <c:tx>
            <c:strRef>
              <c:f>Presentation!$X$99:$X$100</c:f>
              <c:strCache>
                <c:ptCount val="1"/>
                <c:pt idx="0">
                  <c:v>2012</c:v>
                </c:pt>
              </c:strCache>
            </c:strRef>
          </c:tx>
          <c:spPr>
            <a:solidFill>
              <a:schemeClr val="accent2"/>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Presentation!$X$101:$X$115</c:f>
              <c:numCache>
                <c:formatCode>0.0%</c:formatCode>
                <c:ptCount val="14"/>
                <c:pt idx="0">
                  <c:v>0.36132268864280198</c:v>
                </c:pt>
                <c:pt idx="1">
                  <c:v>#N/A</c:v>
                </c:pt>
                <c:pt idx="2">
                  <c:v>0.49212678589608716</c:v>
                </c:pt>
                <c:pt idx="3">
                  <c:v>0.32709650217672825</c:v>
                </c:pt>
                <c:pt idx="4">
                  <c:v>0.27280333116879707</c:v>
                </c:pt>
                <c:pt idx="5">
                  <c:v>0.3689559418299711</c:v>
                </c:pt>
                <c:pt idx="6">
                  <c:v>0.36374099343824057</c:v>
                </c:pt>
                <c:pt idx="7">
                  <c:v>0.326639711184394</c:v>
                </c:pt>
                <c:pt idx="8">
                  <c:v>0.34029424542475972</c:v>
                </c:pt>
                <c:pt idx="9">
                  <c:v>0.43185373791347459</c:v>
                </c:pt>
                <c:pt idx="10">
                  <c:v>0.3750926427632767</c:v>
                </c:pt>
                <c:pt idx="11">
                  <c:v>0.25078279021222311</c:v>
                </c:pt>
                <c:pt idx="12">
                  <c:v>0.41104180997358336</c:v>
                </c:pt>
                <c:pt idx="13">
                  <c:v>#N/A</c:v>
                </c:pt>
              </c:numCache>
            </c:numRef>
          </c:val>
          <c:extLst>
            <c:ext xmlns:c16="http://schemas.microsoft.com/office/drawing/2014/chart" uri="{C3380CC4-5D6E-409C-BE32-E72D297353CC}">
              <c16:uniqueId val="{00000001-A5BC-454C-9245-EF88BB81B0DB}"/>
            </c:ext>
          </c:extLst>
        </c:ser>
        <c:ser>
          <c:idx val="2"/>
          <c:order val="2"/>
          <c:tx>
            <c:strRef>
              <c:f>Presentation!$Y$99:$Y$100</c:f>
              <c:strCache>
                <c:ptCount val="1"/>
                <c:pt idx="0">
                  <c:v>2013</c:v>
                </c:pt>
              </c:strCache>
            </c:strRef>
          </c:tx>
          <c:spPr>
            <a:solidFill>
              <a:schemeClr val="accent3"/>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Presentation!$Y$101:$Y$115</c:f>
              <c:numCache>
                <c:formatCode>0.0%</c:formatCode>
                <c:ptCount val="14"/>
                <c:pt idx="0">
                  <c:v>0.32596680385020915</c:v>
                </c:pt>
                <c:pt idx="1">
                  <c:v>0.24572197893610093</c:v>
                </c:pt>
                <c:pt idx="2">
                  <c:v>0.44951523956356737</c:v>
                </c:pt>
                <c:pt idx="3">
                  <c:v>0.36204822296856987</c:v>
                </c:pt>
                <c:pt idx="4">
                  <c:v>0.29671176318796771</c:v>
                </c:pt>
                <c:pt idx="5">
                  <c:v>0.38172586957369392</c:v>
                </c:pt>
                <c:pt idx="6">
                  <c:v>0.35445672983291626</c:v>
                </c:pt>
                <c:pt idx="7">
                  <c:v>0.36143997158477015</c:v>
                </c:pt>
                <c:pt idx="8">
                  <c:v>0.33828209697860745</c:v>
                </c:pt>
                <c:pt idx="9">
                  <c:v>0.4270042286843489</c:v>
                </c:pt>
                <c:pt idx="10">
                  <c:v>0.34677659801028327</c:v>
                </c:pt>
                <c:pt idx="11">
                  <c:v>0.2805370387757018</c:v>
                </c:pt>
                <c:pt idx="12">
                  <c:v>0.37282219370845826</c:v>
                </c:pt>
                <c:pt idx="13">
                  <c:v>#N/A</c:v>
                </c:pt>
              </c:numCache>
            </c:numRef>
          </c:val>
          <c:extLst>
            <c:ext xmlns:c16="http://schemas.microsoft.com/office/drawing/2014/chart" uri="{C3380CC4-5D6E-409C-BE32-E72D297353CC}">
              <c16:uniqueId val="{00000002-A5BC-454C-9245-EF88BB81B0DB}"/>
            </c:ext>
          </c:extLst>
        </c:ser>
        <c:ser>
          <c:idx val="3"/>
          <c:order val="3"/>
          <c:tx>
            <c:strRef>
              <c:f>Presentation!$Z$99:$Z$100</c:f>
              <c:strCache>
                <c:ptCount val="1"/>
                <c:pt idx="0">
                  <c:v>2014</c:v>
                </c:pt>
              </c:strCache>
            </c:strRef>
          </c:tx>
          <c:spPr>
            <a:solidFill>
              <a:schemeClr val="accent4"/>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Presentation!$Z$101:$Z$115</c:f>
              <c:numCache>
                <c:formatCode>0.0%</c:formatCode>
                <c:ptCount val="14"/>
                <c:pt idx="0">
                  <c:v>0.32647132470744133</c:v>
                </c:pt>
                <c:pt idx="1">
                  <c:v>0.22965516967431587</c:v>
                </c:pt>
                <c:pt idx="2">
                  <c:v>0.38595263010508629</c:v>
                </c:pt>
                <c:pt idx="3">
                  <c:v>0.35850187017973584</c:v>
                </c:pt>
                <c:pt idx="4">
                  <c:v>0.31104617820322622</c:v>
                </c:pt>
                <c:pt idx="5">
                  <c:v>0.38644529352135654</c:v>
                </c:pt>
                <c:pt idx="6">
                  <c:v>0.28001327441356783</c:v>
                </c:pt>
                <c:pt idx="7">
                  <c:v>0.35919895716561445</c:v>
                </c:pt>
                <c:pt idx="8">
                  <c:v>0.32893928969487718</c:v>
                </c:pt>
                <c:pt idx="9">
                  <c:v>0.3843423538301296</c:v>
                </c:pt>
                <c:pt idx="10">
                  <c:v>0.35410724808485561</c:v>
                </c:pt>
                <c:pt idx="11">
                  <c:v>0.28289895470383275</c:v>
                </c:pt>
                <c:pt idx="12">
                  <c:v>0.43738387459764999</c:v>
                </c:pt>
                <c:pt idx="13">
                  <c:v>#N/A</c:v>
                </c:pt>
              </c:numCache>
            </c:numRef>
          </c:val>
          <c:extLst>
            <c:ext xmlns:c16="http://schemas.microsoft.com/office/drawing/2014/chart" uri="{C3380CC4-5D6E-409C-BE32-E72D297353CC}">
              <c16:uniqueId val="{00000003-A5BC-454C-9245-EF88BB81B0DB}"/>
            </c:ext>
          </c:extLst>
        </c:ser>
        <c:ser>
          <c:idx val="4"/>
          <c:order val="4"/>
          <c:tx>
            <c:strRef>
              <c:f>Presentation!$AA$99:$AA$100</c:f>
              <c:strCache>
                <c:ptCount val="1"/>
                <c:pt idx="0">
                  <c:v>2015</c:v>
                </c:pt>
              </c:strCache>
            </c:strRef>
          </c:tx>
          <c:spPr>
            <a:solidFill>
              <a:schemeClr val="accent5"/>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Presentation!$AA$101:$AA$115</c:f>
              <c:numCache>
                <c:formatCode>0.0%</c:formatCode>
                <c:ptCount val="14"/>
                <c:pt idx="0">
                  <c:v>0.3142851963390233</c:v>
                </c:pt>
                <c:pt idx="1">
                  <c:v>0.25667870324508285</c:v>
                </c:pt>
                <c:pt idx="2">
                  <c:v>0.39102224680918324</c:v>
                </c:pt>
                <c:pt idx="3">
                  <c:v>0.34536894495831755</c:v>
                </c:pt>
                <c:pt idx="4">
                  <c:v>0.27597913174303124</c:v>
                </c:pt>
                <c:pt idx="5">
                  <c:v>0.32511588418412651</c:v>
                </c:pt>
                <c:pt idx="6">
                  <c:v>0.29616879530729256</c:v>
                </c:pt>
                <c:pt idx="7">
                  <c:v>0.35175948759675368</c:v>
                </c:pt>
                <c:pt idx="8">
                  <c:v>0.33113343038753329</c:v>
                </c:pt>
                <c:pt idx="9">
                  <c:v>0.36272445939445264</c:v>
                </c:pt>
                <c:pt idx="10">
                  <c:v>0.35064569992522587</c:v>
                </c:pt>
                <c:pt idx="11">
                  <c:v>0.35395326394154547</c:v>
                </c:pt>
                <c:pt idx="12">
                  <c:v>0.43857077461985505</c:v>
                </c:pt>
                <c:pt idx="13">
                  <c:v>0.35423496856859266</c:v>
                </c:pt>
              </c:numCache>
            </c:numRef>
          </c:val>
          <c:extLst>
            <c:ext xmlns:c16="http://schemas.microsoft.com/office/drawing/2014/chart" uri="{C3380CC4-5D6E-409C-BE32-E72D297353CC}">
              <c16:uniqueId val="{00000004-A5BC-454C-9245-EF88BB81B0DB}"/>
            </c:ext>
          </c:extLst>
        </c:ser>
        <c:ser>
          <c:idx val="5"/>
          <c:order val="5"/>
          <c:tx>
            <c:strRef>
              <c:f>Presentation!$AB$99:$AB$100</c:f>
              <c:strCache>
                <c:ptCount val="1"/>
                <c:pt idx="0">
                  <c:v>2016</c:v>
                </c:pt>
              </c:strCache>
            </c:strRef>
          </c:tx>
          <c:spPr>
            <a:solidFill>
              <a:schemeClr val="accent6"/>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Presentation!$AB$101:$AB$115</c:f>
              <c:numCache>
                <c:formatCode>0.0%</c:formatCode>
                <c:ptCount val="14"/>
                <c:pt idx="0">
                  <c:v>0.33456779167076423</c:v>
                </c:pt>
                <c:pt idx="1">
                  <c:v>0.25021753691252757</c:v>
                </c:pt>
                <c:pt idx="2">
                  <c:v>0.40206747275712795</c:v>
                </c:pt>
                <c:pt idx="3">
                  <c:v>0.33928258611844492</c:v>
                </c:pt>
                <c:pt idx="4">
                  <c:v>0.29032538105811451</c:v>
                </c:pt>
                <c:pt idx="5">
                  <c:v>0.30377152931344698</c:v>
                </c:pt>
                <c:pt idx="6">
                  <c:v>0.31960259906524846</c:v>
                </c:pt>
                <c:pt idx="7">
                  <c:v>0.33730627241248667</c:v>
                </c:pt>
                <c:pt idx="8">
                  <c:v>0.3269536426575072</c:v>
                </c:pt>
                <c:pt idx="9">
                  <c:v>0.34691131246001117</c:v>
                </c:pt>
                <c:pt idx="10">
                  <c:v>0.35759897828863346</c:v>
                </c:pt>
                <c:pt idx="11">
                  <c:v>0.36865609960940104</c:v>
                </c:pt>
                <c:pt idx="12">
                  <c:v>0.42713560958242902</c:v>
                </c:pt>
                <c:pt idx="13">
                  <c:v>0.37395029927637652</c:v>
                </c:pt>
              </c:numCache>
            </c:numRef>
          </c:val>
          <c:extLst>
            <c:ext xmlns:c16="http://schemas.microsoft.com/office/drawing/2014/chart" uri="{C3380CC4-5D6E-409C-BE32-E72D297353CC}">
              <c16:uniqueId val="{00000005-A5BC-454C-9245-EF88BB81B0DB}"/>
            </c:ext>
          </c:extLst>
        </c:ser>
        <c:ser>
          <c:idx val="6"/>
          <c:order val="6"/>
          <c:tx>
            <c:strRef>
              <c:f>Presentation!$AC$99:$AC$100</c:f>
              <c:strCache>
                <c:ptCount val="1"/>
                <c:pt idx="0">
                  <c:v>2017</c:v>
                </c:pt>
              </c:strCache>
            </c:strRef>
          </c:tx>
          <c:spPr>
            <a:solidFill>
              <a:schemeClr val="accent1">
                <a:lumMod val="60000"/>
              </a:schemeClr>
            </a:solidFill>
            <a:ln>
              <a:noFill/>
            </a:ln>
            <a:effectLst/>
          </c:spPr>
          <c:invertIfNegative val="0"/>
          <c:cat>
            <c:strRef>
              <c:f>Presentation!$V$101:$V$115</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Presentation!$AC$101:$AC$115</c:f>
              <c:numCache>
                <c:formatCode>0.0%</c:formatCode>
                <c:ptCount val="14"/>
                <c:pt idx="0">
                  <c:v>0.31854913034990306</c:v>
                </c:pt>
                <c:pt idx="1">
                  <c:v>0.26594011220621683</c:v>
                </c:pt>
                <c:pt idx="2">
                  <c:v>0.3915864267529795</c:v>
                </c:pt>
                <c:pt idx="3">
                  <c:v>0.34739583765572213</c:v>
                </c:pt>
                <c:pt idx="4">
                  <c:v>0.29930911305899777</c:v>
                </c:pt>
                <c:pt idx="5">
                  <c:v>0.29843830671040433</c:v>
                </c:pt>
                <c:pt idx="6">
                  <c:v>0.32441338774665468</c:v>
                </c:pt>
                <c:pt idx="7">
                  <c:v>0.33917391276169651</c:v>
                </c:pt>
                <c:pt idx="8">
                  <c:v>0.35090590226344071</c:v>
                </c:pt>
                <c:pt idx="9">
                  <c:v>0.33267080031711271</c:v>
                </c:pt>
                <c:pt idx="10">
                  <c:v>0.37854468614730846</c:v>
                </c:pt>
                <c:pt idx="11">
                  <c:v>0.3225847812755519</c:v>
                </c:pt>
                <c:pt idx="12">
                  <c:v>0.34743161429274</c:v>
                </c:pt>
                <c:pt idx="13">
                  <c:v>0.3537245472988203</c:v>
                </c:pt>
              </c:numCache>
            </c:numRef>
          </c:val>
          <c:extLst>
            <c:ext xmlns:c16="http://schemas.microsoft.com/office/drawing/2014/chart" uri="{C3380CC4-5D6E-409C-BE32-E72D297353CC}">
              <c16:uniqueId val="{00000006-A5BC-454C-9245-EF88BB81B0DB}"/>
            </c:ext>
          </c:extLst>
        </c:ser>
        <c:dLbls>
          <c:showLegendKey val="0"/>
          <c:showVal val="0"/>
          <c:showCatName val="0"/>
          <c:showSerName val="0"/>
          <c:showPercent val="0"/>
          <c:showBubbleSize val="0"/>
        </c:dLbls>
        <c:gapWidth val="219"/>
        <c:axId val="438027264"/>
        <c:axId val="438026608"/>
      </c:barChart>
      <c:catAx>
        <c:axId val="43802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8026608"/>
        <c:crosses val="autoZero"/>
        <c:auto val="1"/>
        <c:lblAlgn val="ctr"/>
        <c:lblOffset val="100"/>
        <c:noMultiLvlLbl val="0"/>
      </c:catAx>
      <c:valAx>
        <c:axId val="43802660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dirty="0" smtClean="0"/>
                  <a:t>Andel indirekta kostnader</a:t>
                </a:r>
                <a:endParaRPr lang="sv-SE"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8027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'v-gren'!$A$16</c:f>
              <c:strCache>
                <c:ptCount val="1"/>
                <c:pt idx="0">
                  <c:v>utbildning</c:v>
                </c:pt>
              </c:strCache>
            </c:strRef>
          </c:tx>
          <c:spPr>
            <a:solidFill>
              <a:schemeClr val="accent6"/>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'v-gren'!$B$15:$C$15</c:f>
              <c:strCache>
                <c:ptCount val="2"/>
                <c:pt idx="0">
                  <c:v>totala verksamhetskostnader</c:v>
                </c:pt>
                <c:pt idx="1">
                  <c:v>indirekta kostnader</c:v>
                </c:pt>
              </c:strCache>
            </c:strRef>
          </c:cat>
          <c:val>
            <c:numRef>
              <c:f>'v-gren'!$B$16:$C$16</c:f>
              <c:numCache>
                <c:formatCode>0%</c:formatCode>
                <c:ptCount val="2"/>
                <c:pt idx="0">
                  <c:v>0.40217650420699291</c:v>
                </c:pt>
                <c:pt idx="1">
                  <c:v>0.53332854419032893</c:v>
                </c:pt>
              </c:numCache>
            </c:numRef>
          </c:val>
          <c:extLst>
            <c:ext xmlns:c16="http://schemas.microsoft.com/office/drawing/2014/chart" uri="{C3380CC4-5D6E-409C-BE32-E72D297353CC}">
              <c16:uniqueId val="{00000000-ED0E-40B4-83B1-7FEDD5BFC7FE}"/>
            </c:ext>
          </c:extLst>
        </c:ser>
        <c:ser>
          <c:idx val="1"/>
          <c:order val="1"/>
          <c:tx>
            <c:strRef>
              <c:f>'v-gren'!$A$17</c:f>
              <c:strCache>
                <c:ptCount val="1"/>
                <c:pt idx="0">
                  <c:v>forskning</c:v>
                </c:pt>
              </c:strCache>
            </c:strRef>
          </c:tx>
          <c:spPr>
            <a:solidFill>
              <a:schemeClr val="accent6">
                <a:lumMod val="60000"/>
                <a:lumOff val="40000"/>
              </a:schemeClr>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'v-gren'!$B$15:$C$15</c:f>
              <c:strCache>
                <c:ptCount val="2"/>
                <c:pt idx="0">
                  <c:v>totala verksamhetskostnader</c:v>
                </c:pt>
                <c:pt idx="1">
                  <c:v>indirekta kostnader</c:v>
                </c:pt>
              </c:strCache>
            </c:strRef>
          </c:cat>
          <c:val>
            <c:numRef>
              <c:f>'v-gren'!$B$17:$C$17</c:f>
              <c:numCache>
                <c:formatCode>0%</c:formatCode>
                <c:ptCount val="2"/>
                <c:pt idx="0">
                  <c:v>0.59782349579300709</c:v>
                </c:pt>
                <c:pt idx="1">
                  <c:v>0.46667145580967112</c:v>
                </c:pt>
              </c:numCache>
            </c:numRef>
          </c:val>
          <c:extLst>
            <c:ext xmlns:c16="http://schemas.microsoft.com/office/drawing/2014/chart" uri="{C3380CC4-5D6E-409C-BE32-E72D297353CC}">
              <c16:uniqueId val="{00000001-ED0E-40B4-83B1-7FEDD5BFC7FE}"/>
            </c:ext>
          </c:extLst>
        </c:ser>
        <c:dLbls>
          <c:showLegendKey val="0"/>
          <c:showVal val="1"/>
          <c:showCatName val="0"/>
          <c:showSerName val="0"/>
          <c:showPercent val="0"/>
          <c:showBubbleSize val="0"/>
        </c:dLbls>
        <c:gapWidth val="95"/>
        <c:overlap val="100"/>
        <c:axId val="159528832"/>
        <c:axId val="159530368"/>
      </c:barChart>
      <c:catAx>
        <c:axId val="159528832"/>
        <c:scaling>
          <c:orientation val="minMax"/>
        </c:scaling>
        <c:delete val="0"/>
        <c:axPos val="b"/>
        <c:numFmt formatCode="General" sourceLinked="0"/>
        <c:majorTickMark val="none"/>
        <c:minorTickMark val="none"/>
        <c:tickLblPos val="nextTo"/>
        <c:crossAx val="159530368"/>
        <c:crosses val="autoZero"/>
        <c:auto val="1"/>
        <c:lblAlgn val="ctr"/>
        <c:lblOffset val="100"/>
        <c:noMultiLvlLbl val="0"/>
      </c:catAx>
      <c:valAx>
        <c:axId val="159530368"/>
        <c:scaling>
          <c:orientation val="minMax"/>
        </c:scaling>
        <c:delete val="1"/>
        <c:axPos val="l"/>
        <c:numFmt formatCode="0%" sourceLinked="1"/>
        <c:majorTickMark val="out"/>
        <c:minorTickMark val="none"/>
        <c:tickLblPos val="nextTo"/>
        <c:crossAx val="159528832"/>
        <c:crosses val="autoZero"/>
        <c:crossBetween val="between"/>
      </c:valAx>
    </c:plotArea>
    <c:legend>
      <c:legendPos val="t"/>
      <c:overlay val="0"/>
    </c:legend>
    <c:plotVisOnly val="1"/>
    <c:dispBlanksAs val="gap"/>
    <c:showDLblsOverMax val="0"/>
  </c:chart>
  <c:txPr>
    <a:bodyPr/>
    <a:lstStyle/>
    <a:p>
      <a:pPr>
        <a:defRPr sz="180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forskning</a:t>
            </a:r>
            <a:endParaRPr lang="en-US" dirty="0"/>
          </a:p>
        </c:rich>
      </c:tx>
      <c:layout>
        <c:manualLayout>
          <c:xMode val="edge"/>
          <c:yMode val="edge"/>
          <c:x val="0.4448263585107417"/>
          <c:y val="1.7547953681605232E-2"/>
        </c:manualLayout>
      </c:layout>
      <c:overlay val="0"/>
    </c:title>
    <c:autoTitleDeleted val="0"/>
    <c:plotArea>
      <c:layout/>
      <c:barChart>
        <c:barDir val="col"/>
        <c:grouping val="percentStacked"/>
        <c:varyColors val="0"/>
        <c:ser>
          <c:idx val="0"/>
          <c:order val="0"/>
          <c:tx>
            <c:strRef>
              <c:f>'andel fo'!$B$123</c:f>
              <c:strCache>
                <c:ptCount val="1"/>
                <c:pt idx="0">
                  <c:v>indirekta kostnader</c:v>
                </c:pt>
              </c:strCache>
            </c:strRef>
          </c:tx>
          <c:invertIfNegative val="0"/>
          <c:dLbls>
            <c:spPr>
              <a:noFill/>
              <a:ln>
                <a:noFill/>
              </a:ln>
              <a:effectLst/>
            </c:spPr>
            <c:txPr>
              <a:bodyPr/>
              <a:lstStyle/>
              <a:p>
                <a:pPr>
                  <a:defRPr sz="1800"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'andel fo'!$A$124:$A$126</c:f>
              <c:strCache>
                <c:ptCount val="3"/>
                <c:pt idx="0">
                  <c:v>alla</c:v>
                </c:pt>
                <c:pt idx="1">
                  <c:v>10 största</c:v>
                </c:pt>
                <c:pt idx="2">
                  <c:v>övriga</c:v>
                </c:pt>
              </c:strCache>
            </c:strRef>
          </c:cat>
          <c:val>
            <c:numRef>
              <c:f>'andel fo'!$B$124:$B$126</c:f>
              <c:numCache>
                <c:formatCode>0%</c:formatCode>
                <c:ptCount val="3"/>
                <c:pt idx="0">
                  <c:v>0.19541700380233457</c:v>
                </c:pt>
                <c:pt idx="1">
                  <c:v>0.18879283690994819</c:v>
                </c:pt>
                <c:pt idx="2">
                  <c:v>0.24666490929042739</c:v>
                </c:pt>
              </c:numCache>
            </c:numRef>
          </c:val>
          <c:extLst>
            <c:ext xmlns:c16="http://schemas.microsoft.com/office/drawing/2014/chart" uri="{C3380CC4-5D6E-409C-BE32-E72D297353CC}">
              <c16:uniqueId val="{00000000-45E9-4E8E-9612-46C94BCA659F}"/>
            </c:ext>
          </c:extLst>
        </c:ser>
        <c:ser>
          <c:idx val="1"/>
          <c:order val="1"/>
          <c:tx>
            <c:strRef>
              <c:f>'andel fo'!$C$123</c:f>
              <c:strCache>
                <c:ptCount val="1"/>
                <c:pt idx="0">
                  <c:v>direkta kostnader</c:v>
                </c:pt>
              </c:strCache>
            </c:strRef>
          </c:tx>
          <c:invertIfNegative val="0"/>
          <c:dLbls>
            <c:spPr>
              <a:noFill/>
              <a:ln>
                <a:noFill/>
              </a:ln>
              <a:effectLst/>
            </c:spPr>
            <c:txPr>
              <a:bodyPr/>
              <a:lstStyle/>
              <a:p>
                <a:pPr>
                  <a:defRPr sz="1800"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'andel fo'!$A$124:$A$126</c:f>
              <c:strCache>
                <c:ptCount val="3"/>
                <c:pt idx="0">
                  <c:v>alla</c:v>
                </c:pt>
                <c:pt idx="1">
                  <c:v>10 största</c:v>
                </c:pt>
                <c:pt idx="2">
                  <c:v>övriga</c:v>
                </c:pt>
              </c:strCache>
            </c:strRef>
          </c:cat>
          <c:val>
            <c:numRef>
              <c:f>'andel fo'!$C$124:$C$126</c:f>
              <c:numCache>
                <c:formatCode>0%</c:formatCode>
                <c:ptCount val="3"/>
                <c:pt idx="0">
                  <c:v>0.80458299619766538</c:v>
                </c:pt>
                <c:pt idx="1">
                  <c:v>0.81120716309005181</c:v>
                </c:pt>
                <c:pt idx="2">
                  <c:v>0.75333509070957261</c:v>
                </c:pt>
              </c:numCache>
            </c:numRef>
          </c:val>
          <c:extLst>
            <c:ext xmlns:c16="http://schemas.microsoft.com/office/drawing/2014/chart" uri="{C3380CC4-5D6E-409C-BE32-E72D297353CC}">
              <c16:uniqueId val="{00000001-45E9-4E8E-9612-46C94BCA659F}"/>
            </c:ext>
          </c:extLst>
        </c:ser>
        <c:dLbls>
          <c:showLegendKey val="0"/>
          <c:showVal val="1"/>
          <c:showCatName val="0"/>
          <c:showSerName val="0"/>
          <c:showPercent val="0"/>
          <c:showBubbleSize val="0"/>
        </c:dLbls>
        <c:gapWidth val="95"/>
        <c:overlap val="100"/>
        <c:axId val="152696704"/>
        <c:axId val="152698240"/>
      </c:barChart>
      <c:catAx>
        <c:axId val="152696704"/>
        <c:scaling>
          <c:orientation val="minMax"/>
        </c:scaling>
        <c:delete val="0"/>
        <c:axPos val="b"/>
        <c:numFmt formatCode="General" sourceLinked="0"/>
        <c:majorTickMark val="none"/>
        <c:minorTickMark val="none"/>
        <c:tickLblPos val="nextTo"/>
        <c:crossAx val="152698240"/>
        <c:crosses val="autoZero"/>
        <c:auto val="1"/>
        <c:lblAlgn val="ctr"/>
        <c:lblOffset val="100"/>
        <c:noMultiLvlLbl val="0"/>
      </c:catAx>
      <c:valAx>
        <c:axId val="152698240"/>
        <c:scaling>
          <c:orientation val="minMax"/>
        </c:scaling>
        <c:delete val="1"/>
        <c:axPos val="l"/>
        <c:numFmt formatCode="0%" sourceLinked="1"/>
        <c:majorTickMark val="out"/>
        <c:minorTickMark val="none"/>
        <c:tickLblPos val="nextTo"/>
        <c:crossAx val="152696704"/>
        <c:crosses val="autoZero"/>
        <c:crossBetween val="between"/>
      </c:valAx>
    </c:plotArea>
    <c:legend>
      <c:legendPos val="t"/>
      <c:overlay val="0"/>
    </c:legend>
    <c:plotVisOnly val="1"/>
    <c:dispBlanksAs val="gap"/>
    <c:showDLblsOverMax val="0"/>
  </c:chart>
  <c:txPr>
    <a:bodyPr/>
    <a:lstStyle/>
    <a:p>
      <a:pPr>
        <a:defRPr sz="1400"/>
      </a:pPr>
      <a:endParaRPr lang="sv-SE"/>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Verksamhetskostnader utbildning</c:v>
          </c:tx>
          <c:spPr>
            <a:ln w="28575" cap="rnd">
              <a:solidFill>
                <a:schemeClr val="accent1"/>
              </a:solidFill>
              <a:round/>
            </a:ln>
            <a:effectLst/>
          </c:spPr>
          <c:marker>
            <c:symbol val="none"/>
          </c:marker>
          <c:cat>
            <c:numRef>
              <c:f>Presentation!$B$147:$H$147</c:f>
              <c:numCache>
                <c:formatCode>General</c:formatCode>
                <c:ptCount val="7"/>
                <c:pt idx="0">
                  <c:v>2011</c:v>
                </c:pt>
                <c:pt idx="1">
                  <c:v>2012</c:v>
                </c:pt>
                <c:pt idx="2">
                  <c:v>2013</c:v>
                </c:pt>
                <c:pt idx="3">
                  <c:v>2014</c:v>
                </c:pt>
                <c:pt idx="4">
                  <c:v>2015</c:v>
                </c:pt>
                <c:pt idx="5">
                  <c:v>2016</c:v>
                </c:pt>
                <c:pt idx="6">
                  <c:v>2017</c:v>
                </c:pt>
              </c:numCache>
            </c:numRef>
          </c:cat>
          <c:val>
            <c:numRef>
              <c:f>Presentation!$B$149:$H$149</c:f>
              <c:numCache>
                <c:formatCode>0.00%</c:formatCode>
                <c:ptCount val="7"/>
                <c:pt idx="0">
                  <c:v>0.4331112422969719</c:v>
                </c:pt>
                <c:pt idx="1">
                  <c:v>0.43081281938513177</c:v>
                </c:pt>
                <c:pt idx="2">
                  <c:v>0.4223021522971373</c:v>
                </c:pt>
                <c:pt idx="3">
                  <c:v>0.41119719391316722</c:v>
                </c:pt>
                <c:pt idx="4">
                  <c:v>0.41024176396827111</c:v>
                </c:pt>
                <c:pt idx="5">
                  <c:v>0.40525647055338992</c:v>
                </c:pt>
                <c:pt idx="6">
                  <c:v>0.40217650420699291</c:v>
                </c:pt>
              </c:numCache>
            </c:numRef>
          </c:val>
          <c:smooth val="0"/>
          <c:extLst>
            <c:ext xmlns:c16="http://schemas.microsoft.com/office/drawing/2014/chart" uri="{C3380CC4-5D6E-409C-BE32-E72D297353CC}">
              <c16:uniqueId val="{00000000-43ED-4973-8EF1-D30DAAECE05B}"/>
            </c:ext>
          </c:extLst>
        </c:ser>
        <c:ser>
          <c:idx val="1"/>
          <c:order val="1"/>
          <c:tx>
            <c:v>Verksamhetskostnader forskning</c:v>
          </c:tx>
          <c:spPr>
            <a:ln w="28575" cap="rnd">
              <a:solidFill>
                <a:schemeClr val="accent2"/>
              </a:solidFill>
              <a:round/>
            </a:ln>
            <a:effectLst/>
          </c:spPr>
          <c:marker>
            <c:symbol val="none"/>
          </c:marker>
          <c:cat>
            <c:numRef>
              <c:f>Presentation!$B$147:$H$147</c:f>
              <c:numCache>
                <c:formatCode>General</c:formatCode>
                <c:ptCount val="7"/>
                <c:pt idx="0">
                  <c:v>2011</c:v>
                </c:pt>
                <c:pt idx="1">
                  <c:v>2012</c:v>
                </c:pt>
                <c:pt idx="2">
                  <c:v>2013</c:v>
                </c:pt>
                <c:pt idx="3">
                  <c:v>2014</c:v>
                </c:pt>
                <c:pt idx="4">
                  <c:v>2015</c:v>
                </c:pt>
                <c:pt idx="5">
                  <c:v>2016</c:v>
                </c:pt>
                <c:pt idx="6">
                  <c:v>2017</c:v>
                </c:pt>
              </c:numCache>
            </c:numRef>
          </c:cat>
          <c:val>
            <c:numRef>
              <c:f>Presentation!$B$150:$H$150</c:f>
              <c:numCache>
                <c:formatCode>0.00%</c:formatCode>
                <c:ptCount val="7"/>
                <c:pt idx="0">
                  <c:v>0.56688875770302805</c:v>
                </c:pt>
                <c:pt idx="1">
                  <c:v>0.56918718061486828</c:v>
                </c:pt>
                <c:pt idx="2">
                  <c:v>0.5776978477028627</c:v>
                </c:pt>
                <c:pt idx="3">
                  <c:v>0.58880280608683278</c:v>
                </c:pt>
                <c:pt idx="4">
                  <c:v>0.58975823603172883</c:v>
                </c:pt>
                <c:pt idx="5">
                  <c:v>0.59474352944661013</c:v>
                </c:pt>
                <c:pt idx="6">
                  <c:v>0.59782349579300709</c:v>
                </c:pt>
              </c:numCache>
            </c:numRef>
          </c:val>
          <c:smooth val="0"/>
          <c:extLst>
            <c:ext xmlns:c16="http://schemas.microsoft.com/office/drawing/2014/chart" uri="{C3380CC4-5D6E-409C-BE32-E72D297353CC}">
              <c16:uniqueId val="{00000001-43ED-4973-8EF1-D30DAAECE05B}"/>
            </c:ext>
          </c:extLst>
        </c:ser>
        <c:ser>
          <c:idx val="2"/>
          <c:order val="2"/>
          <c:tx>
            <c:v>Indirekta kostnader utbildning</c:v>
          </c:tx>
          <c:spPr>
            <a:ln w="28575" cap="rnd">
              <a:solidFill>
                <a:schemeClr val="accent3"/>
              </a:solidFill>
              <a:round/>
            </a:ln>
            <a:effectLst/>
          </c:spPr>
          <c:marker>
            <c:symbol val="none"/>
          </c:marker>
          <c:cat>
            <c:numRef>
              <c:f>Presentation!$B$147:$H$147</c:f>
              <c:numCache>
                <c:formatCode>General</c:formatCode>
                <c:ptCount val="7"/>
                <c:pt idx="0">
                  <c:v>2011</c:v>
                </c:pt>
                <c:pt idx="1">
                  <c:v>2012</c:v>
                </c:pt>
                <c:pt idx="2">
                  <c:v>2013</c:v>
                </c:pt>
                <c:pt idx="3">
                  <c:v>2014</c:v>
                </c:pt>
                <c:pt idx="4">
                  <c:v>2015</c:v>
                </c:pt>
                <c:pt idx="5">
                  <c:v>2016</c:v>
                </c:pt>
                <c:pt idx="6">
                  <c:v>2017</c:v>
                </c:pt>
              </c:numCache>
            </c:numRef>
          </c:cat>
          <c:val>
            <c:numRef>
              <c:f>Presentation!$B$152:$H$152</c:f>
              <c:numCache>
                <c:formatCode>0.00%</c:formatCode>
                <c:ptCount val="7"/>
                <c:pt idx="0">
                  <c:v>0.56484495371059562</c:v>
                </c:pt>
                <c:pt idx="1">
                  <c:v>0.56067904893944942</c:v>
                </c:pt>
                <c:pt idx="2">
                  <c:v>0.55550423202922272</c:v>
                </c:pt>
                <c:pt idx="3">
                  <c:v>0.54326978194622488</c:v>
                </c:pt>
                <c:pt idx="4">
                  <c:v>0.53567269897704473</c:v>
                </c:pt>
                <c:pt idx="5">
                  <c:v>0.53771522586752207</c:v>
                </c:pt>
                <c:pt idx="6">
                  <c:v>0.53332854419032893</c:v>
                </c:pt>
              </c:numCache>
            </c:numRef>
          </c:val>
          <c:smooth val="0"/>
          <c:extLst>
            <c:ext xmlns:c16="http://schemas.microsoft.com/office/drawing/2014/chart" uri="{C3380CC4-5D6E-409C-BE32-E72D297353CC}">
              <c16:uniqueId val="{00000002-43ED-4973-8EF1-D30DAAECE05B}"/>
            </c:ext>
          </c:extLst>
        </c:ser>
        <c:ser>
          <c:idx val="3"/>
          <c:order val="3"/>
          <c:tx>
            <c:v>Indirekta kostnader forskning</c:v>
          </c:tx>
          <c:spPr>
            <a:ln w="28575" cap="rnd">
              <a:solidFill>
                <a:schemeClr val="accent4"/>
              </a:solidFill>
              <a:round/>
            </a:ln>
            <a:effectLst/>
          </c:spPr>
          <c:marker>
            <c:symbol val="none"/>
          </c:marker>
          <c:cat>
            <c:numRef>
              <c:f>Presentation!$B$147:$H$147</c:f>
              <c:numCache>
                <c:formatCode>General</c:formatCode>
                <c:ptCount val="7"/>
                <c:pt idx="0">
                  <c:v>2011</c:v>
                </c:pt>
                <c:pt idx="1">
                  <c:v>2012</c:v>
                </c:pt>
                <c:pt idx="2">
                  <c:v>2013</c:v>
                </c:pt>
                <c:pt idx="3">
                  <c:v>2014</c:v>
                </c:pt>
                <c:pt idx="4">
                  <c:v>2015</c:v>
                </c:pt>
                <c:pt idx="5">
                  <c:v>2016</c:v>
                </c:pt>
                <c:pt idx="6">
                  <c:v>2017</c:v>
                </c:pt>
              </c:numCache>
            </c:numRef>
          </c:cat>
          <c:val>
            <c:numRef>
              <c:f>Presentation!$B$153:$H$153</c:f>
              <c:numCache>
                <c:formatCode>0.00%</c:formatCode>
                <c:ptCount val="7"/>
                <c:pt idx="0">
                  <c:v>0.43515504628940443</c:v>
                </c:pt>
                <c:pt idx="1">
                  <c:v>0.43932095106055064</c:v>
                </c:pt>
                <c:pt idx="2">
                  <c:v>0.44449576797077717</c:v>
                </c:pt>
                <c:pt idx="3">
                  <c:v>0.45673021805377517</c:v>
                </c:pt>
                <c:pt idx="4">
                  <c:v>0.46432730102295522</c:v>
                </c:pt>
                <c:pt idx="5">
                  <c:v>0.46228477413247787</c:v>
                </c:pt>
                <c:pt idx="6">
                  <c:v>0.46667145580967112</c:v>
                </c:pt>
              </c:numCache>
            </c:numRef>
          </c:val>
          <c:smooth val="0"/>
          <c:extLst>
            <c:ext xmlns:c16="http://schemas.microsoft.com/office/drawing/2014/chart" uri="{C3380CC4-5D6E-409C-BE32-E72D297353CC}">
              <c16:uniqueId val="{00000003-43ED-4973-8EF1-D30DAAECE05B}"/>
            </c:ext>
          </c:extLst>
        </c:ser>
        <c:dLbls>
          <c:showLegendKey val="0"/>
          <c:showVal val="0"/>
          <c:showCatName val="0"/>
          <c:showSerName val="0"/>
          <c:showPercent val="0"/>
          <c:showBubbleSize val="0"/>
        </c:dLbls>
        <c:smooth val="0"/>
        <c:axId val="570178784"/>
        <c:axId val="570179112"/>
      </c:lineChart>
      <c:catAx>
        <c:axId val="570178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570179112"/>
        <c:crosses val="autoZero"/>
        <c:auto val="1"/>
        <c:lblAlgn val="ctr"/>
        <c:lblOffset val="100"/>
        <c:noMultiLvlLbl val="0"/>
      </c:catAx>
      <c:valAx>
        <c:axId val="57017911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sv-SE" sz="1100" dirty="0" smtClean="0"/>
                  <a:t>Andel av totala verksamhetskostnader alt. Indirekta kostnader</a:t>
                </a:r>
                <a:endParaRPr lang="sv-SE" sz="1100" dirty="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crossAx val="5701787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solidFill>
            <a:schemeClr val="tx1"/>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'v-gren nivå'!$B$24</c:f>
              <c:strCache>
                <c:ptCount val="1"/>
                <c:pt idx="0">
                  <c:v>utbildning</c:v>
                </c:pt>
              </c:strCache>
            </c:strRef>
          </c:tx>
          <c:spPr>
            <a:solidFill>
              <a:schemeClr val="accent6"/>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'v-gren nivå'!$A$25:$A$28</c:f>
              <c:strCache>
                <c:ptCount val="4"/>
                <c:pt idx="0">
                  <c:v>högskolegemensam</c:v>
                </c:pt>
                <c:pt idx="1">
                  <c:v>fakultetsgemensam</c:v>
                </c:pt>
                <c:pt idx="2">
                  <c:v>institutionsgemensam</c:v>
                </c:pt>
                <c:pt idx="3">
                  <c:v>verksamhetskostnader</c:v>
                </c:pt>
              </c:strCache>
            </c:strRef>
          </c:cat>
          <c:val>
            <c:numRef>
              <c:f>'v-gren nivå'!$B$25:$B$28</c:f>
              <c:numCache>
                <c:formatCode>0%</c:formatCode>
                <c:ptCount val="4"/>
                <c:pt idx="0">
                  <c:v>0.55796039666544628</c:v>
                </c:pt>
                <c:pt idx="1">
                  <c:v>0.59907356598258166</c:v>
                </c:pt>
                <c:pt idx="2">
                  <c:v>0.47001899708852718</c:v>
                </c:pt>
                <c:pt idx="3">
                  <c:v>0.40217650420699291</c:v>
                </c:pt>
              </c:numCache>
            </c:numRef>
          </c:val>
          <c:extLst>
            <c:ext xmlns:c16="http://schemas.microsoft.com/office/drawing/2014/chart" uri="{C3380CC4-5D6E-409C-BE32-E72D297353CC}">
              <c16:uniqueId val="{00000000-7A92-4904-80F5-BC40D5202675}"/>
            </c:ext>
          </c:extLst>
        </c:ser>
        <c:ser>
          <c:idx val="1"/>
          <c:order val="1"/>
          <c:tx>
            <c:strRef>
              <c:f>'v-gren nivå'!$C$24</c:f>
              <c:strCache>
                <c:ptCount val="1"/>
                <c:pt idx="0">
                  <c:v>forskning</c:v>
                </c:pt>
              </c:strCache>
            </c:strRef>
          </c:tx>
          <c:spPr>
            <a:solidFill>
              <a:schemeClr val="accent6">
                <a:lumMod val="60000"/>
                <a:lumOff val="40000"/>
              </a:schemeClr>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'v-gren nivå'!$A$25:$A$28</c:f>
              <c:strCache>
                <c:ptCount val="4"/>
                <c:pt idx="0">
                  <c:v>högskolegemensam</c:v>
                </c:pt>
                <c:pt idx="1">
                  <c:v>fakultetsgemensam</c:v>
                </c:pt>
                <c:pt idx="2">
                  <c:v>institutionsgemensam</c:v>
                </c:pt>
                <c:pt idx="3">
                  <c:v>verksamhetskostnader</c:v>
                </c:pt>
              </c:strCache>
            </c:strRef>
          </c:cat>
          <c:val>
            <c:numRef>
              <c:f>'v-gren nivå'!$C$25:$C$28</c:f>
              <c:numCache>
                <c:formatCode>0%</c:formatCode>
                <c:ptCount val="4"/>
                <c:pt idx="0">
                  <c:v>0.44203960333455378</c:v>
                </c:pt>
                <c:pt idx="1">
                  <c:v>0.40092643401741834</c:v>
                </c:pt>
                <c:pt idx="2">
                  <c:v>0.52998100291147288</c:v>
                </c:pt>
                <c:pt idx="3">
                  <c:v>0.59782349579300709</c:v>
                </c:pt>
              </c:numCache>
            </c:numRef>
          </c:val>
          <c:extLst>
            <c:ext xmlns:c16="http://schemas.microsoft.com/office/drawing/2014/chart" uri="{C3380CC4-5D6E-409C-BE32-E72D297353CC}">
              <c16:uniqueId val="{00000001-7A92-4904-80F5-BC40D5202675}"/>
            </c:ext>
          </c:extLst>
        </c:ser>
        <c:dLbls>
          <c:showLegendKey val="0"/>
          <c:showVal val="1"/>
          <c:showCatName val="0"/>
          <c:showSerName val="0"/>
          <c:showPercent val="0"/>
          <c:showBubbleSize val="0"/>
        </c:dLbls>
        <c:gapWidth val="95"/>
        <c:overlap val="100"/>
        <c:axId val="161585024"/>
        <c:axId val="161586560"/>
      </c:barChart>
      <c:catAx>
        <c:axId val="161585024"/>
        <c:scaling>
          <c:orientation val="minMax"/>
        </c:scaling>
        <c:delete val="0"/>
        <c:axPos val="b"/>
        <c:numFmt formatCode="General" sourceLinked="0"/>
        <c:majorTickMark val="none"/>
        <c:minorTickMark val="none"/>
        <c:tickLblPos val="nextTo"/>
        <c:crossAx val="161586560"/>
        <c:crosses val="autoZero"/>
        <c:auto val="1"/>
        <c:lblAlgn val="ctr"/>
        <c:lblOffset val="100"/>
        <c:noMultiLvlLbl val="0"/>
      </c:catAx>
      <c:valAx>
        <c:axId val="161586560"/>
        <c:scaling>
          <c:orientation val="minMax"/>
        </c:scaling>
        <c:delete val="1"/>
        <c:axPos val="l"/>
        <c:numFmt formatCode="0%" sourceLinked="1"/>
        <c:majorTickMark val="out"/>
        <c:minorTickMark val="none"/>
        <c:tickLblPos val="nextTo"/>
        <c:crossAx val="161585024"/>
        <c:crosses val="autoZero"/>
        <c:crossBetween val="between"/>
      </c:valAx>
    </c:plotArea>
    <c:legend>
      <c:legendPos val="t"/>
      <c:overlay val="0"/>
    </c:legend>
    <c:plotVisOnly val="1"/>
    <c:dispBlanksAs val="gap"/>
    <c:showDLblsOverMax val="0"/>
  </c:chart>
  <c:txPr>
    <a:bodyPr/>
    <a:lstStyle/>
    <a:p>
      <a:pPr>
        <a:defRPr sz="1600"/>
      </a:pPr>
      <a:endParaRPr lang="sv-SE"/>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sv-SE"/>
              <a:t>Utbildning + forskning</a:t>
            </a:r>
          </a:p>
        </c:rich>
      </c:tx>
      <c:overlay val="0"/>
    </c:title>
    <c:autoTitleDeleted val="0"/>
    <c:plotArea>
      <c:layout/>
      <c:barChart>
        <c:barDir val="col"/>
        <c:grouping val="percentStacked"/>
        <c:varyColors val="0"/>
        <c:ser>
          <c:idx val="0"/>
          <c:order val="0"/>
          <c:tx>
            <c:strRef>
              <c:f>nivåer!$B$90</c:f>
              <c:strCache>
                <c:ptCount val="1"/>
                <c:pt idx="0">
                  <c:v>högskolegemensam</c:v>
                </c:pt>
              </c:strCache>
            </c:strRef>
          </c:tx>
          <c:spPr>
            <a:solidFill>
              <a:schemeClr val="accent3">
                <a:lumMod val="75000"/>
              </a:schemeClr>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nivåer!$A$91:$A$93</c:f>
              <c:strCache>
                <c:ptCount val="3"/>
                <c:pt idx="0">
                  <c:v>tre nivåer</c:v>
                </c:pt>
                <c:pt idx="1">
                  <c:v>två nivåer</c:v>
                </c:pt>
                <c:pt idx="2">
                  <c:v>alla</c:v>
                </c:pt>
              </c:strCache>
            </c:strRef>
          </c:cat>
          <c:val>
            <c:numRef>
              <c:f>nivåer!$B$91:$B$93</c:f>
              <c:numCache>
                <c:formatCode>0%</c:formatCode>
                <c:ptCount val="3"/>
                <c:pt idx="0">
                  <c:v>0.48949821716173303</c:v>
                </c:pt>
                <c:pt idx="1">
                  <c:v>0.65566188755737154</c:v>
                </c:pt>
                <c:pt idx="2">
                  <c:v>0.54467948603659455</c:v>
                </c:pt>
              </c:numCache>
            </c:numRef>
          </c:val>
          <c:extLst>
            <c:ext xmlns:c16="http://schemas.microsoft.com/office/drawing/2014/chart" uri="{C3380CC4-5D6E-409C-BE32-E72D297353CC}">
              <c16:uniqueId val="{00000000-83AB-4900-9DF7-D947CA5DDC96}"/>
            </c:ext>
          </c:extLst>
        </c:ser>
        <c:ser>
          <c:idx val="1"/>
          <c:order val="1"/>
          <c:tx>
            <c:strRef>
              <c:f>nivåer!$C$90</c:f>
              <c:strCache>
                <c:ptCount val="1"/>
                <c:pt idx="0">
                  <c:v>fakultetsgemensam</c:v>
                </c:pt>
              </c:strCache>
            </c:strRef>
          </c:tx>
          <c:spPr>
            <a:solidFill>
              <a:schemeClr val="accent3"/>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nivåer!$A$91:$A$93</c:f>
              <c:strCache>
                <c:ptCount val="3"/>
                <c:pt idx="0">
                  <c:v>tre nivåer</c:v>
                </c:pt>
                <c:pt idx="1">
                  <c:v>två nivåer</c:v>
                </c:pt>
                <c:pt idx="2">
                  <c:v>alla</c:v>
                </c:pt>
              </c:strCache>
            </c:strRef>
          </c:cat>
          <c:val>
            <c:numRef>
              <c:f>nivåer!$C$91:$C$93</c:f>
              <c:numCache>
                <c:formatCode>0%</c:formatCode>
                <c:ptCount val="3"/>
                <c:pt idx="0">
                  <c:v>0.15028867671605431</c:v>
                </c:pt>
                <c:pt idx="1">
                  <c:v>5.7288622751731209E-2</c:v>
                </c:pt>
                <c:pt idx="2">
                  <c:v>0.11940430246647928</c:v>
                </c:pt>
              </c:numCache>
            </c:numRef>
          </c:val>
          <c:extLst>
            <c:ext xmlns:c16="http://schemas.microsoft.com/office/drawing/2014/chart" uri="{C3380CC4-5D6E-409C-BE32-E72D297353CC}">
              <c16:uniqueId val="{00000001-83AB-4900-9DF7-D947CA5DDC96}"/>
            </c:ext>
          </c:extLst>
        </c:ser>
        <c:ser>
          <c:idx val="2"/>
          <c:order val="2"/>
          <c:tx>
            <c:strRef>
              <c:f>nivåer!$D$90</c:f>
              <c:strCache>
                <c:ptCount val="1"/>
                <c:pt idx="0">
                  <c:v>institutionsgemensam</c:v>
                </c:pt>
              </c:strCache>
            </c:strRef>
          </c:tx>
          <c:spPr>
            <a:solidFill>
              <a:schemeClr val="accent3">
                <a:lumMod val="60000"/>
                <a:lumOff val="40000"/>
              </a:schemeClr>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nivåer!$A$91:$A$93</c:f>
              <c:strCache>
                <c:ptCount val="3"/>
                <c:pt idx="0">
                  <c:v>tre nivåer</c:v>
                </c:pt>
                <c:pt idx="1">
                  <c:v>två nivåer</c:v>
                </c:pt>
                <c:pt idx="2">
                  <c:v>alla</c:v>
                </c:pt>
              </c:strCache>
            </c:strRef>
          </c:cat>
          <c:val>
            <c:numRef>
              <c:f>nivåer!$D$91:$D$93</c:f>
              <c:numCache>
                <c:formatCode>0%</c:formatCode>
                <c:ptCount val="3"/>
                <c:pt idx="0">
                  <c:v>0.36021310612221263</c:v>
                </c:pt>
                <c:pt idx="1">
                  <c:v>0.28704948969089733</c:v>
                </c:pt>
                <c:pt idx="2">
                  <c:v>0.33591621149692635</c:v>
                </c:pt>
              </c:numCache>
            </c:numRef>
          </c:val>
          <c:extLst>
            <c:ext xmlns:c16="http://schemas.microsoft.com/office/drawing/2014/chart" uri="{C3380CC4-5D6E-409C-BE32-E72D297353CC}">
              <c16:uniqueId val="{00000002-83AB-4900-9DF7-D947CA5DDC96}"/>
            </c:ext>
          </c:extLst>
        </c:ser>
        <c:dLbls>
          <c:showLegendKey val="0"/>
          <c:showVal val="1"/>
          <c:showCatName val="0"/>
          <c:showSerName val="0"/>
          <c:showPercent val="0"/>
          <c:showBubbleSize val="0"/>
        </c:dLbls>
        <c:gapWidth val="95"/>
        <c:overlap val="100"/>
        <c:axId val="164235136"/>
        <c:axId val="164236672"/>
      </c:barChart>
      <c:catAx>
        <c:axId val="164235136"/>
        <c:scaling>
          <c:orientation val="minMax"/>
        </c:scaling>
        <c:delete val="0"/>
        <c:axPos val="b"/>
        <c:numFmt formatCode="General" sourceLinked="0"/>
        <c:majorTickMark val="none"/>
        <c:minorTickMark val="none"/>
        <c:tickLblPos val="nextTo"/>
        <c:crossAx val="164236672"/>
        <c:crosses val="autoZero"/>
        <c:auto val="1"/>
        <c:lblAlgn val="ctr"/>
        <c:lblOffset val="100"/>
        <c:noMultiLvlLbl val="0"/>
      </c:catAx>
      <c:valAx>
        <c:axId val="164236672"/>
        <c:scaling>
          <c:orientation val="minMax"/>
        </c:scaling>
        <c:delete val="1"/>
        <c:axPos val="l"/>
        <c:numFmt formatCode="0%" sourceLinked="1"/>
        <c:majorTickMark val="out"/>
        <c:minorTickMark val="none"/>
        <c:tickLblPos val="nextTo"/>
        <c:crossAx val="164235136"/>
        <c:crosses val="autoZero"/>
        <c:crossBetween val="between"/>
      </c:valAx>
    </c:plotArea>
    <c:legend>
      <c:legendPos val="t"/>
      <c:overlay val="0"/>
    </c:legend>
    <c:plotVisOnly val="1"/>
    <c:dispBlanksAs val="gap"/>
    <c:showDLblsOverMax val="0"/>
  </c:chart>
  <c:txPr>
    <a:bodyPr/>
    <a:lstStyle/>
    <a:p>
      <a:pPr>
        <a:defRPr sz="1600"/>
      </a:pPr>
      <a:endParaRPr lang="sv-SE"/>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'nivåer utb o fo'!$A$42</c:f>
              <c:strCache>
                <c:ptCount val="1"/>
                <c:pt idx="0">
                  <c:v>högskolegemensamma</c:v>
                </c:pt>
              </c:strCache>
            </c:strRef>
          </c:tx>
          <c:spPr>
            <a:solidFill>
              <a:schemeClr val="accent3">
                <a:lumMod val="75000"/>
              </a:schemeClr>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fo'!$B$42:$G$42</c:f>
              <c:numCache>
                <c:formatCode>0%</c:formatCode>
                <c:ptCount val="6"/>
                <c:pt idx="0">
                  <c:v>0.50162277719116</c:v>
                </c:pt>
                <c:pt idx="1">
                  <c:v>0.4782388344746778</c:v>
                </c:pt>
                <c:pt idx="2">
                  <c:v>0.6734450959031979</c:v>
                </c:pt>
                <c:pt idx="3">
                  <c:v>0.62437895382939856</c:v>
                </c:pt>
                <c:pt idx="4">
                  <c:v>0.56983558332863837</c:v>
                </c:pt>
                <c:pt idx="5">
                  <c:v>0.51593021376109482</c:v>
                </c:pt>
              </c:numCache>
            </c:numRef>
          </c:val>
          <c:extLst>
            <c:ext xmlns:c16="http://schemas.microsoft.com/office/drawing/2014/chart" uri="{C3380CC4-5D6E-409C-BE32-E72D297353CC}">
              <c16:uniqueId val="{00000000-97D3-4BFA-808B-3CAEAC3758E5}"/>
            </c:ext>
          </c:extLst>
        </c:ser>
        <c:ser>
          <c:idx val="1"/>
          <c:order val="1"/>
          <c:tx>
            <c:strRef>
              <c:f>'nivåer utb o fo'!$A$43</c:f>
              <c:strCache>
                <c:ptCount val="1"/>
                <c:pt idx="0">
                  <c:v>fakultetsgemensamma</c:v>
                </c:pt>
              </c:strCache>
            </c:strRef>
          </c:tx>
          <c:spPr>
            <a:solidFill>
              <a:schemeClr val="accent3"/>
            </a:solidFill>
          </c:spPr>
          <c:invertIfNegative val="0"/>
          <c:dLbls>
            <c:spPr>
              <a:noFill/>
              <a:ln>
                <a:noFill/>
              </a:ln>
              <a:effectLst/>
            </c:spPr>
            <c:txPr>
              <a:bodyPr/>
              <a:lstStyle/>
              <a:p>
                <a:pPr>
                  <a:defRPr b="1" i="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fo'!$B$43:$G$43</c:f>
              <c:numCache>
                <c:formatCode>0%</c:formatCode>
                <c:ptCount val="6"/>
                <c:pt idx="0">
                  <c:v>0.17902920324609642</c:v>
                </c:pt>
                <c:pt idx="1">
                  <c:v>0.12359900005613317</c:v>
                </c:pt>
                <c:pt idx="2">
                  <c:v>6.5915847391269794E-2</c:v>
                </c:pt>
                <c:pt idx="3">
                  <c:v>4.2112233238285397E-2</c:v>
                </c:pt>
                <c:pt idx="4">
                  <c:v>0.13412363176782993</c:v>
                </c:pt>
                <c:pt idx="5">
                  <c:v>0.10258253552526511</c:v>
                </c:pt>
              </c:numCache>
            </c:numRef>
          </c:val>
          <c:extLst>
            <c:ext xmlns:c16="http://schemas.microsoft.com/office/drawing/2014/chart" uri="{C3380CC4-5D6E-409C-BE32-E72D297353CC}">
              <c16:uniqueId val="{00000001-97D3-4BFA-808B-3CAEAC3758E5}"/>
            </c:ext>
          </c:extLst>
        </c:ser>
        <c:ser>
          <c:idx val="2"/>
          <c:order val="2"/>
          <c:tx>
            <c:strRef>
              <c:f>'nivåer utb o fo'!$A$44</c:f>
              <c:strCache>
                <c:ptCount val="1"/>
                <c:pt idx="0">
                  <c:v>institutionsgemensamma</c:v>
                </c:pt>
              </c:strCache>
            </c:strRef>
          </c:tx>
          <c:spPr>
            <a:solidFill>
              <a:schemeClr val="accent3">
                <a:lumMod val="60000"/>
                <a:lumOff val="40000"/>
              </a:schemeClr>
            </a:solidFill>
          </c:spPr>
          <c:invertIfNegative val="0"/>
          <c:dLbls>
            <c:spPr>
              <a:noFill/>
              <a:ln>
                <a:noFill/>
              </a:ln>
              <a:effectLst/>
            </c:spPr>
            <c:txPr>
              <a:bodyPr/>
              <a:lstStyle/>
              <a:p>
                <a:pPr>
                  <a:defRPr b="1"/>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'nivåer utb o fo'!$B$40:$G$41</c:f>
              <c:multiLvlStrCache>
                <c:ptCount val="6"/>
                <c:lvl>
                  <c:pt idx="0">
                    <c:v>utbildning</c:v>
                  </c:pt>
                  <c:pt idx="1">
                    <c:v>forskning</c:v>
                  </c:pt>
                  <c:pt idx="2">
                    <c:v>utbildning</c:v>
                  </c:pt>
                  <c:pt idx="3">
                    <c:v>forskning</c:v>
                  </c:pt>
                  <c:pt idx="4">
                    <c:v>utbildning</c:v>
                  </c:pt>
                  <c:pt idx="5">
                    <c:v>forskning</c:v>
                  </c:pt>
                </c:lvl>
                <c:lvl>
                  <c:pt idx="0">
                    <c:v>tre nivåer</c:v>
                  </c:pt>
                  <c:pt idx="2">
                    <c:v>två nivåer</c:v>
                  </c:pt>
                  <c:pt idx="4">
                    <c:v>totalt</c:v>
                  </c:pt>
                </c:lvl>
              </c:multiLvlStrCache>
            </c:multiLvlStrRef>
          </c:cat>
          <c:val>
            <c:numRef>
              <c:f>'nivåer utb o fo'!$B$44:$G$44</c:f>
              <c:numCache>
                <c:formatCode>0%</c:formatCode>
                <c:ptCount val="6"/>
                <c:pt idx="0">
                  <c:v>0.31934801956274361</c:v>
                </c:pt>
                <c:pt idx="1">
                  <c:v>0.39816216546918898</c:v>
                </c:pt>
                <c:pt idx="2">
                  <c:v>0.26063905670553222</c:v>
                </c:pt>
                <c:pt idx="3">
                  <c:v>0.33350881293231599</c:v>
                </c:pt>
                <c:pt idx="4">
                  <c:v>0.29604078490353158</c:v>
                </c:pt>
                <c:pt idx="5">
                  <c:v>0.38148725071364015</c:v>
                </c:pt>
              </c:numCache>
            </c:numRef>
          </c:val>
          <c:extLst>
            <c:ext xmlns:c16="http://schemas.microsoft.com/office/drawing/2014/chart" uri="{C3380CC4-5D6E-409C-BE32-E72D297353CC}">
              <c16:uniqueId val="{00000002-97D3-4BFA-808B-3CAEAC3758E5}"/>
            </c:ext>
          </c:extLst>
        </c:ser>
        <c:dLbls>
          <c:showLegendKey val="0"/>
          <c:showVal val="1"/>
          <c:showCatName val="0"/>
          <c:showSerName val="0"/>
          <c:showPercent val="0"/>
          <c:showBubbleSize val="0"/>
        </c:dLbls>
        <c:gapWidth val="95"/>
        <c:overlap val="100"/>
        <c:axId val="164342784"/>
        <c:axId val="164360960"/>
      </c:barChart>
      <c:catAx>
        <c:axId val="164342784"/>
        <c:scaling>
          <c:orientation val="minMax"/>
        </c:scaling>
        <c:delete val="0"/>
        <c:axPos val="b"/>
        <c:numFmt formatCode="General" sourceLinked="0"/>
        <c:majorTickMark val="none"/>
        <c:minorTickMark val="none"/>
        <c:tickLblPos val="nextTo"/>
        <c:crossAx val="164360960"/>
        <c:crosses val="autoZero"/>
        <c:auto val="1"/>
        <c:lblAlgn val="ctr"/>
        <c:lblOffset val="100"/>
        <c:noMultiLvlLbl val="0"/>
      </c:catAx>
      <c:valAx>
        <c:axId val="164360960"/>
        <c:scaling>
          <c:orientation val="minMax"/>
        </c:scaling>
        <c:delete val="1"/>
        <c:axPos val="l"/>
        <c:numFmt formatCode="0%" sourceLinked="1"/>
        <c:majorTickMark val="out"/>
        <c:minorTickMark val="none"/>
        <c:tickLblPos val="nextTo"/>
        <c:crossAx val="164342784"/>
        <c:crosses val="autoZero"/>
        <c:crossBetween val="between"/>
      </c:valAx>
    </c:plotArea>
    <c:legend>
      <c:legendPos val="t"/>
      <c:overlay val="0"/>
    </c:legend>
    <c:plotVisOnly val="1"/>
    <c:dispBlanksAs val="gap"/>
    <c:showDLblsOverMax val="0"/>
  </c:chart>
  <c:txPr>
    <a:bodyPr/>
    <a:lstStyle/>
    <a:p>
      <a:pPr>
        <a:defRPr sz="1600"/>
      </a:pPr>
      <a:endParaRPr lang="sv-SE"/>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nivåer!$I$46</c:f>
              <c:strCache>
                <c:ptCount val="1"/>
                <c:pt idx="0">
                  <c:v>högskolegemensam</c:v>
                </c:pt>
              </c:strCache>
            </c:strRef>
          </c:tx>
          <c:marker>
            <c:symbol val="none"/>
          </c:marker>
          <c:cat>
            <c:numRef>
              <c:f>nivåer!$H$47:$H$53</c:f>
              <c:numCache>
                <c:formatCode>General</c:formatCode>
                <c:ptCount val="7"/>
                <c:pt idx="0">
                  <c:v>2011</c:v>
                </c:pt>
                <c:pt idx="1">
                  <c:v>2012</c:v>
                </c:pt>
                <c:pt idx="2">
                  <c:v>2013</c:v>
                </c:pt>
                <c:pt idx="3">
                  <c:v>2014</c:v>
                </c:pt>
                <c:pt idx="4">
                  <c:v>2015</c:v>
                </c:pt>
                <c:pt idx="5" formatCode="0">
                  <c:v>2016</c:v>
                </c:pt>
                <c:pt idx="6" formatCode="0">
                  <c:v>2017</c:v>
                </c:pt>
              </c:numCache>
            </c:numRef>
          </c:cat>
          <c:val>
            <c:numRef>
              <c:f>nivåer!$I$47:$I$53</c:f>
              <c:numCache>
                <c:formatCode>0.0%</c:formatCode>
                <c:ptCount val="7"/>
                <c:pt idx="0">
                  <c:v>0.54709160182851269</c:v>
                </c:pt>
                <c:pt idx="1">
                  <c:v>0.5292798814003975</c:v>
                </c:pt>
                <c:pt idx="2">
                  <c:v>0.53465226832243706</c:v>
                </c:pt>
                <c:pt idx="3">
                  <c:v>0.53728019540844663</c:v>
                </c:pt>
                <c:pt idx="4">
                  <c:v>0.53661356713958264</c:v>
                </c:pt>
                <c:pt idx="5">
                  <c:v>0.54043912883426359</c:v>
                </c:pt>
                <c:pt idx="6">
                  <c:v>0.54467948603659455</c:v>
                </c:pt>
              </c:numCache>
            </c:numRef>
          </c:val>
          <c:smooth val="0"/>
          <c:extLst>
            <c:ext xmlns:c16="http://schemas.microsoft.com/office/drawing/2014/chart" uri="{C3380CC4-5D6E-409C-BE32-E72D297353CC}">
              <c16:uniqueId val="{00000000-D446-4577-8723-B171AD70326F}"/>
            </c:ext>
          </c:extLst>
        </c:ser>
        <c:ser>
          <c:idx val="1"/>
          <c:order val="1"/>
          <c:tx>
            <c:strRef>
              <c:f>nivåer!$J$46</c:f>
              <c:strCache>
                <c:ptCount val="1"/>
                <c:pt idx="0">
                  <c:v>fakultetsgemensam</c:v>
                </c:pt>
              </c:strCache>
            </c:strRef>
          </c:tx>
          <c:marker>
            <c:symbol val="none"/>
          </c:marker>
          <c:cat>
            <c:numRef>
              <c:f>nivåer!$H$47:$H$53</c:f>
              <c:numCache>
                <c:formatCode>General</c:formatCode>
                <c:ptCount val="7"/>
                <c:pt idx="0">
                  <c:v>2011</c:v>
                </c:pt>
                <c:pt idx="1">
                  <c:v>2012</c:v>
                </c:pt>
                <c:pt idx="2">
                  <c:v>2013</c:v>
                </c:pt>
                <c:pt idx="3">
                  <c:v>2014</c:v>
                </c:pt>
                <c:pt idx="4">
                  <c:v>2015</c:v>
                </c:pt>
                <c:pt idx="5" formatCode="0">
                  <c:v>2016</c:v>
                </c:pt>
                <c:pt idx="6" formatCode="0">
                  <c:v>2017</c:v>
                </c:pt>
              </c:numCache>
            </c:numRef>
          </c:cat>
          <c:val>
            <c:numRef>
              <c:f>nivåer!$J$47:$J$53</c:f>
              <c:numCache>
                <c:formatCode>0.0%</c:formatCode>
                <c:ptCount val="7"/>
                <c:pt idx="0">
                  <c:v>0.1292958038188966</c:v>
                </c:pt>
                <c:pt idx="1">
                  <c:v>0.13083505325748959</c:v>
                </c:pt>
                <c:pt idx="2">
                  <c:v>0.13688981905969436</c:v>
                </c:pt>
                <c:pt idx="3">
                  <c:v>0.12190256631841262</c:v>
                </c:pt>
                <c:pt idx="4">
                  <c:v>0.11167796667146089</c:v>
                </c:pt>
                <c:pt idx="5">
                  <c:v>0.11424303390454439</c:v>
                </c:pt>
                <c:pt idx="6">
                  <c:v>0.11940430246647928</c:v>
                </c:pt>
              </c:numCache>
            </c:numRef>
          </c:val>
          <c:smooth val="0"/>
          <c:extLst>
            <c:ext xmlns:c16="http://schemas.microsoft.com/office/drawing/2014/chart" uri="{C3380CC4-5D6E-409C-BE32-E72D297353CC}">
              <c16:uniqueId val="{00000001-D446-4577-8723-B171AD70326F}"/>
            </c:ext>
          </c:extLst>
        </c:ser>
        <c:ser>
          <c:idx val="2"/>
          <c:order val="2"/>
          <c:tx>
            <c:strRef>
              <c:f>nivåer!$K$46</c:f>
              <c:strCache>
                <c:ptCount val="1"/>
                <c:pt idx="0">
                  <c:v>institutionsgemensam</c:v>
                </c:pt>
              </c:strCache>
            </c:strRef>
          </c:tx>
          <c:marker>
            <c:symbol val="none"/>
          </c:marker>
          <c:cat>
            <c:numRef>
              <c:f>nivåer!$H$47:$H$53</c:f>
              <c:numCache>
                <c:formatCode>General</c:formatCode>
                <c:ptCount val="7"/>
                <c:pt idx="0">
                  <c:v>2011</c:v>
                </c:pt>
                <c:pt idx="1">
                  <c:v>2012</c:v>
                </c:pt>
                <c:pt idx="2">
                  <c:v>2013</c:v>
                </c:pt>
                <c:pt idx="3">
                  <c:v>2014</c:v>
                </c:pt>
                <c:pt idx="4">
                  <c:v>2015</c:v>
                </c:pt>
                <c:pt idx="5" formatCode="0">
                  <c:v>2016</c:v>
                </c:pt>
                <c:pt idx="6" formatCode="0">
                  <c:v>2017</c:v>
                </c:pt>
              </c:numCache>
            </c:numRef>
          </c:cat>
          <c:val>
            <c:numRef>
              <c:f>nivåer!$K$47:$K$53</c:f>
              <c:numCache>
                <c:formatCode>0.0%</c:formatCode>
                <c:ptCount val="7"/>
                <c:pt idx="0">
                  <c:v>0.32361259435259071</c:v>
                </c:pt>
                <c:pt idx="1">
                  <c:v>0.33988506534211282</c:v>
                </c:pt>
                <c:pt idx="2">
                  <c:v>0.32845791261786855</c:v>
                </c:pt>
                <c:pt idx="3">
                  <c:v>0.3408172382731407</c:v>
                </c:pt>
                <c:pt idx="4">
                  <c:v>0.35170846618895646</c:v>
                </c:pt>
                <c:pt idx="5">
                  <c:v>0.34531783726119197</c:v>
                </c:pt>
                <c:pt idx="6">
                  <c:v>0.33591621149692624</c:v>
                </c:pt>
              </c:numCache>
            </c:numRef>
          </c:val>
          <c:smooth val="0"/>
          <c:extLst>
            <c:ext xmlns:c16="http://schemas.microsoft.com/office/drawing/2014/chart" uri="{C3380CC4-5D6E-409C-BE32-E72D297353CC}">
              <c16:uniqueId val="{00000002-D446-4577-8723-B171AD70326F}"/>
            </c:ext>
          </c:extLst>
        </c:ser>
        <c:dLbls>
          <c:showLegendKey val="0"/>
          <c:showVal val="0"/>
          <c:showCatName val="0"/>
          <c:showSerName val="0"/>
          <c:showPercent val="0"/>
          <c:showBubbleSize val="0"/>
        </c:dLbls>
        <c:smooth val="0"/>
        <c:axId val="173969792"/>
        <c:axId val="173971328"/>
      </c:lineChart>
      <c:catAx>
        <c:axId val="173969792"/>
        <c:scaling>
          <c:orientation val="minMax"/>
        </c:scaling>
        <c:delete val="0"/>
        <c:axPos val="b"/>
        <c:numFmt formatCode="General" sourceLinked="1"/>
        <c:majorTickMark val="out"/>
        <c:minorTickMark val="none"/>
        <c:tickLblPos val="nextTo"/>
        <c:crossAx val="173971328"/>
        <c:crosses val="autoZero"/>
        <c:auto val="1"/>
        <c:lblAlgn val="ctr"/>
        <c:lblOffset val="100"/>
        <c:noMultiLvlLbl val="0"/>
      </c:catAx>
      <c:valAx>
        <c:axId val="173971328"/>
        <c:scaling>
          <c:orientation val="minMax"/>
          <c:max val="1"/>
        </c:scaling>
        <c:delete val="0"/>
        <c:axPos val="l"/>
        <c:majorGridlines/>
        <c:title>
          <c:tx>
            <c:rich>
              <a:bodyPr/>
              <a:lstStyle/>
              <a:p>
                <a:pPr>
                  <a:defRPr/>
                </a:pPr>
                <a:r>
                  <a:rPr lang="sv-SE" dirty="0" smtClean="0"/>
                  <a:t>Andel</a:t>
                </a:r>
                <a:r>
                  <a:rPr lang="sv-SE" baseline="0" dirty="0" smtClean="0"/>
                  <a:t> av indirekta kostnader</a:t>
                </a:r>
                <a:endParaRPr lang="sv-SE" dirty="0"/>
              </a:p>
            </c:rich>
          </c:tx>
          <c:overlay val="0"/>
        </c:title>
        <c:numFmt formatCode="0%" sourceLinked="0"/>
        <c:majorTickMark val="out"/>
        <c:minorTickMark val="none"/>
        <c:tickLblPos val="nextTo"/>
        <c:crossAx val="173969792"/>
        <c:crosses val="autoZero"/>
        <c:crossBetween val="between"/>
      </c:valAx>
    </c:plotArea>
    <c:legend>
      <c:legendPos val="r"/>
      <c:overlay val="0"/>
    </c:legend>
    <c:plotVisOnly val="1"/>
    <c:dispBlanksAs val="gap"/>
    <c:showDLblsOverMax val="0"/>
  </c:chart>
  <c:txPr>
    <a:bodyPr/>
    <a:lstStyle/>
    <a:p>
      <a:pPr>
        <a:defRPr sz="1600"/>
      </a:pPr>
      <a:endParaRPr lang="sv-SE"/>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nivåer!$B$87</c:f>
              <c:strCache>
                <c:ptCount val="1"/>
                <c:pt idx="0">
                  <c:v>högskolegemensam</c:v>
                </c:pt>
              </c:strCache>
            </c:strRef>
          </c:tx>
          <c:marker>
            <c:symbol val="none"/>
          </c:marker>
          <c:cat>
            <c:numRef>
              <c:f>nivåer!$A$88:$A$94</c:f>
              <c:numCache>
                <c:formatCode>General</c:formatCode>
                <c:ptCount val="7"/>
                <c:pt idx="0">
                  <c:v>2011</c:v>
                </c:pt>
                <c:pt idx="1">
                  <c:v>2012</c:v>
                </c:pt>
                <c:pt idx="2">
                  <c:v>2013</c:v>
                </c:pt>
                <c:pt idx="3">
                  <c:v>2014</c:v>
                </c:pt>
                <c:pt idx="4">
                  <c:v>2015</c:v>
                </c:pt>
                <c:pt idx="5">
                  <c:v>2016</c:v>
                </c:pt>
                <c:pt idx="6">
                  <c:v>2017</c:v>
                </c:pt>
              </c:numCache>
            </c:numRef>
          </c:cat>
          <c:val>
            <c:numRef>
              <c:f>nivåer!$B$88:$B$94</c:f>
              <c:numCache>
                <c:formatCode>0.0%</c:formatCode>
                <c:ptCount val="7"/>
                <c:pt idx="0">
                  <c:v>0.55414676346300329</c:v>
                </c:pt>
                <c:pt idx="1">
                  <c:v>0.5624521731556007</c:v>
                </c:pt>
                <c:pt idx="2">
                  <c:v>0.54170331397511839</c:v>
                </c:pt>
                <c:pt idx="3">
                  <c:v>0.55115055438130878</c:v>
                </c:pt>
                <c:pt idx="4">
                  <c:v>0.5594950552279967</c:v>
                </c:pt>
                <c:pt idx="5">
                  <c:v>0.56314105021637806</c:v>
                </c:pt>
                <c:pt idx="6">
                  <c:v>0.56983558332863837</c:v>
                </c:pt>
              </c:numCache>
            </c:numRef>
          </c:val>
          <c:smooth val="0"/>
          <c:extLst>
            <c:ext xmlns:c16="http://schemas.microsoft.com/office/drawing/2014/chart" uri="{C3380CC4-5D6E-409C-BE32-E72D297353CC}">
              <c16:uniqueId val="{00000000-C803-489D-86C2-FED6D8ED51B7}"/>
            </c:ext>
          </c:extLst>
        </c:ser>
        <c:ser>
          <c:idx val="1"/>
          <c:order val="1"/>
          <c:tx>
            <c:strRef>
              <c:f>nivåer!$C$87</c:f>
              <c:strCache>
                <c:ptCount val="1"/>
                <c:pt idx="0">
                  <c:v>fakultetsgemensam</c:v>
                </c:pt>
              </c:strCache>
            </c:strRef>
          </c:tx>
          <c:marker>
            <c:symbol val="none"/>
          </c:marker>
          <c:cat>
            <c:numRef>
              <c:f>nivåer!$A$88:$A$94</c:f>
              <c:numCache>
                <c:formatCode>General</c:formatCode>
                <c:ptCount val="7"/>
                <c:pt idx="0">
                  <c:v>2011</c:v>
                </c:pt>
                <c:pt idx="1">
                  <c:v>2012</c:v>
                </c:pt>
                <c:pt idx="2">
                  <c:v>2013</c:v>
                </c:pt>
                <c:pt idx="3">
                  <c:v>2014</c:v>
                </c:pt>
                <c:pt idx="4">
                  <c:v>2015</c:v>
                </c:pt>
                <c:pt idx="5">
                  <c:v>2016</c:v>
                </c:pt>
                <c:pt idx="6">
                  <c:v>2017</c:v>
                </c:pt>
              </c:numCache>
            </c:numRef>
          </c:cat>
          <c:val>
            <c:numRef>
              <c:f>nivåer!$C$88:$C$94</c:f>
              <c:numCache>
                <c:formatCode>0.0%</c:formatCode>
                <c:ptCount val="7"/>
                <c:pt idx="0">
                  <c:v>0.13895941933538697</c:v>
                </c:pt>
                <c:pt idx="1">
                  <c:v>0.13497329468588198</c:v>
                </c:pt>
                <c:pt idx="2">
                  <c:v>0.13918981392880805</c:v>
                </c:pt>
                <c:pt idx="3">
                  <c:v>0.14928623018085832</c:v>
                </c:pt>
                <c:pt idx="4">
                  <c:v>0.12826829641817603</c:v>
                </c:pt>
                <c:pt idx="5">
                  <c:v>0.12969414235771684</c:v>
                </c:pt>
                <c:pt idx="6">
                  <c:v>0.13412363176782993</c:v>
                </c:pt>
              </c:numCache>
            </c:numRef>
          </c:val>
          <c:smooth val="0"/>
          <c:extLst>
            <c:ext xmlns:c16="http://schemas.microsoft.com/office/drawing/2014/chart" uri="{C3380CC4-5D6E-409C-BE32-E72D297353CC}">
              <c16:uniqueId val="{00000001-C803-489D-86C2-FED6D8ED51B7}"/>
            </c:ext>
          </c:extLst>
        </c:ser>
        <c:ser>
          <c:idx val="2"/>
          <c:order val="2"/>
          <c:tx>
            <c:strRef>
              <c:f>nivåer!$D$87</c:f>
              <c:strCache>
                <c:ptCount val="1"/>
                <c:pt idx="0">
                  <c:v>institutionsgemensam</c:v>
                </c:pt>
              </c:strCache>
            </c:strRef>
          </c:tx>
          <c:marker>
            <c:symbol val="none"/>
          </c:marker>
          <c:cat>
            <c:numRef>
              <c:f>nivåer!$A$88:$A$94</c:f>
              <c:numCache>
                <c:formatCode>General</c:formatCode>
                <c:ptCount val="7"/>
                <c:pt idx="0">
                  <c:v>2011</c:v>
                </c:pt>
                <c:pt idx="1">
                  <c:v>2012</c:v>
                </c:pt>
                <c:pt idx="2">
                  <c:v>2013</c:v>
                </c:pt>
                <c:pt idx="3">
                  <c:v>2014</c:v>
                </c:pt>
                <c:pt idx="4">
                  <c:v>2015</c:v>
                </c:pt>
                <c:pt idx="5">
                  <c:v>2016</c:v>
                </c:pt>
                <c:pt idx="6">
                  <c:v>2017</c:v>
                </c:pt>
              </c:numCache>
            </c:numRef>
          </c:cat>
          <c:val>
            <c:numRef>
              <c:f>nivåer!$D$88:$D$94</c:f>
              <c:numCache>
                <c:formatCode>0.0%</c:formatCode>
                <c:ptCount val="7"/>
                <c:pt idx="0">
                  <c:v>0.3068938172016098</c:v>
                </c:pt>
                <c:pt idx="1">
                  <c:v>0.30257453215851737</c:v>
                </c:pt>
                <c:pt idx="2">
                  <c:v>0.31910687209607352</c:v>
                </c:pt>
                <c:pt idx="3">
                  <c:v>0.29956321543783276</c:v>
                </c:pt>
                <c:pt idx="4">
                  <c:v>0.31223664835382725</c:v>
                </c:pt>
                <c:pt idx="5">
                  <c:v>0.30716480742590513</c:v>
                </c:pt>
                <c:pt idx="6">
                  <c:v>0.29604078490353158</c:v>
                </c:pt>
              </c:numCache>
            </c:numRef>
          </c:val>
          <c:smooth val="0"/>
          <c:extLst>
            <c:ext xmlns:c16="http://schemas.microsoft.com/office/drawing/2014/chart" uri="{C3380CC4-5D6E-409C-BE32-E72D297353CC}">
              <c16:uniqueId val="{00000002-C803-489D-86C2-FED6D8ED51B7}"/>
            </c:ext>
          </c:extLst>
        </c:ser>
        <c:dLbls>
          <c:showLegendKey val="0"/>
          <c:showVal val="0"/>
          <c:showCatName val="0"/>
          <c:showSerName val="0"/>
          <c:showPercent val="0"/>
          <c:showBubbleSize val="0"/>
        </c:dLbls>
        <c:smooth val="0"/>
        <c:axId val="172115840"/>
        <c:axId val="172117376"/>
      </c:lineChart>
      <c:catAx>
        <c:axId val="172115840"/>
        <c:scaling>
          <c:orientation val="minMax"/>
        </c:scaling>
        <c:delete val="0"/>
        <c:axPos val="b"/>
        <c:numFmt formatCode="General" sourceLinked="1"/>
        <c:majorTickMark val="out"/>
        <c:minorTickMark val="none"/>
        <c:tickLblPos val="nextTo"/>
        <c:crossAx val="172117376"/>
        <c:crosses val="autoZero"/>
        <c:auto val="1"/>
        <c:lblAlgn val="ctr"/>
        <c:lblOffset val="100"/>
        <c:noMultiLvlLbl val="0"/>
      </c:catAx>
      <c:valAx>
        <c:axId val="172117376"/>
        <c:scaling>
          <c:orientation val="minMax"/>
          <c:max val="1"/>
        </c:scaling>
        <c:delete val="0"/>
        <c:axPos val="l"/>
        <c:majorGridlines/>
        <c:title>
          <c:tx>
            <c:rich>
              <a:bodyPr/>
              <a:lstStyle/>
              <a:p>
                <a:pPr>
                  <a:defRPr/>
                </a:pPr>
                <a:r>
                  <a:rPr lang="sv-SE" dirty="0" smtClean="0"/>
                  <a:t>Andel</a:t>
                </a:r>
                <a:r>
                  <a:rPr lang="sv-SE" baseline="0" dirty="0" smtClean="0"/>
                  <a:t> av indirekta kostnader</a:t>
                </a:r>
                <a:endParaRPr lang="sv-SE" dirty="0"/>
              </a:p>
            </c:rich>
          </c:tx>
          <c:overlay val="0"/>
        </c:title>
        <c:numFmt formatCode="0%" sourceLinked="0"/>
        <c:majorTickMark val="out"/>
        <c:minorTickMark val="none"/>
        <c:tickLblPos val="nextTo"/>
        <c:crossAx val="172115840"/>
        <c:crosses val="autoZero"/>
        <c:crossBetween val="between"/>
      </c:valAx>
    </c:plotArea>
    <c:legend>
      <c:legendPos val="r"/>
      <c:overlay val="0"/>
    </c:legend>
    <c:plotVisOnly val="1"/>
    <c:dispBlanksAs val="gap"/>
    <c:showDLblsOverMax val="0"/>
  </c:chart>
  <c:txPr>
    <a:bodyPr/>
    <a:lstStyle/>
    <a:p>
      <a:pPr>
        <a:defRPr sz="1600"/>
      </a:pPr>
      <a:endParaRPr lang="sv-SE"/>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nivåer!$B$98</c:f>
              <c:strCache>
                <c:ptCount val="1"/>
                <c:pt idx="0">
                  <c:v>högskolegemensam</c:v>
                </c:pt>
              </c:strCache>
            </c:strRef>
          </c:tx>
          <c:marker>
            <c:symbol val="none"/>
          </c:marker>
          <c:cat>
            <c:numRef>
              <c:f>nivåer!$A$99:$A$105</c:f>
              <c:numCache>
                <c:formatCode>General</c:formatCode>
                <c:ptCount val="7"/>
                <c:pt idx="0">
                  <c:v>2011</c:v>
                </c:pt>
                <c:pt idx="1">
                  <c:v>2012</c:v>
                </c:pt>
                <c:pt idx="2">
                  <c:v>2013</c:v>
                </c:pt>
                <c:pt idx="3">
                  <c:v>2014</c:v>
                </c:pt>
                <c:pt idx="4">
                  <c:v>2015</c:v>
                </c:pt>
                <c:pt idx="5">
                  <c:v>2016</c:v>
                </c:pt>
                <c:pt idx="6">
                  <c:v>2017</c:v>
                </c:pt>
              </c:numCache>
            </c:numRef>
          </c:cat>
          <c:val>
            <c:numRef>
              <c:f>nivåer!$B$99:$B$105</c:f>
              <c:numCache>
                <c:formatCode>0.0%</c:formatCode>
                <c:ptCount val="7"/>
                <c:pt idx="0">
                  <c:v>0.51721781199920769</c:v>
                </c:pt>
                <c:pt idx="1">
                  <c:v>0.52715309652057463</c:v>
                </c:pt>
                <c:pt idx="2">
                  <c:v>0.51342459759537407</c:v>
                </c:pt>
                <c:pt idx="3">
                  <c:v>0.51403369692687195</c:v>
                </c:pt>
                <c:pt idx="4">
                  <c:v>0.51021626408648058</c:v>
                </c:pt>
                <c:pt idx="5">
                  <c:v>0.51403296218835082</c:v>
                </c:pt>
                <c:pt idx="6">
                  <c:v>0.51593021376109482</c:v>
                </c:pt>
              </c:numCache>
            </c:numRef>
          </c:val>
          <c:smooth val="0"/>
          <c:extLst>
            <c:ext xmlns:c16="http://schemas.microsoft.com/office/drawing/2014/chart" uri="{C3380CC4-5D6E-409C-BE32-E72D297353CC}">
              <c16:uniqueId val="{00000000-E06E-40C6-883D-5BC6D03D9558}"/>
            </c:ext>
          </c:extLst>
        </c:ser>
        <c:ser>
          <c:idx val="1"/>
          <c:order val="1"/>
          <c:tx>
            <c:strRef>
              <c:f>nivåer!$C$98</c:f>
              <c:strCache>
                <c:ptCount val="1"/>
                <c:pt idx="0">
                  <c:v>fakultetsgemensam</c:v>
                </c:pt>
              </c:strCache>
            </c:strRef>
          </c:tx>
          <c:marker>
            <c:symbol val="none"/>
          </c:marker>
          <c:cat>
            <c:numRef>
              <c:f>nivåer!$A$99:$A$105</c:f>
              <c:numCache>
                <c:formatCode>General</c:formatCode>
                <c:ptCount val="7"/>
                <c:pt idx="0">
                  <c:v>2011</c:v>
                </c:pt>
                <c:pt idx="1">
                  <c:v>2012</c:v>
                </c:pt>
                <c:pt idx="2">
                  <c:v>2013</c:v>
                </c:pt>
                <c:pt idx="3">
                  <c:v>2014</c:v>
                </c:pt>
                <c:pt idx="4">
                  <c:v>2015</c:v>
                </c:pt>
                <c:pt idx="5">
                  <c:v>2016</c:v>
                </c:pt>
                <c:pt idx="6">
                  <c:v>2017</c:v>
                </c:pt>
              </c:numCache>
            </c:numRef>
          </c:cat>
          <c:val>
            <c:numRef>
              <c:f>nivåer!$C$99:$C$105</c:f>
              <c:numCache>
                <c:formatCode>0.0%</c:formatCode>
                <c:ptCount val="7"/>
                <c:pt idx="0">
                  <c:v>0.10161384345109969</c:v>
                </c:pt>
                <c:pt idx="1">
                  <c:v>0.12192624188160522</c:v>
                </c:pt>
                <c:pt idx="2">
                  <c:v>0.12017237200815872</c:v>
                </c:pt>
                <c:pt idx="3">
                  <c:v>0.12139752568822304</c:v>
                </c:pt>
                <c:pt idx="4">
                  <c:v>9.2538478873170335E-2</c:v>
                </c:pt>
                <c:pt idx="5">
                  <c:v>9.6270786630356056E-2</c:v>
                </c:pt>
                <c:pt idx="6">
                  <c:v>0.10258253552526511</c:v>
                </c:pt>
              </c:numCache>
            </c:numRef>
          </c:val>
          <c:smooth val="0"/>
          <c:extLst>
            <c:ext xmlns:c16="http://schemas.microsoft.com/office/drawing/2014/chart" uri="{C3380CC4-5D6E-409C-BE32-E72D297353CC}">
              <c16:uniqueId val="{00000001-E06E-40C6-883D-5BC6D03D9558}"/>
            </c:ext>
          </c:extLst>
        </c:ser>
        <c:ser>
          <c:idx val="2"/>
          <c:order val="2"/>
          <c:tx>
            <c:strRef>
              <c:f>nivåer!$D$98</c:f>
              <c:strCache>
                <c:ptCount val="1"/>
                <c:pt idx="0">
                  <c:v>institutionsgemensam</c:v>
                </c:pt>
              </c:strCache>
            </c:strRef>
          </c:tx>
          <c:marker>
            <c:symbol val="none"/>
          </c:marker>
          <c:cat>
            <c:numRef>
              <c:f>nivåer!$A$99:$A$105</c:f>
              <c:numCache>
                <c:formatCode>General</c:formatCode>
                <c:ptCount val="7"/>
                <c:pt idx="0">
                  <c:v>2011</c:v>
                </c:pt>
                <c:pt idx="1">
                  <c:v>2012</c:v>
                </c:pt>
                <c:pt idx="2">
                  <c:v>2013</c:v>
                </c:pt>
                <c:pt idx="3">
                  <c:v>2014</c:v>
                </c:pt>
                <c:pt idx="4">
                  <c:v>2015</c:v>
                </c:pt>
                <c:pt idx="5">
                  <c:v>2016</c:v>
                </c:pt>
                <c:pt idx="6">
                  <c:v>2017</c:v>
                </c:pt>
              </c:numCache>
            </c:numRef>
          </c:cat>
          <c:val>
            <c:numRef>
              <c:f>nivåer!$D$99:$D$105</c:f>
              <c:numCache>
                <c:formatCode>0.0%</c:formatCode>
                <c:ptCount val="7"/>
                <c:pt idx="0">
                  <c:v>0.38116834454969256</c:v>
                </c:pt>
                <c:pt idx="1">
                  <c:v>0.35092066159782015</c:v>
                </c:pt>
                <c:pt idx="2">
                  <c:v>0.36640303039646721</c:v>
                </c:pt>
                <c:pt idx="3">
                  <c:v>0.3645687773849049</c:v>
                </c:pt>
                <c:pt idx="4">
                  <c:v>0.39724525704034908</c:v>
                </c:pt>
                <c:pt idx="5">
                  <c:v>0.38969625118129309</c:v>
                </c:pt>
                <c:pt idx="6">
                  <c:v>0.38148725071364015</c:v>
                </c:pt>
              </c:numCache>
            </c:numRef>
          </c:val>
          <c:smooth val="0"/>
          <c:extLst>
            <c:ext xmlns:c16="http://schemas.microsoft.com/office/drawing/2014/chart" uri="{C3380CC4-5D6E-409C-BE32-E72D297353CC}">
              <c16:uniqueId val="{00000002-E06E-40C6-883D-5BC6D03D9558}"/>
            </c:ext>
          </c:extLst>
        </c:ser>
        <c:dLbls>
          <c:showLegendKey val="0"/>
          <c:showVal val="0"/>
          <c:showCatName val="0"/>
          <c:showSerName val="0"/>
          <c:showPercent val="0"/>
          <c:showBubbleSize val="0"/>
        </c:dLbls>
        <c:smooth val="0"/>
        <c:axId val="173933696"/>
        <c:axId val="173935232"/>
      </c:lineChart>
      <c:catAx>
        <c:axId val="173933696"/>
        <c:scaling>
          <c:orientation val="minMax"/>
        </c:scaling>
        <c:delete val="0"/>
        <c:axPos val="b"/>
        <c:numFmt formatCode="General" sourceLinked="1"/>
        <c:majorTickMark val="out"/>
        <c:minorTickMark val="none"/>
        <c:tickLblPos val="nextTo"/>
        <c:crossAx val="173935232"/>
        <c:crosses val="autoZero"/>
        <c:auto val="1"/>
        <c:lblAlgn val="ctr"/>
        <c:lblOffset val="100"/>
        <c:noMultiLvlLbl val="0"/>
      </c:catAx>
      <c:valAx>
        <c:axId val="173935232"/>
        <c:scaling>
          <c:orientation val="minMax"/>
          <c:max val="1"/>
        </c:scaling>
        <c:delete val="0"/>
        <c:axPos val="l"/>
        <c:majorGridlines/>
        <c:title>
          <c:tx>
            <c:rich>
              <a:bodyPr/>
              <a:lstStyle/>
              <a:p>
                <a:pPr>
                  <a:defRPr/>
                </a:pPr>
                <a:r>
                  <a:rPr lang="sv-SE" dirty="0" smtClean="0"/>
                  <a:t>Andel av indirekta kostnader</a:t>
                </a:r>
                <a:endParaRPr lang="sv-SE" dirty="0"/>
              </a:p>
            </c:rich>
          </c:tx>
          <c:overlay val="0"/>
        </c:title>
        <c:numFmt formatCode="0%" sourceLinked="0"/>
        <c:majorTickMark val="out"/>
        <c:minorTickMark val="none"/>
        <c:tickLblPos val="nextTo"/>
        <c:crossAx val="173933696"/>
        <c:crosses val="autoZero"/>
        <c:crossBetween val="between"/>
      </c:valAx>
    </c:plotArea>
    <c:legend>
      <c:legendPos val="r"/>
      <c:overlay val="0"/>
    </c:legend>
    <c:plotVisOnly val="1"/>
    <c:dispBlanksAs val="gap"/>
    <c:showDLblsOverMax val="0"/>
  </c:chart>
  <c:txPr>
    <a:bodyPr/>
    <a:lstStyle/>
    <a:p>
      <a:pPr>
        <a:defRPr sz="1600"/>
      </a:pPr>
      <a:endParaRPr lang="sv-SE"/>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 </a:t>
            </a:r>
            <a:r>
              <a:rPr lang="en-US" dirty="0" err="1" smtClean="0"/>
              <a:t>forskning</a:t>
            </a:r>
            <a:endParaRPr lang="en-US" dirty="0"/>
          </a:p>
        </c:rich>
      </c:tx>
      <c:layout>
        <c:manualLayout>
          <c:xMode val="edge"/>
          <c:yMode val="edge"/>
          <c:x val="0.24357272921225112"/>
          <c:y val="2.23463687150838E-2"/>
        </c:manualLayout>
      </c:layout>
      <c:overlay val="0"/>
    </c:title>
    <c:autoTitleDeleted val="0"/>
    <c:plotArea>
      <c:layout/>
      <c:pieChart>
        <c:varyColors val="1"/>
        <c:ser>
          <c:idx val="0"/>
          <c:order val="0"/>
          <c:dLbls>
            <c:numFmt formatCode="0%" sourceLinked="0"/>
            <c:spPr>
              <a:noFill/>
              <a:ln>
                <a:noFill/>
              </a:ln>
              <a:effectLst/>
            </c:spPr>
            <c:txPr>
              <a:bodyPr wrap="square" lIns="38100" tIns="19050" rIns="38100" bIns="19050" anchor="ctr">
                <a:spAutoFit/>
              </a:bodyPr>
              <a:lstStyle/>
              <a:p>
                <a:pPr>
                  <a:defRPr sz="1800" b="1"/>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funktioner!$E$53:$E$58</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funktioner!$F$53:$F$58</c:f>
              <c:numCache>
                <c:formatCode>0.0%</c:formatCode>
                <c:ptCount val="6"/>
                <c:pt idx="0">
                  <c:v>0.13613895888632355</c:v>
                </c:pt>
                <c:pt idx="1">
                  <c:v>0.26933888507652082</c:v>
                </c:pt>
                <c:pt idx="2">
                  <c:v>0.16452019309165411</c:v>
                </c:pt>
                <c:pt idx="3">
                  <c:v>0.28565834129526924</c:v>
                </c:pt>
                <c:pt idx="4">
                  <c:v>0.12022723495041832</c:v>
                </c:pt>
                <c:pt idx="5">
                  <c:v>2.4116386699813929E-2</c:v>
                </c:pt>
              </c:numCache>
            </c:numRef>
          </c:val>
          <c:extLst>
            <c:ext xmlns:c16="http://schemas.microsoft.com/office/drawing/2014/chart" uri="{C3380CC4-5D6E-409C-BE32-E72D297353CC}">
              <c16:uniqueId val="{00000000-C03F-4AF8-8336-FDD701553747}"/>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1800"/>
          </a:pPr>
          <a:endParaRPr lang="sv-SE"/>
        </a:p>
      </c:txPr>
    </c:legend>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forskning</a:t>
            </a:r>
            <a:endParaRPr lang="en-US" dirty="0"/>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forskning </a:t>
            </a:r>
          </a:p>
        </c:rich>
      </c:tx>
      <c:overlay val="0"/>
    </c:title>
    <c:autoTitleDeleted val="0"/>
    <c:plotArea>
      <c:layout/>
      <c:barChart>
        <c:barDir val="col"/>
        <c:grouping val="percentStacked"/>
        <c:varyColors val="0"/>
        <c:ser>
          <c:idx val="0"/>
          <c:order val="0"/>
          <c:tx>
            <c:strRef>
              <c:f>'andel fo'!$C$131</c:f>
              <c:strCache>
                <c:ptCount val="1"/>
                <c:pt idx="0">
                  <c:v>indirekta kostnader</c:v>
                </c:pt>
              </c:strCache>
            </c:strRef>
          </c:tx>
          <c:invertIfNegative val="0"/>
          <c:dLbls>
            <c:spPr>
              <a:noFill/>
              <a:ln>
                <a:noFill/>
              </a:ln>
              <a:effectLst/>
            </c:spPr>
            <c:txPr>
              <a:bodyPr/>
              <a:lstStyle/>
              <a:p>
                <a:pPr>
                  <a:defRPr sz="1800"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'andel fo'!$A$132:$B$137</c:f>
              <c:multiLvlStrCache>
                <c:ptCount val="6"/>
                <c:lvl>
                  <c:pt idx="0">
                    <c:v>2017</c:v>
                  </c:pt>
                  <c:pt idx="1">
                    <c:v>2016</c:v>
                  </c:pt>
                  <c:pt idx="2">
                    <c:v>2017</c:v>
                  </c:pt>
                  <c:pt idx="3">
                    <c:v>2016</c:v>
                  </c:pt>
                  <c:pt idx="4">
                    <c:v>2017</c:v>
                  </c:pt>
                  <c:pt idx="5">
                    <c:v>2016</c:v>
                  </c:pt>
                </c:lvl>
                <c:lvl>
                  <c:pt idx="0">
                    <c:v>alla</c:v>
                  </c:pt>
                  <c:pt idx="2">
                    <c:v>10 största</c:v>
                  </c:pt>
                  <c:pt idx="4">
                    <c:v>övriga</c:v>
                  </c:pt>
                </c:lvl>
              </c:multiLvlStrCache>
            </c:multiLvlStrRef>
          </c:cat>
          <c:val>
            <c:numRef>
              <c:f>'andel fo'!$C$132:$C$137</c:f>
              <c:numCache>
                <c:formatCode>0.0%</c:formatCode>
                <c:ptCount val="6"/>
                <c:pt idx="0">
                  <c:v>0.19510878060400155</c:v>
                </c:pt>
                <c:pt idx="1">
                  <c:v>0.19623741141162945</c:v>
                </c:pt>
                <c:pt idx="2">
                  <c:v>0.18879283690994819</c:v>
                </c:pt>
                <c:pt idx="3">
                  <c:v>0.18897759505818021</c:v>
                </c:pt>
                <c:pt idx="4">
                  <c:v>0.24463122334184526</c:v>
                </c:pt>
                <c:pt idx="5">
                  <c:v>0.24975799595876746</c:v>
                </c:pt>
              </c:numCache>
            </c:numRef>
          </c:val>
          <c:extLst>
            <c:ext xmlns:c16="http://schemas.microsoft.com/office/drawing/2014/chart" uri="{C3380CC4-5D6E-409C-BE32-E72D297353CC}">
              <c16:uniqueId val="{00000000-F4AE-4B2A-BFAF-CE6DEA10D67C}"/>
            </c:ext>
          </c:extLst>
        </c:ser>
        <c:ser>
          <c:idx val="1"/>
          <c:order val="1"/>
          <c:tx>
            <c:strRef>
              <c:f>'andel fo'!$D$131</c:f>
              <c:strCache>
                <c:ptCount val="1"/>
                <c:pt idx="0">
                  <c:v>direkta kostnader</c:v>
                </c:pt>
              </c:strCache>
            </c:strRef>
          </c:tx>
          <c:invertIfNegative val="0"/>
          <c:dLbls>
            <c:spPr>
              <a:noFill/>
              <a:ln>
                <a:noFill/>
              </a:ln>
              <a:effectLst/>
            </c:spPr>
            <c:txPr>
              <a:bodyPr/>
              <a:lstStyle/>
              <a:p>
                <a:pPr>
                  <a:defRPr sz="1800" b="1">
                    <a:solidFill>
                      <a:schemeClr val="bg1"/>
                    </a:solidFill>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'andel fo'!$A$132:$B$137</c:f>
              <c:multiLvlStrCache>
                <c:ptCount val="6"/>
                <c:lvl>
                  <c:pt idx="0">
                    <c:v>2017</c:v>
                  </c:pt>
                  <c:pt idx="1">
                    <c:v>2016</c:v>
                  </c:pt>
                  <c:pt idx="2">
                    <c:v>2017</c:v>
                  </c:pt>
                  <c:pt idx="3">
                    <c:v>2016</c:v>
                  </c:pt>
                  <c:pt idx="4">
                    <c:v>2017</c:v>
                  </c:pt>
                  <c:pt idx="5">
                    <c:v>2016</c:v>
                  </c:pt>
                </c:lvl>
                <c:lvl>
                  <c:pt idx="0">
                    <c:v>alla</c:v>
                  </c:pt>
                  <c:pt idx="2">
                    <c:v>10 största</c:v>
                  </c:pt>
                  <c:pt idx="4">
                    <c:v>övriga</c:v>
                  </c:pt>
                </c:lvl>
              </c:multiLvlStrCache>
            </c:multiLvlStrRef>
          </c:cat>
          <c:val>
            <c:numRef>
              <c:f>'andel fo'!$D$132:$D$137</c:f>
              <c:numCache>
                <c:formatCode>0.0%</c:formatCode>
                <c:ptCount val="6"/>
                <c:pt idx="0">
                  <c:v>0.8048912193959985</c:v>
                </c:pt>
                <c:pt idx="1">
                  <c:v>0.80376258858837057</c:v>
                </c:pt>
                <c:pt idx="2">
                  <c:v>0.81120716309005181</c:v>
                </c:pt>
                <c:pt idx="3">
                  <c:v>0.81102240494181976</c:v>
                </c:pt>
                <c:pt idx="4">
                  <c:v>0.75536877665815472</c:v>
                </c:pt>
                <c:pt idx="5">
                  <c:v>0.75024200404123254</c:v>
                </c:pt>
              </c:numCache>
            </c:numRef>
          </c:val>
          <c:extLst>
            <c:ext xmlns:c16="http://schemas.microsoft.com/office/drawing/2014/chart" uri="{C3380CC4-5D6E-409C-BE32-E72D297353CC}">
              <c16:uniqueId val="{00000001-F4AE-4B2A-BFAF-CE6DEA10D67C}"/>
            </c:ext>
          </c:extLst>
        </c:ser>
        <c:dLbls>
          <c:showLegendKey val="0"/>
          <c:showVal val="1"/>
          <c:showCatName val="0"/>
          <c:showSerName val="0"/>
          <c:showPercent val="0"/>
          <c:showBubbleSize val="0"/>
        </c:dLbls>
        <c:gapWidth val="95"/>
        <c:overlap val="100"/>
        <c:axId val="161442816"/>
        <c:axId val="161444608"/>
      </c:barChart>
      <c:catAx>
        <c:axId val="161442816"/>
        <c:scaling>
          <c:orientation val="minMax"/>
        </c:scaling>
        <c:delete val="0"/>
        <c:axPos val="b"/>
        <c:numFmt formatCode="General" sourceLinked="0"/>
        <c:majorTickMark val="none"/>
        <c:minorTickMark val="none"/>
        <c:tickLblPos val="nextTo"/>
        <c:crossAx val="161444608"/>
        <c:crosses val="autoZero"/>
        <c:auto val="1"/>
        <c:lblAlgn val="ctr"/>
        <c:lblOffset val="100"/>
        <c:noMultiLvlLbl val="0"/>
      </c:catAx>
      <c:valAx>
        <c:axId val="161444608"/>
        <c:scaling>
          <c:orientation val="minMax"/>
        </c:scaling>
        <c:delete val="1"/>
        <c:axPos val="l"/>
        <c:numFmt formatCode="0%" sourceLinked="1"/>
        <c:majorTickMark val="none"/>
        <c:minorTickMark val="none"/>
        <c:tickLblPos val="nextTo"/>
        <c:crossAx val="161442816"/>
        <c:crosses val="autoZero"/>
        <c:crossBetween val="between"/>
      </c:valAx>
    </c:plotArea>
    <c:legend>
      <c:legendPos val="t"/>
      <c:overlay val="0"/>
    </c:legend>
    <c:plotVisOnly val="1"/>
    <c:dispBlanksAs val="gap"/>
    <c:showDLblsOverMax val="0"/>
  </c:chart>
  <c:txPr>
    <a:bodyPr/>
    <a:lstStyle/>
    <a:p>
      <a:pPr>
        <a:defRPr sz="1400"/>
      </a:pPr>
      <a:endParaRPr lang="sv-SE"/>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a:t>utbildning</a:t>
            </a:r>
            <a:r>
              <a:rPr lang="en-US" dirty="0"/>
              <a:t> </a:t>
            </a:r>
          </a:p>
        </c:rich>
      </c:tx>
      <c:overlay val="0"/>
    </c:title>
    <c:autoTitleDeleted val="0"/>
    <c:plotArea>
      <c:layout/>
      <c:pieChart>
        <c:varyColors val="1"/>
        <c:dLbls>
          <c:showLegendKey val="0"/>
          <c:showVal val="0"/>
          <c:showCatName val="0"/>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utbildning</a:t>
            </a:r>
            <a:endParaRPr lang="en-US" dirty="0"/>
          </a:p>
        </c:rich>
      </c:tx>
      <c:overlay val="0"/>
    </c:title>
    <c:autoTitleDeleted val="0"/>
    <c:plotArea>
      <c:layout/>
      <c:pieChart>
        <c:varyColors val="1"/>
        <c:ser>
          <c:idx val="0"/>
          <c:order val="0"/>
          <c:dLbls>
            <c:spPr>
              <a:noFill/>
              <a:ln>
                <a:noFill/>
              </a:ln>
              <a:effectLst/>
            </c:spPr>
            <c:txPr>
              <a:bodyPr wrap="square" lIns="38100" tIns="19050" rIns="38100" bIns="19050" anchor="ctr">
                <a:spAutoFit/>
              </a:bodyPr>
              <a:lstStyle/>
              <a:p>
                <a:pPr>
                  <a:defRPr sz="1800" b="1"/>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funktioner!$E$29:$E$34</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funktioner!$F$29:$F$34</c:f>
              <c:numCache>
                <c:formatCode>0%</c:formatCode>
                <c:ptCount val="6"/>
                <c:pt idx="0">
                  <c:v>0.12251393543470748</c:v>
                </c:pt>
                <c:pt idx="1">
                  <c:v>0.36523069058152319</c:v>
                </c:pt>
                <c:pt idx="2">
                  <c:v>0.11769632124741666</c:v>
                </c:pt>
                <c:pt idx="3">
                  <c:v>0.25199114707614712</c:v>
                </c:pt>
                <c:pt idx="4">
                  <c:v>0.113761913478065</c:v>
                </c:pt>
                <c:pt idx="5">
                  <c:v>2.880599218214051E-2</c:v>
                </c:pt>
              </c:numCache>
            </c:numRef>
          </c:val>
          <c:extLst>
            <c:ext xmlns:c16="http://schemas.microsoft.com/office/drawing/2014/chart" uri="{C3380CC4-5D6E-409C-BE32-E72D297353CC}">
              <c16:uniqueId val="{00000000-7FCD-438C-93C7-CD331B6EFA47}"/>
            </c:ext>
          </c:extLst>
        </c:ser>
        <c:dLbls>
          <c:showLegendKey val="0"/>
          <c:showVal val="0"/>
          <c:showCatName val="0"/>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t>forskning</a:t>
            </a:r>
            <a:endParaRPr lang="en-US" dirty="0"/>
          </a:p>
        </c:rich>
      </c:tx>
      <c:layout>
        <c:manualLayout>
          <c:xMode val="edge"/>
          <c:yMode val="edge"/>
          <c:x val="0.27022775170345092"/>
          <c:y val="2.6666666666666668E-2"/>
        </c:manualLayout>
      </c:layout>
      <c:overlay val="0"/>
    </c:title>
    <c:autoTitleDeleted val="0"/>
    <c:plotArea>
      <c:layout/>
      <c:pieChart>
        <c:varyColors val="1"/>
        <c:ser>
          <c:idx val="0"/>
          <c:order val="0"/>
          <c:dLbls>
            <c:spPr>
              <a:noFill/>
              <a:ln>
                <a:noFill/>
              </a:ln>
              <a:effectLst/>
            </c:spPr>
            <c:txPr>
              <a:bodyPr wrap="square" lIns="38100" tIns="19050" rIns="38100" bIns="19050" anchor="ctr">
                <a:spAutoFit/>
              </a:bodyPr>
              <a:lstStyle/>
              <a:p>
                <a:pPr>
                  <a:defRPr sz="1800" b="1"/>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funktioner!$E$41:$E$46</c:f>
              <c:strCache>
                <c:ptCount val="6"/>
                <c:pt idx="0">
                  <c:v>ledning</c:v>
                </c:pt>
                <c:pt idx="1">
                  <c:v>utbildnings- resp forskningsadmin</c:v>
                </c:pt>
                <c:pt idx="2">
                  <c:v>ekonomi- och personaladmin</c:v>
                </c:pt>
                <c:pt idx="3">
                  <c:v>infrastruktur och service</c:v>
                </c:pt>
                <c:pt idx="4">
                  <c:v>bibliotek</c:v>
                </c:pt>
                <c:pt idx="5">
                  <c:v>nivåspecifikt</c:v>
                </c:pt>
              </c:strCache>
            </c:strRef>
          </c:cat>
          <c:val>
            <c:numRef>
              <c:f>funktioner!$F$41:$F$46</c:f>
              <c:numCache>
                <c:formatCode>0%</c:formatCode>
                <c:ptCount val="6"/>
                <c:pt idx="0">
                  <c:v>0.15171011463529038</c:v>
                </c:pt>
                <c:pt idx="1">
                  <c:v>0.15975035894514555</c:v>
                </c:pt>
                <c:pt idx="2">
                  <c:v>0.21803215979361276</c:v>
                </c:pt>
                <c:pt idx="3">
                  <c:v>0.32413439432213492</c:v>
                </c:pt>
                <c:pt idx="4">
                  <c:v>0.12761603159878024</c:v>
                </c:pt>
                <c:pt idx="5">
                  <c:v>1.8756940705036234E-2</c:v>
                </c:pt>
              </c:numCache>
            </c:numRef>
          </c:val>
          <c:extLst>
            <c:ext xmlns:c16="http://schemas.microsoft.com/office/drawing/2014/chart" uri="{C3380CC4-5D6E-409C-BE32-E72D297353CC}">
              <c16:uniqueId val="{00000000-AFFD-48E4-A817-E57700B57821}"/>
            </c:ext>
          </c:extLst>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'funktion 11-17'!$B$61</c:f>
              <c:strCache>
                <c:ptCount val="1"/>
                <c:pt idx="0">
                  <c:v>utbildning</c:v>
                </c:pt>
              </c:strCache>
            </c:strRef>
          </c:tx>
          <c:spPr>
            <a:solidFill>
              <a:schemeClr val="accent6"/>
            </a:solidFill>
          </c:spPr>
          <c:invertIfNegative val="0"/>
          <c:cat>
            <c:strRef>
              <c:f>'funktion 11-17'!$A$62:$A$67</c:f>
              <c:strCache>
                <c:ptCount val="6"/>
                <c:pt idx="0">
                  <c:v>ledning</c:v>
                </c:pt>
                <c:pt idx="1">
                  <c:v>utb- resp forsk admin</c:v>
                </c:pt>
                <c:pt idx="2">
                  <c:v>ek- och pers admin</c:v>
                </c:pt>
                <c:pt idx="3">
                  <c:v>infrastruktur o service</c:v>
                </c:pt>
                <c:pt idx="4">
                  <c:v>bibliotek</c:v>
                </c:pt>
                <c:pt idx="5">
                  <c:v>nivåspecifikt</c:v>
                </c:pt>
              </c:strCache>
            </c:strRef>
          </c:cat>
          <c:val>
            <c:numRef>
              <c:f>'funktion 11-17'!$B$62:$B$67</c:f>
              <c:numCache>
                <c:formatCode>#\ ##0\ </c:formatCode>
                <c:ptCount val="6"/>
                <c:pt idx="0">
                  <c:v>1098634.6273908098</c:v>
                </c:pt>
                <c:pt idx="1">
                  <c:v>3275179.1233787001</c:v>
                </c:pt>
                <c:pt idx="2">
                  <c:v>1055433.0295579848</c:v>
                </c:pt>
                <c:pt idx="3">
                  <c:v>2259711.9175991854</c:v>
                </c:pt>
                <c:pt idx="4">
                  <c:v>1020151.5197579114</c:v>
                </c:pt>
                <c:pt idx="5">
                  <c:v>258315.59793877159</c:v>
                </c:pt>
              </c:numCache>
            </c:numRef>
          </c:val>
          <c:extLst>
            <c:ext xmlns:c16="http://schemas.microsoft.com/office/drawing/2014/chart" uri="{C3380CC4-5D6E-409C-BE32-E72D297353CC}">
              <c16:uniqueId val="{00000000-90EE-4707-9BC1-585DF0D0B098}"/>
            </c:ext>
          </c:extLst>
        </c:ser>
        <c:ser>
          <c:idx val="1"/>
          <c:order val="1"/>
          <c:tx>
            <c:strRef>
              <c:f>'funktion 11-17'!$C$61</c:f>
              <c:strCache>
                <c:ptCount val="1"/>
                <c:pt idx="0">
                  <c:v>forskning</c:v>
                </c:pt>
              </c:strCache>
            </c:strRef>
          </c:tx>
          <c:spPr>
            <a:solidFill>
              <a:schemeClr val="accent6">
                <a:lumMod val="60000"/>
                <a:lumOff val="40000"/>
              </a:schemeClr>
            </a:solidFill>
          </c:spPr>
          <c:invertIfNegative val="0"/>
          <c:cat>
            <c:strRef>
              <c:f>'funktion 11-17'!$A$62:$A$67</c:f>
              <c:strCache>
                <c:ptCount val="6"/>
                <c:pt idx="0">
                  <c:v>ledning</c:v>
                </c:pt>
                <c:pt idx="1">
                  <c:v>utb- resp forsk admin</c:v>
                </c:pt>
                <c:pt idx="2">
                  <c:v>ek- och pers admin</c:v>
                </c:pt>
                <c:pt idx="3">
                  <c:v>infrastruktur o service</c:v>
                </c:pt>
                <c:pt idx="4">
                  <c:v>bibliotek</c:v>
                </c:pt>
                <c:pt idx="5">
                  <c:v>nivåspecifikt</c:v>
                </c:pt>
              </c:strCache>
            </c:strRef>
          </c:cat>
          <c:val>
            <c:numRef>
              <c:f>'funktion 11-17'!$C$62:$C$67</c:f>
              <c:numCache>
                <c:formatCode>#\ ##0\ </c:formatCode>
                <c:ptCount val="6"/>
                <c:pt idx="0">
                  <c:v>1190415.9545214775</c:v>
                </c:pt>
                <c:pt idx="1">
                  <c:v>1253504.9260624407</c:v>
                </c:pt>
                <c:pt idx="2">
                  <c:v>1710821.7355253205</c:v>
                </c:pt>
                <c:pt idx="3">
                  <c:v>2543368.6826868216</c:v>
                </c:pt>
                <c:pt idx="4">
                  <c:v>1001358.1522439024</c:v>
                </c:pt>
                <c:pt idx="5">
                  <c:v>147179.12201810739</c:v>
                </c:pt>
              </c:numCache>
            </c:numRef>
          </c:val>
          <c:extLst>
            <c:ext xmlns:c16="http://schemas.microsoft.com/office/drawing/2014/chart" uri="{C3380CC4-5D6E-409C-BE32-E72D297353CC}">
              <c16:uniqueId val="{00000001-90EE-4707-9BC1-585DF0D0B098}"/>
            </c:ext>
          </c:extLst>
        </c:ser>
        <c:dLbls>
          <c:showLegendKey val="0"/>
          <c:showVal val="0"/>
          <c:showCatName val="0"/>
          <c:showSerName val="0"/>
          <c:showPercent val="0"/>
          <c:showBubbleSize val="0"/>
        </c:dLbls>
        <c:gapWidth val="150"/>
        <c:axId val="171538304"/>
        <c:axId val="171539840"/>
      </c:barChart>
      <c:catAx>
        <c:axId val="171538304"/>
        <c:scaling>
          <c:orientation val="minMax"/>
        </c:scaling>
        <c:delete val="0"/>
        <c:axPos val="b"/>
        <c:numFmt formatCode="General" sourceLinked="0"/>
        <c:majorTickMark val="out"/>
        <c:minorTickMark val="none"/>
        <c:tickLblPos val="nextTo"/>
        <c:txPr>
          <a:bodyPr/>
          <a:lstStyle/>
          <a:p>
            <a:pPr>
              <a:defRPr sz="1400"/>
            </a:pPr>
            <a:endParaRPr lang="sv-SE"/>
          </a:p>
        </c:txPr>
        <c:crossAx val="171539840"/>
        <c:crosses val="autoZero"/>
        <c:auto val="1"/>
        <c:lblAlgn val="ctr"/>
        <c:lblOffset val="100"/>
        <c:noMultiLvlLbl val="0"/>
      </c:catAx>
      <c:valAx>
        <c:axId val="171539840"/>
        <c:scaling>
          <c:orientation val="minMax"/>
        </c:scaling>
        <c:delete val="0"/>
        <c:axPos val="l"/>
        <c:majorGridlines/>
        <c:numFmt formatCode="#\ ##0\ " sourceLinked="1"/>
        <c:majorTickMark val="out"/>
        <c:minorTickMark val="none"/>
        <c:tickLblPos val="nextTo"/>
        <c:crossAx val="171538304"/>
        <c:crosses val="autoZero"/>
        <c:crossBetween val="between"/>
        <c:dispUnits>
          <c:builtInUnit val="thousands"/>
          <c:dispUnitsLbl>
            <c:layout>
              <c:manualLayout>
                <c:xMode val="edge"/>
                <c:yMode val="edge"/>
                <c:x val="1.4029277125232963E-2"/>
                <c:y val="0.26959676868768045"/>
              </c:manualLayout>
            </c:layout>
            <c:tx>
              <c:rich>
                <a:bodyPr/>
                <a:lstStyle/>
                <a:p>
                  <a:pPr>
                    <a:defRPr/>
                  </a:pPr>
                  <a:r>
                    <a:rPr lang="sv-SE" dirty="0"/>
                    <a:t>Kostnader tkr</a:t>
                  </a:r>
                </a:p>
              </c:rich>
            </c:tx>
          </c:dispUnitsLbl>
        </c:dispUnits>
      </c:valAx>
    </c:plotArea>
    <c:legend>
      <c:legendPos val="r"/>
      <c:overlay val="0"/>
    </c:legend>
    <c:plotVisOnly val="1"/>
    <c:dispBlanksAs val="gap"/>
    <c:showDLblsOverMax val="0"/>
  </c:chart>
  <c:txPr>
    <a:bodyPr/>
    <a:lstStyle/>
    <a:p>
      <a:pPr>
        <a:defRPr sz="1600"/>
      </a:pPr>
      <a:endParaRPr lang="sv-SE"/>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'funktion 11-17'!$C$105</c:f>
              <c:strCache>
                <c:ptCount val="1"/>
                <c:pt idx="0">
                  <c:v>utbildnings- resp forskningsadmin</c:v>
                </c:pt>
              </c:strCache>
            </c:strRef>
          </c:tx>
          <c:marker>
            <c:symbol val="none"/>
          </c:marker>
          <c:cat>
            <c:numRef>
              <c:f>'funktion 11-17'!$A$106:$A$112</c:f>
              <c:numCache>
                <c:formatCode>General</c:formatCode>
                <c:ptCount val="7"/>
                <c:pt idx="0">
                  <c:v>2011</c:v>
                </c:pt>
                <c:pt idx="1">
                  <c:v>2012</c:v>
                </c:pt>
                <c:pt idx="2">
                  <c:v>2013</c:v>
                </c:pt>
                <c:pt idx="3">
                  <c:v>2014</c:v>
                </c:pt>
                <c:pt idx="4">
                  <c:v>2015</c:v>
                </c:pt>
                <c:pt idx="5">
                  <c:v>2016</c:v>
                </c:pt>
                <c:pt idx="6">
                  <c:v>2017</c:v>
                </c:pt>
              </c:numCache>
            </c:numRef>
          </c:cat>
          <c:val>
            <c:numRef>
              <c:f>'funktion 11-17'!$C$106:$C$112</c:f>
              <c:numCache>
                <c:formatCode>#,##0</c:formatCode>
                <c:ptCount val="7"/>
                <c:pt idx="0">
                  <c:v>3050957.322908211</c:v>
                </c:pt>
                <c:pt idx="1">
                  <c:v>3169483.5054716347</c:v>
                </c:pt>
                <c:pt idx="2">
                  <c:v>3107472.6643266524</c:v>
                </c:pt>
                <c:pt idx="3">
                  <c:v>3135624.0659860191</c:v>
                </c:pt>
                <c:pt idx="4">
                  <c:v>3206770.6371371578</c:v>
                </c:pt>
                <c:pt idx="5">
                  <c:v>3246342</c:v>
                </c:pt>
                <c:pt idx="6">
                  <c:v>3275179.1233787001</c:v>
                </c:pt>
              </c:numCache>
            </c:numRef>
          </c:val>
          <c:smooth val="0"/>
          <c:extLst>
            <c:ext xmlns:c16="http://schemas.microsoft.com/office/drawing/2014/chart" uri="{C3380CC4-5D6E-409C-BE32-E72D297353CC}">
              <c16:uniqueId val="{00000000-183F-45D5-ADB5-2BFC78E412E1}"/>
            </c:ext>
          </c:extLst>
        </c:ser>
        <c:ser>
          <c:idx val="3"/>
          <c:order val="1"/>
          <c:tx>
            <c:strRef>
              <c:f>'funktion 11-17'!$E$105</c:f>
              <c:strCache>
                <c:ptCount val="1"/>
                <c:pt idx="0">
                  <c:v>infrastruktur och service</c:v>
                </c:pt>
              </c:strCache>
            </c:strRef>
          </c:tx>
          <c:marker>
            <c:symbol val="none"/>
          </c:marker>
          <c:cat>
            <c:numRef>
              <c:f>'funktion 11-17'!$A$106:$A$112</c:f>
              <c:numCache>
                <c:formatCode>General</c:formatCode>
                <c:ptCount val="7"/>
                <c:pt idx="0">
                  <c:v>2011</c:v>
                </c:pt>
                <c:pt idx="1">
                  <c:v>2012</c:v>
                </c:pt>
                <c:pt idx="2">
                  <c:v>2013</c:v>
                </c:pt>
                <c:pt idx="3">
                  <c:v>2014</c:v>
                </c:pt>
                <c:pt idx="4">
                  <c:v>2015</c:v>
                </c:pt>
                <c:pt idx="5">
                  <c:v>2016</c:v>
                </c:pt>
                <c:pt idx="6">
                  <c:v>2017</c:v>
                </c:pt>
              </c:numCache>
            </c:numRef>
          </c:cat>
          <c:val>
            <c:numRef>
              <c:f>'funktion 11-17'!$E$106:$E$112</c:f>
              <c:numCache>
                <c:formatCode>#,##0</c:formatCode>
                <c:ptCount val="7"/>
                <c:pt idx="0">
                  <c:v>2125625.3764017574</c:v>
                </c:pt>
                <c:pt idx="1">
                  <c:v>2194298.1519499472</c:v>
                </c:pt>
                <c:pt idx="2">
                  <c:v>2305244.160310898</c:v>
                </c:pt>
                <c:pt idx="3">
                  <c:v>2199148.3012503786</c:v>
                </c:pt>
                <c:pt idx="4">
                  <c:v>2272265.8264695443</c:v>
                </c:pt>
                <c:pt idx="5">
                  <c:v>2330634</c:v>
                </c:pt>
                <c:pt idx="6">
                  <c:v>2259711.9175991854</c:v>
                </c:pt>
              </c:numCache>
            </c:numRef>
          </c:val>
          <c:smooth val="0"/>
          <c:extLst>
            <c:ext xmlns:c16="http://schemas.microsoft.com/office/drawing/2014/chart" uri="{C3380CC4-5D6E-409C-BE32-E72D297353CC}">
              <c16:uniqueId val="{00000001-183F-45D5-ADB5-2BFC78E412E1}"/>
            </c:ext>
          </c:extLst>
        </c:ser>
        <c:ser>
          <c:idx val="4"/>
          <c:order val="2"/>
          <c:tx>
            <c:strRef>
              <c:f>'funktion 11-17'!$F$105</c:f>
              <c:strCache>
                <c:ptCount val="1"/>
                <c:pt idx="0">
                  <c:v>bibliotek</c:v>
                </c:pt>
              </c:strCache>
            </c:strRef>
          </c:tx>
          <c:marker>
            <c:symbol val="none"/>
          </c:marker>
          <c:cat>
            <c:numRef>
              <c:f>'funktion 11-17'!$A$106:$A$112</c:f>
              <c:numCache>
                <c:formatCode>General</c:formatCode>
                <c:ptCount val="7"/>
                <c:pt idx="0">
                  <c:v>2011</c:v>
                </c:pt>
                <c:pt idx="1">
                  <c:v>2012</c:v>
                </c:pt>
                <c:pt idx="2">
                  <c:v>2013</c:v>
                </c:pt>
                <c:pt idx="3">
                  <c:v>2014</c:v>
                </c:pt>
                <c:pt idx="4">
                  <c:v>2015</c:v>
                </c:pt>
                <c:pt idx="5">
                  <c:v>2016</c:v>
                </c:pt>
                <c:pt idx="6">
                  <c:v>2017</c:v>
                </c:pt>
              </c:numCache>
            </c:numRef>
          </c:cat>
          <c:val>
            <c:numRef>
              <c:f>'funktion 11-17'!$F$106:$F$112</c:f>
              <c:numCache>
                <c:formatCode>#,##0</c:formatCode>
                <c:ptCount val="7"/>
                <c:pt idx="0">
                  <c:v>953126.12909103779</c:v>
                </c:pt>
                <c:pt idx="1">
                  <c:v>964933.42596828681</c:v>
                </c:pt>
                <c:pt idx="2">
                  <c:v>968877.82086728665</c:v>
                </c:pt>
                <c:pt idx="3">
                  <c:v>981679.57452040876</c:v>
                </c:pt>
                <c:pt idx="4">
                  <c:v>1001638.2492999999</c:v>
                </c:pt>
                <c:pt idx="5">
                  <c:v>1014360</c:v>
                </c:pt>
                <c:pt idx="6">
                  <c:v>1020151.5197579114</c:v>
                </c:pt>
              </c:numCache>
            </c:numRef>
          </c:val>
          <c:smooth val="0"/>
          <c:extLst>
            <c:ext xmlns:c16="http://schemas.microsoft.com/office/drawing/2014/chart" uri="{C3380CC4-5D6E-409C-BE32-E72D297353CC}">
              <c16:uniqueId val="{00000002-183F-45D5-ADB5-2BFC78E412E1}"/>
            </c:ext>
          </c:extLst>
        </c:ser>
        <c:ser>
          <c:idx val="0"/>
          <c:order val="3"/>
          <c:tx>
            <c:strRef>
              <c:f>'funktion 11-17'!$B$105</c:f>
              <c:strCache>
                <c:ptCount val="1"/>
                <c:pt idx="0">
                  <c:v>ledning</c:v>
                </c:pt>
              </c:strCache>
            </c:strRef>
          </c:tx>
          <c:marker>
            <c:symbol val="none"/>
          </c:marker>
          <c:cat>
            <c:numRef>
              <c:f>'funktion 11-17'!$A$106:$A$112</c:f>
              <c:numCache>
                <c:formatCode>General</c:formatCode>
                <c:ptCount val="7"/>
                <c:pt idx="0">
                  <c:v>2011</c:v>
                </c:pt>
                <c:pt idx="1">
                  <c:v>2012</c:v>
                </c:pt>
                <c:pt idx="2">
                  <c:v>2013</c:v>
                </c:pt>
                <c:pt idx="3">
                  <c:v>2014</c:v>
                </c:pt>
                <c:pt idx="4">
                  <c:v>2015</c:v>
                </c:pt>
                <c:pt idx="5">
                  <c:v>2016</c:v>
                </c:pt>
                <c:pt idx="6">
                  <c:v>2017</c:v>
                </c:pt>
              </c:numCache>
            </c:numRef>
          </c:cat>
          <c:val>
            <c:numRef>
              <c:f>'funktion 11-17'!$B$106:$B$112</c:f>
              <c:numCache>
                <c:formatCode>#,##0</c:formatCode>
                <c:ptCount val="7"/>
                <c:pt idx="0">
                  <c:v>880544.26328784402</c:v>
                </c:pt>
                <c:pt idx="1">
                  <c:v>952444.95516701217</c:v>
                </c:pt>
                <c:pt idx="2">
                  <c:v>955772.33852564171</c:v>
                </c:pt>
                <c:pt idx="3">
                  <c:v>990890.80519170896</c:v>
                </c:pt>
                <c:pt idx="4">
                  <c:v>1036766.8304806551</c:v>
                </c:pt>
                <c:pt idx="5">
                  <c:v>1074808</c:v>
                </c:pt>
                <c:pt idx="6">
                  <c:v>1098634.6273908098</c:v>
                </c:pt>
              </c:numCache>
            </c:numRef>
          </c:val>
          <c:smooth val="0"/>
          <c:extLst>
            <c:ext xmlns:c16="http://schemas.microsoft.com/office/drawing/2014/chart" uri="{C3380CC4-5D6E-409C-BE32-E72D297353CC}">
              <c16:uniqueId val="{00000003-183F-45D5-ADB5-2BFC78E412E1}"/>
            </c:ext>
          </c:extLst>
        </c:ser>
        <c:ser>
          <c:idx val="2"/>
          <c:order val="4"/>
          <c:tx>
            <c:strRef>
              <c:f>'funktion 11-17'!$D$105</c:f>
              <c:strCache>
                <c:ptCount val="1"/>
                <c:pt idx="0">
                  <c:v>ekonomi- och personaladmin</c:v>
                </c:pt>
              </c:strCache>
            </c:strRef>
          </c:tx>
          <c:marker>
            <c:symbol val="none"/>
          </c:marker>
          <c:cat>
            <c:numRef>
              <c:f>'funktion 11-17'!$A$106:$A$112</c:f>
              <c:numCache>
                <c:formatCode>General</c:formatCode>
                <c:ptCount val="7"/>
                <c:pt idx="0">
                  <c:v>2011</c:v>
                </c:pt>
                <c:pt idx="1">
                  <c:v>2012</c:v>
                </c:pt>
                <c:pt idx="2">
                  <c:v>2013</c:v>
                </c:pt>
                <c:pt idx="3">
                  <c:v>2014</c:v>
                </c:pt>
                <c:pt idx="4">
                  <c:v>2015</c:v>
                </c:pt>
                <c:pt idx="5">
                  <c:v>2016</c:v>
                </c:pt>
                <c:pt idx="6">
                  <c:v>2017</c:v>
                </c:pt>
              </c:numCache>
            </c:numRef>
          </c:cat>
          <c:val>
            <c:numRef>
              <c:f>'funktion 11-17'!$D$106:$D$112</c:f>
              <c:numCache>
                <c:formatCode>#,##0</c:formatCode>
                <c:ptCount val="7"/>
                <c:pt idx="0">
                  <c:v>906071.84643041703</c:v>
                </c:pt>
                <c:pt idx="1">
                  <c:v>915799.21280297567</c:v>
                </c:pt>
                <c:pt idx="2">
                  <c:v>922524.12688797759</c:v>
                </c:pt>
                <c:pt idx="3">
                  <c:v>928497.53077004326</c:v>
                </c:pt>
                <c:pt idx="4">
                  <c:v>977777.92895723542</c:v>
                </c:pt>
                <c:pt idx="5">
                  <c:v>1019600</c:v>
                </c:pt>
                <c:pt idx="6">
                  <c:v>1055433.0295579848</c:v>
                </c:pt>
              </c:numCache>
            </c:numRef>
          </c:val>
          <c:smooth val="0"/>
          <c:extLst>
            <c:ext xmlns:c16="http://schemas.microsoft.com/office/drawing/2014/chart" uri="{C3380CC4-5D6E-409C-BE32-E72D297353CC}">
              <c16:uniqueId val="{00000004-183F-45D5-ADB5-2BFC78E412E1}"/>
            </c:ext>
          </c:extLst>
        </c:ser>
        <c:ser>
          <c:idx val="5"/>
          <c:order val="5"/>
          <c:tx>
            <c:strRef>
              <c:f>'funktion 11-17'!$G$105</c:f>
              <c:strCache>
                <c:ptCount val="1"/>
                <c:pt idx="0">
                  <c:v>nivåspecifikt</c:v>
                </c:pt>
              </c:strCache>
            </c:strRef>
          </c:tx>
          <c:marker>
            <c:symbol val="none"/>
          </c:marker>
          <c:cat>
            <c:numRef>
              <c:f>'funktion 11-17'!$A$106:$A$112</c:f>
              <c:numCache>
                <c:formatCode>General</c:formatCode>
                <c:ptCount val="7"/>
                <c:pt idx="0">
                  <c:v>2011</c:v>
                </c:pt>
                <c:pt idx="1">
                  <c:v>2012</c:v>
                </c:pt>
                <c:pt idx="2">
                  <c:v>2013</c:v>
                </c:pt>
                <c:pt idx="3">
                  <c:v>2014</c:v>
                </c:pt>
                <c:pt idx="4">
                  <c:v>2015</c:v>
                </c:pt>
                <c:pt idx="5">
                  <c:v>2016</c:v>
                </c:pt>
                <c:pt idx="6">
                  <c:v>2017</c:v>
                </c:pt>
              </c:numCache>
            </c:numRef>
          </c:cat>
          <c:val>
            <c:numRef>
              <c:f>'funktion 11-17'!$G$106:$G$112</c:f>
              <c:numCache>
                <c:formatCode>#,##0</c:formatCode>
                <c:ptCount val="7"/>
                <c:pt idx="0">
                  <c:v>223649.07699999999</c:v>
                </c:pt>
                <c:pt idx="1">
                  <c:v>363358.58056460507</c:v>
                </c:pt>
                <c:pt idx="2">
                  <c:v>343546.03700000001</c:v>
                </c:pt>
                <c:pt idx="3">
                  <c:v>301454.47836200963</c:v>
                </c:pt>
                <c:pt idx="4">
                  <c:v>255227.93164868918</c:v>
                </c:pt>
                <c:pt idx="5">
                  <c:v>261098</c:v>
                </c:pt>
                <c:pt idx="6">
                  <c:v>258315.59793877159</c:v>
                </c:pt>
              </c:numCache>
            </c:numRef>
          </c:val>
          <c:smooth val="0"/>
          <c:extLst>
            <c:ext xmlns:c16="http://schemas.microsoft.com/office/drawing/2014/chart" uri="{C3380CC4-5D6E-409C-BE32-E72D297353CC}">
              <c16:uniqueId val="{00000005-183F-45D5-ADB5-2BFC78E412E1}"/>
            </c:ext>
          </c:extLst>
        </c:ser>
        <c:dLbls>
          <c:showLegendKey val="0"/>
          <c:showVal val="0"/>
          <c:showCatName val="0"/>
          <c:showSerName val="0"/>
          <c:showPercent val="0"/>
          <c:showBubbleSize val="0"/>
        </c:dLbls>
        <c:smooth val="0"/>
        <c:axId val="171462656"/>
        <c:axId val="171464192"/>
      </c:lineChart>
      <c:catAx>
        <c:axId val="171462656"/>
        <c:scaling>
          <c:orientation val="minMax"/>
        </c:scaling>
        <c:delete val="0"/>
        <c:axPos val="b"/>
        <c:numFmt formatCode="General" sourceLinked="1"/>
        <c:majorTickMark val="out"/>
        <c:minorTickMark val="none"/>
        <c:tickLblPos val="nextTo"/>
        <c:crossAx val="171464192"/>
        <c:crosses val="autoZero"/>
        <c:auto val="1"/>
        <c:lblAlgn val="ctr"/>
        <c:lblOffset val="100"/>
        <c:noMultiLvlLbl val="0"/>
      </c:catAx>
      <c:valAx>
        <c:axId val="171464192"/>
        <c:scaling>
          <c:orientation val="minMax"/>
        </c:scaling>
        <c:delete val="0"/>
        <c:axPos val="l"/>
        <c:majorGridlines/>
        <c:title>
          <c:tx>
            <c:rich>
              <a:bodyPr rot="-5400000" vert="horz"/>
              <a:lstStyle/>
              <a:p>
                <a:pPr>
                  <a:defRPr b="0"/>
                </a:pPr>
                <a:r>
                  <a:rPr lang="en-US" b="0"/>
                  <a:t>Kostnader tkr</a:t>
                </a:r>
              </a:p>
            </c:rich>
          </c:tx>
          <c:overlay val="0"/>
        </c:title>
        <c:numFmt formatCode="#,##0," sourceLinked="0"/>
        <c:majorTickMark val="out"/>
        <c:minorTickMark val="none"/>
        <c:tickLblPos val="nextTo"/>
        <c:crossAx val="171462656"/>
        <c:crosses val="autoZero"/>
        <c:crossBetween val="between"/>
      </c:valAx>
    </c:plotArea>
    <c:legend>
      <c:legendPos val="r"/>
      <c:overlay val="0"/>
    </c:legend>
    <c:plotVisOnly val="1"/>
    <c:dispBlanksAs val="gap"/>
    <c:showDLblsOverMax val="0"/>
  </c:chart>
  <c:txPr>
    <a:bodyPr/>
    <a:lstStyle/>
    <a:p>
      <a:pPr>
        <a:defRPr sz="1400"/>
      </a:pPr>
      <a:endParaRPr lang="sv-SE"/>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3"/>
          <c:order val="0"/>
          <c:tx>
            <c:strRef>
              <c:f>'funktion 11-17'!$E$118</c:f>
              <c:strCache>
                <c:ptCount val="1"/>
                <c:pt idx="0">
                  <c:v>infrastruktur och service</c:v>
                </c:pt>
              </c:strCache>
            </c:strRef>
          </c:tx>
          <c:marker>
            <c:symbol val="none"/>
          </c:marker>
          <c:cat>
            <c:numRef>
              <c:f>'funktion 11-17'!$A$119:$A$125</c:f>
              <c:numCache>
                <c:formatCode>General</c:formatCode>
                <c:ptCount val="7"/>
                <c:pt idx="0">
                  <c:v>2011</c:v>
                </c:pt>
                <c:pt idx="1">
                  <c:v>2012</c:v>
                </c:pt>
                <c:pt idx="2">
                  <c:v>2013</c:v>
                </c:pt>
                <c:pt idx="3">
                  <c:v>2014</c:v>
                </c:pt>
                <c:pt idx="4">
                  <c:v>2015</c:v>
                </c:pt>
                <c:pt idx="5">
                  <c:v>2016</c:v>
                </c:pt>
                <c:pt idx="6">
                  <c:v>2017</c:v>
                </c:pt>
              </c:numCache>
            </c:numRef>
          </c:cat>
          <c:val>
            <c:numRef>
              <c:f>'funktion 11-17'!$E$119:$E$125</c:f>
              <c:numCache>
                <c:formatCode>#,##0</c:formatCode>
                <c:ptCount val="7"/>
                <c:pt idx="0">
                  <c:v>1976070.703840493</c:v>
                </c:pt>
                <c:pt idx="1">
                  <c:v>2140790.3755300366</c:v>
                </c:pt>
                <c:pt idx="2">
                  <c:v>2222690.5590703092</c:v>
                </c:pt>
                <c:pt idx="3">
                  <c:v>2357167.7190758805</c:v>
                </c:pt>
                <c:pt idx="4">
                  <c:v>2579451.4344861405</c:v>
                </c:pt>
                <c:pt idx="5">
                  <c:v>2551056</c:v>
                </c:pt>
                <c:pt idx="6">
                  <c:v>2543368.6826868216</c:v>
                </c:pt>
              </c:numCache>
            </c:numRef>
          </c:val>
          <c:smooth val="0"/>
          <c:extLst>
            <c:ext xmlns:c16="http://schemas.microsoft.com/office/drawing/2014/chart" uri="{C3380CC4-5D6E-409C-BE32-E72D297353CC}">
              <c16:uniqueId val="{00000000-3098-4B9C-B475-AF5CE99E49B3}"/>
            </c:ext>
          </c:extLst>
        </c:ser>
        <c:ser>
          <c:idx val="2"/>
          <c:order val="1"/>
          <c:tx>
            <c:strRef>
              <c:f>'funktion 11-17'!$D$118</c:f>
              <c:strCache>
                <c:ptCount val="1"/>
                <c:pt idx="0">
                  <c:v>ekonomi- och personaladmin</c:v>
                </c:pt>
              </c:strCache>
            </c:strRef>
          </c:tx>
          <c:marker>
            <c:symbol val="none"/>
          </c:marker>
          <c:cat>
            <c:numRef>
              <c:f>'funktion 11-17'!$A$119:$A$125</c:f>
              <c:numCache>
                <c:formatCode>General</c:formatCode>
                <c:ptCount val="7"/>
                <c:pt idx="0">
                  <c:v>2011</c:v>
                </c:pt>
                <c:pt idx="1">
                  <c:v>2012</c:v>
                </c:pt>
                <c:pt idx="2">
                  <c:v>2013</c:v>
                </c:pt>
                <c:pt idx="3">
                  <c:v>2014</c:v>
                </c:pt>
                <c:pt idx="4">
                  <c:v>2015</c:v>
                </c:pt>
                <c:pt idx="5">
                  <c:v>2016</c:v>
                </c:pt>
                <c:pt idx="6">
                  <c:v>2017</c:v>
                </c:pt>
              </c:numCache>
            </c:numRef>
          </c:cat>
          <c:val>
            <c:numRef>
              <c:f>'funktion 11-17'!$D$119:$D$125</c:f>
              <c:numCache>
                <c:formatCode>#,##0</c:formatCode>
                <c:ptCount val="7"/>
                <c:pt idx="0">
                  <c:v>1353750.5535134668</c:v>
                </c:pt>
                <c:pt idx="1">
                  <c:v>1432589.9104967851</c:v>
                </c:pt>
                <c:pt idx="2">
                  <c:v>1445343.8485859784</c:v>
                </c:pt>
                <c:pt idx="3">
                  <c:v>1505086.257003329</c:v>
                </c:pt>
                <c:pt idx="4">
                  <c:v>1589509.1841422692</c:v>
                </c:pt>
                <c:pt idx="5">
                  <c:v>1627434</c:v>
                </c:pt>
                <c:pt idx="6">
                  <c:v>1710821.7355253205</c:v>
                </c:pt>
              </c:numCache>
            </c:numRef>
          </c:val>
          <c:smooth val="0"/>
          <c:extLst>
            <c:ext xmlns:c16="http://schemas.microsoft.com/office/drawing/2014/chart" uri="{C3380CC4-5D6E-409C-BE32-E72D297353CC}">
              <c16:uniqueId val="{00000001-3098-4B9C-B475-AF5CE99E49B3}"/>
            </c:ext>
          </c:extLst>
        </c:ser>
        <c:ser>
          <c:idx val="1"/>
          <c:order val="2"/>
          <c:tx>
            <c:strRef>
              <c:f>'funktion 11-17'!$C$118</c:f>
              <c:strCache>
                <c:ptCount val="1"/>
                <c:pt idx="0">
                  <c:v>utbildnings- resp forskningsadmin</c:v>
                </c:pt>
              </c:strCache>
            </c:strRef>
          </c:tx>
          <c:marker>
            <c:symbol val="none"/>
          </c:marker>
          <c:cat>
            <c:numRef>
              <c:f>'funktion 11-17'!$A$119:$A$125</c:f>
              <c:numCache>
                <c:formatCode>General</c:formatCode>
                <c:ptCount val="7"/>
                <c:pt idx="0">
                  <c:v>2011</c:v>
                </c:pt>
                <c:pt idx="1">
                  <c:v>2012</c:v>
                </c:pt>
                <c:pt idx="2">
                  <c:v>2013</c:v>
                </c:pt>
                <c:pt idx="3">
                  <c:v>2014</c:v>
                </c:pt>
                <c:pt idx="4">
                  <c:v>2015</c:v>
                </c:pt>
                <c:pt idx="5">
                  <c:v>2016</c:v>
                </c:pt>
                <c:pt idx="6">
                  <c:v>2017</c:v>
                </c:pt>
              </c:numCache>
            </c:numRef>
          </c:cat>
          <c:val>
            <c:numRef>
              <c:f>'funktion 11-17'!$C$119:$C$125</c:f>
              <c:numCache>
                <c:formatCode>#,##0</c:formatCode>
                <c:ptCount val="7"/>
                <c:pt idx="0">
                  <c:v>1020070.59878646</c:v>
                </c:pt>
                <c:pt idx="1">
                  <c:v>1056592.7120797059</c:v>
                </c:pt>
                <c:pt idx="2">
                  <c:v>1107744.9184441573</c:v>
                </c:pt>
                <c:pt idx="3">
                  <c:v>1114794.035677535</c:v>
                </c:pt>
                <c:pt idx="4">
                  <c:v>1205204.6824192856</c:v>
                </c:pt>
                <c:pt idx="5">
                  <c:v>1216187</c:v>
                </c:pt>
                <c:pt idx="6">
                  <c:v>1253504.9260624407</c:v>
                </c:pt>
              </c:numCache>
            </c:numRef>
          </c:val>
          <c:smooth val="0"/>
          <c:extLst>
            <c:ext xmlns:c16="http://schemas.microsoft.com/office/drawing/2014/chart" uri="{C3380CC4-5D6E-409C-BE32-E72D297353CC}">
              <c16:uniqueId val="{00000002-3098-4B9C-B475-AF5CE99E49B3}"/>
            </c:ext>
          </c:extLst>
        </c:ser>
        <c:ser>
          <c:idx val="0"/>
          <c:order val="3"/>
          <c:tx>
            <c:strRef>
              <c:f>'funktion 11-17'!$B$118</c:f>
              <c:strCache>
                <c:ptCount val="1"/>
                <c:pt idx="0">
                  <c:v>ledning</c:v>
                </c:pt>
              </c:strCache>
            </c:strRef>
          </c:tx>
          <c:marker>
            <c:symbol val="none"/>
          </c:marker>
          <c:cat>
            <c:numRef>
              <c:f>'funktion 11-17'!$A$119:$A$125</c:f>
              <c:numCache>
                <c:formatCode>General</c:formatCode>
                <c:ptCount val="7"/>
                <c:pt idx="0">
                  <c:v>2011</c:v>
                </c:pt>
                <c:pt idx="1">
                  <c:v>2012</c:v>
                </c:pt>
                <c:pt idx="2">
                  <c:v>2013</c:v>
                </c:pt>
                <c:pt idx="3">
                  <c:v>2014</c:v>
                </c:pt>
                <c:pt idx="4">
                  <c:v>2015</c:v>
                </c:pt>
                <c:pt idx="5">
                  <c:v>2016</c:v>
                </c:pt>
                <c:pt idx="6">
                  <c:v>2017</c:v>
                </c:pt>
              </c:numCache>
            </c:numRef>
          </c:cat>
          <c:val>
            <c:numRef>
              <c:f>'funktion 11-17'!$B$119:$B$125</c:f>
              <c:numCache>
                <c:formatCode>#,##0</c:formatCode>
                <c:ptCount val="7"/>
                <c:pt idx="0">
                  <c:v>873928.89979960467</c:v>
                </c:pt>
                <c:pt idx="1">
                  <c:v>956188.62451968505</c:v>
                </c:pt>
                <c:pt idx="2">
                  <c:v>951891.61981594632</c:v>
                </c:pt>
                <c:pt idx="3">
                  <c:v>1027412.8086539441</c:v>
                </c:pt>
                <c:pt idx="4">
                  <c:v>1098339.907443916</c:v>
                </c:pt>
                <c:pt idx="5">
                  <c:v>1169297</c:v>
                </c:pt>
                <c:pt idx="6">
                  <c:v>1190415.9545214775</c:v>
                </c:pt>
              </c:numCache>
            </c:numRef>
          </c:val>
          <c:smooth val="0"/>
          <c:extLst>
            <c:ext xmlns:c16="http://schemas.microsoft.com/office/drawing/2014/chart" uri="{C3380CC4-5D6E-409C-BE32-E72D297353CC}">
              <c16:uniqueId val="{00000003-3098-4B9C-B475-AF5CE99E49B3}"/>
            </c:ext>
          </c:extLst>
        </c:ser>
        <c:ser>
          <c:idx val="4"/>
          <c:order val="4"/>
          <c:tx>
            <c:strRef>
              <c:f>'funktion 11-17'!$F$118</c:f>
              <c:strCache>
                <c:ptCount val="1"/>
                <c:pt idx="0">
                  <c:v>bibliotek</c:v>
                </c:pt>
              </c:strCache>
            </c:strRef>
          </c:tx>
          <c:marker>
            <c:symbol val="none"/>
          </c:marker>
          <c:cat>
            <c:numRef>
              <c:f>'funktion 11-17'!$A$119:$A$125</c:f>
              <c:numCache>
                <c:formatCode>General</c:formatCode>
                <c:ptCount val="7"/>
                <c:pt idx="0">
                  <c:v>2011</c:v>
                </c:pt>
                <c:pt idx="1">
                  <c:v>2012</c:v>
                </c:pt>
                <c:pt idx="2">
                  <c:v>2013</c:v>
                </c:pt>
                <c:pt idx="3">
                  <c:v>2014</c:v>
                </c:pt>
                <c:pt idx="4">
                  <c:v>2015</c:v>
                </c:pt>
                <c:pt idx="5">
                  <c:v>2016</c:v>
                </c:pt>
                <c:pt idx="6">
                  <c:v>2017</c:v>
                </c:pt>
              </c:numCache>
            </c:numRef>
          </c:cat>
          <c:val>
            <c:numRef>
              <c:f>'funktion 11-17'!$F$119:$F$125</c:f>
              <c:numCache>
                <c:formatCode>#,##0</c:formatCode>
                <c:ptCount val="7"/>
                <c:pt idx="0">
                  <c:v>846039.29464991693</c:v>
                </c:pt>
                <c:pt idx="1">
                  <c:v>868437.51312585548</c:v>
                </c:pt>
                <c:pt idx="2">
                  <c:v>904480.97489238577</c:v>
                </c:pt>
                <c:pt idx="3">
                  <c:v>930302.41395395715</c:v>
                </c:pt>
                <c:pt idx="4">
                  <c:v>930346.82460837718</c:v>
                </c:pt>
                <c:pt idx="5">
                  <c:v>979515</c:v>
                </c:pt>
                <c:pt idx="6">
                  <c:v>1001358.1522439024</c:v>
                </c:pt>
              </c:numCache>
            </c:numRef>
          </c:val>
          <c:smooth val="0"/>
          <c:extLst>
            <c:ext xmlns:c16="http://schemas.microsoft.com/office/drawing/2014/chart" uri="{C3380CC4-5D6E-409C-BE32-E72D297353CC}">
              <c16:uniqueId val="{00000004-3098-4B9C-B475-AF5CE99E49B3}"/>
            </c:ext>
          </c:extLst>
        </c:ser>
        <c:ser>
          <c:idx val="5"/>
          <c:order val="5"/>
          <c:tx>
            <c:strRef>
              <c:f>'funktion 11-17'!$G$118</c:f>
              <c:strCache>
                <c:ptCount val="1"/>
                <c:pt idx="0">
                  <c:v>nivåspecifikt</c:v>
                </c:pt>
              </c:strCache>
            </c:strRef>
          </c:tx>
          <c:marker>
            <c:symbol val="none"/>
          </c:marker>
          <c:cat>
            <c:numRef>
              <c:f>'funktion 11-17'!$A$119:$A$125</c:f>
              <c:numCache>
                <c:formatCode>General</c:formatCode>
                <c:ptCount val="7"/>
                <c:pt idx="0">
                  <c:v>2011</c:v>
                </c:pt>
                <c:pt idx="1">
                  <c:v>2012</c:v>
                </c:pt>
                <c:pt idx="2">
                  <c:v>2013</c:v>
                </c:pt>
                <c:pt idx="3">
                  <c:v>2014</c:v>
                </c:pt>
                <c:pt idx="4">
                  <c:v>2015</c:v>
                </c:pt>
                <c:pt idx="5">
                  <c:v>2016</c:v>
                </c:pt>
                <c:pt idx="6">
                  <c:v>2017</c:v>
                </c:pt>
              </c:numCache>
            </c:numRef>
          </c:cat>
          <c:val>
            <c:numRef>
              <c:f>'funktion 11-17'!$G$119:$G$125</c:f>
              <c:numCache>
                <c:formatCode>#,##0</c:formatCode>
                <c:ptCount val="7"/>
                <c:pt idx="0">
                  <c:v>201154.22700000001</c:v>
                </c:pt>
                <c:pt idx="1">
                  <c:v>252851.37165539493</c:v>
                </c:pt>
                <c:pt idx="2">
                  <c:v>252028.58</c:v>
                </c:pt>
                <c:pt idx="3">
                  <c:v>242592.51983409023</c:v>
                </c:pt>
                <c:pt idx="4">
                  <c:v>182137.1470442148</c:v>
                </c:pt>
                <c:pt idx="5">
                  <c:v>148294</c:v>
                </c:pt>
                <c:pt idx="6">
                  <c:v>147179.12201810739</c:v>
                </c:pt>
              </c:numCache>
            </c:numRef>
          </c:val>
          <c:smooth val="0"/>
          <c:extLst>
            <c:ext xmlns:c16="http://schemas.microsoft.com/office/drawing/2014/chart" uri="{C3380CC4-5D6E-409C-BE32-E72D297353CC}">
              <c16:uniqueId val="{00000005-3098-4B9C-B475-AF5CE99E49B3}"/>
            </c:ext>
          </c:extLst>
        </c:ser>
        <c:dLbls>
          <c:showLegendKey val="0"/>
          <c:showVal val="0"/>
          <c:showCatName val="0"/>
          <c:showSerName val="0"/>
          <c:showPercent val="0"/>
          <c:showBubbleSize val="0"/>
        </c:dLbls>
        <c:smooth val="0"/>
        <c:axId val="171505536"/>
        <c:axId val="171507072"/>
      </c:lineChart>
      <c:catAx>
        <c:axId val="171505536"/>
        <c:scaling>
          <c:orientation val="minMax"/>
        </c:scaling>
        <c:delete val="0"/>
        <c:axPos val="b"/>
        <c:numFmt formatCode="General" sourceLinked="1"/>
        <c:majorTickMark val="out"/>
        <c:minorTickMark val="none"/>
        <c:tickLblPos val="nextTo"/>
        <c:crossAx val="171507072"/>
        <c:crosses val="autoZero"/>
        <c:auto val="1"/>
        <c:lblAlgn val="ctr"/>
        <c:lblOffset val="100"/>
        <c:noMultiLvlLbl val="0"/>
      </c:catAx>
      <c:valAx>
        <c:axId val="171507072"/>
        <c:scaling>
          <c:orientation val="minMax"/>
        </c:scaling>
        <c:delete val="0"/>
        <c:axPos val="l"/>
        <c:majorGridlines/>
        <c:title>
          <c:tx>
            <c:rich>
              <a:bodyPr rot="-5400000" vert="horz"/>
              <a:lstStyle/>
              <a:p>
                <a:pPr>
                  <a:defRPr b="0"/>
                </a:pPr>
                <a:r>
                  <a:rPr lang="en-US" b="0"/>
                  <a:t>Kostnader tkr</a:t>
                </a:r>
              </a:p>
            </c:rich>
          </c:tx>
          <c:overlay val="0"/>
        </c:title>
        <c:numFmt formatCode="#,##0," sourceLinked="0"/>
        <c:majorTickMark val="out"/>
        <c:minorTickMark val="none"/>
        <c:tickLblPos val="nextTo"/>
        <c:crossAx val="171505536"/>
        <c:crosses val="autoZero"/>
        <c:crossBetween val="between"/>
      </c:valAx>
    </c:plotArea>
    <c:legend>
      <c:legendPos val="r"/>
      <c:overlay val="0"/>
    </c:legend>
    <c:plotVisOnly val="1"/>
    <c:dispBlanksAs val="gap"/>
    <c:showDLblsOverMax val="0"/>
  </c:chart>
  <c:txPr>
    <a:bodyPr/>
    <a:lstStyle/>
    <a:p>
      <a:pPr>
        <a:defRPr sz="14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err="1"/>
              <a:t>forskning</a:t>
            </a:r>
            <a:endParaRPr lang="en-US" sz="1800" dirty="0"/>
          </a:p>
        </c:rich>
      </c:tx>
      <c:overlay val="0"/>
    </c:title>
    <c:autoTitleDeleted val="0"/>
    <c:plotArea>
      <c:layout/>
      <c:scatterChart>
        <c:scatterStyle val="lineMarker"/>
        <c:varyColors val="0"/>
        <c:ser>
          <c:idx val="0"/>
          <c:order val="0"/>
          <c:spPr>
            <a:ln w="28575">
              <a:noFill/>
            </a:ln>
          </c:spPr>
          <c:xVal>
            <c:numRef>
              <c:f>andel!$B$123:$B$154</c:f>
              <c:numCache>
                <c:formatCode>#,##0</c:formatCode>
                <c:ptCount val="32"/>
                <c:pt idx="0">
                  <c:v>135951</c:v>
                </c:pt>
                <c:pt idx="1">
                  <c:v>2758866</c:v>
                </c:pt>
                <c:pt idx="2">
                  <c:v>120235</c:v>
                </c:pt>
                <c:pt idx="3">
                  <c:v>31165</c:v>
                </c:pt>
                <c:pt idx="4">
                  <c:v>3713600</c:v>
                </c:pt>
                <c:pt idx="5">
                  <c:v>129670</c:v>
                </c:pt>
                <c:pt idx="6">
                  <c:v>110344</c:v>
                </c:pt>
                <c:pt idx="7">
                  <c:v>145224</c:v>
                </c:pt>
                <c:pt idx="8">
                  <c:v>135061</c:v>
                </c:pt>
                <c:pt idx="9">
                  <c:v>243961</c:v>
                </c:pt>
                <c:pt idx="10">
                  <c:v>63059</c:v>
                </c:pt>
                <c:pt idx="11">
                  <c:v>125593</c:v>
                </c:pt>
                <c:pt idx="12">
                  <c:v>109666</c:v>
                </c:pt>
                <c:pt idx="13">
                  <c:v>353392</c:v>
                </c:pt>
                <c:pt idx="14">
                  <c:v>16587</c:v>
                </c:pt>
                <c:pt idx="15">
                  <c:v>5536226</c:v>
                </c:pt>
                <c:pt idx="16">
                  <c:v>5896</c:v>
                </c:pt>
                <c:pt idx="17">
                  <c:v>9286</c:v>
                </c:pt>
                <c:pt idx="18">
                  <c:v>3048286.3</c:v>
                </c:pt>
                <c:pt idx="19">
                  <c:v>2145915</c:v>
                </c:pt>
                <c:pt idx="20">
                  <c:v>483952</c:v>
                </c:pt>
                <c:pt idx="21">
                  <c:v>960854</c:v>
                </c:pt>
                <c:pt idx="22">
                  <c:v>5585943.9606199758</c:v>
                </c:pt>
                <c:pt idx="23">
                  <c:v>261437</c:v>
                </c:pt>
                <c:pt idx="24">
                  <c:v>356069</c:v>
                </c:pt>
                <c:pt idx="25">
                  <c:v>271629</c:v>
                </c:pt>
                <c:pt idx="26">
                  <c:v>61170</c:v>
                </c:pt>
                <c:pt idx="27">
                  <c:v>2697048</c:v>
                </c:pt>
                <c:pt idx="28">
                  <c:v>2871372</c:v>
                </c:pt>
                <c:pt idx="29">
                  <c:v>2499354</c:v>
                </c:pt>
                <c:pt idx="30">
                  <c:v>4700702</c:v>
                </c:pt>
                <c:pt idx="31">
                  <c:v>465842</c:v>
                </c:pt>
              </c:numCache>
            </c:numRef>
          </c:xVal>
          <c:yVal>
            <c:numRef>
              <c:f>andel!$C$123:$C$154</c:f>
              <c:numCache>
                <c:formatCode>0%</c:formatCode>
                <c:ptCount val="32"/>
                <c:pt idx="0">
                  <c:v>0.23635133246537357</c:v>
                </c:pt>
                <c:pt idx="1">
                  <c:v>0.18196860594171663</c:v>
                </c:pt>
                <c:pt idx="2">
                  <c:v>0.29716196199110073</c:v>
                </c:pt>
                <c:pt idx="3">
                  <c:v>0.22350922509225093</c:v>
                </c:pt>
                <c:pt idx="4">
                  <c:v>0.20116364578845325</c:v>
                </c:pt>
                <c:pt idx="5">
                  <c:v>0.35043881391223874</c:v>
                </c:pt>
                <c:pt idx="6">
                  <c:v>0.2338539775610817</c:v>
                </c:pt>
                <c:pt idx="7">
                  <c:v>0.2236299440863769</c:v>
                </c:pt>
                <c:pt idx="8">
                  <c:v>0.24889554793759855</c:v>
                </c:pt>
                <c:pt idx="9">
                  <c:v>0.29893403573030597</c:v>
                </c:pt>
                <c:pt idx="10">
                  <c:v>0.26648978513835742</c:v>
                </c:pt>
                <c:pt idx="11">
                  <c:v>0.29045957975364872</c:v>
                </c:pt>
                <c:pt idx="12">
                  <c:v>0.24314612094906354</c:v>
                </c:pt>
                <c:pt idx="13">
                  <c:v>0.27682007515733237</c:v>
                </c:pt>
                <c:pt idx="14">
                  <c:v>0.33147977331645262</c:v>
                </c:pt>
                <c:pt idx="15">
                  <c:v>0.16779896629942492</c:v>
                </c:pt>
                <c:pt idx="16">
                  <c:v>0.97079053595658071</c:v>
                </c:pt>
                <c:pt idx="17">
                  <c:v>0.33082059013568815</c:v>
                </c:pt>
                <c:pt idx="18">
                  <c:v>0.21182192065406039</c:v>
                </c:pt>
                <c:pt idx="19">
                  <c:v>0.19966543875857987</c:v>
                </c:pt>
                <c:pt idx="20">
                  <c:v>0.25810226117466195</c:v>
                </c:pt>
                <c:pt idx="21">
                  <c:v>0.1772503931887337</c:v>
                </c:pt>
                <c:pt idx="22">
                  <c:v>0.17449866719067744</c:v>
                </c:pt>
                <c:pt idx="23">
                  <c:v>0.19929075073535873</c:v>
                </c:pt>
                <c:pt idx="24">
                  <c:v>0.28736856569680447</c:v>
                </c:pt>
                <c:pt idx="25">
                  <c:v>0.26229204732189854</c:v>
                </c:pt>
                <c:pt idx="26">
                  <c:v>0.39743338237698217</c:v>
                </c:pt>
                <c:pt idx="27">
                  <c:v>0.19800149242821619</c:v>
                </c:pt>
                <c:pt idx="28">
                  <c:v>0.2650044583476307</c:v>
                </c:pt>
                <c:pt idx="29">
                  <c:v>0.14926781989666132</c:v>
                </c:pt>
                <c:pt idx="30">
                  <c:v>0.174018050920905</c:v>
                </c:pt>
                <c:pt idx="31">
                  <c:v>0.23895802868783841</c:v>
                </c:pt>
              </c:numCache>
            </c:numRef>
          </c:yVal>
          <c:smooth val="0"/>
          <c:extLst>
            <c:ext xmlns:c16="http://schemas.microsoft.com/office/drawing/2014/chart" uri="{C3380CC4-5D6E-409C-BE32-E72D297353CC}">
              <c16:uniqueId val="{00000000-A244-41F9-BAEC-D5F4A7318289}"/>
            </c:ext>
          </c:extLst>
        </c:ser>
        <c:dLbls>
          <c:showLegendKey val="0"/>
          <c:showVal val="0"/>
          <c:showCatName val="0"/>
          <c:showSerName val="0"/>
          <c:showPercent val="0"/>
          <c:showBubbleSize val="0"/>
        </c:dLbls>
        <c:axId val="167518976"/>
        <c:axId val="167520896"/>
      </c:scatterChart>
      <c:valAx>
        <c:axId val="167518976"/>
        <c:scaling>
          <c:orientation val="minMax"/>
        </c:scaling>
        <c:delete val="0"/>
        <c:axPos val="b"/>
        <c:title>
          <c:tx>
            <c:rich>
              <a:bodyPr/>
              <a:lstStyle/>
              <a:p>
                <a:pPr>
                  <a:defRPr/>
                </a:pPr>
                <a:r>
                  <a:rPr lang="en-US"/>
                  <a:t>verksamhetskostnader tkr - forskning</a:t>
                </a:r>
              </a:p>
            </c:rich>
          </c:tx>
          <c:overlay val="0"/>
        </c:title>
        <c:numFmt formatCode="#,##0" sourceLinked="1"/>
        <c:majorTickMark val="out"/>
        <c:minorTickMark val="none"/>
        <c:tickLblPos val="nextTo"/>
        <c:crossAx val="167520896"/>
        <c:crosses val="autoZero"/>
        <c:crossBetween val="midCat"/>
      </c:valAx>
      <c:valAx>
        <c:axId val="167520896"/>
        <c:scaling>
          <c:orientation val="minMax"/>
          <c:max val="1"/>
        </c:scaling>
        <c:delete val="0"/>
        <c:axPos val="l"/>
        <c:majorGridlines/>
        <c:title>
          <c:tx>
            <c:rich>
              <a:bodyPr rot="-5400000" vert="horz"/>
              <a:lstStyle/>
              <a:p>
                <a:pPr>
                  <a:defRPr/>
                </a:pPr>
                <a:r>
                  <a:rPr lang="en-US"/>
                  <a:t>andel indirekta kostnader</a:t>
                </a:r>
              </a:p>
            </c:rich>
          </c:tx>
          <c:overlay val="0"/>
        </c:title>
        <c:numFmt formatCode="0%" sourceLinked="1"/>
        <c:majorTickMark val="out"/>
        <c:minorTickMark val="none"/>
        <c:tickLblPos val="nextTo"/>
        <c:crossAx val="167518976"/>
        <c:crosses val="autoZero"/>
        <c:crossBetween val="midCat"/>
      </c:valAx>
    </c:plotArea>
    <c:plotVisOnly val="1"/>
    <c:dispBlanksAs val="gap"/>
    <c:showDLblsOverMax val="0"/>
  </c:chart>
  <c:txPr>
    <a:bodyPr/>
    <a:lstStyle/>
    <a:p>
      <a:pPr>
        <a:defRPr sz="1400"/>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err="1"/>
              <a:t>forskning</a:t>
            </a:r>
            <a:endParaRPr lang="en-US" sz="1800" dirty="0"/>
          </a:p>
        </c:rich>
      </c:tx>
      <c:overlay val="0"/>
    </c:title>
    <c:autoTitleDeleted val="0"/>
    <c:plotArea>
      <c:layout/>
      <c:barChart>
        <c:barDir val="col"/>
        <c:grouping val="clustered"/>
        <c:varyColors val="0"/>
        <c:ser>
          <c:idx val="0"/>
          <c:order val="0"/>
          <c:tx>
            <c:strRef>
              <c:f>andel!$Q$122</c:f>
              <c:strCache>
                <c:ptCount val="1"/>
                <c:pt idx="0">
                  <c:v>indirekta kostnader</c:v>
                </c:pt>
              </c:strCache>
            </c:strRef>
          </c:tx>
          <c:invertIfNegative val="0"/>
          <c:cat>
            <c:strRef>
              <c:f>andel!$P$123:$P$154</c:f>
              <c:strCache>
                <c:ptCount val="32"/>
                <c:pt idx="0">
                  <c:v>UmU</c:v>
                </c:pt>
                <c:pt idx="1">
                  <c:v>KI</c:v>
                </c:pt>
                <c:pt idx="2">
                  <c:v>UU</c:v>
                </c:pt>
                <c:pt idx="3">
                  <c:v>LU</c:v>
                </c:pt>
                <c:pt idx="4">
                  <c:v>LTU</c:v>
                </c:pt>
                <c:pt idx="5">
                  <c:v>CTH</c:v>
                </c:pt>
                <c:pt idx="6">
                  <c:v>SLU</c:v>
                </c:pt>
                <c:pt idx="7">
                  <c:v>MAH</c:v>
                </c:pt>
                <c:pt idx="8">
                  <c:v>LiU</c:v>
                </c:pt>
                <c:pt idx="9">
                  <c:v>GU</c:v>
                </c:pt>
                <c:pt idx="10">
                  <c:v>KTH</c:v>
                </c:pt>
                <c:pt idx="11">
                  <c:v>GIH</c:v>
                </c:pt>
                <c:pt idx="12">
                  <c:v>HH</c:v>
                </c:pt>
                <c:pt idx="13">
                  <c:v>HD</c:v>
                </c:pt>
                <c:pt idx="14">
                  <c:v>BTH</c:v>
                </c:pt>
                <c:pt idx="15">
                  <c:v>ÖU</c:v>
                </c:pt>
                <c:pt idx="16">
                  <c:v>HV</c:v>
                </c:pt>
                <c:pt idx="17">
                  <c:v>HiG</c:v>
                </c:pt>
                <c:pt idx="18">
                  <c:v>LNU</c:v>
                </c:pt>
                <c:pt idx="19">
                  <c:v>SH</c:v>
                </c:pt>
                <c:pt idx="20">
                  <c:v>SU</c:v>
                </c:pt>
                <c:pt idx="21">
                  <c:v>HKr</c:v>
                </c:pt>
                <c:pt idx="22">
                  <c:v>KaU</c:v>
                </c:pt>
                <c:pt idx="23">
                  <c:v>MiU</c:v>
                </c:pt>
                <c:pt idx="24">
                  <c:v>HS</c:v>
                </c:pt>
                <c:pt idx="25">
                  <c:v>FHS</c:v>
                </c:pt>
                <c:pt idx="26">
                  <c:v>HJ</c:v>
                </c:pt>
                <c:pt idx="27">
                  <c:v>KMH</c:v>
                </c:pt>
                <c:pt idx="28">
                  <c:v>KF</c:v>
                </c:pt>
                <c:pt idx="29">
                  <c:v>HB</c:v>
                </c:pt>
                <c:pt idx="30">
                  <c:v>SKH</c:v>
                </c:pt>
                <c:pt idx="31">
                  <c:v>KKH</c:v>
                </c:pt>
              </c:strCache>
            </c:strRef>
          </c:cat>
          <c:val>
            <c:numRef>
              <c:f>andel!$Q$123:$Q$154</c:f>
              <c:numCache>
                <c:formatCode>0%</c:formatCode>
                <c:ptCount val="32"/>
                <c:pt idx="0">
                  <c:v>0.14926781989666132</c:v>
                </c:pt>
                <c:pt idx="1">
                  <c:v>0.16779896629942492</c:v>
                </c:pt>
                <c:pt idx="2">
                  <c:v>0.174018050920905</c:v>
                </c:pt>
                <c:pt idx="3">
                  <c:v>0.17449866719067744</c:v>
                </c:pt>
                <c:pt idx="4">
                  <c:v>0.1772503931887337</c:v>
                </c:pt>
                <c:pt idx="5">
                  <c:v>0.18196860594171663</c:v>
                </c:pt>
                <c:pt idx="6">
                  <c:v>0.19800149242821619</c:v>
                </c:pt>
                <c:pt idx="7">
                  <c:v>0.19929075073535873</c:v>
                </c:pt>
                <c:pt idx="8">
                  <c:v>0.19966543875857987</c:v>
                </c:pt>
                <c:pt idx="9">
                  <c:v>0.20116364578845325</c:v>
                </c:pt>
                <c:pt idx="10">
                  <c:v>0.21182192065406039</c:v>
                </c:pt>
                <c:pt idx="11">
                  <c:v>0.22350922509225093</c:v>
                </c:pt>
                <c:pt idx="12">
                  <c:v>0.2236299440863769</c:v>
                </c:pt>
                <c:pt idx="13">
                  <c:v>0.2338539775610817</c:v>
                </c:pt>
                <c:pt idx="14">
                  <c:v>0.23635133246537357</c:v>
                </c:pt>
                <c:pt idx="15">
                  <c:v>0.23895802868783841</c:v>
                </c:pt>
                <c:pt idx="16">
                  <c:v>0.24314612094906354</c:v>
                </c:pt>
                <c:pt idx="17">
                  <c:v>0.24889554793759855</c:v>
                </c:pt>
                <c:pt idx="18">
                  <c:v>0.25810226117466195</c:v>
                </c:pt>
                <c:pt idx="19">
                  <c:v>0.26229204732189854</c:v>
                </c:pt>
                <c:pt idx="20">
                  <c:v>0.2650044583476307</c:v>
                </c:pt>
                <c:pt idx="21">
                  <c:v>0.26648978513835742</c:v>
                </c:pt>
                <c:pt idx="22">
                  <c:v>0.27682007515733237</c:v>
                </c:pt>
                <c:pt idx="23">
                  <c:v>0.28736856569680447</c:v>
                </c:pt>
                <c:pt idx="24">
                  <c:v>0.29045957975364872</c:v>
                </c:pt>
                <c:pt idx="25">
                  <c:v>0.29716196199110073</c:v>
                </c:pt>
                <c:pt idx="26">
                  <c:v>0.29893403573030597</c:v>
                </c:pt>
                <c:pt idx="27">
                  <c:v>0.33082059013568815</c:v>
                </c:pt>
                <c:pt idx="28">
                  <c:v>0.33147977331645262</c:v>
                </c:pt>
                <c:pt idx="29">
                  <c:v>0.35043881391223874</c:v>
                </c:pt>
                <c:pt idx="30">
                  <c:v>0.39743338237698217</c:v>
                </c:pt>
                <c:pt idx="31">
                  <c:v>0.97079053595658071</c:v>
                </c:pt>
              </c:numCache>
            </c:numRef>
          </c:val>
          <c:extLst>
            <c:ext xmlns:c16="http://schemas.microsoft.com/office/drawing/2014/chart" uri="{C3380CC4-5D6E-409C-BE32-E72D297353CC}">
              <c16:uniqueId val="{00000000-1C2F-49EA-A825-721BBC1CE6F0}"/>
            </c:ext>
          </c:extLst>
        </c:ser>
        <c:dLbls>
          <c:showLegendKey val="0"/>
          <c:showVal val="0"/>
          <c:showCatName val="0"/>
          <c:showSerName val="0"/>
          <c:showPercent val="0"/>
          <c:showBubbleSize val="0"/>
        </c:dLbls>
        <c:gapWidth val="150"/>
        <c:axId val="167549568"/>
        <c:axId val="167555456"/>
      </c:barChart>
      <c:catAx>
        <c:axId val="167549568"/>
        <c:scaling>
          <c:orientation val="minMax"/>
        </c:scaling>
        <c:delete val="0"/>
        <c:axPos val="b"/>
        <c:numFmt formatCode="General" sourceLinked="0"/>
        <c:majorTickMark val="out"/>
        <c:minorTickMark val="none"/>
        <c:tickLblPos val="nextTo"/>
        <c:crossAx val="167555456"/>
        <c:crosses val="autoZero"/>
        <c:auto val="1"/>
        <c:lblAlgn val="ctr"/>
        <c:lblOffset val="100"/>
        <c:noMultiLvlLbl val="0"/>
      </c:catAx>
      <c:valAx>
        <c:axId val="167555456"/>
        <c:scaling>
          <c:orientation val="minMax"/>
          <c:max val="1"/>
        </c:scaling>
        <c:delete val="0"/>
        <c:axPos val="l"/>
        <c:majorGridlines/>
        <c:title>
          <c:tx>
            <c:rich>
              <a:bodyPr rot="-5400000" vert="horz"/>
              <a:lstStyle/>
              <a:p>
                <a:pPr>
                  <a:defRPr sz="1400" b="0"/>
                </a:pPr>
                <a:r>
                  <a:rPr lang="en-US" sz="1400" b="0" dirty="0" err="1"/>
                  <a:t>A</a:t>
                </a:r>
                <a:r>
                  <a:rPr lang="en-US" sz="1400" b="0" dirty="0" err="1" smtClean="0"/>
                  <a:t>ndel</a:t>
                </a:r>
                <a:r>
                  <a:rPr lang="en-US" sz="1400" b="0" dirty="0" smtClean="0"/>
                  <a:t> </a:t>
                </a:r>
                <a:r>
                  <a:rPr lang="en-US" sz="1400" b="0" dirty="0" err="1"/>
                  <a:t>indirekta</a:t>
                </a:r>
                <a:r>
                  <a:rPr lang="en-US" sz="1400" b="0" dirty="0"/>
                  <a:t> </a:t>
                </a:r>
                <a:r>
                  <a:rPr lang="en-US" sz="1400" b="0" dirty="0" err="1"/>
                  <a:t>kostnader</a:t>
                </a:r>
                <a:endParaRPr lang="en-US" sz="1400" b="0" dirty="0"/>
              </a:p>
            </c:rich>
          </c:tx>
          <c:overlay val="0"/>
        </c:title>
        <c:numFmt formatCode="0%" sourceLinked="1"/>
        <c:majorTickMark val="out"/>
        <c:minorTickMark val="none"/>
        <c:tickLblPos val="nextTo"/>
        <c:crossAx val="167549568"/>
        <c:crosses val="autoZero"/>
        <c:crossBetween val="between"/>
      </c:valAx>
    </c:plotArea>
    <c:plotVisOnly val="1"/>
    <c:dispBlanksAs val="gap"/>
    <c:showDLblsOverMax val="0"/>
  </c:chart>
  <c:txPr>
    <a:bodyPr/>
    <a:lstStyle/>
    <a:p>
      <a:pPr>
        <a:defRPr sz="120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länkar.xlsx]Presentation!PivotTable2</c:name>
    <c:fmtId val="5"/>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dirty="0"/>
              <a:t>10 största </a:t>
            </a:r>
            <a:r>
              <a:rPr lang="sv-SE" sz="1800" b="1" dirty="0" smtClean="0"/>
              <a:t>lärosäten - forskning</a:t>
            </a:r>
            <a:endParaRPr lang="sv-SE" sz="1800" b="1" dirty="0"/>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Presentation!$B$20:$B$21</c:f>
              <c:strCache>
                <c:ptCount val="1"/>
                <c:pt idx="0">
                  <c:v>2011</c:v>
                </c:pt>
              </c:strCache>
            </c:strRef>
          </c:tx>
          <c:spPr>
            <a:solidFill>
              <a:schemeClr val="accent1"/>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Presentation!$B$22:$B$32</c:f>
              <c:numCache>
                <c:formatCode>0.0%</c:formatCode>
                <c:ptCount val="10"/>
                <c:pt idx="0">
                  <c:v>0.19367908650643956</c:v>
                </c:pt>
                <c:pt idx="1">
                  <c:v>0.20953423606154484</c:v>
                </c:pt>
                <c:pt idx="2">
                  <c:v>0.14757067884048733</c:v>
                </c:pt>
                <c:pt idx="3">
                  <c:v>0.19398430716573878</c:v>
                </c:pt>
                <c:pt idx="4">
                  <c:v>0.25530143563012037</c:v>
                </c:pt>
                <c:pt idx="5">
                  <c:v>0.18761588177989191</c:v>
                </c:pt>
                <c:pt idx="6">
                  <c:v>0.20711356167322387</c:v>
                </c:pt>
                <c:pt idx="7">
                  <c:v>0.26481588062687611</c:v>
                </c:pt>
                <c:pt idx="8">
                  <c:v>0.15055104742963843</c:v>
                </c:pt>
                <c:pt idx="9">
                  <c:v>0.19308514709728111</c:v>
                </c:pt>
              </c:numCache>
            </c:numRef>
          </c:val>
          <c:extLst>
            <c:ext xmlns:c16="http://schemas.microsoft.com/office/drawing/2014/chart" uri="{C3380CC4-5D6E-409C-BE32-E72D297353CC}">
              <c16:uniqueId val="{00000000-9DC1-4392-9964-D732F8126292}"/>
            </c:ext>
          </c:extLst>
        </c:ser>
        <c:ser>
          <c:idx val="1"/>
          <c:order val="1"/>
          <c:tx>
            <c:strRef>
              <c:f>Presentation!$C$20:$C$21</c:f>
              <c:strCache>
                <c:ptCount val="1"/>
                <c:pt idx="0">
                  <c:v>2012</c:v>
                </c:pt>
              </c:strCache>
            </c:strRef>
          </c:tx>
          <c:spPr>
            <a:solidFill>
              <a:schemeClr val="accent2"/>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Presentation!$C$22:$C$32</c:f>
              <c:numCache>
                <c:formatCode>0.0%</c:formatCode>
                <c:ptCount val="10"/>
                <c:pt idx="0">
                  <c:v>0.18105843999484528</c:v>
                </c:pt>
                <c:pt idx="1">
                  <c:v>0.20564344338885829</c:v>
                </c:pt>
                <c:pt idx="2">
                  <c:v>0.1516168299613678</c:v>
                </c:pt>
                <c:pt idx="3">
                  <c:v>0.24389619155579259</c:v>
                </c:pt>
                <c:pt idx="4">
                  <c:v>0.2447680741036293</c:v>
                </c:pt>
                <c:pt idx="5">
                  <c:v>0.19079921801242369</c:v>
                </c:pt>
                <c:pt idx="6">
                  <c:v>0.20974092138536277</c:v>
                </c:pt>
                <c:pt idx="7">
                  <c:v>0.2553259837499155</c:v>
                </c:pt>
                <c:pt idx="8">
                  <c:v>0.14814483375141341</c:v>
                </c:pt>
                <c:pt idx="9">
                  <c:v>0.18976182986716467</c:v>
                </c:pt>
              </c:numCache>
            </c:numRef>
          </c:val>
          <c:extLst>
            <c:ext xmlns:c16="http://schemas.microsoft.com/office/drawing/2014/chart" uri="{C3380CC4-5D6E-409C-BE32-E72D297353CC}">
              <c16:uniqueId val="{00000001-9DC1-4392-9964-D732F8126292}"/>
            </c:ext>
          </c:extLst>
        </c:ser>
        <c:ser>
          <c:idx val="2"/>
          <c:order val="2"/>
          <c:tx>
            <c:strRef>
              <c:f>Presentation!$D$20:$D$21</c:f>
              <c:strCache>
                <c:ptCount val="1"/>
                <c:pt idx="0">
                  <c:v>2013</c:v>
                </c:pt>
              </c:strCache>
            </c:strRef>
          </c:tx>
          <c:spPr>
            <a:solidFill>
              <a:schemeClr val="accent3"/>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Presentation!$D$22:$D$32</c:f>
              <c:numCache>
                <c:formatCode>0.0%</c:formatCode>
                <c:ptCount val="10"/>
                <c:pt idx="0">
                  <c:v>0.17190320300241663</c:v>
                </c:pt>
                <c:pt idx="1">
                  <c:v>0.20392541481856502</c:v>
                </c:pt>
                <c:pt idx="2">
                  <c:v>0.14869609913608914</c:v>
                </c:pt>
                <c:pt idx="3">
                  <c:v>0.23523061238755968</c:v>
                </c:pt>
                <c:pt idx="4">
                  <c:v>0.25130559289984805</c:v>
                </c:pt>
                <c:pt idx="5">
                  <c:v>0.18162695297178677</c:v>
                </c:pt>
                <c:pt idx="6">
                  <c:v>0.19694865634722178</c:v>
                </c:pt>
                <c:pt idx="7">
                  <c:v>0.26082024837466644</c:v>
                </c:pt>
                <c:pt idx="8">
                  <c:v>0.14120177009293206</c:v>
                </c:pt>
                <c:pt idx="9">
                  <c:v>0.18482609002378328</c:v>
                </c:pt>
              </c:numCache>
            </c:numRef>
          </c:val>
          <c:extLst>
            <c:ext xmlns:c16="http://schemas.microsoft.com/office/drawing/2014/chart" uri="{C3380CC4-5D6E-409C-BE32-E72D297353CC}">
              <c16:uniqueId val="{00000002-9DC1-4392-9964-D732F8126292}"/>
            </c:ext>
          </c:extLst>
        </c:ser>
        <c:ser>
          <c:idx val="3"/>
          <c:order val="3"/>
          <c:tx>
            <c:strRef>
              <c:f>Presentation!$E$20:$E$21</c:f>
              <c:strCache>
                <c:ptCount val="1"/>
                <c:pt idx="0">
                  <c:v>2014</c:v>
                </c:pt>
              </c:strCache>
            </c:strRef>
          </c:tx>
          <c:spPr>
            <a:solidFill>
              <a:schemeClr val="accent4"/>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Presentation!$E$22:$E$32</c:f>
              <c:numCache>
                <c:formatCode>0.0%</c:formatCode>
                <c:ptCount val="10"/>
                <c:pt idx="0">
                  <c:v>0.18181794665096537</c:v>
                </c:pt>
                <c:pt idx="1">
                  <c:v>0.19853510934086932</c:v>
                </c:pt>
                <c:pt idx="2">
                  <c:v>0.15325351538938758</c:v>
                </c:pt>
                <c:pt idx="3">
                  <c:v>0.24527096578469873</c:v>
                </c:pt>
                <c:pt idx="4">
                  <c:v>0.22311419569647614</c:v>
                </c:pt>
                <c:pt idx="5">
                  <c:v>0.17978259051433307</c:v>
                </c:pt>
                <c:pt idx="6">
                  <c:v>0.20047147455908232</c:v>
                </c:pt>
                <c:pt idx="7">
                  <c:v>0.27392783791849157</c:v>
                </c:pt>
                <c:pt idx="8">
                  <c:v>0.1344602138415858</c:v>
                </c:pt>
                <c:pt idx="9">
                  <c:v>0.18427501670106652</c:v>
                </c:pt>
              </c:numCache>
            </c:numRef>
          </c:val>
          <c:extLst>
            <c:ext xmlns:c16="http://schemas.microsoft.com/office/drawing/2014/chart" uri="{C3380CC4-5D6E-409C-BE32-E72D297353CC}">
              <c16:uniqueId val="{00000003-9DC1-4392-9964-D732F8126292}"/>
            </c:ext>
          </c:extLst>
        </c:ser>
        <c:ser>
          <c:idx val="4"/>
          <c:order val="4"/>
          <c:tx>
            <c:strRef>
              <c:f>Presentation!$F$20:$F$21</c:f>
              <c:strCache>
                <c:ptCount val="1"/>
                <c:pt idx="0">
                  <c:v>2015</c:v>
                </c:pt>
              </c:strCache>
            </c:strRef>
          </c:tx>
          <c:spPr>
            <a:solidFill>
              <a:schemeClr val="accent5"/>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Presentation!$F$22:$F$32</c:f>
              <c:numCache>
                <c:formatCode>0.0%</c:formatCode>
                <c:ptCount val="10"/>
                <c:pt idx="0">
                  <c:v>0.18776950427424322</c:v>
                </c:pt>
                <c:pt idx="1">
                  <c:v>0.20282745689514242</c:v>
                </c:pt>
                <c:pt idx="2">
                  <c:v>0.1668600361383985</c:v>
                </c:pt>
                <c:pt idx="3">
                  <c:v>0.2466083635753904</c:v>
                </c:pt>
                <c:pt idx="4">
                  <c:v>0.19943340483146177</c:v>
                </c:pt>
                <c:pt idx="5">
                  <c:v>0.18568217702861353</c:v>
                </c:pt>
                <c:pt idx="6">
                  <c:v>0.19120581103761664</c:v>
                </c:pt>
                <c:pt idx="7">
                  <c:v>0.26976031254100136</c:v>
                </c:pt>
                <c:pt idx="8">
                  <c:v>0.1492416708151387</c:v>
                </c:pt>
                <c:pt idx="9">
                  <c:v>0.18021401947928811</c:v>
                </c:pt>
              </c:numCache>
            </c:numRef>
          </c:val>
          <c:extLst>
            <c:ext xmlns:c16="http://schemas.microsoft.com/office/drawing/2014/chart" uri="{C3380CC4-5D6E-409C-BE32-E72D297353CC}">
              <c16:uniqueId val="{00000004-9DC1-4392-9964-D732F8126292}"/>
            </c:ext>
          </c:extLst>
        </c:ser>
        <c:ser>
          <c:idx val="5"/>
          <c:order val="5"/>
          <c:tx>
            <c:strRef>
              <c:f>Presentation!$G$20:$G$21</c:f>
              <c:strCache>
                <c:ptCount val="1"/>
                <c:pt idx="0">
                  <c:v>2016</c:v>
                </c:pt>
              </c:strCache>
            </c:strRef>
          </c:tx>
          <c:spPr>
            <a:solidFill>
              <a:schemeClr val="accent6"/>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Presentation!$G$22:$G$32</c:f>
              <c:numCache>
                <c:formatCode>0.0%</c:formatCode>
                <c:ptCount val="10"/>
                <c:pt idx="0">
                  <c:v>0.19977259479594822</c:v>
                </c:pt>
                <c:pt idx="1">
                  <c:v>0.20109873286220048</c:v>
                </c:pt>
                <c:pt idx="2">
                  <c:v>0.16486913085127144</c:v>
                </c:pt>
                <c:pt idx="3">
                  <c:v>0.20950491966455259</c:v>
                </c:pt>
                <c:pt idx="4">
                  <c:v>0.2045678884345587</c:v>
                </c:pt>
                <c:pt idx="5">
                  <c:v>0.17757278743983143</c:v>
                </c:pt>
                <c:pt idx="6">
                  <c:v>0.19373457353213908</c:v>
                </c:pt>
                <c:pt idx="7">
                  <c:v>0.26115313571521442</c:v>
                </c:pt>
                <c:pt idx="8">
                  <c:v>0.14640926492372214</c:v>
                </c:pt>
                <c:pt idx="9">
                  <c:v>0.17134386892059195</c:v>
                </c:pt>
              </c:numCache>
            </c:numRef>
          </c:val>
          <c:extLst>
            <c:ext xmlns:c16="http://schemas.microsoft.com/office/drawing/2014/chart" uri="{C3380CC4-5D6E-409C-BE32-E72D297353CC}">
              <c16:uniqueId val="{00000005-9DC1-4392-9964-D732F8126292}"/>
            </c:ext>
          </c:extLst>
        </c:ser>
        <c:ser>
          <c:idx val="6"/>
          <c:order val="6"/>
          <c:tx>
            <c:strRef>
              <c:f>Presentation!$H$20:$H$21</c:f>
              <c:strCache>
                <c:ptCount val="1"/>
                <c:pt idx="0">
                  <c:v>2017</c:v>
                </c:pt>
              </c:strCache>
            </c:strRef>
          </c:tx>
          <c:spPr>
            <a:solidFill>
              <a:schemeClr val="accent1">
                <a:lumMod val="60000"/>
              </a:schemeClr>
            </a:solidFill>
            <a:ln>
              <a:noFill/>
            </a:ln>
            <a:effectLst/>
          </c:spPr>
          <c:invertIfNegative val="0"/>
          <c:cat>
            <c:strRef>
              <c:f>Presentation!$A$22:$A$32</c:f>
              <c:strCache>
                <c:ptCount val="10"/>
                <c:pt idx="0">
                  <c:v>CTH</c:v>
                </c:pt>
                <c:pt idx="1">
                  <c:v>GU</c:v>
                </c:pt>
                <c:pt idx="2">
                  <c:v>KI</c:v>
                </c:pt>
                <c:pt idx="3">
                  <c:v>KTH</c:v>
                </c:pt>
                <c:pt idx="4">
                  <c:v>LiU</c:v>
                </c:pt>
                <c:pt idx="5">
                  <c:v>LU</c:v>
                </c:pt>
                <c:pt idx="6">
                  <c:v>SLU</c:v>
                </c:pt>
                <c:pt idx="7">
                  <c:v>SU</c:v>
                </c:pt>
                <c:pt idx="8">
                  <c:v>UmU</c:v>
                </c:pt>
                <c:pt idx="9">
                  <c:v>UU</c:v>
                </c:pt>
              </c:strCache>
            </c:strRef>
          </c:cat>
          <c:val>
            <c:numRef>
              <c:f>Presentation!$H$22:$H$32</c:f>
              <c:numCache>
                <c:formatCode>0.0%</c:formatCode>
                <c:ptCount val="10"/>
                <c:pt idx="0">
                  <c:v>0.18196860594171663</c:v>
                </c:pt>
                <c:pt idx="1">
                  <c:v>0.20116364578845325</c:v>
                </c:pt>
                <c:pt idx="2">
                  <c:v>0.16779896629942492</c:v>
                </c:pt>
                <c:pt idx="3">
                  <c:v>0.21182192065406039</c:v>
                </c:pt>
                <c:pt idx="4">
                  <c:v>0.19966543875857987</c:v>
                </c:pt>
                <c:pt idx="5">
                  <c:v>0.17449866719067747</c:v>
                </c:pt>
                <c:pt idx="6">
                  <c:v>0.19800149242821619</c:v>
                </c:pt>
                <c:pt idx="7">
                  <c:v>0.2650044583476307</c:v>
                </c:pt>
                <c:pt idx="8">
                  <c:v>0.1492678198966613</c:v>
                </c:pt>
                <c:pt idx="9">
                  <c:v>0.17401805092090497</c:v>
                </c:pt>
              </c:numCache>
            </c:numRef>
          </c:val>
          <c:extLst>
            <c:ext xmlns:c16="http://schemas.microsoft.com/office/drawing/2014/chart" uri="{C3380CC4-5D6E-409C-BE32-E72D297353CC}">
              <c16:uniqueId val="{00000006-9DC1-4392-9964-D732F8126292}"/>
            </c:ext>
          </c:extLst>
        </c:ser>
        <c:dLbls>
          <c:showLegendKey val="0"/>
          <c:showVal val="0"/>
          <c:showCatName val="0"/>
          <c:showSerName val="0"/>
          <c:showPercent val="0"/>
          <c:showBubbleSize val="0"/>
        </c:dLbls>
        <c:gapWidth val="219"/>
        <c:axId val="357213704"/>
        <c:axId val="365916584"/>
      </c:barChart>
      <c:catAx>
        <c:axId val="35721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65916584"/>
        <c:crosses val="autoZero"/>
        <c:auto val="1"/>
        <c:lblAlgn val="ctr"/>
        <c:lblOffset val="100"/>
        <c:noMultiLvlLbl val="0"/>
      </c:catAx>
      <c:valAx>
        <c:axId val="36591658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sz="1400" b="0"/>
                  <a:t>Andel indirekta kostnader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572137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länkar.xlsx]Presentation!PivotTable4</c:name>
    <c:fmtId val="8"/>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a:t>Lärosäten med forskningsvolym &gt;200 mnkr</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Presentation!$M$20:$M$21</c:f>
              <c:strCache>
                <c:ptCount val="1"/>
                <c:pt idx="0">
                  <c:v>2011</c:v>
                </c:pt>
              </c:strCache>
            </c:strRef>
          </c:tx>
          <c:spPr>
            <a:solidFill>
              <a:schemeClr val="accent1"/>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Presentation!$M$22:$M$30</c:f>
              <c:numCache>
                <c:formatCode>0.0%</c:formatCode>
                <c:ptCount val="8"/>
                <c:pt idx="0">
                  <c:v>0.31188474413939848</c:v>
                </c:pt>
                <c:pt idx="1">
                  <c:v>0.31390743928816917</c:v>
                </c:pt>
                <c:pt idx="2">
                  <c:v>0.25171672936109812</c:v>
                </c:pt>
                <c:pt idx="3">
                  <c:v>0.19566955629873914</c:v>
                </c:pt>
                <c:pt idx="4">
                  <c:v>0.20131096114559027</c:v>
                </c:pt>
                <c:pt idx="5">
                  <c:v>0.25495216278129634</c:v>
                </c:pt>
                <c:pt idx="6">
                  <c:v>0.26475804027652539</c:v>
                </c:pt>
                <c:pt idx="7">
                  <c:v>0.24916945895162501</c:v>
                </c:pt>
              </c:numCache>
            </c:numRef>
          </c:val>
          <c:extLst>
            <c:ext xmlns:c16="http://schemas.microsoft.com/office/drawing/2014/chart" uri="{C3380CC4-5D6E-409C-BE32-E72D297353CC}">
              <c16:uniqueId val="{00000000-BBE6-4A36-B7F1-A4774313ACFC}"/>
            </c:ext>
          </c:extLst>
        </c:ser>
        <c:ser>
          <c:idx val="1"/>
          <c:order val="1"/>
          <c:tx>
            <c:strRef>
              <c:f>Presentation!$N$20:$N$21</c:f>
              <c:strCache>
                <c:ptCount val="1"/>
                <c:pt idx="0">
                  <c:v>2012</c:v>
                </c:pt>
              </c:strCache>
            </c:strRef>
          </c:tx>
          <c:spPr>
            <a:solidFill>
              <a:schemeClr val="accent2"/>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Presentation!$N$22:$N$30</c:f>
              <c:numCache>
                <c:formatCode>0.0%</c:formatCode>
                <c:ptCount val="8"/>
                <c:pt idx="0">
                  <c:v>0.30085032440825304</c:v>
                </c:pt>
                <c:pt idx="1">
                  <c:v>0.29359755907329643</c:v>
                </c:pt>
                <c:pt idx="2">
                  <c:v>0.24898132573793338</c:v>
                </c:pt>
                <c:pt idx="3">
                  <c:v>0.19809193386325227</c:v>
                </c:pt>
                <c:pt idx="4">
                  <c:v>0.22599226389213556</c:v>
                </c:pt>
                <c:pt idx="5">
                  <c:v>0.25454564703017729</c:v>
                </c:pt>
                <c:pt idx="6">
                  <c:v>0.26407021604753783</c:v>
                </c:pt>
                <c:pt idx="7">
                  <c:v>0.29151413063821824</c:v>
                </c:pt>
              </c:numCache>
            </c:numRef>
          </c:val>
          <c:extLst>
            <c:ext xmlns:c16="http://schemas.microsoft.com/office/drawing/2014/chart" uri="{C3380CC4-5D6E-409C-BE32-E72D297353CC}">
              <c16:uniqueId val="{00000001-BBE6-4A36-B7F1-A4774313ACFC}"/>
            </c:ext>
          </c:extLst>
        </c:ser>
        <c:ser>
          <c:idx val="2"/>
          <c:order val="2"/>
          <c:tx>
            <c:strRef>
              <c:f>Presentation!$O$20:$O$21</c:f>
              <c:strCache>
                <c:ptCount val="1"/>
                <c:pt idx="0">
                  <c:v>2013</c:v>
                </c:pt>
              </c:strCache>
            </c:strRef>
          </c:tx>
          <c:spPr>
            <a:solidFill>
              <a:schemeClr val="accent3"/>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Presentation!$O$22:$O$30</c:f>
              <c:numCache>
                <c:formatCode>0.0%</c:formatCode>
                <c:ptCount val="8"/>
                <c:pt idx="0">
                  <c:v>0.34347656071463034</c:v>
                </c:pt>
                <c:pt idx="1">
                  <c:v>0.27453139200819798</c:v>
                </c:pt>
                <c:pt idx="2">
                  <c:v>0.24267215308866288</c:v>
                </c:pt>
                <c:pt idx="3">
                  <c:v>0.200225693770376</c:v>
                </c:pt>
                <c:pt idx="4">
                  <c:v>0.2012887475871466</c:v>
                </c:pt>
                <c:pt idx="5">
                  <c:v>0.25023063417609548</c:v>
                </c:pt>
                <c:pt idx="6">
                  <c:v>0.26666592297507968</c:v>
                </c:pt>
                <c:pt idx="7">
                  <c:v>0.31826908261982667</c:v>
                </c:pt>
              </c:numCache>
            </c:numRef>
          </c:val>
          <c:extLst>
            <c:ext xmlns:c16="http://schemas.microsoft.com/office/drawing/2014/chart" uri="{C3380CC4-5D6E-409C-BE32-E72D297353CC}">
              <c16:uniqueId val="{00000002-BBE6-4A36-B7F1-A4774313ACFC}"/>
            </c:ext>
          </c:extLst>
        </c:ser>
        <c:ser>
          <c:idx val="3"/>
          <c:order val="3"/>
          <c:tx>
            <c:strRef>
              <c:f>Presentation!$P$20:$P$21</c:f>
              <c:strCache>
                <c:ptCount val="1"/>
                <c:pt idx="0">
                  <c:v>2014</c:v>
                </c:pt>
              </c:strCache>
            </c:strRef>
          </c:tx>
          <c:spPr>
            <a:solidFill>
              <a:schemeClr val="accent4"/>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Presentation!$P$22:$P$30</c:f>
              <c:numCache>
                <c:formatCode>0.0%</c:formatCode>
                <c:ptCount val="8"/>
                <c:pt idx="0">
                  <c:v>0.31826237604046359</c:v>
                </c:pt>
                <c:pt idx="1">
                  <c:v>0.26398724215306452</c:v>
                </c:pt>
                <c:pt idx="2">
                  <c:v>0.23620991130804828</c:v>
                </c:pt>
                <c:pt idx="3">
                  <c:v>0.18378019015492283</c:v>
                </c:pt>
                <c:pt idx="4">
                  <c:v>0.20503452177080023</c:v>
                </c:pt>
                <c:pt idx="5">
                  <c:v>0.25493515512840526</c:v>
                </c:pt>
                <c:pt idx="6">
                  <c:v>0.26828934831967693</c:v>
                </c:pt>
                <c:pt idx="7">
                  <c:v>0.29187604311110238</c:v>
                </c:pt>
              </c:numCache>
            </c:numRef>
          </c:val>
          <c:extLst>
            <c:ext xmlns:c16="http://schemas.microsoft.com/office/drawing/2014/chart" uri="{C3380CC4-5D6E-409C-BE32-E72D297353CC}">
              <c16:uniqueId val="{00000003-BBE6-4A36-B7F1-A4774313ACFC}"/>
            </c:ext>
          </c:extLst>
        </c:ser>
        <c:ser>
          <c:idx val="4"/>
          <c:order val="4"/>
          <c:tx>
            <c:strRef>
              <c:f>Presentation!$Q$20:$Q$21</c:f>
              <c:strCache>
                <c:ptCount val="1"/>
                <c:pt idx="0">
                  <c:v>2015</c:v>
                </c:pt>
              </c:strCache>
            </c:strRef>
          </c:tx>
          <c:spPr>
            <a:solidFill>
              <a:schemeClr val="accent5"/>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Presentation!$Q$22:$Q$30</c:f>
              <c:numCache>
                <c:formatCode>0.0%</c:formatCode>
                <c:ptCount val="8"/>
                <c:pt idx="0">
                  <c:v>0.32390369567458893</c:v>
                </c:pt>
                <c:pt idx="1">
                  <c:v>0.27827430243972945</c:v>
                </c:pt>
                <c:pt idx="2">
                  <c:v>0.23266683573815275</c:v>
                </c:pt>
                <c:pt idx="3">
                  <c:v>0.17977400623619505</c:v>
                </c:pt>
                <c:pt idx="4">
                  <c:v>0.26009269825936865</c:v>
                </c:pt>
                <c:pt idx="5">
                  <c:v>0.28134099099792681</c:v>
                </c:pt>
                <c:pt idx="6">
                  <c:v>0.26102158131034425</c:v>
                </c:pt>
                <c:pt idx="7">
                  <c:v>0.30293489397299161</c:v>
                </c:pt>
              </c:numCache>
            </c:numRef>
          </c:val>
          <c:extLst>
            <c:ext xmlns:c16="http://schemas.microsoft.com/office/drawing/2014/chart" uri="{C3380CC4-5D6E-409C-BE32-E72D297353CC}">
              <c16:uniqueId val="{00000004-BBE6-4A36-B7F1-A4774313ACFC}"/>
            </c:ext>
          </c:extLst>
        </c:ser>
        <c:ser>
          <c:idx val="5"/>
          <c:order val="5"/>
          <c:tx>
            <c:strRef>
              <c:f>Presentation!$R$20:$R$21</c:f>
              <c:strCache>
                <c:ptCount val="1"/>
                <c:pt idx="0">
                  <c:v>2016</c:v>
                </c:pt>
              </c:strCache>
            </c:strRef>
          </c:tx>
          <c:spPr>
            <a:solidFill>
              <a:schemeClr val="accent6"/>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Presentation!$R$22:$R$30</c:f>
              <c:numCache>
                <c:formatCode>0.0%</c:formatCode>
                <c:ptCount val="8"/>
                <c:pt idx="0">
                  <c:v>0.30138930887343346</c:v>
                </c:pt>
                <c:pt idx="1">
                  <c:v>0.27979487540765136</c:v>
                </c:pt>
                <c:pt idx="2">
                  <c:v>0.24336837670586567</c:v>
                </c:pt>
                <c:pt idx="3">
                  <c:v>0.17762654657659219</c:v>
                </c:pt>
                <c:pt idx="4">
                  <c:v>0.29929432937610506</c:v>
                </c:pt>
                <c:pt idx="5">
                  <c:v>0.305572711430452</c:v>
                </c:pt>
                <c:pt idx="6">
                  <c:v>0.25880460976602093</c:v>
                </c:pt>
                <c:pt idx="7">
                  <c:v>0.26113810365135454</c:v>
                </c:pt>
              </c:numCache>
            </c:numRef>
          </c:val>
          <c:extLst>
            <c:ext xmlns:c16="http://schemas.microsoft.com/office/drawing/2014/chart" uri="{C3380CC4-5D6E-409C-BE32-E72D297353CC}">
              <c16:uniqueId val="{00000005-BBE6-4A36-B7F1-A4774313ACFC}"/>
            </c:ext>
          </c:extLst>
        </c:ser>
        <c:ser>
          <c:idx val="6"/>
          <c:order val="6"/>
          <c:tx>
            <c:strRef>
              <c:f>Presentation!$S$20:$S$21</c:f>
              <c:strCache>
                <c:ptCount val="1"/>
                <c:pt idx="0">
                  <c:v>2017</c:v>
                </c:pt>
              </c:strCache>
            </c:strRef>
          </c:tx>
          <c:spPr>
            <a:solidFill>
              <a:schemeClr val="accent1">
                <a:lumMod val="60000"/>
              </a:schemeClr>
            </a:solidFill>
            <a:ln>
              <a:noFill/>
            </a:ln>
            <a:effectLst/>
          </c:spPr>
          <c:invertIfNegative val="0"/>
          <c:cat>
            <c:strRef>
              <c:f>Presentation!$L$22:$L$30</c:f>
              <c:strCache>
                <c:ptCount val="8"/>
                <c:pt idx="0">
                  <c:v>HJ</c:v>
                </c:pt>
                <c:pt idx="1">
                  <c:v>KaU</c:v>
                </c:pt>
                <c:pt idx="2">
                  <c:v>LNU</c:v>
                </c:pt>
                <c:pt idx="3">
                  <c:v>LTU</c:v>
                </c:pt>
                <c:pt idx="4">
                  <c:v>MAH</c:v>
                </c:pt>
                <c:pt idx="5">
                  <c:v>MIUN</c:v>
                </c:pt>
                <c:pt idx="6">
                  <c:v>OU</c:v>
                </c:pt>
                <c:pt idx="7">
                  <c:v>SH</c:v>
                </c:pt>
              </c:strCache>
            </c:strRef>
          </c:cat>
          <c:val>
            <c:numRef>
              <c:f>Presentation!$S$22:$S$30</c:f>
              <c:numCache>
                <c:formatCode>0.0%</c:formatCode>
                <c:ptCount val="8"/>
                <c:pt idx="0">
                  <c:v>0.29893403573030597</c:v>
                </c:pt>
                <c:pt idx="1">
                  <c:v>0.27682007515733237</c:v>
                </c:pt>
                <c:pt idx="2">
                  <c:v>0.25810226117466195</c:v>
                </c:pt>
                <c:pt idx="3">
                  <c:v>0.1772503931887337</c:v>
                </c:pt>
                <c:pt idx="4">
                  <c:v>0.19929075073535873</c:v>
                </c:pt>
                <c:pt idx="5">
                  <c:v>0.28736856569680447</c:v>
                </c:pt>
                <c:pt idx="6">
                  <c:v>0.23895802868783841</c:v>
                </c:pt>
                <c:pt idx="7">
                  <c:v>0.26229204732189865</c:v>
                </c:pt>
              </c:numCache>
            </c:numRef>
          </c:val>
          <c:extLst>
            <c:ext xmlns:c16="http://schemas.microsoft.com/office/drawing/2014/chart" uri="{C3380CC4-5D6E-409C-BE32-E72D297353CC}">
              <c16:uniqueId val="{00000006-BBE6-4A36-B7F1-A4774313ACFC}"/>
            </c:ext>
          </c:extLst>
        </c:ser>
        <c:dLbls>
          <c:showLegendKey val="0"/>
          <c:showVal val="0"/>
          <c:showCatName val="0"/>
          <c:showSerName val="0"/>
          <c:showPercent val="0"/>
          <c:showBubbleSize val="0"/>
        </c:dLbls>
        <c:gapWidth val="219"/>
        <c:axId val="365934296"/>
        <c:axId val="365926096"/>
      </c:barChart>
      <c:catAx>
        <c:axId val="365934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65926096"/>
        <c:crosses val="autoZero"/>
        <c:auto val="1"/>
        <c:lblAlgn val="ctr"/>
        <c:lblOffset val="100"/>
        <c:noMultiLvlLbl val="0"/>
      </c:catAx>
      <c:valAx>
        <c:axId val="36592609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sz="1400"/>
                  <a:t>Andel indirekta kostnader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3659342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[Pivottabell 2011-2017_utan länkar.xlsx]Presentation!PivotTable6</c:name>
    <c:fmtId val="11"/>
  </c:pivotSource>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sv-SE" sz="1800" b="1"/>
              <a:t>Lärosäten med forskningsvolym &lt;200 mnkr</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sv-SE"/>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s>
    <c:plotArea>
      <c:layout/>
      <c:barChart>
        <c:barDir val="col"/>
        <c:grouping val="clustered"/>
        <c:varyColors val="0"/>
        <c:ser>
          <c:idx val="0"/>
          <c:order val="0"/>
          <c:tx>
            <c:strRef>
              <c:f>Presentation!$W$20:$W$21</c:f>
              <c:strCache>
                <c:ptCount val="1"/>
                <c:pt idx="0">
                  <c:v>2011</c:v>
                </c:pt>
              </c:strCache>
            </c:strRef>
          </c:tx>
          <c:spPr>
            <a:solidFill>
              <a:schemeClr val="accent1"/>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Presentation!$W$22:$W$36</c:f>
              <c:numCache>
                <c:formatCode>0.0%</c:formatCode>
                <c:ptCount val="14"/>
                <c:pt idx="0">
                  <c:v>0.26740134365938356</c:v>
                </c:pt>
                <c:pt idx="1">
                  <c:v>0.20789400414008499</c:v>
                </c:pt>
                <c:pt idx="2">
                  <c:v>0.26404974206552562</c:v>
                </c:pt>
                <c:pt idx="3">
                  <c:v>0.26905447263852822</c:v>
                </c:pt>
                <c:pt idx="4">
                  <c:v>0.22554591014855915</c:v>
                </c:pt>
                <c:pt idx="5">
                  <c:v>0.18804303062567174</c:v>
                </c:pt>
                <c:pt idx="6">
                  <c:v>0.26896402065882558</c:v>
                </c:pt>
                <c:pt idx="7">
                  <c:v>0.16937732886503715</c:v>
                </c:pt>
                <c:pt idx="8">
                  <c:v>0.22803351096643409</c:v>
                </c:pt>
                <c:pt idx="9">
                  <c:v>0.52824335109806653</c:v>
                </c:pt>
                <c:pt idx="10">
                  <c:v>0.36003644519203815</c:v>
                </c:pt>
                <c:pt idx="11">
                  <c:v>0.62269690220692453</c:v>
                </c:pt>
                <c:pt idx="12">
                  <c:v>#N/A</c:v>
                </c:pt>
                <c:pt idx="13">
                  <c:v>#N/A</c:v>
                </c:pt>
              </c:numCache>
            </c:numRef>
          </c:val>
          <c:extLst>
            <c:ext xmlns:c16="http://schemas.microsoft.com/office/drawing/2014/chart" uri="{C3380CC4-5D6E-409C-BE32-E72D297353CC}">
              <c16:uniqueId val="{00000000-B6DA-4BE7-A4B2-F03C431FA8A8}"/>
            </c:ext>
          </c:extLst>
        </c:ser>
        <c:ser>
          <c:idx val="1"/>
          <c:order val="1"/>
          <c:tx>
            <c:strRef>
              <c:f>Presentation!$X$20:$X$21</c:f>
              <c:strCache>
                <c:ptCount val="1"/>
                <c:pt idx="0">
                  <c:v>2012</c:v>
                </c:pt>
              </c:strCache>
            </c:strRef>
          </c:tx>
          <c:spPr>
            <a:solidFill>
              <a:schemeClr val="accent2"/>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Presentation!$X$22:$X$36</c:f>
              <c:numCache>
                <c:formatCode>0.0%</c:formatCode>
                <c:ptCount val="14"/>
                <c:pt idx="0">
                  <c:v>0.26735888485193893</c:v>
                </c:pt>
                <c:pt idx="1">
                  <c:v>#N/A</c:v>
                </c:pt>
                <c:pt idx="2">
                  <c:v>0.42778515847409376</c:v>
                </c:pt>
                <c:pt idx="3">
                  <c:v>0.27648215981549312</c:v>
                </c:pt>
                <c:pt idx="4">
                  <c:v>0.20822569401730431</c:v>
                </c:pt>
                <c:pt idx="5">
                  <c:v>0.15385948193710475</c:v>
                </c:pt>
                <c:pt idx="6">
                  <c:v>0.27920711240134266</c:v>
                </c:pt>
                <c:pt idx="7">
                  <c:v>0.19537532337380845</c:v>
                </c:pt>
                <c:pt idx="8">
                  <c:v>0.58522008730061603</c:v>
                </c:pt>
                <c:pt idx="9">
                  <c:v>0.2979249518556924</c:v>
                </c:pt>
                <c:pt idx="10">
                  <c:v>0.30926470588235294</c:v>
                </c:pt>
                <c:pt idx="11">
                  <c:v>0.68932955618508029</c:v>
                </c:pt>
                <c:pt idx="12">
                  <c:v>0.35027985074626866</c:v>
                </c:pt>
                <c:pt idx="13">
                  <c:v>#N/A</c:v>
                </c:pt>
              </c:numCache>
            </c:numRef>
          </c:val>
          <c:extLst>
            <c:ext xmlns:c16="http://schemas.microsoft.com/office/drawing/2014/chart" uri="{C3380CC4-5D6E-409C-BE32-E72D297353CC}">
              <c16:uniqueId val="{00000001-B6DA-4BE7-A4B2-F03C431FA8A8}"/>
            </c:ext>
          </c:extLst>
        </c:ser>
        <c:ser>
          <c:idx val="2"/>
          <c:order val="2"/>
          <c:tx>
            <c:strRef>
              <c:f>Presentation!$Y$20:$Y$21</c:f>
              <c:strCache>
                <c:ptCount val="1"/>
                <c:pt idx="0">
                  <c:v>2013</c:v>
                </c:pt>
              </c:strCache>
            </c:strRef>
          </c:tx>
          <c:spPr>
            <a:solidFill>
              <a:schemeClr val="accent3"/>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Presentation!$Y$22:$Y$36</c:f>
              <c:numCache>
                <c:formatCode>0.0%</c:formatCode>
                <c:ptCount val="14"/>
                <c:pt idx="0">
                  <c:v>0.22639552655200018</c:v>
                </c:pt>
                <c:pt idx="1">
                  <c:v>0.20952774215982439</c:v>
                </c:pt>
                <c:pt idx="2">
                  <c:v>0.15307566382730778</c:v>
                </c:pt>
                <c:pt idx="3">
                  <c:v>0.28180651851654892</c:v>
                </c:pt>
                <c:pt idx="4">
                  <c:v>0.21020095749763551</c:v>
                </c:pt>
                <c:pt idx="5">
                  <c:v>0.219098768666492</c:v>
                </c:pt>
                <c:pt idx="6">
                  <c:v>0.28149204702627939</c:v>
                </c:pt>
                <c:pt idx="7">
                  <c:v>0.16654984016613389</c:v>
                </c:pt>
                <c:pt idx="8">
                  <c:v>0.24182446694606749</c:v>
                </c:pt>
                <c:pt idx="9">
                  <c:v>0.31531203599051483</c:v>
                </c:pt>
                <c:pt idx="10">
                  <c:v>0.42641275098323328</c:v>
                </c:pt>
                <c:pt idx="11">
                  <c:v>0.46039517398146529</c:v>
                </c:pt>
                <c:pt idx="12">
                  <c:v>0.3526791739775948</c:v>
                </c:pt>
                <c:pt idx="13">
                  <c:v>#N/A</c:v>
                </c:pt>
              </c:numCache>
            </c:numRef>
          </c:val>
          <c:extLst>
            <c:ext xmlns:c16="http://schemas.microsoft.com/office/drawing/2014/chart" uri="{C3380CC4-5D6E-409C-BE32-E72D297353CC}">
              <c16:uniqueId val="{00000002-B6DA-4BE7-A4B2-F03C431FA8A8}"/>
            </c:ext>
          </c:extLst>
        </c:ser>
        <c:ser>
          <c:idx val="3"/>
          <c:order val="3"/>
          <c:tx>
            <c:strRef>
              <c:f>Presentation!$Z$20:$Z$21</c:f>
              <c:strCache>
                <c:ptCount val="1"/>
                <c:pt idx="0">
                  <c:v>2014</c:v>
                </c:pt>
              </c:strCache>
            </c:strRef>
          </c:tx>
          <c:spPr>
            <a:solidFill>
              <a:schemeClr val="accent4"/>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Presentation!$Z$22:$Z$36</c:f>
              <c:numCache>
                <c:formatCode>0.0%</c:formatCode>
                <c:ptCount val="14"/>
                <c:pt idx="0">
                  <c:v>0.20164075157007402</c:v>
                </c:pt>
                <c:pt idx="1">
                  <c:v>0.21501415992200437</c:v>
                </c:pt>
                <c:pt idx="2">
                  <c:v>0.2108706881708087</c:v>
                </c:pt>
                <c:pt idx="3">
                  <c:v>0.29259808146636984</c:v>
                </c:pt>
                <c:pt idx="4">
                  <c:v>0.23375824970617484</c:v>
                </c:pt>
                <c:pt idx="5">
                  <c:v>0.25904720315065061</c:v>
                </c:pt>
                <c:pt idx="6">
                  <c:v>0.21796158337695809</c:v>
                </c:pt>
                <c:pt idx="7">
                  <c:v>0.1832310826853763</c:v>
                </c:pt>
                <c:pt idx="8">
                  <c:v>0.20653152107513745</c:v>
                </c:pt>
                <c:pt idx="9">
                  <c:v>0.2655517525169605</c:v>
                </c:pt>
                <c:pt idx="10">
                  <c:v>0.48757567543146291</c:v>
                </c:pt>
                <c:pt idx="11">
                  <c:v>0.82721796276013149</c:v>
                </c:pt>
                <c:pt idx="12">
                  <c:v>0.38702643772145001</c:v>
                </c:pt>
                <c:pt idx="13">
                  <c:v>#N/A</c:v>
                </c:pt>
              </c:numCache>
            </c:numRef>
          </c:val>
          <c:extLst>
            <c:ext xmlns:c16="http://schemas.microsoft.com/office/drawing/2014/chart" uri="{C3380CC4-5D6E-409C-BE32-E72D297353CC}">
              <c16:uniqueId val="{00000003-B6DA-4BE7-A4B2-F03C431FA8A8}"/>
            </c:ext>
          </c:extLst>
        </c:ser>
        <c:ser>
          <c:idx val="4"/>
          <c:order val="4"/>
          <c:tx>
            <c:strRef>
              <c:f>Presentation!$AA$20:$AA$21</c:f>
              <c:strCache>
                <c:ptCount val="1"/>
                <c:pt idx="0">
                  <c:v>2015</c:v>
                </c:pt>
              </c:strCache>
            </c:strRef>
          </c:tx>
          <c:spPr>
            <a:solidFill>
              <a:schemeClr val="accent5"/>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Presentation!$AA$22:$AA$36</c:f>
              <c:numCache>
                <c:formatCode>0.0%</c:formatCode>
                <c:ptCount val="14"/>
                <c:pt idx="0">
                  <c:v>0.21253749870694114</c:v>
                </c:pt>
                <c:pt idx="1">
                  <c:v>0.25832798553176595</c:v>
                </c:pt>
                <c:pt idx="2">
                  <c:v>0.21723395931142411</c:v>
                </c:pt>
                <c:pt idx="3">
                  <c:v>0.31043528728961112</c:v>
                </c:pt>
                <c:pt idx="4">
                  <c:v>0.22004334988821189</c:v>
                </c:pt>
                <c:pt idx="5">
                  <c:v>0.20846343168450487</c:v>
                </c:pt>
                <c:pt idx="6">
                  <c:v>0.26080340367385602</c:v>
                </c:pt>
                <c:pt idx="7">
                  <c:v>0.1712563501212386</c:v>
                </c:pt>
                <c:pt idx="8">
                  <c:v>0.27034408620809325</c:v>
                </c:pt>
                <c:pt idx="9">
                  <c:v>0.24192826388915975</c:v>
                </c:pt>
                <c:pt idx="10">
                  <c:v>0.60107334525939182</c:v>
                </c:pt>
                <c:pt idx="11">
                  <c:v>0.86370315944158704</c:v>
                </c:pt>
                <c:pt idx="12">
                  <c:v>0.38466014897579143</c:v>
                </c:pt>
                <c:pt idx="13">
                  <c:v>0.4110244208797314</c:v>
                </c:pt>
              </c:numCache>
            </c:numRef>
          </c:val>
          <c:extLst>
            <c:ext xmlns:c16="http://schemas.microsoft.com/office/drawing/2014/chart" uri="{C3380CC4-5D6E-409C-BE32-E72D297353CC}">
              <c16:uniqueId val="{00000004-B6DA-4BE7-A4B2-F03C431FA8A8}"/>
            </c:ext>
          </c:extLst>
        </c:ser>
        <c:ser>
          <c:idx val="5"/>
          <c:order val="5"/>
          <c:tx>
            <c:strRef>
              <c:f>Presentation!$AB$20:$AB$21</c:f>
              <c:strCache>
                <c:ptCount val="1"/>
                <c:pt idx="0">
                  <c:v>2016</c:v>
                </c:pt>
              </c:strCache>
            </c:strRef>
          </c:tx>
          <c:spPr>
            <a:solidFill>
              <a:schemeClr val="accent6"/>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Presentation!$AB$22:$AB$36</c:f>
              <c:numCache>
                <c:formatCode>0.0%</c:formatCode>
                <c:ptCount val="14"/>
                <c:pt idx="0">
                  <c:v>0.24593043411270751</c:v>
                </c:pt>
                <c:pt idx="1">
                  <c:v>0.25133746361611137</c:v>
                </c:pt>
                <c:pt idx="2">
                  <c:v>0.17299365087798529</c:v>
                </c:pt>
                <c:pt idx="3">
                  <c:v>0.36106567860658723</c:v>
                </c:pt>
                <c:pt idx="4">
                  <c:v>0.19840222121911544</c:v>
                </c:pt>
                <c:pt idx="5">
                  <c:v>0.2023185248580098</c:v>
                </c:pt>
                <c:pt idx="6">
                  <c:v>0.27636418475665442</c:v>
                </c:pt>
                <c:pt idx="7">
                  <c:v>0.18602387992663846</c:v>
                </c:pt>
                <c:pt idx="8">
                  <c:v>0.24296708694940233</c:v>
                </c:pt>
                <c:pt idx="9">
                  <c:v>0.26638289246984898</c:v>
                </c:pt>
                <c:pt idx="10">
                  <c:v>0.52265080509492912</c:v>
                </c:pt>
                <c:pt idx="11">
                  <c:v>0.86916186820217534</c:v>
                </c:pt>
                <c:pt idx="12">
                  <c:v>0.36095359333410487</c:v>
                </c:pt>
                <c:pt idx="13">
                  <c:v>0.38334431547468195</c:v>
                </c:pt>
              </c:numCache>
            </c:numRef>
          </c:val>
          <c:extLst>
            <c:ext xmlns:c16="http://schemas.microsoft.com/office/drawing/2014/chart" uri="{C3380CC4-5D6E-409C-BE32-E72D297353CC}">
              <c16:uniqueId val="{00000005-B6DA-4BE7-A4B2-F03C431FA8A8}"/>
            </c:ext>
          </c:extLst>
        </c:ser>
        <c:ser>
          <c:idx val="6"/>
          <c:order val="6"/>
          <c:tx>
            <c:strRef>
              <c:f>Presentation!$AC$20:$AC$21</c:f>
              <c:strCache>
                <c:ptCount val="1"/>
                <c:pt idx="0">
                  <c:v>2017</c:v>
                </c:pt>
              </c:strCache>
            </c:strRef>
          </c:tx>
          <c:spPr>
            <a:solidFill>
              <a:schemeClr val="accent1">
                <a:lumMod val="60000"/>
              </a:schemeClr>
            </a:solidFill>
            <a:ln>
              <a:noFill/>
            </a:ln>
            <a:effectLst/>
          </c:spPr>
          <c:invertIfNegative val="0"/>
          <c:cat>
            <c:strRef>
              <c:f>Presentation!$V$22:$V$36</c:f>
              <c:strCache>
                <c:ptCount val="14"/>
                <c:pt idx="0">
                  <c:v>BTH</c:v>
                </c:pt>
                <c:pt idx="1">
                  <c:v>FHS</c:v>
                </c:pt>
                <c:pt idx="2">
                  <c:v>GIH</c:v>
                </c:pt>
                <c:pt idx="3">
                  <c:v>HB</c:v>
                </c:pt>
                <c:pt idx="4">
                  <c:v>HD</c:v>
                </c:pt>
                <c:pt idx="5">
                  <c:v>HH</c:v>
                </c:pt>
                <c:pt idx="6">
                  <c:v>HiG</c:v>
                </c:pt>
                <c:pt idx="7">
                  <c:v>HiS</c:v>
                </c:pt>
                <c:pt idx="8">
                  <c:v>HKr</c:v>
                </c:pt>
                <c:pt idx="9">
                  <c:v>HV</c:v>
                </c:pt>
                <c:pt idx="10">
                  <c:v>KF</c:v>
                </c:pt>
                <c:pt idx="11">
                  <c:v>KKH</c:v>
                </c:pt>
                <c:pt idx="12">
                  <c:v>KMH</c:v>
                </c:pt>
                <c:pt idx="13">
                  <c:v>SKH</c:v>
                </c:pt>
              </c:strCache>
            </c:strRef>
          </c:cat>
          <c:val>
            <c:numRef>
              <c:f>Presentation!$AC$22:$AC$36</c:f>
              <c:numCache>
                <c:formatCode>0.0%</c:formatCode>
                <c:ptCount val="14"/>
                <c:pt idx="0">
                  <c:v>0.23635133246537357</c:v>
                </c:pt>
                <c:pt idx="1">
                  <c:v>0.29716196199110073</c:v>
                </c:pt>
                <c:pt idx="2">
                  <c:v>0.22350922509225096</c:v>
                </c:pt>
                <c:pt idx="3">
                  <c:v>0.35043881391223874</c:v>
                </c:pt>
                <c:pt idx="4">
                  <c:v>0.2338539775610817</c:v>
                </c:pt>
                <c:pt idx="5">
                  <c:v>0.2236299440863769</c:v>
                </c:pt>
                <c:pt idx="6">
                  <c:v>0.24889554793759855</c:v>
                </c:pt>
                <c:pt idx="7">
                  <c:v>0.29045957975364872</c:v>
                </c:pt>
                <c:pt idx="8">
                  <c:v>0.26648978513835742</c:v>
                </c:pt>
                <c:pt idx="9">
                  <c:v>0.24314612094906354</c:v>
                </c:pt>
                <c:pt idx="10">
                  <c:v>0.33147977331645262</c:v>
                </c:pt>
                <c:pt idx="11">
                  <c:v>0.97079053595658071</c:v>
                </c:pt>
                <c:pt idx="12">
                  <c:v>0.33082059013568815</c:v>
                </c:pt>
                <c:pt idx="13">
                  <c:v>0.39743338237698217</c:v>
                </c:pt>
              </c:numCache>
            </c:numRef>
          </c:val>
          <c:extLst>
            <c:ext xmlns:c16="http://schemas.microsoft.com/office/drawing/2014/chart" uri="{C3380CC4-5D6E-409C-BE32-E72D297353CC}">
              <c16:uniqueId val="{00000006-B6DA-4BE7-A4B2-F03C431FA8A8}"/>
            </c:ext>
          </c:extLst>
        </c:ser>
        <c:dLbls>
          <c:showLegendKey val="0"/>
          <c:showVal val="0"/>
          <c:showCatName val="0"/>
          <c:showSerName val="0"/>
          <c:showPercent val="0"/>
          <c:showBubbleSize val="0"/>
        </c:dLbls>
        <c:gapWidth val="219"/>
        <c:axId val="433265776"/>
        <c:axId val="433259216"/>
      </c:barChart>
      <c:catAx>
        <c:axId val="43326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3259216"/>
        <c:crosses val="autoZero"/>
        <c:auto val="1"/>
        <c:lblAlgn val="ctr"/>
        <c:lblOffset val="100"/>
        <c:noMultiLvlLbl val="0"/>
      </c:catAx>
      <c:valAx>
        <c:axId val="4332592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sv-SE"/>
                  <a:t>Andel indirekta kostnader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crossAx val="4332657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sv-SE" sz="1800"/>
              <a:t>utbildning 2017</a:t>
            </a:r>
          </a:p>
        </c:rich>
      </c:tx>
      <c:overlay val="0"/>
    </c:title>
    <c:autoTitleDeleted val="0"/>
    <c:plotArea>
      <c:layout/>
      <c:scatterChart>
        <c:scatterStyle val="lineMarker"/>
        <c:varyColors val="0"/>
        <c:ser>
          <c:idx val="0"/>
          <c:order val="0"/>
          <c:spPr>
            <a:ln w="28575">
              <a:noFill/>
            </a:ln>
          </c:spPr>
          <c:xVal>
            <c:numRef>
              <c:f>andel!$B$86:$B$117</c:f>
              <c:numCache>
                <c:formatCode>#,##0</c:formatCode>
                <c:ptCount val="32"/>
                <c:pt idx="0">
                  <c:v>304571</c:v>
                </c:pt>
                <c:pt idx="1">
                  <c:v>1052167</c:v>
                </c:pt>
                <c:pt idx="2">
                  <c:v>374390</c:v>
                </c:pt>
                <c:pt idx="3">
                  <c:v>101994</c:v>
                </c:pt>
                <c:pt idx="4">
                  <c:v>2435400</c:v>
                </c:pt>
                <c:pt idx="5">
                  <c:v>516192</c:v>
                </c:pt>
                <c:pt idx="6">
                  <c:v>502628</c:v>
                </c:pt>
                <c:pt idx="7">
                  <c:v>415696</c:v>
                </c:pt>
                <c:pt idx="8">
                  <c:v>483415</c:v>
                </c:pt>
                <c:pt idx="9">
                  <c:v>636440</c:v>
                </c:pt>
                <c:pt idx="10">
                  <c:v>415384</c:v>
                </c:pt>
                <c:pt idx="11">
                  <c:v>337300</c:v>
                </c:pt>
                <c:pt idx="12">
                  <c:v>399932</c:v>
                </c:pt>
                <c:pt idx="13">
                  <c:v>717695</c:v>
                </c:pt>
                <c:pt idx="14">
                  <c:v>160375</c:v>
                </c:pt>
                <c:pt idx="15">
                  <c:v>1042121</c:v>
                </c:pt>
                <c:pt idx="16">
                  <c:v>72376</c:v>
                </c:pt>
                <c:pt idx="17">
                  <c:v>167615</c:v>
                </c:pt>
                <c:pt idx="18">
                  <c:v>1396231.3</c:v>
                </c:pt>
                <c:pt idx="19">
                  <c:v>1616522</c:v>
                </c:pt>
                <c:pt idx="20">
                  <c:v>1279385</c:v>
                </c:pt>
                <c:pt idx="21">
                  <c:v>727335</c:v>
                </c:pt>
                <c:pt idx="22">
                  <c:v>2406683.665899998</c:v>
                </c:pt>
                <c:pt idx="23">
                  <c:v>1116331</c:v>
                </c:pt>
                <c:pt idx="24">
                  <c:v>580749</c:v>
                </c:pt>
                <c:pt idx="25">
                  <c:v>486050</c:v>
                </c:pt>
                <c:pt idx="26">
                  <c:v>205010</c:v>
                </c:pt>
                <c:pt idx="27">
                  <c:v>549169</c:v>
                </c:pt>
                <c:pt idx="28">
                  <c:v>2053025</c:v>
                </c:pt>
                <c:pt idx="29">
                  <c:v>1727814</c:v>
                </c:pt>
                <c:pt idx="30">
                  <c:v>1935170</c:v>
                </c:pt>
                <c:pt idx="31">
                  <c:v>797383</c:v>
                </c:pt>
              </c:numCache>
            </c:numRef>
          </c:xVal>
          <c:yVal>
            <c:numRef>
              <c:f>andel!$C$86:$C$117</c:f>
              <c:numCache>
                <c:formatCode>0%</c:formatCode>
                <c:ptCount val="32"/>
                <c:pt idx="0">
                  <c:v>0.35523966497138598</c:v>
                </c:pt>
                <c:pt idx="1">
                  <c:v>0.2964158731456128</c:v>
                </c:pt>
                <c:pt idx="2">
                  <c:v>0.25591324421058254</c:v>
                </c:pt>
                <c:pt idx="3">
                  <c:v>0.44294362413475308</c:v>
                </c:pt>
                <c:pt idx="4">
                  <c:v>0.34479389956475326</c:v>
                </c:pt>
                <c:pt idx="5">
                  <c:v>0.34663142687217158</c:v>
                </c:pt>
                <c:pt idx="6">
                  <c:v>0.31367874919423511</c:v>
                </c:pt>
                <c:pt idx="7">
                  <c:v>0.32457271660059278</c:v>
                </c:pt>
                <c:pt idx="8">
                  <c:v>0.34551226751342012</c:v>
                </c:pt>
                <c:pt idx="9">
                  <c:v>0.39250014448362758</c:v>
                </c:pt>
                <c:pt idx="10">
                  <c:v>0.36372102256126304</c:v>
                </c:pt>
                <c:pt idx="11">
                  <c:v>0.35731260005929438</c:v>
                </c:pt>
                <c:pt idx="12">
                  <c:v>0.35721950731624375</c:v>
                </c:pt>
                <c:pt idx="13">
                  <c:v>0.31474651488445649</c:v>
                </c:pt>
                <c:pt idx="14">
                  <c:v>0.38341243803585345</c:v>
                </c:pt>
                <c:pt idx="15">
                  <c:v>0.25326233709905088</c:v>
                </c:pt>
                <c:pt idx="16">
                  <c:v>0.26977969216314801</c:v>
                </c:pt>
                <c:pt idx="17">
                  <c:v>0.34835187781523136</c:v>
                </c:pt>
                <c:pt idx="18">
                  <c:v>0.34382603549213941</c:v>
                </c:pt>
                <c:pt idx="19">
                  <c:v>0.39856331618357288</c:v>
                </c:pt>
                <c:pt idx="20">
                  <c:v>0.34540344188809463</c:v>
                </c:pt>
                <c:pt idx="21">
                  <c:v>0.28048653434259924</c:v>
                </c:pt>
                <c:pt idx="22">
                  <c:v>0.31918938711155048</c:v>
                </c:pt>
                <c:pt idx="23">
                  <c:v>0.35244523891211471</c:v>
                </c:pt>
                <c:pt idx="24">
                  <c:v>0.39509533808493424</c:v>
                </c:pt>
                <c:pt idx="25">
                  <c:v>0.34811014260672768</c:v>
                </c:pt>
                <c:pt idx="26">
                  <c:v>0.34068289351738934</c:v>
                </c:pt>
                <c:pt idx="27">
                  <c:v>0.27381360218622364</c:v>
                </c:pt>
                <c:pt idx="28">
                  <c:v>0.30906660601383812</c:v>
                </c:pt>
                <c:pt idx="29">
                  <c:v>0.31412071643808304</c:v>
                </c:pt>
                <c:pt idx="30">
                  <c:v>0.3382571040270364</c:v>
                </c:pt>
                <c:pt idx="31">
                  <c:v>0.31604293921490678</c:v>
                </c:pt>
              </c:numCache>
            </c:numRef>
          </c:yVal>
          <c:smooth val="0"/>
          <c:extLst>
            <c:ext xmlns:c16="http://schemas.microsoft.com/office/drawing/2014/chart" uri="{C3380CC4-5D6E-409C-BE32-E72D297353CC}">
              <c16:uniqueId val="{00000000-93FA-4187-8181-311488770D32}"/>
            </c:ext>
          </c:extLst>
        </c:ser>
        <c:dLbls>
          <c:showLegendKey val="0"/>
          <c:showVal val="0"/>
          <c:showCatName val="0"/>
          <c:showSerName val="0"/>
          <c:showPercent val="0"/>
          <c:showBubbleSize val="0"/>
        </c:dLbls>
        <c:axId val="165295232"/>
        <c:axId val="165297152"/>
      </c:scatterChart>
      <c:valAx>
        <c:axId val="165295232"/>
        <c:scaling>
          <c:orientation val="minMax"/>
        </c:scaling>
        <c:delete val="0"/>
        <c:axPos val="b"/>
        <c:title>
          <c:tx>
            <c:rich>
              <a:bodyPr/>
              <a:lstStyle/>
              <a:p>
                <a:pPr>
                  <a:defRPr b="0"/>
                </a:pPr>
                <a:r>
                  <a:rPr lang="en-US" b="0"/>
                  <a:t>verksamhetskostnader tkr - utbildning</a:t>
                </a:r>
              </a:p>
            </c:rich>
          </c:tx>
          <c:overlay val="0"/>
        </c:title>
        <c:numFmt formatCode="#,##0" sourceLinked="1"/>
        <c:majorTickMark val="out"/>
        <c:minorTickMark val="none"/>
        <c:tickLblPos val="nextTo"/>
        <c:crossAx val="165297152"/>
        <c:crosses val="autoZero"/>
        <c:crossBetween val="midCat"/>
      </c:valAx>
      <c:valAx>
        <c:axId val="165297152"/>
        <c:scaling>
          <c:orientation val="minMax"/>
          <c:max val="1"/>
          <c:min val="0"/>
        </c:scaling>
        <c:delete val="0"/>
        <c:axPos val="l"/>
        <c:majorGridlines/>
        <c:title>
          <c:tx>
            <c:rich>
              <a:bodyPr rot="-5400000" vert="horz"/>
              <a:lstStyle/>
              <a:p>
                <a:pPr>
                  <a:defRPr b="0"/>
                </a:pPr>
                <a:r>
                  <a:rPr lang="en-US" b="0"/>
                  <a:t>andel indirekta kostnader</a:t>
                </a:r>
              </a:p>
            </c:rich>
          </c:tx>
          <c:overlay val="0"/>
        </c:title>
        <c:numFmt formatCode="0%" sourceLinked="1"/>
        <c:majorTickMark val="out"/>
        <c:minorTickMark val="none"/>
        <c:tickLblPos val="nextTo"/>
        <c:crossAx val="165295232"/>
        <c:crosses val="autoZero"/>
        <c:crossBetween val="midCat"/>
      </c:valAx>
    </c:plotArea>
    <c:plotVisOnly val="1"/>
    <c:dispBlanksAs val="gap"/>
    <c:showDLblsOverMax val="0"/>
  </c:chart>
  <c:txPr>
    <a:bodyPr/>
    <a:lstStyle/>
    <a:p>
      <a:pPr>
        <a:defRPr sz="1200">
          <a:solidFill>
            <a:schemeClr val="tx1"/>
          </a:solidFill>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6" y="0"/>
            <a:ext cx="2944283" cy="495300"/>
          </a:xfrm>
          <a:prstGeom prst="rect">
            <a:avLst/>
          </a:prstGeom>
        </p:spPr>
        <p:txBody>
          <a:bodyPr vert="horz" lIns="91440" tIns="45720" rIns="91440" bIns="45720" rtlCol="0"/>
          <a:lstStyle>
            <a:lvl1pPr algn="r">
              <a:defRPr sz="1200"/>
            </a:lvl1pPr>
          </a:lstStyle>
          <a:p>
            <a:fld id="{B7F08DCB-25AC-4BAD-90D7-A4B58D0F07C9}" type="datetimeFigureOut">
              <a:rPr lang="sv-SE" smtClean="0"/>
              <a:t>2018-02-27</a:t>
            </a:fld>
            <a:endParaRPr lang="sv-SE"/>
          </a:p>
        </p:txBody>
      </p:sp>
      <p:sp>
        <p:nvSpPr>
          <p:cNvPr id="4" name="Platshållare för sidfot 3"/>
          <p:cNvSpPr>
            <a:spLocks noGrp="1"/>
          </p:cNvSpPr>
          <p:nvPr>
            <p:ph type="ftr" sz="quarter" idx="2"/>
          </p:nvPr>
        </p:nvSpPr>
        <p:spPr>
          <a:xfrm>
            <a:off x="1" y="9408980"/>
            <a:ext cx="2944283" cy="4953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6" y="9408980"/>
            <a:ext cx="2944283" cy="495300"/>
          </a:xfrm>
          <a:prstGeom prst="rect">
            <a:avLst/>
          </a:prstGeom>
        </p:spPr>
        <p:txBody>
          <a:bodyPr vert="horz" lIns="91440" tIns="45720" rIns="91440" bIns="45720" rtlCol="0" anchor="b"/>
          <a:lstStyle>
            <a:lvl1pPr algn="r">
              <a:defRPr sz="1200"/>
            </a:lvl1pPr>
          </a:lstStyle>
          <a:p>
            <a:fld id="{1B5E7706-9E86-4D68-AB8C-845C126E7A0F}" type="slidenum">
              <a:rPr lang="sv-SE" smtClean="0"/>
              <a:t>‹#›</a:t>
            </a:fld>
            <a:endParaRPr lang="sv-SE"/>
          </a:p>
        </p:txBody>
      </p:sp>
    </p:spTree>
    <p:extLst>
      <p:ext uri="{BB962C8B-B14F-4D97-AF65-F5344CB8AC3E}">
        <p14:creationId xmlns:p14="http://schemas.microsoft.com/office/powerpoint/2010/main" val="360865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53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6" y="0"/>
            <a:ext cx="2944283" cy="495300"/>
          </a:xfrm>
          <a:prstGeom prst="rect">
            <a:avLst/>
          </a:prstGeom>
        </p:spPr>
        <p:txBody>
          <a:bodyPr vert="horz" lIns="91440" tIns="45720" rIns="91440" bIns="45720" rtlCol="0"/>
          <a:lstStyle>
            <a:lvl1pPr algn="r">
              <a:defRPr sz="1200"/>
            </a:lvl1pPr>
          </a:lstStyle>
          <a:p>
            <a:fld id="{CA6E6251-33AE-4136-81B1-4AFB5C7F7207}" type="datetimeFigureOut">
              <a:rPr lang="sv-SE" smtClean="0"/>
              <a:t>2018-02-27</a:t>
            </a:fld>
            <a:endParaRPr lang="sv-SE"/>
          </a:p>
        </p:txBody>
      </p:sp>
      <p:sp>
        <p:nvSpPr>
          <p:cNvPr id="4" name="Platshållare för bildobjekt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05350"/>
            <a:ext cx="5435600" cy="44577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08980"/>
            <a:ext cx="2944283" cy="4953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6" y="9408980"/>
            <a:ext cx="2944283" cy="495300"/>
          </a:xfrm>
          <a:prstGeom prst="rect">
            <a:avLst/>
          </a:prstGeom>
        </p:spPr>
        <p:txBody>
          <a:bodyPr vert="horz" lIns="91440" tIns="45720" rIns="91440" bIns="45720" rtlCol="0" anchor="b"/>
          <a:lstStyle>
            <a:lvl1pPr algn="r">
              <a:defRPr sz="1200"/>
            </a:lvl1pPr>
          </a:lstStyle>
          <a:p>
            <a:fld id="{E818B36A-E682-48A3-A1BD-ABB467B5B4E3}" type="slidenum">
              <a:rPr lang="sv-SE" smtClean="0"/>
              <a:t>‹#›</a:t>
            </a:fld>
            <a:endParaRPr lang="sv-SE"/>
          </a:p>
        </p:txBody>
      </p:sp>
    </p:spTree>
    <p:extLst>
      <p:ext uri="{BB962C8B-B14F-4D97-AF65-F5344CB8AC3E}">
        <p14:creationId xmlns:p14="http://schemas.microsoft.com/office/powerpoint/2010/main" val="157654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a:t>
            </a:fld>
            <a:endParaRPr lang="sv-SE"/>
          </a:p>
        </p:txBody>
      </p:sp>
    </p:spTree>
    <p:extLst>
      <p:ext uri="{BB962C8B-B14F-4D97-AF65-F5344CB8AC3E}">
        <p14:creationId xmlns:p14="http://schemas.microsoft.com/office/powerpoint/2010/main" val="926711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10 största lärosäten = Karolinska institutet (KI), Lunds universitet (LU), Uppsala universitet (UU), Göteborgs universitet (GU), Kungliga Tekniska Högskolan (KTH), Chalmers tekniska högskola (CTH), Stockholms universitet (SU), SLU, Umeå universitet (UmU) och Linköpings universitet (LiU). Dessa lärosäten står tillsammans för 89 % av total verksamhetsvolym för forskning.</a:t>
            </a:r>
            <a:r>
              <a:rPr lang="sv-SE" baseline="0" dirty="0"/>
              <a:t> Det är därför som dessa lärosätens lägre andel får så stort genomslag på kolumnen ”alla”.</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10</a:t>
            </a:fld>
            <a:endParaRPr lang="sv-SE"/>
          </a:p>
        </p:txBody>
      </p:sp>
    </p:spTree>
    <p:extLst>
      <p:ext uri="{BB962C8B-B14F-4D97-AF65-F5344CB8AC3E}">
        <p14:creationId xmlns:p14="http://schemas.microsoft.com/office/powerpoint/2010/main" val="1885573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2017 har indirekta kostnaders andel av totala verksamhetskostnader för forskningen varit i stort sett oförändrad för de 10 största lärosätena, medan andelen har minskat med 0,3 % för övriga lärosäten. Påverkan totalt för alla lärosäten blir en minskad andel med knappt 0,1 %.</a:t>
            </a:r>
          </a:p>
          <a:p>
            <a:endParaRPr lang="sv-SE" dirty="0"/>
          </a:p>
          <a:p>
            <a:r>
              <a:rPr lang="sv-SE" dirty="0"/>
              <a:t>HHS ingår inte i underlaget för något av åren i jämförelsen, medan </a:t>
            </a:r>
            <a:r>
              <a:rPr lang="sv-SE" dirty="0" err="1"/>
              <a:t>MdH</a:t>
            </a:r>
            <a:r>
              <a:rPr lang="sv-SE" dirty="0"/>
              <a:t> inte ingår i underlaget för 2017.</a:t>
            </a:r>
          </a:p>
        </p:txBody>
      </p:sp>
      <p:sp>
        <p:nvSpPr>
          <p:cNvPr id="4" name="Platshållare för bildnummer 3"/>
          <p:cNvSpPr>
            <a:spLocks noGrp="1"/>
          </p:cNvSpPr>
          <p:nvPr>
            <p:ph type="sldNum" sz="quarter" idx="10"/>
          </p:nvPr>
        </p:nvSpPr>
        <p:spPr/>
        <p:txBody>
          <a:bodyPr/>
          <a:lstStyle/>
          <a:p>
            <a:fld id="{E818B36A-E682-48A3-A1BD-ABB467B5B4E3}" type="slidenum">
              <a:rPr lang="sv-SE" smtClean="0"/>
              <a:t>11</a:t>
            </a:fld>
            <a:endParaRPr lang="sv-SE"/>
          </a:p>
        </p:txBody>
      </p:sp>
    </p:spTree>
    <p:extLst>
      <p:ext uri="{BB962C8B-B14F-4D97-AF65-F5344CB8AC3E}">
        <p14:creationId xmlns:p14="http://schemas.microsoft.com/office/powerpoint/2010/main" val="310753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lärosäte motsvarar en fyrkant i diagrammet. Vågrätt axel visar totala verksamhetskostnader för forskningen (år 2016) och lodrätt axel visar de indirekta</a:t>
            </a:r>
          </a:p>
          <a:p>
            <a:r>
              <a:rPr lang="sv-SE" dirty="0"/>
              <a:t>kostnadernas andel av totala verksamhetskostnader. </a:t>
            </a:r>
          </a:p>
          <a:p>
            <a:endParaRPr lang="sv-SE" dirty="0"/>
          </a:p>
          <a:p>
            <a:r>
              <a:rPr lang="sv-SE" dirty="0"/>
              <a:t>Markeringarna längst till höger, t ex avser LU och KI, med verksamhetskostnader inom forskning på ca 5,5 miljarder och andel indirekta kostnader ca 17 %.</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12</a:t>
            </a:fld>
            <a:endParaRPr lang="sv-SE"/>
          </a:p>
        </p:txBody>
      </p:sp>
    </p:spTree>
    <p:extLst>
      <p:ext uri="{BB962C8B-B14F-4D97-AF65-F5344CB8AC3E}">
        <p14:creationId xmlns:p14="http://schemas.microsoft.com/office/powerpoint/2010/main" val="385608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visas delvis samma information som i föregående bild; andel indirekta kostnader av totala verksamhetskostnader avseende forskning. Varje lärosäte presenteras som en stapel, sorterat efter andel indirekta kostnader, lägst till högst.</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13</a:t>
            </a:fld>
            <a:endParaRPr lang="sv-SE"/>
          </a:p>
        </p:txBody>
      </p:sp>
    </p:spTree>
    <p:extLst>
      <p:ext uri="{BB962C8B-B14F-4D97-AF65-F5344CB8AC3E}">
        <p14:creationId xmlns:p14="http://schemas.microsoft.com/office/powerpoint/2010/main" val="220549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14</a:t>
            </a:fld>
            <a:endParaRPr lang="sv-SE"/>
          </a:p>
        </p:txBody>
      </p:sp>
    </p:spTree>
    <p:extLst>
      <p:ext uri="{BB962C8B-B14F-4D97-AF65-F5344CB8AC3E}">
        <p14:creationId xmlns:p14="http://schemas.microsoft.com/office/powerpoint/2010/main" val="322736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Mälardalens högskola ingår ej i årets statistik, men fanns med bland dessa lärosäten föregående år.</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15</a:t>
            </a:fld>
            <a:endParaRPr lang="sv-SE"/>
          </a:p>
        </p:txBody>
      </p:sp>
    </p:spTree>
    <p:extLst>
      <p:ext uri="{BB962C8B-B14F-4D97-AF65-F5344CB8AC3E}">
        <p14:creationId xmlns:p14="http://schemas.microsoft.com/office/powerpoint/2010/main" val="96776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FHS, KMH</a:t>
            </a:r>
            <a:r>
              <a:rPr lang="sv-SE" baseline="0" dirty="0" smtClean="0"/>
              <a:t> och SKH har ofullständiga tidsserier – i SKH:s fall på grund av att lärosätet tidigare inte existerade i samlad form.</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16</a:t>
            </a:fld>
            <a:endParaRPr lang="sv-SE"/>
          </a:p>
        </p:txBody>
      </p:sp>
    </p:spTree>
    <p:extLst>
      <p:ext uri="{BB962C8B-B14F-4D97-AF65-F5344CB8AC3E}">
        <p14:creationId xmlns:p14="http://schemas.microsoft.com/office/powerpoint/2010/main" val="3270732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Tidigare</a:t>
            </a:r>
            <a:r>
              <a:rPr lang="sv-SE" baseline="0" dirty="0" smtClean="0"/>
              <a:t> visades </a:t>
            </a:r>
            <a:r>
              <a:rPr lang="sv-SE" dirty="0" smtClean="0"/>
              <a:t>information </a:t>
            </a:r>
            <a:r>
              <a:rPr lang="sv-SE" dirty="0"/>
              <a:t>för verksamhetsgrenen forskning, </a:t>
            </a:r>
            <a:r>
              <a:rPr lang="sv-SE" dirty="0" smtClean="0"/>
              <a:t>de kommande bilderna visar </a:t>
            </a:r>
            <a:r>
              <a:rPr lang="sv-SE" dirty="0"/>
              <a:t>samma uppgifter men för verksamhetsgrenen utbildning. Information för hela verksamheten (utbildning + forskning) </a:t>
            </a:r>
            <a:r>
              <a:rPr lang="sv-SE" dirty="0" smtClean="0"/>
              <a:t>visas därefter.</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17</a:t>
            </a:fld>
            <a:endParaRPr lang="sv-SE"/>
          </a:p>
        </p:txBody>
      </p:sp>
    </p:spTree>
    <p:extLst>
      <p:ext uri="{BB962C8B-B14F-4D97-AF65-F5344CB8AC3E}">
        <p14:creationId xmlns:p14="http://schemas.microsoft.com/office/powerpoint/2010/main" val="1076284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18</a:t>
            </a:fld>
            <a:endParaRPr lang="sv-SE"/>
          </a:p>
        </p:txBody>
      </p:sp>
    </p:spTree>
    <p:extLst>
      <p:ext uri="{BB962C8B-B14F-4D97-AF65-F5344CB8AC3E}">
        <p14:creationId xmlns:p14="http://schemas.microsoft.com/office/powerpoint/2010/main" val="28566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19</a:t>
            </a:fld>
            <a:endParaRPr lang="sv-SE"/>
          </a:p>
        </p:txBody>
      </p:sp>
    </p:spTree>
    <p:extLst>
      <p:ext uri="{BB962C8B-B14F-4D97-AF65-F5344CB8AC3E}">
        <p14:creationId xmlns:p14="http://schemas.microsoft.com/office/powerpoint/2010/main" val="350875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818B36A-E682-48A3-A1BD-ABB467B5B4E3}" type="slidenum">
              <a:rPr lang="sv-SE" smtClean="0"/>
              <a:t>2</a:t>
            </a:fld>
            <a:endParaRPr lang="sv-SE"/>
          </a:p>
        </p:txBody>
      </p:sp>
    </p:spTree>
    <p:extLst>
      <p:ext uri="{BB962C8B-B14F-4D97-AF65-F5344CB8AC3E}">
        <p14:creationId xmlns:p14="http://schemas.microsoft.com/office/powerpoint/2010/main" val="659265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Mälardalens högskola ingår ej i årets statistik, men fanns med bland dessa lärosäten föregående år.</a:t>
            </a:r>
          </a:p>
        </p:txBody>
      </p:sp>
      <p:sp>
        <p:nvSpPr>
          <p:cNvPr id="4" name="Platshållare för bildnummer 3"/>
          <p:cNvSpPr>
            <a:spLocks noGrp="1"/>
          </p:cNvSpPr>
          <p:nvPr>
            <p:ph type="sldNum" sz="quarter" idx="10"/>
          </p:nvPr>
        </p:nvSpPr>
        <p:spPr/>
        <p:txBody>
          <a:bodyPr/>
          <a:lstStyle/>
          <a:p>
            <a:fld id="{E818B36A-E682-48A3-A1BD-ABB467B5B4E3}" type="slidenum">
              <a:rPr lang="sv-SE" smtClean="0"/>
              <a:t>20</a:t>
            </a:fld>
            <a:endParaRPr lang="sv-SE"/>
          </a:p>
        </p:txBody>
      </p:sp>
    </p:spTree>
    <p:extLst>
      <p:ext uri="{BB962C8B-B14F-4D97-AF65-F5344CB8AC3E}">
        <p14:creationId xmlns:p14="http://schemas.microsoft.com/office/powerpoint/2010/main" val="159569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FHS, KMH</a:t>
            </a:r>
            <a:r>
              <a:rPr lang="sv-SE" baseline="0" dirty="0" smtClean="0"/>
              <a:t> och SKH har ofullständiga tidsserier – i SKH:s fall på grund av att lärosätet tidigare inte existerade i samlad form.</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21</a:t>
            </a:fld>
            <a:endParaRPr lang="sv-SE"/>
          </a:p>
        </p:txBody>
      </p:sp>
    </p:spTree>
    <p:extLst>
      <p:ext uri="{BB962C8B-B14F-4D97-AF65-F5344CB8AC3E}">
        <p14:creationId xmlns:p14="http://schemas.microsoft.com/office/powerpoint/2010/main" val="446851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När man ser på andelen indirekta kostnader för hela</a:t>
            </a:r>
            <a:r>
              <a:rPr lang="sv-SE" baseline="0" dirty="0"/>
              <a:t> verksamheten är mixen mellan utbildning och forskning en viktig förklaringsfaktor.</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22</a:t>
            </a:fld>
            <a:endParaRPr lang="sv-SE"/>
          </a:p>
        </p:txBody>
      </p:sp>
    </p:spTree>
    <p:extLst>
      <p:ext uri="{BB962C8B-B14F-4D97-AF65-F5344CB8AC3E}">
        <p14:creationId xmlns:p14="http://schemas.microsoft.com/office/powerpoint/2010/main" val="203054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23</a:t>
            </a:fld>
            <a:endParaRPr lang="sv-SE"/>
          </a:p>
        </p:txBody>
      </p:sp>
    </p:spTree>
    <p:extLst>
      <p:ext uri="{BB962C8B-B14F-4D97-AF65-F5344CB8AC3E}">
        <p14:creationId xmlns:p14="http://schemas.microsoft.com/office/powerpoint/2010/main" val="1983985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24</a:t>
            </a:fld>
            <a:endParaRPr lang="sv-SE"/>
          </a:p>
        </p:txBody>
      </p:sp>
    </p:spTree>
    <p:extLst>
      <p:ext uri="{BB962C8B-B14F-4D97-AF65-F5344CB8AC3E}">
        <p14:creationId xmlns:p14="http://schemas.microsoft.com/office/powerpoint/2010/main" val="3917888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Mälardalens högskola ingår ej i årets statistik, men fanns med bland dessa lärosäten föregående år.</a:t>
            </a:r>
          </a:p>
        </p:txBody>
      </p:sp>
      <p:sp>
        <p:nvSpPr>
          <p:cNvPr id="4" name="Platshållare för bildnummer 3"/>
          <p:cNvSpPr>
            <a:spLocks noGrp="1"/>
          </p:cNvSpPr>
          <p:nvPr>
            <p:ph type="sldNum" sz="quarter" idx="10"/>
          </p:nvPr>
        </p:nvSpPr>
        <p:spPr/>
        <p:txBody>
          <a:bodyPr/>
          <a:lstStyle/>
          <a:p>
            <a:fld id="{E818B36A-E682-48A3-A1BD-ABB467B5B4E3}" type="slidenum">
              <a:rPr lang="sv-SE" smtClean="0"/>
              <a:t>25</a:t>
            </a:fld>
            <a:endParaRPr lang="sv-SE"/>
          </a:p>
        </p:txBody>
      </p:sp>
    </p:spTree>
    <p:extLst>
      <p:ext uri="{BB962C8B-B14F-4D97-AF65-F5344CB8AC3E}">
        <p14:creationId xmlns:p14="http://schemas.microsoft.com/office/powerpoint/2010/main" val="1048746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FHS, KMH</a:t>
            </a:r>
            <a:r>
              <a:rPr lang="sv-SE" baseline="0" dirty="0" smtClean="0"/>
              <a:t> och SKH har ofullständiga tidsserier – i SKH:s fall på grund av att lärosätet tidigare inte existerade i samlad form.</a:t>
            </a:r>
            <a:endParaRPr lang="sv-SE" dirty="0" smtClean="0"/>
          </a:p>
        </p:txBody>
      </p:sp>
      <p:sp>
        <p:nvSpPr>
          <p:cNvPr id="4" name="Platshållare för bildnummer 3"/>
          <p:cNvSpPr>
            <a:spLocks noGrp="1"/>
          </p:cNvSpPr>
          <p:nvPr>
            <p:ph type="sldNum" sz="quarter" idx="10"/>
          </p:nvPr>
        </p:nvSpPr>
        <p:spPr/>
        <p:txBody>
          <a:bodyPr/>
          <a:lstStyle/>
          <a:p>
            <a:fld id="{E818B36A-E682-48A3-A1BD-ABB467B5B4E3}" type="slidenum">
              <a:rPr lang="sv-SE" smtClean="0"/>
              <a:t>26</a:t>
            </a:fld>
            <a:endParaRPr lang="sv-SE"/>
          </a:p>
        </p:txBody>
      </p:sp>
    </p:spTree>
    <p:extLst>
      <p:ext uri="{BB962C8B-B14F-4D97-AF65-F5344CB8AC3E}">
        <p14:creationId xmlns:p14="http://schemas.microsoft.com/office/powerpoint/2010/main" val="1578349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40 </a:t>
            </a:r>
            <a:r>
              <a:rPr lang="sv-SE" dirty="0"/>
              <a:t>% (41 %) av sektorns totala verksamhetskostnader avser utbildning och </a:t>
            </a:r>
            <a:r>
              <a:rPr lang="sv-SE" dirty="0" smtClean="0"/>
              <a:t>60 </a:t>
            </a:r>
            <a:r>
              <a:rPr lang="sv-SE" dirty="0"/>
              <a:t>% (59 %) avser forskning. </a:t>
            </a:r>
          </a:p>
          <a:p>
            <a:endParaRPr lang="sv-SE" dirty="0"/>
          </a:p>
          <a:p>
            <a:r>
              <a:rPr lang="sv-SE" dirty="0" smtClean="0"/>
              <a:t>53 </a:t>
            </a:r>
            <a:r>
              <a:rPr lang="sv-SE" dirty="0"/>
              <a:t>% (54 %) av de indirekta kostnaderna avser utbildning och </a:t>
            </a:r>
            <a:r>
              <a:rPr lang="sv-SE" dirty="0" smtClean="0"/>
              <a:t>47 </a:t>
            </a:r>
            <a:r>
              <a:rPr lang="sv-SE" dirty="0"/>
              <a:t>(46 %) avser forskning. </a:t>
            </a:r>
          </a:p>
          <a:p>
            <a:endParaRPr lang="sv-SE" dirty="0"/>
          </a:p>
          <a:p>
            <a:r>
              <a:rPr lang="sv-SE" dirty="0"/>
              <a:t>Analysen visar att utbildningen utnyttjar stödverksamheten i relativt sett större omfattning än forskningen. </a:t>
            </a:r>
          </a:p>
          <a:p>
            <a:endParaRPr lang="sv-SE" dirty="0"/>
          </a:p>
          <a:p>
            <a:r>
              <a:rPr lang="sv-SE" dirty="0"/>
              <a:t>Motsvarande siffror för </a:t>
            </a:r>
            <a:r>
              <a:rPr lang="sv-SE" dirty="0" smtClean="0"/>
              <a:t>2016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27</a:t>
            </a:fld>
            <a:endParaRPr lang="sv-SE"/>
          </a:p>
        </p:txBody>
      </p:sp>
    </p:spTree>
    <p:extLst>
      <p:ext uri="{BB962C8B-B14F-4D97-AF65-F5344CB8AC3E}">
        <p14:creationId xmlns:p14="http://schemas.microsoft.com/office/powerpoint/2010/main" val="1312282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a:t>
            </a:r>
            <a:r>
              <a:rPr lang="sv-SE" baseline="0" dirty="0"/>
              <a:t> visar hur utbildningens verksamhetskostnader som andel av totala verksamhetskostnader har förändrats över tid, från 43 % till 40 %. </a:t>
            </a:r>
          </a:p>
          <a:p>
            <a:endParaRPr lang="sv-SE" baseline="0" dirty="0"/>
          </a:p>
          <a:p>
            <a:r>
              <a:rPr lang="sv-SE" baseline="0" dirty="0"/>
              <a:t>Forskningens verksamhetskostnader har ökat motsvarande, från 57 % till </a:t>
            </a:r>
            <a:r>
              <a:rPr lang="sv-SE" dirty="0"/>
              <a:t>60</a:t>
            </a:r>
            <a:r>
              <a:rPr lang="sv-SE" baseline="0" dirty="0"/>
              <a:t> %. </a:t>
            </a:r>
          </a:p>
          <a:p>
            <a:endParaRPr lang="sv-SE" baseline="0" dirty="0"/>
          </a:p>
          <a:p>
            <a:r>
              <a:rPr lang="sv-SE" baseline="0" dirty="0"/>
              <a:t>Indirekta kostnader för utbildning som andel av totala indirekta kostnader har minskat, från 56 % 2011 till</a:t>
            </a:r>
            <a:r>
              <a:rPr lang="sv-SE" dirty="0"/>
              <a:t> </a:t>
            </a:r>
            <a:r>
              <a:rPr lang="sv-SE" baseline="0" dirty="0"/>
              <a:t>53 % 2017 medan indirekta kostnader för forskning har ökat från 44 % till 47 </a:t>
            </a:r>
            <a:r>
              <a:rPr lang="sv-SE" baseline="0" dirty="0" smtClean="0"/>
              <a:t>%.</a:t>
            </a:r>
          </a:p>
          <a:p>
            <a:endParaRPr lang="sv-SE" baseline="0" dirty="0" smtClean="0"/>
          </a:p>
          <a:p>
            <a:r>
              <a:rPr lang="sv-SE" baseline="0" dirty="0" smtClean="0"/>
              <a:t>Populationen av lärosäten är inte alltid precis densamma från år till år – för 2017 ingår exempelvis ej </a:t>
            </a:r>
            <a:r>
              <a:rPr lang="sv-SE" baseline="0" dirty="0" err="1" smtClean="0"/>
              <a:t>MdH</a:t>
            </a:r>
            <a:r>
              <a:rPr lang="sv-SE" baseline="0" dirty="0" smtClean="0"/>
              <a:t>, och före 2015 fanns ej SKH med. Variationen av ingående lärosäten på marginalen har dock begränsad effekt på det totala mönstret.</a:t>
            </a:r>
            <a:endParaRPr lang="sv-SE" baseline="0"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28</a:t>
            </a:fld>
            <a:endParaRPr lang="sv-SE"/>
          </a:p>
        </p:txBody>
      </p:sp>
    </p:spTree>
    <p:extLst>
      <p:ext uri="{BB962C8B-B14F-4D97-AF65-F5344CB8AC3E}">
        <p14:creationId xmlns:p14="http://schemas.microsoft.com/office/powerpoint/2010/main" val="1004128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Totala verksamhetskostnader fördelar sig med </a:t>
            </a:r>
            <a:r>
              <a:rPr lang="sv-SE" dirty="0" smtClean="0"/>
              <a:t>40 </a:t>
            </a:r>
            <a:r>
              <a:rPr lang="sv-SE" dirty="0"/>
              <a:t>% (41 %) på utbildning och </a:t>
            </a:r>
            <a:r>
              <a:rPr lang="sv-SE" dirty="0" smtClean="0"/>
              <a:t>60 </a:t>
            </a:r>
            <a:r>
              <a:rPr lang="sv-SE" dirty="0"/>
              <a:t>% (59 %) på forskning, se </a:t>
            </a:r>
            <a:r>
              <a:rPr lang="sv-SE" dirty="0" smtClean="0"/>
              <a:t>stapeln </a:t>
            </a:r>
            <a:r>
              <a:rPr lang="sv-SE" dirty="0"/>
              <a:t>längst till höger på bilden ovan. De indirekta kostnaderna däremot avser i större omfattning utbildning.</a:t>
            </a:r>
          </a:p>
          <a:p>
            <a:endParaRPr lang="sv-SE" dirty="0"/>
          </a:p>
          <a:p>
            <a:r>
              <a:rPr lang="sv-SE" dirty="0"/>
              <a:t>Denna bild visar hur de indirekta kostnaderna fördelar sig på olika nivåer. De högskolegemensamma och fakultetsgemensamma kostnaderna avser till ca 40 %</a:t>
            </a:r>
            <a:r>
              <a:rPr lang="sv-SE" baseline="0" dirty="0"/>
              <a:t> </a:t>
            </a:r>
            <a:r>
              <a:rPr lang="sv-SE" dirty="0"/>
              <a:t>forskning medan en något större andel </a:t>
            </a:r>
            <a:r>
              <a:rPr lang="sv-SE" dirty="0" smtClean="0"/>
              <a:t>53 </a:t>
            </a:r>
            <a:r>
              <a:rPr lang="sv-SE" dirty="0"/>
              <a:t>% (52 %) av de institutionsgemensamma kostnaderna avser forskningen.</a:t>
            </a:r>
          </a:p>
          <a:p>
            <a:endParaRPr lang="sv-SE" dirty="0"/>
          </a:p>
          <a:p>
            <a:r>
              <a:rPr lang="sv-SE" dirty="0"/>
              <a:t>Motsvarande siffror för </a:t>
            </a:r>
            <a:r>
              <a:rPr lang="sv-SE" dirty="0" smtClean="0"/>
              <a:t>2016 </a:t>
            </a:r>
            <a:r>
              <a:rPr lang="sv-SE" dirty="0"/>
              <a:t>inom parentes.</a:t>
            </a:r>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29</a:t>
            </a:fld>
            <a:endParaRPr lang="sv-SE"/>
          </a:p>
        </p:txBody>
      </p:sp>
    </p:spTree>
    <p:extLst>
      <p:ext uri="{BB962C8B-B14F-4D97-AF65-F5344CB8AC3E}">
        <p14:creationId xmlns:p14="http://schemas.microsoft.com/office/powerpoint/2010/main" val="382753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Verksamhetskostnader</a:t>
            </a:r>
            <a:r>
              <a:rPr lang="sv-SE" baseline="0" dirty="0"/>
              <a:t> = verksamhetsutfall enligt Resultaträkningen 2016, dvs exklusive resultat från andelar i </a:t>
            </a:r>
            <a:r>
              <a:rPr lang="sv-SE" dirty="0"/>
              <a:t>hel- och delägda företag</a:t>
            </a:r>
            <a:r>
              <a:rPr lang="sv-SE" baseline="0" dirty="0"/>
              <a:t>, uppbördsverksamhet och transfereringar.</a:t>
            </a:r>
          </a:p>
          <a:p>
            <a:endParaRPr lang="sv-SE" baseline="0" dirty="0"/>
          </a:p>
          <a:p>
            <a:r>
              <a:rPr lang="sv-SE" baseline="0" dirty="0"/>
              <a:t>Högskolan i Borås (HB) redovisar inte de indirekta kostnaderna uppdelat på funktioner. I statistiken redovisas därför samtliga indirekta kostnader vid HB som nivåspecifika kostnader (</a:t>
            </a:r>
            <a:r>
              <a:rPr lang="sv-SE" dirty="0"/>
              <a:t>224</a:t>
            </a:r>
            <a:r>
              <a:rPr lang="sv-SE" baseline="0" dirty="0"/>
              <a:t> mnkr) uppdelat på verksamhetsgrenarna utbildning och forskning.</a:t>
            </a:r>
            <a:endParaRPr lang="sv-SE"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3</a:t>
            </a:fld>
            <a:endParaRPr lang="sv-S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på vilken nivå i organisationen som de indirekta kostnaderna finns. </a:t>
            </a:r>
          </a:p>
          <a:p>
            <a:endParaRPr lang="sv-SE" dirty="0"/>
          </a:p>
          <a:p>
            <a:r>
              <a:rPr lang="sv-SE" dirty="0"/>
              <a:t>För de lärosäten som har tre nivåer finns knappt hälften, 49 % </a:t>
            </a:r>
            <a:r>
              <a:rPr lang="sv-SE" dirty="0" smtClean="0"/>
              <a:t>(49</a:t>
            </a:r>
            <a:r>
              <a:rPr lang="sv-SE" baseline="0" dirty="0" smtClean="0"/>
              <a:t> %</a:t>
            </a:r>
            <a:r>
              <a:rPr lang="sv-SE" dirty="0" smtClean="0"/>
              <a:t>), </a:t>
            </a:r>
            <a:r>
              <a:rPr lang="sv-SE" dirty="0"/>
              <a:t>av kostnaderna på den högskolegemensamma nivån, </a:t>
            </a:r>
            <a:r>
              <a:rPr lang="sv-SE" dirty="0" smtClean="0"/>
              <a:t>15 </a:t>
            </a:r>
            <a:r>
              <a:rPr lang="sv-SE" dirty="0"/>
              <a:t>% (</a:t>
            </a:r>
            <a:r>
              <a:rPr lang="sv-SE" dirty="0" smtClean="0"/>
              <a:t>17 </a:t>
            </a:r>
            <a:r>
              <a:rPr lang="sv-SE" dirty="0"/>
              <a:t>%) på fakulteter/motsvarande och </a:t>
            </a:r>
            <a:r>
              <a:rPr lang="sv-SE" dirty="0" smtClean="0"/>
              <a:t>36 </a:t>
            </a:r>
            <a:r>
              <a:rPr lang="sv-SE" dirty="0"/>
              <a:t>% (</a:t>
            </a:r>
            <a:r>
              <a:rPr lang="sv-SE" dirty="0" smtClean="0"/>
              <a:t>35 </a:t>
            </a:r>
            <a:r>
              <a:rPr lang="sv-SE" dirty="0"/>
              <a:t>%) på institutionsnivån. </a:t>
            </a:r>
          </a:p>
          <a:p>
            <a:endParaRPr lang="sv-SE" dirty="0"/>
          </a:p>
          <a:p>
            <a:r>
              <a:rPr lang="sv-SE" dirty="0"/>
              <a:t>För de lärosäten som har indirekta kostnader bara på två nivåer är fördelningen 66 % (66 %) på högskolegemensam </a:t>
            </a:r>
            <a:r>
              <a:rPr lang="sv-SE" dirty="0" smtClean="0"/>
              <a:t>nivå,</a:t>
            </a:r>
            <a:r>
              <a:rPr lang="sv-SE" baseline="0" dirty="0" smtClean="0"/>
              <a:t> 6 % (0 %) på fakultetsnivå</a:t>
            </a:r>
            <a:r>
              <a:rPr lang="sv-SE" dirty="0" smtClean="0"/>
              <a:t> </a:t>
            </a:r>
            <a:r>
              <a:rPr lang="sv-SE" dirty="0"/>
              <a:t>och </a:t>
            </a:r>
            <a:r>
              <a:rPr lang="sv-SE" dirty="0" smtClean="0"/>
              <a:t>29 </a:t>
            </a:r>
            <a:r>
              <a:rPr lang="sv-SE" dirty="0"/>
              <a:t>% (34 %) på institutionsnivå. I dessa siffror ingår några mindre lärosäten som har gemensamma kostnader på bara en nivå, den högskolegemensamma. </a:t>
            </a:r>
            <a:r>
              <a:rPr lang="sv-SE" dirty="0" smtClean="0"/>
              <a:t>För</a:t>
            </a:r>
            <a:r>
              <a:rPr lang="sv-SE" baseline="0" dirty="0" smtClean="0"/>
              <a:t> fakultetsnivån gäller att principen tidigare har varit att lärosäten med två nivåer har redovisats i statistiken som </a:t>
            </a:r>
            <a:r>
              <a:rPr lang="sv-SE" baseline="0" dirty="0" err="1" smtClean="0"/>
              <a:t>högskolegemensam+institutionsgemensam</a:t>
            </a:r>
            <a:r>
              <a:rPr lang="sv-SE" baseline="0" dirty="0" smtClean="0"/>
              <a:t>, även om den andra nivån har varit fakultetsgemensam. Denna princip är reviderad från 2017.</a:t>
            </a:r>
            <a:endParaRPr lang="sv-SE" dirty="0"/>
          </a:p>
          <a:p>
            <a:endParaRPr lang="sv-SE" dirty="0"/>
          </a:p>
          <a:p>
            <a:r>
              <a:rPr lang="sv-SE" dirty="0" smtClean="0"/>
              <a:t>Drygt en </a:t>
            </a:r>
            <a:r>
              <a:rPr lang="sv-SE" dirty="0"/>
              <a:t>tredjedel av </a:t>
            </a:r>
            <a:r>
              <a:rPr lang="sv-SE" dirty="0" smtClean="0"/>
              <a:t>de indirekta kostnaderna för alla ingående lärosäten i statistiken </a:t>
            </a:r>
            <a:r>
              <a:rPr lang="sv-SE" dirty="0"/>
              <a:t>finns på institutionsnivån.</a:t>
            </a:r>
          </a:p>
          <a:p>
            <a:endParaRPr lang="sv-SE" dirty="0"/>
          </a:p>
          <a:p>
            <a:r>
              <a:rPr lang="sv-SE" dirty="0"/>
              <a:t>Motsvarande siffror för </a:t>
            </a:r>
            <a:r>
              <a:rPr lang="sv-SE" dirty="0" smtClean="0"/>
              <a:t>2016 </a:t>
            </a:r>
            <a:r>
              <a:rPr lang="sv-SE" dirty="0"/>
              <a:t>inom parentes</a:t>
            </a:r>
            <a:r>
              <a:rPr lang="sv-SE" dirty="0" smtClean="0"/>
              <a:t>.</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30</a:t>
            </a:fld>
            <a:endParaRPr lang="sv-SE"/>
          </a:p>
        </p:txBody>
      </p:sp>
    </p:spTree>
    <p:extLst>
      <p:ext uri="{BB962C8B-B14F-4D97-AF65-F5344CB8AC3E}">
        <p14:creationId xmlns:p14="http://schemas.microsoft.com/office/powerpoint/2010/main" val="2203589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de gemensamma kostnaderna för utbildning respektive forskning fördelat på nivåer i organisationen. För forskningen finns en större andel av de gemensamma</a:t>
            </a:r>
            <a:r>
              <a:rPr lang="sv-SE" baseline="0" dirty="0"/>
              <a:t> kostnaderna på institutionsnivån jämfört med utbildningen (</a:t>
            </a:r>
            <a:r>
              <a:rPr lang="sv-SE" dirty="0" smtClean="0"/>
              <a:t>40</a:t>
            </a:r>
            <a:r>
              <a:rPr lang="sv-SE" baseline="0" dirty="0" smtClean="0"/>
              <a:t> </a:t>
            </a:r>
            <a:r>
              <a:rPr lang="sv-SE" baseline="0" dirty="0"/>
              <a:t>% för forskningen mot </a:t>
            </a:r>
            <a:r>
              <a:rPr lang="sv-SE" baseline="0" dirty="0" smtClean="0"/>
              <a:t>32 </a:t>
            </a:r>
            <a:r>
              <a:rPr lang="sv-SE" baseline="0" dirty="0"/>
              <a:t>% för utbildningen på lärosäten med tre nivåer i organisationen</a:t>
            </a:r>
            <a:r>
              <a:rPr lang="sv-SE" baseline="0" dirty="0" smtClean="0"/>
              <a:t>).</a:t>
            </a:r>
          </a:p>
          <a:p>
            <a:endParaRPr lang="sv-SE" baseline="0" dirty="0" smtClean="0"/>
          </a:p>
          <a:p>
            <a:r>
              <a:rPr lang="sv-SE" dirty="0" smtClean="0"/>
              <a:t>För</a:t>
            </a:r>
            <a:r>
              <a:rPr lang="sv-SE" baseline="0" dirty="0" smtClean="0"/>
              <a:t> fakultetsnivån gäller att principen tidigare har varit att lärosäten med två nivåer har redovisats i statistiken som </a:t>
            </a:r>
            <a:r>
              <a:rPr lang="sv-SE" baseline="0" dirty="0" err="1" smtClean="0"/>
              <a:t>högskolegemensam+institutionsgemensam</a:t>
            </a:r>
            <a:r>
              <a:rPr lang="sv-SE" baseline="0" dirty="0" smtClean="0"/>
              <a:t>, även om den andra nivån har varit fakultetsgemensam. Denna princip är reviderad från 2017.</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31</a:t>
            </a:fld>
            <a:endParaRPr lang="sv-SE"/>
          </a:p>
        </p:txBody>
      </p:sp>
    </p:spTree>
    <p:extLst>
      <p:ext uri="{BB962C8B-B14F-4D97-AF65-F5344CB8AC3E}">
        <p14:creationId xmlns:p14="http://schemas.microsoft.com/office/powerpoint/2010/main" val="146182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de gemensamma kostnadernas fördelning på olika nivåer i organisationen har förändrats över tiden, från 2011-2017</a:t>
            </a:r>
            <a:r>
              <a:rPr lang="sv-SE" dirty="0" smtClean="0"/>
              <a:t>.</a:t>
            </a:r>
            <a:r>
              <a:rPr lang="sv-SE" baseline="0" dirty="0" smtClean="0"/>
              <a:t> Trenden visar att fakultetsnivån har minskat över tid, medan mönstret för institutionsnivån har varierat och högskolenivån har varit stabil. </a:t>
            </a:r>
            <a:r>
              <a:rPr lang="sv-SE" dirty="0" smtClean="0"/>
              <a:t>2017 </a:t>
            </a:r>
            <a:r>
              <a:rPr lang="sv-SE" dirty="0"/>
              <a:t>har </a:t>
            </a:r>
            <a:r>
              <a:rPr lang="sv-SE" dirty="0" smtClean="0"/>
              <a:t>den högskolegemensamma </a:t>
            </a:r>
            <a:r>
              <a:rPr lang="sv-SE" dirty="0"/>
              <a:t>nivån ökat medan institutionsgemensamma nivån backat något</a:t>
            </a:r>
            <a:r>
              <a:rPr lang="sv-SE" dirty="0" smtClean="0"/>
              <a: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32</a:t>
            </a:fld>
            <a:endParaRPr lang="sv-SE"/>
          </a:p>
        </p:txBody>
      </p:sp>
    </p:spTree>
    <p:extLst>
      <p:ext uri="{BB962C8B-B14F-4D97-AF65-F5344CB8AC3E}">
        <p14:creationId xmlns:p14="http://schemas.microsoft.com/office/powerpoint/2010/main" val="3923810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55675" y="715963"/>
            <a:ext cx="4953000" cy="3714750"/>
          </a:xfrm>
        </p:spPr>
      </p:sp>
      <p:sp>
        <p:nvSpPr>
          <p:cNvPr id="3" name="Platshållare för anteckningar 2"/>
          <p:cNvSpPr>
            <a:spLocks noGrp="1"/>
          </p:cNvSpPr>
          <p:nvPr>
            <p:ph type="body" idx="1"/>
          </p:nvPr>
        </p:nvSpPr>
        <p:spPr/>
        <p:txBody>
          <a:bodyPr/>
          <a:lstStyle/>
          <a:p>
            <a:r>
              <a:rPr lang="sv-SE" dirty="0"/>
              <a:t>Diagrammet visar hur de indirekta kostnaderna för utbildning fördelats på de olika nivåerna över tid</a:t>
            </a:r>
            <a:r>
              <a:rPr lang="sv-SE" dirty="0" smtClean="0"/>
              <a:t>.</a:t>
            </a:r>
            <a:r>
              <a:rPr lang="sv-SE" baseline="0" dirty="0" smtClean="0"/>
              <a:t> De högskolegemensamma kostnadernas andel minskade mellan 2012 och 2013, för att därefter stadigt återhämta sig, och även öka i förhållande till den första mätpunkten. De fakultetsgemensamma kostnadernas andel såg ett motsvarande avbrott mellan 2014 och 2015, och har därefter sakta börjat öka igen. De institutionsgemensamma kostnadernas andel har varierat något över tid, och är idag cirka en procentenhet lägre än vid tidsseriens inledning.</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33</a:t>
            </a:fld>
            <a:endParaRPr lang="sv-SE"/>
          </a:p>
        </p:txBody>
      </p:sp>
    </p:spTree>
    <p:extLst>
      <p:ext uri="{BB962C8B-B14F-4D97-AF65-F5344CB8AC3E}">
        <p14:creationId xmlns:p14="http://schemas.microsoft.com/office/powerpoint/2010/main" val="1349994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hur de indirekta kostnaderna för forskning fördelats på de olika nivåerna över </a:t>
            </a:r>
            <a:r>
              <a:rPr lang="sv-SE" dirty="0" smtClean="0"/>
              <a:t>tid.</a:t>
            </a:r>
            <a:r>
              <a:rPr lang="sv-SE" baseline="0" dirty="0" smtClean="0"/>
              <a:t> De högskolegemensamma kostnaderna har varit förhållandevis stabila över tid, medan de två andra nivåerna har varierat i högre utsträckning. Utvecklingslinjerna för de fakultetsgemensamma respektive institutionsgemensamma kostnaderna följer därmed även varandra mycket väl i motsatta riktningar, vilket indikerar att rörelser primärt har förekommit mellan dessa två nivåer. Den senaste större sådana rörelsen skedde mellan 2014 och 2015, men därefter har förhållandet långsamt börjat återställas. Förhållandet mellan alla tre nivåer är idag i det närmaste oförändrat gentemot ursprungsläget 2011.</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34</a:t>
            </a:fld>
            <a:endParaRPr lang="sv-SE"/>
          </a:p>
        </p:txBody>
      </p:sp>
    </p:spTree>
    <p:extLst>
      <p:ext uri="{BB962C8B-B14F-4D97-AF65-F5344CB8AC3E}">
        <p14:creationId xmlns:p14="http://schemas.microsoft.com/office/powerpoint/2010/main" val="440023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de totala gemensamma kostnaderna fördelar sig mellan</a:t>
            </a:r>
            <a:r>
              <a:rPr lang="sv-SE" baseline="0" dirty="0"/>
              <a:t> de funktioner som definierats i SUHF-modellen:</a:t>
            </a:r>
          </a:p>
          <a:p>
            <a:endParaRPr lang="sv-SE" baseline="0" dirty="0"/>
          </a:p>
          <a:p>
            <a:pPr marL="171450" indent="-171450">
              <a:buFont typeface="Arial" panose="020B0604020202020204" pitchFamily="34" charset="0"/>
              <a:buChar char="•"/>
            </a:pPr>
            <a:r>
              <a:rPr lang="sv-SE" baseline="0" dirty="0"/>
              <a:t>Ledning</a:t>
            </a:r>
          </a:p>
          <a:p>
            <a:pPr marL="171450" indent="-171450">
              <a:buFont typeface="Arial" panose="020B0604020202020204" pitchFamily="34" charset="0"/>
              <a:buChar char="•"/>
            </a:pPr>
            <a:r>
              <a:rPr lang="sv-SE" baseline="0" dirty="0"/>
              <a:t>Utbildnings- respektive forskningsadministration</a:t>
            </a:r>
          </a:p>
          <a:p>
            <a:pPr marL="171450" indent="-171450">
              <a:buFont typeface="Arial" panose="020B0604020202020204" pitchFamily="34" charset="0"/>
              <a:buChar char="•"/>
            </a:pPr>
            <a:r>
              <a:rPr lang="sv-SE" baseline="0" dirty="0"/>
              <a:t>Ekonomi- och personaladministration</a:t>
            </a:r>
          </a:p>
          <a:p>
            <a:pPr marL="171450" indent="-171450">
              <a:buFont typeface="Arial" panose="020B0604020202020204" pitchFamily="34" charset="0"/>
              <a:buChar char="•"/>
            </a:pPr>
            <a:r>
              <a:rPr lang="sv-SE" baseline="0" dirty="0"/>
              <a:t>Infrastruktur och service</a:t>
            </a:r>
          </a:p>
          <a:p>
            <a:pPr marL="171450" indent="-171450">
              <a:buFont typeface="Arial" panose="020B0604020202020204" pitchFamily="34" charset="0"/>
              <a:buChar char="•"/>
            </a:pPr>
            <a:r>
              <a:rPr lang="sv-SE" baseline="0" dirty="0"/>
              <a:t>Bibliotek</a:t>
            </a:r>
          </a:p>
          <a:p>
            <a:pPr marL="171450" indent="-171450">
              <a:buFont typeface="Arial" panose="020B0604020202020204" pitchFamily="34" charset="0"/>
              <a:buChar char="•"/>
            </a:pPr>
            <a:r>
              <a:rPr lang="sv-SE" baseline="0" dirty="0" smtClean="0"/>
              <a:t>Nivåspecifikt</a:t>
            </a:r>
            <a:endParaRPr lang="sv-SE" baseline="0"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35</a:t>
            </a:fld>
            <a:endParaRPr lang="sv-SE"/>
          </a:p>
        </p:txBody>
      </p:sp>
    </p:spTree>
    <p:extLst>
      <p:ext uri="{BB962C8B-B14F-4D97-AF65-F5344CB8AC3E}">
        <p14:creationId xmlns:p14="http://schemas.microsoft.com/office/powerpoint/2010/main" val="14864210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de gemensamma kostnaderna</a:t>
            </a:r>
            <a:r>
              <a:rPr lang="sv-SE" baseline="0" dirty="0"/>
              <a:t> fördelar sig på funktionerna per verksamhetsgren. </a:t>
            </a:r>
          </a:p>
          <a:p>
            <a:endParaRPr lang="sv-SE" baseline="0" dirty="0"/>
          </a:p>
          <a:p>
            <a:r>
              <a:rPr lang="sv-SE" baseline="0" dirty="0"/>
              <a:t>Kostnaderna för utbildningsadministration (</a:t>
            </a:r>
            <a:r>
              <a:rPr lang="sv-SE" dirty="0"/>
              <a:t>röda</a:t>
            </a:r>
            <a:r>
              <a:rPr lang="sv-SE" baseline="0" dirty="0"/>
              <a:t> fältet, </a:t>
            </a:r>
            <a:r>
              <a:rPr lang="sv-SE" baseline="0" dirty="0" smtClean="0"/>
              <a:t>37 </a:t>
            </a:r>
            <a:r>
              <a:rPr lang="sv-SE" baseline="0" dirty="0"/>
              <a:t>%) utgör en väsentligt större andel av de gemensamma kostnaderna än kostnaderna för forsknings-administration (16 %). Motsatt gäller för kostnaderna för ekonomi- och personal-administration (</a:t>
            </a:r>
            <a:r>
              <a:rPr lang="sv-SE" dirty="0"/>
              <a:t>grönt</a:t>
            </a:r>
            <a:r>
              <a:rPr lang="sv-SE" baseline="0" dirty="0"/>
              <a:t> fält), forskningen </a:t>
            </a:r>
            <a:r>
              <a:rPr lang="sv-SE" baseline="0" dirty="0" smtClean="0"/>
              <a:t>22 </a:t>
            </a:r>
            <a:r>
              <a:rPr lang="sv-SE" baseline="0" dirty="0"/>
              <a:t>% mot 12 % för utbildningen. Även för infrastruktur och service (</a:t>
            </a:r>
            <a:r>
              <a:rPr lang="sv-SE" dirty="0"/>
              <a:t>lila</a:t>
            </a:r>
            <a:r>
              <a:rPr lang="sv-SE" baseline="0" dirty="0"/>
              <a:t> fält) är skillnaden tydlig (</a:t>
            </a:r>
            <a:r>
              <a:rPr lang="sv-SE" baseline="0" dirty="0" smtClean="0"/>
              <a:t>32 </a:t>
            </a:r>
            <a:r>
              <a:rPr lang="sv-SE" baseline="0" dirty="0"/>
              <a:t>% för forskningen mot </a:t>
            </a:r>
            <a:r>
              <a:rPr lang="sv-SE" baseline="0" dirty="0" smtClean="0"/>
              <a:t>25 </a:t>
            </a:r>
            <a:r>
              <a:rPr lang="sv-SE" baseline="0" dirty="0"/>
              <a:t>% för utbildningen</a:t>
            </a:r>
            <a:r>
              <a:rPr lang="sv-SE" baseline="0" dirty="0" smtClean="0"/>
              <a:t>).</a:t>
            </a:r>
            <a:endParaRPr lang="sv-SE" baseline="0"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36</a:t>
            </a:fld>
            <a:endParaRPr lang="sv-SE"/>
          </a:p>
        </p:txBody>
      </p:sp>
    </p:spTree>
    <p:extLst>
      <p:ext uri="{BB962C8B-B14F-4D97-AF65-F5344CB8AC3E}">
        <p14:creationId xmlns:p14="http://schemas.microsoft.com/office/powerpoint/2010/main" val="3620717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a:t>
            </a:r>
            <a:r>
              <a:rPr lang="sv-SE" baseline="0" dirty="0"/>
              <a:t> gemensamma kostnader (tkr) för 2017</a:t>
            </a:r>
            <a:r>
              <a:rPr lang="sv-SE" dirty="0"/>
              <a:t> </a:t>
            </a:r>
            <a:r>
              <a:rPr lang="sv-SE" baseline="0" dirty="0"/>
              <a:t>uppdelat per funktion och verksamhetsgren</a:t>
            </a:r>
            <a:r>
              <a:rPr lang="sv-SE" baseline="0" dirty="0" smtClean="0"/>
              <a:t>.</a:t>
            </a:r>
            <a:endParaRPr lang="sv-SE" baseline="0"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37</a:t>
            </a:fld>
            <a:endParaRPr lang="sv-SE"/>
          </a:p>
        </p:txBody>
      </p:sp>
    </p:spTree>
    <p:extLst>
      <p:ext uri="{BB962C8B-B14F-4D97-AF65-F5344CB8AC3E}">
        <p14:creationId xmlns:p14="http://schemas.microsoft.com/office/powerpoint/2010/main" val="1093830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kostnaderna</a:t>
            </a:r>
            <a:r>
              <a:rPr lang="sv-SE" baseline="0" dirty="0"/>
              <a:t> (tkr, löpande priser) för olika </a:t>
            </a:r>
            <a:r>
              <a:rPr lang="sv-SE" baseline="0" dirty="0" smtClean="0"/>
              <a:t>funktioner har </a:t>
            </a:r>
            <a:r>
              <a:rPr lang="sv-SE" baseline="0" dirty="0"/>
              <a:t>utvecklats över tid</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38</a:t>
            </a:fld>
            <a:endParaRPr lang="sv-SE"/>
          </a:p>
        </p:txBody>
      </p:sp>
    </p:spTree>
    <p:extLst>
      <p:ext uri="{BB962C8B-B14F-4D97-AF65-F5344CB8AC3E}">
        <p14:creationId xmlns:p14="http://schemas.microsoft.com/office/powerpoint/2010/main" val="3214661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Denna bild visar hur kostnaderna (tkr, löpande priser) för olika funktioner utvecklats över tid</a:t>
            </a:r>
            <a:r>
              <a:rPr lang="sv-SE" dirty="0" smtClean="0"/>
              <a:t>.</a:t>
            </a:r>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39</a:t>
            </a:fld>
            <a:endParaRPr lang="sv-SE"/>
          </a:p>
        </p:txBody>
      </p:sp>
    </p:spTree>
    <p:extLst>
      <p:ext uri="{BB962C8B-B14F-4D97-AF65-F5344CB8AC3E}">
        <p14:creationId xmlns:p14="http://schemas.microsoft.com/office/powerpoint/2010/main" val="2436401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dirty="0"/>
              <a:t>Vissa</a:t>
            </a:r>
            <a:r>
              <a:rPr lang="sv-SE" baseline="0" dirty="0"/>
              <a:t> typer av kostnader hanteras på olika sätt på olika lärosäten trots att det handlar om samma slags kostnader. Ett lärosäte hanterar kostnaden som en lärosätesgemensam kostnad medan ett annat lärosäte fördelar ut kostnaden till lägsta nivån (kostnadsbäraren) enligt någon princip för fördelning, kostnaden bokförs då i många fall som en direkt kostnad. Syftet med att fördela ut kostnaden kan t ex vara att öka kostnadsmedvetandet i organisationen och därigenom ge incitament till besparingar. Kostnader som fördelas ut med en schablonmetod och inte en exakt mätning kallas ”direktifierade” kostnader. Definitionen av direktifierade kostnader framgår av nästa bild. Exempel på sådana kostnader är olika typer av IT-kostnader, telefonkostnader mm.</a:t>
            </a:r>
          </a:p>
          <a:p>
            <a:endParaRPr lang="sv-SE" baseline="0" dirty="0"/>
          </a:p>
          <a:p>
            <a:r>
              <a:rPr lang="sv-SE" baseline="0" dirty="0"/>
              <a:t>Vid bokföring av löner bokförs också sociala kostnader på lönen. Lärosätet beslutar om en %-sats som gäller under kalenderåret. Ibland används olika procentsatser beroende på personens ålder, men några lärosäten använder samma procentuttag oavsett ålder. Avgiften avser i första hand de lagstadgade och avtalade avgifterna. Se vidare bild 8. I vissa fall lägger lärosätet också in en </a:t>
            </a:r>
            <a:r>
              <a:rPr lang="sv-SE" baseline="0" dirty="0" err="1"/>
              <a:t>sk</a:t>
            </a:r>
            <a:r>
              <a:rPr lang="sv-SE" baseline="0" dirty="0"/>
              <a:t> ”lokal avgift” för att </a:t>
            </a:r>
            <a:r>
              <a:rPr lang="sv-SE" dirty="0"/>
              <a:t>finansiera</a:t>
            </a:r>
            <a:r>
              <a:rPr lang="sv-SE" baseline="0" dirty="0"/>
              <a:t> vissa </a:t>
            </a:r>
            <a:r>
              <a:rPr lang="sv-SE" dirty="0"/>
              <a:t>kostnader. Det kan vara t ex företagshälsovård, kostnader för pensions-administration, delpension eller förändring av semesterlöneskuld. Lärosätet </a:t>
            </a:r>
            <a:r>
              <a:rPr lang="sv-SE" baseline="0" dirty="0"/>
              <a:t>bestämmer själv storleken på en </a:t>
            </a:r>
            <a:r>
              <a:rPr lang="sv-SE" baseline="0" dirty="0" err="1"/>
              <a:t>ev</a:t>
            </a:r>
            <a:r>
              <a:rPr lang="sv-SE" baseline="0" dirty="0"/>
              <a:t> lokal avgift. Lokal avgift är en form av direktifiering. SUHF har rekommenderat lärosätena att inte ta ut någon lokal avgift. I normalfallet är det så att de kostnader som den lokala avgiften finansierar hade utgjort en indirekt kostnad om den lokala avgiften inte hade debiterats ut. Lokal avgift liksom direktifierade kostnader sänker alltså de indirekta kostnaderna på lärosätet. För att jämförelser ska bli mera rättvisande har därför uppgifter om direktifierade kostnader (inkl lokal avgift) samlats in och lagts till lärosätets indirekta kostnader på lärosätesgemensam nivå.</a:t>
            </a:r>
          </a:p>
          <a:p>
            <a:endParaRPr lang="sv-SE" baseline="0" dirty="0"/>
          </a:p>
        </p:txBody>
      </p:sp>
      <p:sp>
        <p:nvSpPr>
          <p:cNvPr id="4" name="Platshållare för bildnummer 3"/>
          <p:cNvSpPr>
            <a:spLocks noGrp="1"/>
          </p:cNvSpPr>
          <p:nvPr>
            <p:ph type="sldNum" sz="quarter" idx="10"/>
          </p:nvPr>
        </p:nvSpPr>
        <p:spPr/>
        <p:txBody>
          <a:bodyPr/>
          <a:lstStyle/>
          <a:p>
            <a:fld id="{5214D084-D518-46D7-BD13-D9E581AF5B05}" type="slidenum">
              <a:rPr lang="sv-SE" smtClean="0"/>
              <a:pPr/>
              <a:t>4</a:t>
            </a:fld>
            <a:endParaRPr lang="sv-S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årsskiftet 2010-2011 gjordes en sammanslagning av Dramatiska Institutet och Teaterhögskolan i Stockholm under namnet Stockholms dramatiska högskola. 1 januari 2014 gick Stockholms dramatiska högskola samman med Operahögskolan och Dans- och Cirkushögskolan till Stockholms konstnärliga högskola. </a:t>
            </a:r>
          </a:p>
          <a:p>
            <a:endParaRPr lang="sv-SE" dirty="0"/>
          </a:p>
          <a:p>
            <a:r>
              <a:rPr lang="sv-SE" dirty="0"/>
              <a:t>Högskolan på Gotland gick 1 juli 2013 samman med Uppsala universitet.</a:t>
            </a:r>
          </a:p>
        </p:txBody>
      </p:sp>
      <p:sp>
        <p:nvSpPr>
          <p:cNvPr id="4" name="Platshållare för bildnummer 3"/>
          <p:cNvSpPr>
            <a:spLocks noGrp="1"/>
          </p:cNvSpPr>
          <p:nvPr>
            <p:ph type="sldNum" sz="quarter" idx="10"/>
          </p:nvPr>
        </p:nvSpPr>
        <p:spPr/>
        <p:txBody>
          <a:bodyPr/>
          <a:lstStyle/>
          <a:p>
            <a:fld id="{E818B36A-E682-48A3-A1BD-ABB467B5B4E3}" type="slidenum">
              <a:rPr lang="sv-SE" smtClean="0"/>
              <a:t>40</a:t>
            </a:fld>
            <a:endParaRPr lang="sv-SE"/>
          </a:p>
        </p:txBody>
      </p:sp>
    </p:spTree>
    <p:extLst>
      <p:ext uri="{BB962C8B-B14F-4D97-AF65-F5344CB8AC3E}">
        <p14:creationId xmlns:p14="http://schemas.microsoft.com/office/powerpoint/2010/main" val="3335426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föregående bild.</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Se även text på bild 4.</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Rekommendation från SUHF mars 2011:</a:t>
            </a:r>
          </a:p>
          <a:p>
            <a:r>
              <a:rPr lang="sv-SE" i="1" dirty="0"/>
              <a:t>”Alla lärosäten rekommenderas att definiera lönekostnadspålägget på ett enhetligt sätt och snarast övergå till att inkludera endast följande avgifter i lärosätets lönekostnadspålägg.</a:t>
            </a:r>
          </a:p>
          <a:p>
            <a:r>
              <a:rPr lang="sv-SE" i="1" dirty="0"/>
              <a:t>Lagstadgad arbetsgivaravgift 	31,420 %</a:t>
            </a:r>
          </a:p>
          <a:p>
            <a:r>
              <a:rPr lang="sv-SE" i="1" dirty="0"/>
              <a:t>Kåpan </a:t>
            </a:r>
            <a:r>
              <a:rPr lang="sv-SE" i="1" dirty="0" err="1"/>
              <a:t>inkl</a:t>
            </a:r>
            <a:r>
              <a:rPr lang="sv-SE" i="1" dirty="0"/>
              <a:t> särskild löneskatt 		2,485 %</a:t>
            </a:r>
          </a:p>
          <a:p>
            <a:r>
              <a:rPr lang="sv-SE" i="1" dirty="0" err="1"/>
              <a:t>Iåpen</a:t>
            </a:r>
            <a:r>
              <a:rPr lang="sv-SE" i="1" dirty="0"/>
              <a:t> </a:t>
            </a:r>
            <a:r>
              <a:rPr lang="sv-SE" i="1" dirty="0" err="1"/>
              <a:t>inkl</a:t>
            </a:r>
            <a:r>
              <a:rPr lang="sv-SE" i="1" dirty="0"/>
              <a:t> särskild löneskatt 		3,107 %</a:t>
            </a:r>
          </a:p>
          <a:p>
            <a:r>
              <a:rPr lang="sv-SE" i="1" dirty="0"/>
              <a:t>Trygghetsstiftelsen 		0,355 %</a:t>
            </a:r>
          </a:p>
          <a:p>
            <a:r>
              <a:rPr lang="sv-SE" i="1" dirty="0"/>
              <a:t>Lokalt aktivt omställningsarbete 	0,300 %</a:t>
            </a:r>
          </a:p>
          <a:p>
            <a:r>
              <a:rPr lang="sv-SE" i="1" dirty="0"/>
              <a:t>Arbetsgivarverket 		0,085 % = 37,752%</a:t>
            </a:r>
          </a:p>
          <a:p>
            <a:r>
              <a:rPr lang="sv-SE" i="1" dirty="0"/>
              <a:t>+ kostnaden för pensionsåtaganden enligt lärosätets beräkning (olika för varje lärosäte).</a:t>
            </a:r>
            <a:r>
              <a:rPr lang="sv-SE" i="1" baseline="0" dirty="0"/>
              <a:t> </a:t>
            </a:r>
            <a:r>
              <a:rPr lang="sv-SE" i="1" dirty="0"/>
              <a:t>Procentsatserna ovan avser 2011 och gäller för de lärosäten som är statliga myndigheter. Övriga lärosäten rekommenderas anpassa lönekostnadspålägget efter ovanstående riktlinjer och efter förutsättningarna för respektive organisationsform.”</a:t>
            </a:r>
          </a:p>
          <a:p>
            <a:endParaRPr lang="sv-SE" dirty="0"/>
          </a:p>
          <a:p>
            <a:r>
              <a:rPr lang="sv-SE" dirty="0"/>
              <a:t>På bilden redovisas %-satsen för lönekostnadspålägg 2017 för lärosätena. De obligatoriska avgifterna för 2017 är 0,005</a:t>
            </a:r>
            <a:r>
              <a:rPr lang="sv-SE" baseline="0" dirty="0"/>
              <a:t> % lägre än för 2011 (se bild 7)</a:t>
            </a:r>
            <a:r>
              <a:rPr lang="sv-SE" dirty="0"/>
              <a:t>. Kungl. Konsthögskolans (KKH) lokala avgift är rapporterad som ”avtalspremie”.</a:t>
            </a:r>
          </a:p>
        </p:txBody>
      </p:sp>
      <p:sp>
        <p:nvSpPr>
          <p:cNvPr id="4" name="Platshållare för bildnummer 3"/>
          <p:cNvSpPr>
            <a:spLocks noGrp="1"/>
          </p:cNvSpPr>
          <p:nvPr>
            <p:ph type="sldNum" sz="quarter" idx="10"/>
          </p:nvPr>
        </p:nvSpPr>
        <p:spPr/>
        <p:txBody>
          <a:bodyPr/>
          <a:lstStyle/>
          <a:p>
            <a:fld id="{E818B36A-E682-48A3-A1BD-ABB467B5B4E3}" type="slidenum">
              <a:rPr lang="sv-SE" smtClean="0"/>
              <a:t>7</a:t>
            </a:fld>
            <a:endParaRPr lang="sv-SE"/>
          </a:p>
        </p:txBody>
      </p:sp>
    </p:spTree>
    <p:extLst>
      <p:ext uri="{BB962C8B-B14F-4D97-AF65-F5344CB8AC3E}">
        <p14:creationId xmlns:p14="http://schemas.microsoft.com/office/powerpoint/2010/main" val="565330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bild visar hur andelen indirekta kostnader (budgeterade) i förhållande till totala verksamhetskostnader (utfall föregående år) har utvecklats 2011-2017. I löpande priser har såväl indirekta kostnader som verksamhetskostnader ökat, verksamhetskostnaderna har ökat med 23 % under perioden medan de indirekta kostnaderna under samma tid ökat med 17 %. </a:t>
            </a:r>
          </a:p>
          <a:p>
            <a:r>
              <a:rPr lang="sv-SE" dirty="0"/>
              <a:t>Av nedanstående tabell framgår förändringar mellan åren (löpande priser).</a:t>
            </a:r>
          </a:p>
          <a:p>
            <a:endParaRPr lang="sv-SE" dirty="0"/>
          </a:p>
          <a:p>
            <a:endParaRPr lang="sv-SE" dirty="0"/>
          </a:p>
          <a:p>
            <a:endParaRPr lang="sv-SE" baseline="0" dirty="0"/>
          </a:p>
          <a:p>
            <a:endParaRPr lang="sv-SE" baseline="0" dirty="0"/>
          </a:p>
          <a:p>
            <a:endParaRPr lang="sv-SE" dirty="0"/>
          </a:p>
          <a:p>
            <a:endParaRPr lang="sv-SE" baseline="0" dirty="0"/>
          </a:p>
          <a:p>
            <a:endParaRPr lang="sv-SE" dirty="0"/>
          </a:p>
          <a:p>
            <a:endParaRPr lang="sv-SE" baseline="0" dirty="0"/>
          </a:p>
          <a:p>
            <a:endParaRPr lang="sv-SE" dirty="0"/>
          </a:p>
          <a:p>
            <a:endParaRPr lang="sv-SE" dirty="0"/>
          </a:p>
        </p:txBody>
      </p:sp>
      <p:sp>
        <p:nvSpPr>
          <p:cNvPr id="4" name="Platshållare för bildnummer 3"/>
          <p:cNvSpPr>
            <a:spLocks noGrp="1"/>
          </p:cNvSpPr>
          <p:nvPr>
            <p:ph type="sldNum" sz="quarter" idx="10"/>
          </p:nvPr>
        </p:nvSpPr>
        <p:spPr/>
        <p:txBody>
          <a:bodyPr/>
          <a:lstStyle/>
          <a:p>
            <a:fld id="{E818B36A-E682-48A3-A1BD-ABB467B5B4E3}" type="slidenum">
              <a:rPr lang="sv-SE" smtClean="0"/>
              <a:t>8</a:t>
            </a:fld>
            <a:endParaRPr lang="sv-SE"/>
          </a:p>
        </p:txBody>
      </p:sp>
      <p:graphicFrame>
        <p:nvGraphicFramePr>
          <p:cNvPr id="7" name="Tabell 6"/>
          <p:cNvGraphicFramePr>
            <a:graphicFrameLocks noGrp="1"/>
          </p:cNvGraphicFramePr>
          <p:nvPr>
            <p:extLst>
              <p:ext uri="{D42A27DB-BD31-4B8C-83A1-F6EECF244321}">
                <p14:modId xmlns:p14="http://schemas.microsoft.com/office/powerpoint/2010/main" val="528697405"/>
              </p:ext>
            </p:extLst>
          </p:nvPr>
        </p:nvGraphicFramePr>
        <p:xfrm>
          <a:off x="732955" y="5961111"/>
          <a:ext cx="5400598" cy="1857752"/>
        </p:xfrm>
        <a:graphic>
          <a:graphicData uri="http://schemas.openxmlformats.org/drawingml/2006/table">
            <a:tbl>
              <a:tblPr>
                <a:tableStyleId>{5C22544A-7EE6-4342-B048-85BDC9FD1C3A}</a:tableStyleId>
              </a:tblPr>
              <a:tblGrid>
                <a:gridCol w="720079">
                  <a:extLst>
                    <a:ext uri="{9D8B030D-6E8A-4147-A177-3AD203B41FA5}">
                      <a16:colId xmlns:a16="http://schemas.microsoft.com/office/drawing/2014/main" val="20000"/>
                    </a:ext>
                  </a:extLst>
                </a:gridCol>
                <a:gridCol w="822949">
                  <a:extLst>
                    <a:ext uri="{9D8B030D-6E8A-4147-A177-3AD203B41FA5}">
                      <a16:colId xmlns:a16="http://schemas.microsoft.com/office/drawing/2014/main" val="20001"/>
                    </a:ext>
                  </a:extLst>
                </a:gridCol>
                <a:gridCol w="689219">
                  <a:extLst>
                    <a:ext uri="{9D8B030D-6E8A-4147-A177-3AD203B41FA5}">
                      <a16:colId xmlns:a16="http://schemas.microsoft.com/office/drawing/2014/main" val="20002"/>
                    </a:ext>
                  </a:extLst>
                </a:gridCol>
                <a:gridCol w="853809">
                  <a:extLst>
                    <a:ext uri="{9D8B030D-6E8A-4147-A177-3AD203B41FA5}">
                      <a16:colId xmlns:a16="http://schemas.microsoft.com/office/drawing/2014/main" val="20003"/>
                    </a:ext>
                  </a:extLst>
                </a:gridCol>
                <a:gridCol w="658359">
                  <a:extLst>
                    <a:ext uri="{9D8B030D-6E8A-4147-A177-3AD203B41FA5}">
                      <a16:colId xmlns:a16="http://schemas.microsoft.com/office/drawing/2014/main" val="20004"/>
                    </a:ext>
                  </a:extLst>
                </a:gridCol>
                <a:gridCol w="884669">
                  <a:extLst>
                    <a:ext uri="{9D8B030D-6E8A-4147-A177-3AD203B41FA5}">
                      <a16:colId xmlns:a16="http://schemas.microsoft.com/office/drawing/2014/main" val="20005"/>
                    </a:ext>
                  </a:extLst>
                </a:gridCol>
                <a:gridCol w="771514">
                  <a:extLst>
                    <a:ext uri="{9D8B030D-6E8A-4147-A177-3AD203B41FA5}">
                      <a16:colId xmlns:a16="http://schemas.microsoft.com/office/drawing/2014/main" val="20006"/>
                    </a:ext>
                  </a:extLst>
                </a:gridCol>
              </a:tblGrid>
              <a:tr h="207419">
                <a:tc>
                  <a:txBody>
                    <a:bodyPr/>
                    <a:lstStyle/>
                    <a:p>
                      <a:pPr algn="l" fontAlgn="b"/>
                      <a:endParaRPr lang="sv-SE" sz="1100" b="0" i="0" u="none" strike="noStrike" dirty="0">
                        <a:solidFill>
                          <a:srgbClr val="000000"/>
                        </a:solidFill>
                        <a:effectLst/>
                        <a:latin typeface="Calibri"/>
                      </a:endParaRPr>
                    </a:p>
                  </a:txBody>
                  <a:tcPr marL="7620" marR="7620" marT="7620" marB="0" anchor="b"/>
                </a:tc>
                <a:tc gridSpan="2">
                  <a:txBody>
                    <a:bodyPr/>
                    <a:lstStyle/>
                    <a:p>
                      <a:pPr algn="ctr" fontAlgn="b"/>
                      <a:r>
                        <a:rPr lang="sv-SE" sz="1100" u="none" strike="noStrike">
                          <a:effectLst/>
                        </a:rPr>
                        <a:t>utbildning</a:t>
                      </a:r>
                      <a:endParaRPr lang="sv-SE" sz="1100" b="0" i="0" u="none" strike="noStrike">
                        <a:solidFill>
                          <a:srgbClr val="000000"/>
                        </a:solidFill>
                        <a:effectLst/>
                        <a:latin typeface="Calibri"/>
                      </a:endParaRPr>
                    </a:p>
                  </a:txBody>
                  <a:tcPr marL="7620" marR="7620" marT="7620" marB="0" anchor="b"/>
                </a:tc>
                <a:tc hMerge="1">
                  <a:txBody>
                    <a:bodyPr/>
                    <a:lstStyle/>
                    <a:p>
                      <a:endParaRPr lang="sv-SE"/>
                    </a:p>
                  </a:txBody>
                  <a:tcPr/>
                </a:tc>
                <a:tc gridSpan="2">
                  <a:txBody>
                    <a:bodyPr/>
                    <a:lstStyle/>
                    <a:p>
                      <a:pPr algn="ctr" fontAlgn="b"/>
                      <a:r>
                        <a:rPr lang="sv-SE" sz="1100" u="none" strike="noStrike">
                          <a:effectLst/>
                        </a:rPr>
                        <a:t>forskning</a:t>
                      </a:r>
                      <a:endParaRPr lang="sv-SE" sz="1100" b="0" i="0" u="none" strike="noStrike">
                        <a:solidFill>
                          <a:srgbClr val="000000"/>
                        </a:solidFill>
                        <a:effectLst/>
                        <a:latin typeface="Calibri"/>
                      </a:endParaRPr>
                    </a:p>
                  </a:txBody>
                  <a:tcPr marL="7620" marR="7620" marT="7620" marB="0" anchor="b"/>
                </a:tc>
                <a:tc hMerge="1">
                  <a:txBody>
                    <a:bodyPr/>
                    <a:lstStyle/>
                    <a:p>
                      <a:endParaRPr lang="sv-SE"/>
                    </a:p>
                  </a:txBody>
                  <a:tcPr/>
                </a:tc>
                <a:tc gridSpan="2">
                  <a:txBody>
                    <a:bodyPr/>
                    <a:lstStyle/>
                    <a:p>
                      <a:pPr algn="ctr" fontAlgn="b"/>
                      <a:r>
                        <a:rPr lang="sv-SE" sz="1100" u="none" strike="noStrike">
                          <a:effectLst/>
                        </a:rPr>
                        <a:t>utbildning + forskning</a:t>
                      </a:r>
                      <a:endParaRPr lang="sv-SE" sz="1100" b="0" i="0" u="none" strike="noStrike">
                        <a:solidFill>
                          <a:srgbClr val="000000"/>
                        </a:solidFill>
                        <a:effectLst/>
                        <a:latin typeface="Calibri"/>
                      </a:endParaRPr>
                    </a:p>
                  </a:txBody>
                  <a:tcPr marL="7620" marR="7620" marT="7620" marB="0" anchor="b"/>
                </a:tc>
                <a:tc hMerge="1">
                  <a:txBody>
                    <a:bodyPr/>
                    <a:lstStyle/>
                    <a:p>
                      <a:endParaRPr lang="sv-SE"/>
                    </a:p>
                  </a:txBody>
                  <a:tcPr/>
                </a:tc>
                <a:extLst>
                  <a:ext uri="{0D108BD9-81ED-4DB2-BD59-A6C34878D82A}">
                    <a16:rowId xmlns:a16="http://schemas.microsoft.com/office/drawing/2014/main" val="10000"/>
                  </a:ext>
                </a:extLst>
              </a:tr>
              <a:tr h="405819">
                <a:tc>
                  <a:txBody>
                    <a:bodyPr/>
                    <a:lstStyle/>
                    <a:p>
                      <a:pPr algn="l" fontAlgn="b"/>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verksamhets-kostnader</a:t>
                      </a:r>
                      <a:endParaRPr lang="sv-SE" sz="1100" b="0" i="0" u="none" strike="noStrike">
                        <a:solidFill>
                          <a:srgbClr val="000000"/>
                        </a:solidFill>
                        <a:effectLst/>
                        <a:latin typeface="Calibri"/>
                      </a:endParaRPr>
                    </a:p>
                  </a:txBody>
                  <a:tcPr marL="7620" marR="7620" marT="7620" marB="0" anchor="b"/>
                </a:tc>
                <a:tc>
                  <a:txBody>
                    <a:bodyPr/>
                    <a:lstStyle/>
                    <a:p>
                      <a:pPr algn="ctr" fontAlgn="b"/>
                      <a:r>
                        <a:rPr lang="sv-SE" sz="1100" u="none" strike="noStrike">
                          <a:effectLst/>
                        </a:rPr>
                        <a:t>indirekta kostnader</a:t>
                      </a:r>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207419">
                <a:tc>
                  <a:txBody>
                    <a:bodyPr/>
                    <a:lstStyle/>
                    <a:p>
                      <a:pPr algn="l" fontAlgn="b"/>
                      <a:r>
                        <a:rPr lang="sv-SE" sz="1100" u="none" strike="noStrike">
                          <a:effectLst/>
                        </a:rPr>
                        <a:t>2011-&gt;2012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5,19%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4,97%</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6,22%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7,39%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5,78%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6,03%</a:t>
                      </a:r>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2"/>
                  </a:ext>
                </a:extLst>
              </a:tr>
              <a:tr h="207419">
                <a:tc>
                  <a:txBody>
                    <a:bodyPr/>
                    <a:lstStyle/>
                    <a:p>
                      <a:pPr algn="l" fontAlgn="b"/>
                      <a:r>
                        <a:rPr lang="sv-SE" sz="1100" u="none" strike="noStrike">
                          <a:effectLst/>
                        </a:rPr>
                        <a:t>2012-&gt;2013</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1,24%</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0,25%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5,49%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2,62%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3,68%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1,30%</a:t>
                      </a:r>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3"/>
                  </a:ext>
                </a:extLst>
              </a:tr>
              <a:tr h="207419">
                <a:tc>
                  <a:txBody>
                    <a:bodyPr/>
                    <a:lstStyle/>
                    <a:p>
                      <a:pPr algn="l" fontAlgn="b"/>
                      <a:r>
                        <a:rPr lang="sv-SE" sz="1100" u="none" strike="noStrike">
                          <a:effectLst/>
                        </a:rPr>
                        <a:t>2013-&gt;2014</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0,77%</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-0,08%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4,81%</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4,43%</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3,12%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1,94%</a:t>
                      </a:r>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4"/>
                  </a:ext>
                </a:extLst>
              </a:tr>
              <a:tr h="207419">
                <a:tc>
                  <a:txBody>
                    <a:bodyPr/>
                    <a:lstStyle/>
                    <a:p>
                      <a:pPr algn="l" fontAlgn="b"/>
                      <a:r>
                        <a:rPr lang="sv-SE" sz="1100" u="none" strike="noStrike">
                          <a:effectLst/>
                        </a:rPr>
                        <a:t>2014-&gt;2015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2,09%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0,89%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3,88%</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5,05%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3,15%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2,80%</a:t>
                      </a:r>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5"/>
                  </a:ext>
                </a:extLst>
              </a:tr>
              <a:tr h="207419">
                <a:tc>
                  <a:txBody>
                    <a:bodyPr/>
                    <a:lstStyle/>
                    <a:p>
                      <a:pPr algn="l" fontAlgn="b"/>
                      <a:r>
                        <a:rPr lang="sv-SE" sz="1100" u="none" strike="noStrike" dirty="0">
                          <a:effectLst/>
                        </a:rPr>
                        <a:t>2015-&gt;2017</a:t>
                      </a:r>
                      <a:endParaRPr lang="sv-SE" sz="1100" b="0" i="0" u="none" strike="noStrike" dirty="0">
                        <a:solidFill>
                          <a:srgbClr val="000000"/>
                        </a:solidFill>
                        <a:effectLst/>
                        <a:latin typeface="Calibri"/>
                      </a:endParaRPr>
                    </a:p>
                  </a:txBody>
                  <a:tcPr marL="7620" marR="7620" marT="7620" marB="0" anchor="b"/>
                </a:tc>
                <a:tc>
                  <a:txBody>
                    <a:bodyPr/>
                    <a:lstStyle/>
                    <a:p>
                      <a:pPr algn="r" fontAlgn="b"/>
                      <a:r>
                        <a:rPr lang="sv-SE" sz="1100" u="none" strike="noStrike">
                          <a:effectLst/>
                        </a:rPr>
                        <a:t>2,86%</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3,00%</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4,22%</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1,70%</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3,67%</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2,39%</a:t>
                      </a:r>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6"/>
                  </a:ext>
                </a:extLst>
              </a:tr>
              <a:tr h="207419">
                <a:tc>
                  <a:txBody>
                    <a:bodyPr/>
                    <a:lstStyle/>
                    <a:p>
                      <a:pPr algn="l" fontAlgn="b"/>
                      <a:r>
                        <a:rPr lang="sv-SE" sz="1100" u="none" strike="noStrike" dirty="0">
                          <a:effectLst/>
                        </a:rPr>
                        <a:t>2011-&gt;2017</a:t>
                      </a:r>
                      <a:endParaRPr lang="sv-SE" sz="1100" b="0" i="0" u="none" strike="noStrike" dirty="0">
                        <a:solidFill>
                          <a:srgbClr val="000000"/>
                        </a:solidFill>
                        <a:effectLst/>
                        <a:latin typeface="Calibri"/>
                      </a:endParaRPr>
                    </a:p>
                  </a:txBody>
                  <a:tcPr marL="7620" marR="7620" marT="7620" marB="0" anchor="b"/>
                </a:tc>
                <a:tc>
                  <a:txBody>
                    <a:bodyPr/>
                    <a:lstStyle/>
                    <a:p>
                      <a:pPr algn="r" fontAlgn="b"/>
                      <a:r>
                        <a:rPr lang="sv-SE" sz="1100" u="none" strike="noStrike">
                          <a:effectLst/>
                        </a:rPr>
                        <a:t>12,69%</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9,25%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27,15%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22,95%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a:effectLst/>
                        </a:rPr>
                        <a:t>20,95%</a:t>
                      </a:r>
                      <a:endParaRPr lang="sv-SE" sz="1100" b="0" i="0" u="none" strike="noStrike">
                        <a:solidFill>
                          <a:srgbClr val="000000"/>
                        </a:solidFill>
                        <a:effectLst/>
                        <a:latin typeface="Calibri"/>
                      </a:endParaRPr>
                    </a:p>
                  </a:txBody>
                  <a:tcPr marL="7620" marR="7620" marT="7620" marB="0" anchor="b"/>
                </a:tc>
                <a:tc>
                  <a:txBody>
                    <a:bodyPr/>
                    <a:lstStyle/>
                    <a:p>
                      <a:pPr algn="r" fontAlgn="b"/>
                      <a:r>
                        <a:rPr lang="sv-SE" sz="1100" u="none" strike="noStrike" dirty="0">
                          <a:effectLst/>
                        </a:rPr>
                        <a:t>15,25%</a:t>
                      </a:r>
                      <a:endParaRPr lang="sv-SE" sz="1100" b="0"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2931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a:t>Totalt har 433,2 mnkr upptagits som </a:t>
            </a:r>
            <a:r>
              <a:rPr lang="sv-SE" dirty="0" err="1"/>
              <a:t>direktifieringar</a:t>
            </a:r>
            <a:r>
              <a:rPr lang="sv-SE" dirty="0"/>
              <a:t>. De direktifierade kostnaderna utgör ca 0,6 % av totala verksamhetskostnader i sektorn. </a:t>
            </a:r>
          </a:p>
        </p:txBody>
      </p:sp>
      <p:sp>
        <p:nvSpPr>
          <p:cNvPr id="4" name="Platshållare för bildnummer 3"/>
          <p:cNvSpPr>
            <a:spLocks noGrp="1"/>
          </p:cNvSpPr>
          <p:nvPr>
            <p:ph type="sldNum" sz="quarter" idx="10"/>
          </p:nvPr>
        </p:nvSpPr>
        <p:spPr/>
        <p:txBody>
          <a:bodyPr/>
          <a:lstStyle/>
          <a:p>
            <a:fld id="{5214D084-D518-46D7-BD13-D9E581AF5B05}"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r>
              <a:rPr lang="sv-SE" dirty="0"/>
              <a:t>SUHF-statistiken 2017</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8468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dirty="0"/>
              <a:t>SUHF-statistiken 2017</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20710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dirty="0"/>
              <a:t>SUHF-statistiken 2017</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83473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dirty="0"/>
              <a:t>SUHF-statistiken 2017</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65309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r>
              <a:rPr lang="sv-SE" dirty="0"/>
              <a:t>SUHF-statistiken 2017</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4099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r>
              <a:rPr lang="sv-SE" dirty="0"/>
              <a:t>SUHF-statistiken 2017</a:t>
            </a:r>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72686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a:xfrm>
            <a:off x="457200" y="6356350"/>
            <a:ext cx="4042792" cy="365125"/>
          </a:xfrm>
        </p:spPr>
        <p:txBody>
          <a:bodyPr/>
          <a:lstStyle/>
          <a:p>
            <a:r>
              <a:rPr lang="sv-SE" dirty="0"/>
              <a:t>SUHF-statistiken 2017</a:t>
            </a:r>
          </a:p>
        </p:txBody>
      </p:sp>
      <p:sp>
        <p:nvSpPr>
          <p:cNvPr id="6" name="Platshållare för sidfot 5"/>
          <p:cNvSpPr>
            <a:spLocks noGrp="1"/>
          </p:cNvSpPr>
          <p:nvPr>
            <p:ph type="ftr" sz="quarter" idx="11"/>
          </p:nvPr>
        </p:nvSpPr>
        <p:spPr>
          <a:xfrm>
            <a:off x="4499992" y="6356350"/>
            <a:ext cx="1519808" cy="365125"/>
          </a:xfrm>
        </p:spPr>
        <p:txBody>
          <a:bodyPr/>
          <a:lstStyle/>
          <a:p>
            <a:endParaRPr lang="sv-SE" dirty="0"/>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dirty="0"/>
          </a:p>
        </p:txBody>
      </p:sp>
    </p:spTree>
    <p:extLst>
      <p:ext uri="{BB962C8B-B14F-4D97-AF65-F5344CB8AC3E}">
        <p14:creationId xmlns:p14="http://schemas.microsoft.com/office/powerpoint/2010/main" val="391195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r>
              <a:rPr lang="sv-SE" dirty="0"/>
              <a:t>SUHF-statistiken 2017</a:t>
            </a:r>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1572018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r>
              <a:rPr lang="sv-SE" dirty="0"/>
              <a:t>SUHF-statistiken 2017</a:t>
            </a:r>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56780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r>
              <a:rPr lang="sv-SE" dirty="0"/>
              <a:t>SUHF-statistiken 2017</a:t>
            </a:r>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414632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dirty="0"/>
              <a:t>SUHF-statistiken 2017</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327108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r>
              <a:rPr lang="sv-SE" dirty="0"/>
              <a:t>SUHF-statistiken 2017</a:t>
            </a:r>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597EB39-9867-4D19-AC49-F3C3B5CC1072}" type="slidenum">
              <a:rPr lang="sv-SE" smtClean="0"/>
              <a:t>‹#›</a:t>
            </a:fld>
            <a:endParaRPr lang="sv-SE"/>
          </a:p>
        </p:txBody>
      </p:sp>
    </p:spTree>
    <p:extLst>
      <p:ext uri="{BB962C8B-B14F-4D97-AF65-F5344CB8AC3E}">
        <p14:creationId xmlns:p14="http://schemas.microsoft.com/office/powerpoint/2010/main" val="251110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dirty="0"/>
              <a:t>SUHF-statistiken 2017</a:t>
            </a:r>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7EB39-9867-4D19-AC49-F3C3B5CC1072}" type="slidenum">
              <a:rPr lang="sv-SE" smtClean="0"/>
              <a:t>‹#›</a:t>
            </a:fld>
            <a:endParaRPr lang="sv-SE"/>
          </a:p>
        </p:txBody>
      </p:sp>
    </p:spTree>
    <p:extLst>
      <p:ext uri="{BB962C8B-B14F-4D97-AF65-F5344CB8AC3E}">
        <p14:creationId xmlns:p14="http://schemas.microsoft.com/office/powerpoint/2010/main" val="2125984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chart" Target="../charts/chart32.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Lärosätenas indirekta kostnader</a:t>
            </a:r>
          </a:p>
        </p:txBody>
      </p:sp>
      <p:sp>
        <p:nvSpPr>
          <p:cNvPr id="3" name="Underrubrik 2"/>
          <p:cNvSpPr>
            <a:spLocks noGrp="1"/>
          </p:cNvSpPr>
          <p:nvPr>
            <p:ph type="subTitle" idx="1"/>
          </p:nvPr>
        </p:nvSpPr>
        <p:spPr/>
        <p:txBody>
          <a:bodyPr/>
          <a:lstStyle/>
          <a:p>
            <a:r>
              <a:rPr lang="sv-SE" dirty="0"/>
              <a:t>SUHF-statistiken 2017</a:t>
            </a:r>
          </a:p>
          <a:p>
            <a:endParaRPr lang="sv-SE" dirty="0"/>
          </a:p>
        </p:txBody>
      </p:sp>
      <p:sp>
        <p:nvSpPr>
          <p:cNvPr id="5" name="Platshållare för bildnummer 4"/>
          <p:cNvSpPr>
            <a:spLocks noGrp="1"/>
          </p:cNvSpPr>
          <p:nvPr>
            <p:ph type="sldNum" sz="quarter" idx="12"/>
          </p:nvPr>
        </p:nvSpPr>
        <p:spPr/>
        <p:txBody>
          <a:bodyPr/>
          <a:lstStyle/>
          <a:p>
            <a:fld id="{9597EB39-9867-4D19-AC49-F3C3B5CC1072}" type="slidenum">
              <a:rPr lang="sv-SE" smtClean="0"/>
              <a:t>1</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dirty="0"/>
              <a:t>SUHF-statistiken 2017</a:t>
            </a:r>
          </a:p>
        </p:txBody>
      </p:sp>
    </p:spTree>
    <p:extLst>
      <p:ext uri="{BB962C8B-B14F-4D97-AF65-F5344CB8AC3E}">
        <p14:creationId xmlns:p14="http://schemas.microsoft.com/office/powerpoint/2010/main" val="1359562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14074421"/>
              </p:ext>
            </p:extLst>
          </p:nvPr>
        </p:nvGraphicFramePr>
        <p:xfrm>
          <a:off x="457200" y="1772816"/>
          <a:ext cx="8229600"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normAutofit/>
          </a:bodyPr>
          <a:lstStyle/>
          <a:p>
            <a:r>
              <a:rPr lang="sv-SE" dirty="0"/>
              <a:t>Andel indirekta kostnader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10</a:t>
            </a:fld>
            <a:endParaRPr lang="sv-SE"/>
          </a:p>
        </p:txBody>
      </p:sp>
      <p:sp>
        <p:nvSpPr>
          <p:cNvPr id="6" name="Platshållare för datum 5"/>
          <p:cNvSpPr>
            <a:spLocks noGrp="1"/>
          </p:cNvSpPr>
          <p:nvPr>
            <p:ph type="dt" sz="half" idx="10"/>
          </p:nvPr>
        </p:nvSpPr>
        <p:spPr>
          <a:xfrm>
            <a:off x="457200" y="6356350"/>
            <a:ext cx="4330824" cy="365125"/>
          </a:xfrm>
        </p:spPr>
        <p:txBody>
          <a:bodyPr/>
          <a:lstStyle/>
          <a:p>
            <a:r>
              <a:rPr lang="sv-SE" dirty="0"/>
              <a:t>SUHF-statistiken 2017</a:t>
            </a:r>
          </a:p>
        </p:txBody>
      </p:sp>
    </p:spTree>
    <p:extLst>
      <p:ext uri="{BB962C8B-B14F-4D97-AF65-F5344CB8AC3E}">
        <p14:creationId xmlns:p14="http://schemas.microsoft.com/office/powerpoint/2010/main" val="3951949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3924253179"/>
              </p:ext>
            </p:extLst>
          </p:nvPr>
        </p:nvGraphicFramePr>
        <p:xfrm>
          <a:off x="457200" y="1771200"/>
          <a:ext cx="8229600" cy="458515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Andel indirekta kostnader</a:t>
            </a:r>
          </a:p>
        </p:txBody>
      </p:sp>
      <p:sp>
        <p:nvSpPr>
          <p:cNvPr id="6" name="Platshållare för bildnummer 5"/>
          <p:cNvSpPr>
            <a:spLocks noGrp="1"/>
          </p:cNvSpPr>
          <p:nvPr>
            <p:ph type="sldNum" sz="quarter" idx="12"/>
          </p:nvPr>
        </p:nvSpPr>
        <p:spPr/>
        <p:txBody>
          <a:bodyPr/>
          <a:lstStyle/>
          <a:p>
            <a:fld id="{9597EB39-9867-4D19-AC49-F3C3B5CC1072}" type="slidenum">
              <a:rPr lang="sv-SE" smtClean="0"/>
              <a:t>11</a:t>
            </a:fld>
            <a:endParaRPr lang="sv-SE"/>
          </a:p>
        </p:txBody>
      </p:sp>
      <p:sp>
        <p:nvSpPr>
          <p:cNvPr id="7" name="Platshållare för datum 6"/>
          <p:cNvSpPr>
            <a:spLocks noGrp="1"/>
          </p:cNvSpPr>
          <p:nvPr>
            <p:ph type="dt" sz="half" idx="10"/>
          </p:nvPr>
        </p:nvSpPr>
        <p:spPr>
          <a:xfrm>
            <a:off x="457200" y="6356350"/>
            <a:ext cx="4258816" cy="365125"/>
          </a:xfrm>
        </p:spPr>
        <p:txBody>
          <a:bodyPr/>
          <a:lstStyle/>
          <a:p>
            <a:r>
              <a:rPr lang="sv-SE" dirty="0"/>
              <a:t>SUHF-statistiken 2017</a:t>
            </a:r>
          </a:p>
        </p:txBody>
      </p:sp>
    </p:spTree>
    <p:extLst>
      <p:ext uri="{BB962C8B-B14F-4D97-AF65-F5344CB8AC3E}">
        <p14:creationId xmlns:p14="http://schemas.microsoft.com/office/powerpoint/2010/main" val="37781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4">
            <a:extLst>
              <a:ext uri="{FF2B5EF4-FFF2-40B4-BE49-F238E27FC236}">
                <a16:creationId xmlns:a16="http://schemas.microsoft.com/office/drawing/2014/main" id="{00000000-0008-0000-0900-000005000000}"/>
              </a:ext>
            </a:extLst>
          </p:cNvPr>
          <p:cNvGraphicFramePr>
            <a:graphicFrameLocks/>
          </p:cNvGraphicFramePr>
          <p:nvPr>
            <p:extLst>
              <p:ext uri="{D42A27DB-BD31-4B8C-83A1-F6EECF244321}">
                <p14:modId xmlns:p14="http://schemas.microsoft.com/office/powerpoint/2010/main" val="761727193"/>
              </p:ext>
            </p:extLst>
          </p:nvPr>
        </p:nvGraphicFramePr>
        <p:xfrm>
          <a:off x="457201" y="1816224"/>
          <a:ext cx="8229600" cy="434908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Andel indirekta kostnader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12</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dirty="0"/>
              <a:t>SUHF-statistiken 2017</a:t>
            </a:r>
          </a:p>
        </p:txBody>
      </p:sp>
    </p:spTree>
    <p:extLst>
      <p:ext uri="{BB962C8B-B14F-4D97-AF65-F5344CB8AC3E}">
        <p14:creationId xmlns:p14="http://schemas.microsoft.com/office/powerpoint/2010/main" val="319260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5">
            <a:extLst>
              <a:ext uri="{FF2B5EF4-FFF2-40B4-BE49-F238E27FC236}">
                <a16:creationId xmlns:a16="http://schemas.microsoft.com/office/drawing/2014/main" id="{00000000-0008-0000-0900-000006000000}"/>
              </a:ext>
            </a:extLst>
          </p:cNvPr>
          <p:cNvGraphicFramePr>
            <a:graphicFrameLocks/>
          </p:cNvGraphicFramePr>
          <p:nvPr>
            <p:extLst>
              <p:ext uri="{D42A27DB-BD31-4B8C-83A1-F6EECF244321}">
                <p14:modId xmlns:p14="http://schemas.microsoft.com/office/powerpoint/2010/main" val="2034539163"/>
              </p:ext>
            </p:extLst>
          </p:nvPr>
        </p:nvGraphicFramePr>
        <p:xfrm>
          <a:off x="460800" y="1602000"/>
          <a:ext cx="82260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Andel indirekta kostnader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13</a:t>
            </a:fld>
            <a:endParaRPr lang="sv-SE"/>
          </a:p>
        </p:txBody>
      </p:sp>
      <p:sp>
        <p:nvSpPr>
          <p:cNvPr id="6" name="Platshållare för datum 5"/>
          <p:cNvSpPr>
            <a:spLocks noGrp="1"/>
          </p:cNvSpPr>
          <p:nvPr>
            <p:ph type="dt" sz="half" idx="10"/>
          </p:nvPr>
        </p:nvSpPr>
        <p:spPr>
          <a:xfrm>
            <a:off x="457200" y="6356350"/>
            <a:ext cx="4546848" cy="365125"/>
          </a:xfrm>
        </p:spPr>
        <p:txBody>
          <a:bodyPr/>
          <a:lstStyle/>
          <a:p>
            <a:r>
              <a:rPr lang="sv-SE" dirty="0"/>
              <a:t>SUHF-statistiken 2017</a:t>
            </a:r>
          </a:p>
        </p:txBody>
      </p:sp>
    </p:spTree>
    <p:extLst>
      <p:ext uri="{BB962C8B-B14F-4D97-AF65-F5344CB8AC3E}">
        <p14:creationId xmlns:p14="http://schemas.microsoft.com/office/powerpoint/2010/main" val="3375567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918761864"/>
              </p:ext>
            </p:extLst>
          </p:nvPr>
        </p:nvGraphicFramePr>
        <p:xfrm>
          <a:off x="461408" y="1600199"/>
          <a:ext cx="8225391"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a:t>
            </a:r>
            <a:r>
              <a:rPr lang="sv-SE" dirty="0" smtClean="0"/>
              <a:t>år</a:t>
            </a:r>
            <a:endParaRPr lang="sv-SE" dirty="0"/>
          </a:p>
        </p:txBody>
      </p:sp>
      <p:sp>
        <p:nvSpPr>
          <p:cNvPr id="4" name="Platshållare för datum 3"/>
          <p:cNvSpPr>
            <a:spLocks noGrp="1"/>
          </p:cNvSpPr>
          <p:nvPr>
            <p:ph type="dt" sz="half" idx="10"/>
          </p:nvPr>
        </p:nvSpPr>
        <p:spPr>
          <a:xfrm>
            <a:off x="457200" y="6356350"/>
            <a:ext cx="4114800"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14</a:t>
            </a:fld>
            <a:endParaRPr lang="sv-SE"/>
          </a:p>
        </p:txBody>
      </p:sp>
    </p:spTree>
    <p:extLst>
      <p:ext uri="{BB962C8B-B14F-4D97-AF65-F5344CB8AC3E}">
        <p14:creationId xmlns:p14="http://schemas.microsoft.com/office/powerpoint/2010/main" val="1687460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558209779"/>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a:t>
            </a:r>
            <a:r>
              <a:rPr lang="sv-SE" dirty="0" smtClean="0"/>
              <a:t>år</a:t>
            </a:r>
            <a:endParaRPr lang="sv-SE" dirty="0"/>
          </a:p>
        </p:txBody>
      </p:sp>
      <p:sp>
        <p:nvSpPr>
          <p:cNvPr id="4" name="Platshållare för datum 3"/>
          <p:cNvSpPr>
            <a:spLocks noGrp="1"/>
          </p:cNvSpPr>
          <p:nvPr>
            <p:ph type="dt" sz="half" idx="10"/>
          </p:nvPr>
        </p:nvSpPr>
        <p:spPr>
          <a:xfrm>
            <a:off x="457200" y="6356350"/>
            <a:ext cx="4042792"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15</a:t>
            </a:fld>
            <a:endParaRPr lang="sv-SE"/>
          </a:p>
        </p:txBody>
      </p:sp>
    </p:spTree>
    <p:extLst>
      <p:ext uri="{BB962C8B-B14F-4D97-AF65-F5344CB8AC3E}">
        <p14:creationId xmlns:p14="http://schemas.microsoft.com/office/powerpoint/2010/main" val="2653620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2106015441"/>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år - forskning</a:t>
            </a:r>
          </a:p>
        </p:txBody>
      </p:sp>
      <p:sp>
        <p:nvSpPr>
          <p:cNvPr id="4" name="Platshållare för datum 3"/>
          <p:cNvSpPr>
            <a:spLocks noGrp="1"/>
          </p:cNvSpPr>
          <p:nvPr>
            <p:ph type="dt" sz="half" idx="10"/>
          </p:nvPr>
        </p:nvSpPr>
        <p:spPr>
          <a:xfrm>
            <a:off x="457200" y="6356350"/>
            <a:ext cx="418680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16</a:t>
            </a:fld>
            <a:endParaRPr lang="sv-SE"/>
          </a:p>
        </p:txBody>
      </p:sp>
    </p:spTree>
    <p:extLst>
      <p:ext uri="{BB962C8B-B14F-4D97-AF65-F5344CB8AC3E}">
        <p14:creationId xmlns:p14="http://schemas.microsoft.com/office/powerpoint/2010/main" val="394210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2">
            <a:extLst>
              <a:ext uri="{FF2B5EF4-FFF2-40B4-BE49-F238E27FC236}">
                <a16:creationId xmlns:a16="http://schemas.microsoft.com/office/drawing/2014/main" id="{00000000-0008-0000-0900-000003000000}"/>
              </a:ext>
            </a:extLst>
          </p:cNvPr>
          <p:cNvGraphicFramePr>
            <a:graphicFrameLocks/>
          </p:cNvGraphicFramePr>
          <p:nvPr>
            <p:extLst>
              <p:ext uri="{D42A27DB-BD31-4B8C-83A1-F6EECF244321}">
                <p14:modId xmlns:p14="http://schemas.microsoft.com/office/powerpoint/2010/main" val="311502152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17</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dirty="0"/>
              <a:t>SUHF-statistiken 2017</a:t>
            </a:r>
          </a:p>
        </p:txBody>
      </p:sp>
    </p:spTree>
    <p:extLst>
      <p:ext uri="{BB962C8B-B14F-4D97-AF65-F5344CB8AC3E}">
        <p14:creationId xmlns:p14="http://schemas.microsoft.com/office/powerpoint/2010/main" val="2373527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3">
            <a:extLst>
              <a:ext uri="{FF2B5EF4-FFF2-40B4-BE49-F238E27FC236}">
                <a16:creationId xmlns:a16="http://schemas.microsoft.com/office/drawing/2014/main" id="{00000000-0008-0000-0900-000004000000}"/>
              </a:ext>
            </a:extLst>
          </p:cNvPr>
          <p:cNvGraphicFramePr>
            <a:graphicFrameLocks/>
          </p:cNvGraphicFramePr>
          <p:nvPr>
            <p:extLst>
              <p:ext uri="{D42A27DB-BD31-4B8C-83A1-F6EECF244321}">
                <p14:modId xmlns:p14="http://schemas.microsoft.com/office/powerpoint/2010/main" val="3622003015"/>
              </p:ext>
            </p:extLst>
          </p:nvPr>
        </p:nvGraphicFramePr>
        <p:xfrm>
          <a:off x="461904" y="1600199"/>
          <a:ext cx="8224896"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18</a:t>
            </a:fld>
            <a:endParaRPr lang="sv-SE"/>
          </a:p>
        </p:txBody>
      </p:sp>
      <p:sp>
        <p:nvSpPr>
          <p:cNvPr id="6" name="Platshållare för datum 5"/>
          <p:cNvSpPr>
            <a:spLocks noGrp="1"/>
          </p:cNvSpPr>
          <p:nvPr>
            <p:ph type="dt" sz="half" idx="10"/>
          </p:nvPr>
        </p:nvSpPr>
        <p:spPr>
          <a:xfrm>
            <a:off x="457200" y="6356350"/>
            <a:ext cx="4186808" cy="365125"/>
          </a:xfrm>
        </p:spPr>
        <p:txBody>
          <a:bodyPr/>
          <a:lstStyle/>
          <a:p>
            <a:r>
              <a:rPr lang="sv-SE" dirty="0"/>
              <a:t>SUHF-statistiken 2017</a:t>
            </a:r>
          </a:p>
        </p:txBody>
      </p:sp>
    </p:spTree>
    <p:extLst>
      <p:ext uri="{BB962C8B-B14F-4D97-AF65-F5344CB8AC3E}">
        <p14:creationId xmlns:p14="http://schemas.microsoft.com/office/powerpoint/2010/main" val="824128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757805857"/>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år - utbildning</a:t>
            </a:r>
          </a:p>
        </p:txBody>
      </p:sp>
      <p:sp>
        <p:nvSpPr>
          <p:cNvPr id="4" name="Platshållare för datum 3"/>
          <p:cNvSpPr>
            <a:spLocks noGrp="1"/>
          </p:cNvSpPr>
          <p:nvPr>
            <p:ph type="dt" sz="half" idx="10"/>
          </p:nvPr>
        </p:nvSpPr>
        <p:spPr>
          <a:xfrm>
            <a:off x="457200" y="6356350"/>
            <a:ext cx="4258816"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19</a:t>
            </a:fld>
            <a:endParaRPr lang="sv-SE"/>
          </a:p>
        </p:txBody>
      </p:sp>
    </p:spTree>
    <p:extLst>
      <p:ext uri="{BB962C8B-B14F-4D97-AF65-F5344CB8AC3E}">
        <p14:creationId xmlns:p14="http://schemas.microsoft.com/office/powerpoint/2010/main" val="104225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p:cNvSpPr>
            <a:spLocks noGrp="1"/>
          </p:cNvSpPr>
          <p:nvPr>
            <p:ph type="title"/>
          </p:nvPr>
        </p:nvSpPr>
        <p:spPr/>
        <p:txBody>
          <a:bodyPr/>
          <a:lstStyle/>
          <a:p>
            <a:r>
              <a:rPr lang="sv-SE" dirty="0" err="1"/>
              <a:t>SUHF-statistik</a:t>
            </a:r>
            <a:endParaRPr lang="sv-SE" dirty="0"/>
          </a:p>
        </p:txBody>
      </p:sp>
      <p:sp>
        <p:nvSpPr>
          <p:cNvPr id="10" name="Platshållare för innehåll 9"/>
          <p:cNvSpPr>
            <a:spLocks noGrp="1"/>
          </p:cNvSpPr>
          <p:nvPr>
            <p:ph sz="half" idx="1"/>
          </p:nvPr>
        </p:nvSpPr>
        <p:spPr>
          <a:xfrm>
            <a:off x="179512" y="1600200"/>
            <a:ext cx="4316288" cy="4525963"/>
          </a:xfrm>
        </p:spPr>
        <p:txBody>
          <a:bodyPr/>
          <a:lstStyle/>
          <a:p>
            <a:pPr>
              <a:buNone/>
            </a:pPr>
            <a:r>
              <a:rPr lang="sv-SE" dirty="0"/>
              <a:t>Statistik för 2010 finns</a:t>
            </a:r>
          </a:p>
          <a:p>
            <a:pPr>
              <a:buNone/>
            </a:pPr>
            <a:r>
              <a:rPr lang="sv-SE" dirty="0"/>
              <a:t>redovisad i rapporten </a:t>
            </a:r>
          </a:p>
          <a:p>
            <a:pPr>
              <a:buNone/>
            </a:pPr>
            <a:r>
              <a:rPr lang="sv-SE" sz="2400" i="1" dirty="0"/>
              <a:t>SUHF-modellen i verkligheten</a:t>
            </a:r>
          </a:p>
          <a:p>
            <a:pPr>
              <a:buNone/>
            </a:pPr>
            <a:endParaRPr lang="sv-SE" sz="2400" dirty="0"/>
          </a:p>
          <a:p>
            <a:pPr>
              <a:buNone/>
            </a:pPr>
            <a:r>
              <a:rPr lang="sv-SE" dirty="0"/>
              <a:t>Statistik för 2011-2017</a:t>
            </a:r>
            <a:r>
              <a:rPr lang="sv-SE" sz="2400" dirty="0"/>
              <a:t>: </a:t>
            </a:r>
          </a:p>
          <a:p>
            <a:pPr algn="ctr">
              <a:buNone/>
            </a:pPr>
            <a:r>
              <a:rPr lang="sv-SE" sz="2000" dirty="0"/>
              <a:t>www.suhf.se/arbetsgrupper/Suhf-modellen/Full kostnadstäckning</a:t>
            </a:r>
          </a:p>
        </p:txBody>
      </p:sp>
      <p:pic>
        <p:nvPicPr>
          <p:cNvPr id="12" name="Picture 3"/>
          <p:cNvPicPr>
            <a:picLocks noGrp="1" noChangeAspect="1" noChangeArrowheads="1"/>
          </p:cNvPicPr>
          <p:nvPr>
            <p:ph sz="half" idx="2"/>
          </p:nvPr>
        </p:nvPicPr>
        <p:blipFill>
          <a:blip r:embed="rId3" cstate="print"/>
          <a:srcRect/>
          <a:stretch>
            <a:fillRect/>
          </a:stretch>
        </p:blipFill>
        <p:spPr bwMode="auto">
          <a:xfrm>
            <a:off x="4648200" y="1628800"/>
            <a:ext cx="4038600" cy="4536504"/>
          </a:xfrm>
          <a:prstGeom prst="rect">
            <a:avLst/>
          </a:prstGeom>
          <a:noFill/>
          <a:ln w="9525">
            <a:noFill/>
            <a:miter lim="800000"/>
            <a:headEnd/>
            <a:tailEnd/>
          </a:ln>
        </p:spPr>
      </p:pic>
      <p:sp>
        <p:nvSpPr>
          <p:cNvPr id="5" name="Platshållare för bildnummer 4"/>
          <p:cNvSpPr>
            <a:spLocks noGrp="1"/>
          </p:cNvSpPr>
          <p:nvPr>
            <p:ph type="sldNum" sz="quarter" idx="12"/>
          </p:nvPr>
        </p:nvSpPr>
        <p:spPr/>
        <p:txBody>
          <a:bodyPr/>
          <a:lstStyle/>
          <a:p>
            <a:fld id="{F744A35F-86DE-449F-A7A9-32B43FB60C66}" type="slidenum">
              <a:rPr lang="sv-SE" smtClean="0"/>
              <a:pPr/>
              <a:t>2</a:t>
            </a:fld>
            <a:endParaRPr lang="sv-SE"/>
          </a:p>
        </p:txBody>
      </p:sp>
      <p:sp>
        <p:nvSpPr>
          <p:cNvPr id="2" name="Platshållare för datum 1"/>
          <p:cNvSpPr>
            <a:spLocks noGrp="1"/>
          </p:cNvSpPr>
          <p:nvPr>
            <p:ph type="dt" sz="half" idx="10"/>
          </p:nvPr>
        </p:nvSpPr>
        <p:spPr>
          <a:xfrm>
            <a:off x="457200" y="6356350"/>
            <a:ext cx="3970784" cy="365125"/>
          </a:xfrm>
        </p:spPr>
        <p:txBody>
          <a:bodyPr/>
          <a:lstStyle/>
          <a:p>
            <a:r>
              <a:rPr lang="sv-SE" dirty="0"/>
              <a:t>SUHF-statistiken 2017</a:t>
            </a:r>
          </a:p>
        </p:txBody>
      </p:sp>
    </p:spTree>
    <p:extLst>
      <p:ext uri="{BB962C8B-B14F-4D97-AF65-F5344CB8AC3E}">
        <p14:creationId xmlns:p14="http://schemas.microsoft.com/office/powerpoint/2010/main" val="110246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177701883"/>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år -  utbildning</a:t>
            </a:r>
          </a:p>
        </p:txBody>
      </p:sp>
      <p:sp>
        <p:nvSpPr>
          <p:cNvPr id="4" name="Platshållare för datum 3"/>
          <p:cNvSpPr>
            <a:spLocks noGrp="1"/>
          </p:cNvSpPr>
          <p:nvPr>
            <p:ph type="dt" sz="half" idx="10"/>
          </p:nvPr>
        </p:nvSpPr>
        <p:spPr>
          <a:xfrm>
            <a:off x="457200" y="6356350"/>
            <a:ext cx="4042792"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20</a:t>
            </a:fld>
            <a:endParaRPr lang="sv-SE"/>
          </a:p>
        </p:txBody>
      </p:sp>
    </p:spTree>
    <p:extLst>
      <p:ext uri="{BB962C8B-B14F-4D97-AF65-F5344CB8AC3E}">
        <p14:creationId xmlns:p14="http://schemas.microsoft.com/office/powerpoint/2010/main" val="3216899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245963792"/>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år - utbildning</a:t>
            </a:r>
          </a:p>
        </p:txBody>
      </p:sp>
      <p:sp>
        <p:nvSpPr>
          <p:cNvPr id="4" name="Platshållare för datum 3"/>
          <p:cNvSpPr>
            <a:spLocks noGrp="1"/>
          </p:cNvSpPr>
          <p:nvPr>
            <p:ph type="dt" sz="half" idx="10"/>
          </p:nvPr>
        </p:nvSpPr>
        <p:spPr>
          <a:xfrm>
            <a:off x="457200" y="6356350"/>
            <a:ext cx="4042792"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21</a:t>
            </a:fld>
            <a:endParaRPr lang="sv-SE"/>
          </a:p>
        </p:txBody>
      </p:sp>
    </p:spTree>
    <p:extLst>
      <p:ext uri="{BB962C8B-B14F-4D97-AF65-F5344CB8AC3E}">
        <p14:creationId xmlns:p14="http://schemas.microsoft.com/office/powerpoint/2010/main" val="3166101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22</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dirty="0"/>
              <a:t>SUHF-statistiken 2017</a:t>
            </a:r>
          </a:p>
        </p:txBody>
      </p:sp>
      <p:graphicFrame>
        <p:nvGraphicFramePr>
          <p:cNvPr id="7" name="Diagram 6">
            <a:extLst>
              <a:ext uri="{FF2B5EF4-FFF2-40B4-BE49-F238E27FC236}">
                <a16:creationId xmlns:a16="http://schemas.microsoft.com/office/drawing/2014/main" id="{00000000-0008-0000-0900-000007000000}"/>
              </a:ext>
            </a:extLst>
          </p:cNvPr>
          <p:cNvGraphicFramePr>
            <a:graphicFrameLocks/>
          </p:cNvGraphicFramePr>
          <p:nvPr>
            <p:extLst>
              <p:ext uri="{D42A27DB-BD31-4B8C-83A1-F6EECF244321}">
                <p14:modId xmlns:p14="http://schemas.microsoft.com/office/powerpoint/2010/main" val="74248762"/>
              </p:ext>
            </p:extLst>
          </p:nvPr>
        </p:nvGraphicFramePr>
        <p:xfrm>
          <a:off x="460192" y="1600200"/>
          <a:ext cx="8226607"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8358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0000000-0008-0000-0900-000008000000}"/>
              </a:ext>
            </a:extLst>
          </p:cNvPr>
          <p:cNvGraphicFramePr>
            <a:graphicFrameLocks/>
          </p:cNvGraphicFramePr>
          <p:nvPr>
            <p:extLst>
              <p:ext uri="{D42A27DB-BD31-4B8C-83A1-F6EECF244321}">
                <p14:modId xmlns:p14="http://schemas.microsoft.com/office/powerpoint/2010/main" val="366462213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Andel indirekta kostnader</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23</a:t>
            </a:fld>
            <a:endParaRPr lang="sv-SE"/>
          </a:p>
        </p:txBody>
      </p:sp>
      <p:sp>
        <p:nvSpPr>
          <p:cNvPr id="6" name="Platshållare för datum 5"/>
          <p:cNvSpPr>
            <a:spLocks noGrp="1"/>
          </p:cNvSpPr>
          <p:nvPr>
            <p:ph type="dt" sz="half" idx="10"/>
          </p:nvPr>
        </p:nvSpPr>
        <p:spPr>
          <a:xfrm>
            <a:off x="457200" y="6356350"/>
            <a:ext cx="5050904" cy="365125"/>
          </a:xfrm>
        </p:spPr>
        <p:txBody>
          <a:bodyPr/>
          <a:lstStyle/>
          <a:p>
            <a:r>
              <a:rPr lang="sv-SE" dirty="0"/>
              <a:t>SUHF-statistiken 2017</a:t>
            </a:r>
          </a:p>
        </p:txBody>
      </p:sp>
    </p:spTree>
    <p:extLst>
      <p:ext uri="{BB962C8B-B14F-4D97-AF65-F5344CB8AC3E}">
        <p14:creationId xmlns:p14="http://schemas.microsoft.com/office/powerpoint/2010/main" val="1467194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893387732"/>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 tidigare år - totalt</a:t>
            </a:r>
          </a:p>
        </p:txBody>
      </p:sp>
      <p:sp>
        <p:nvSpPr>
          <p:cNvPr id="4" name="Platshållare för datum 3"/>
          <p:cNvSpPr>
            <a:spLocks noGrp="1"/>
          </p:cNvSpPr>
          <p:nvPr>
            <p:ph type="dt" sz="half" idx="10"/>
          </p:nvPr>
        </p:nvSpPr>
        <p:spPr>
          <a:xfrm>
            <a:off x="457200" y="6356350"/>
            <a:ext cx="418680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24</a:t>
            </a:fld>
            <a:endParaRPr lang="sv-SE"/>
          </a:p>
        </p:txBody>
      </p:sp>
    </p:spTree>
    <p:extLst>
      <p:ext uri="{BB962C8B-B14F-4D97-AF65-F5344CB8AC3E}">
        <p14:creationId xmlns:p14="http://schemas.microsoft.com/office/powerpoint/2010/main" val="1588461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861101903"/>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Jämförelser tidigare år - totalt</a:t>
            </a:r>
          </a:p>
        </p:txBody>
      </p:sp>
      <p:sp>
        <p:nvSpPr>
          <p:cNvPr id="4" name="Platshållare för datum 3"/>
          <p:cNvSpPr>
            <a:spLocks noGrp="1"/>
          </p:cNvSpPr>
          <p:nvPr>
            <p:ph type="dt" sz="half" idx="10"/>
          </p:nvPr>
        </p:nvSpPr>
        <p:spPr>
          <a:xfrm>
            <a:off x="457200" y="6356350"/>
            <a:ext cx="4114800"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25</a:t>
            </a:fld>
            <a:endParaRPr lang="sv-SE"/>
          </a:p>
        </p:txBody>
      </p:sp>
    </p:spTree>
    <p:extLst>
      <p:ext uri="{BB962C8B-B14F-4D97-AF65-F5344CB8AC3E}">
        <p14:creationId xmlns:p14="http://schemas.microsoft.com/office/powerpoint/2010/main" val="202176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925672122"/>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Jämförelser tidigare år - totalt</a:t>
            </a:r>
          </a:p>
        </p:txBody>
      </p:sp>
      <p:sp>
        <p:nvSpPr>
          <p:cNvPr id="4" name="Platshållare för datum 3"/>
          <p:cNvSpPr>
            <a:spLocks noGrp="1"/>
          </p:cNvSpPr>
          <p:nvPr>
            <p:ph type="dt" sz="half" idx="10"/>
          </p:nvPr>
        </p:nvSpPr>
        <p:spPr>
          <a:xfrm>
            <a:off x="457200" y="6356350"/>
            <a:ext cx="3970784"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26</a:t>
            </a:fld>
            <a:endParaRPr lang="sv-SE"/>
          </a:p>
        </p:txBody>
      </p:sp>
    </p:spTree>
    <p:extLst>
      <p:ext uri="{BB962C8B-B14F-4D97-AF65-F5344CB8AC3E}">
        <p14:creationId xmlns:p14="http://schemas.microsoft.com/office/powerpoint/2010/main" val="884498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67292876"/>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normAutofit/>
          </a:bodyPr>
          <a:lstStyle/>
          <a:p>
            <a:r>
              <a:rPr lang="sv-SE" dirty="0"/>
              <a:t>Verksamhetsgrenar 2017</a:t>
            </a:r>
          </a:p>
        </p:txBody>
      </p:sp>
      <p:sp>
        <p:nvSpPr>
          <p:cNvPr id="4" name="Platshållare för datum 3"/>
          <p:cNvSpPr>
            <a:spLocks noGrp="1"/>
          </p:cNvSpPr>
          <p:nvPr>
            <p:ph type="dt" sz="half" idx="10"/>
          </p:nvPr>
        </p:nvSpPr>
        <p:spPr>
          <a:xfrm>
            <a:off x="457200" y="6356350"/>
            <a:ext cx="4258816"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27</a:t>
            </a:fld>
            <a:endParaRPr lang="sv-SE"/>
          </a:p>
        </p:txBody>
      </p:sp>
    </p:spTree>
    <p:extLst>
      <p:ext uri="{BB962C8B-B14F-4D97-AF65-F5344CB8AC3E}">
        <p14:creationId xmlns:p14="http://schemas.microsoft.com/office/powerpoint/2010/main" val="293621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562935578"/>
              </p:ext>
            </p:extLst>
          </p:nvPr>
        </p:nvGraphicFramePr>
        <p:xfrm>
          <a:off x="462574" y="1600199"/>
          <a:ext cx="822422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Verksamhetsgrenar - utveckling</a:t>
            </a:r>
          </a:p>
        </p:txBody>
      </p:sp>
      <p:sp>
        <p:nvSpPr>
          <p:cNvPr id="4" name="Platshållare för datum 3"/>
          <p:cNvSpPr>
            <a:spLocks noGrp="1"/>
          </p:cNvSpPr>
          <p:nvPr>
            <p:ph type="dt" sz="half" idx="10"/>
          </p:nvPr>
        </p:nvSpPr>
        <p:spPr>
          <a:xfrm>
            <a:off x="457200" y="6356350"/>
            <a:ext cx="418680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28</a:t>
            </a:fld>
            <a:endParaRPr lang="sv-SE"/>
          </a:p>
        </p:txBody>
      </p:sp>
    </p:spTree>
    <p:extLst>
      <p:ext uri="{BB962C8B-B14F-4D97-AF65-F5344CB8AC3E}">
        <p14:creationId xmlns:p14="http://schemas.microsoft.com/office/powerpoint/2010/main" val="1143859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800555377"/>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Verksamhetsgren/nivå 2017</a:t>
            </a:r>
          </a:p>
        </p:txBody>
      </p:sp>
      <p:sp>
        <p:nvSpPr>
          <p:cNvPr id="4" name="Platshållare för datum 3"/>
          <p:cNvSpPr>
            <a:spLocks noGrp="1"/>
          </p:cNvSpPr>
          <p:nvPr>
            <p:ph type="dt" sz="half" idx="10"/>
          </p:nvPr>
        </p:nvSpPr>
        <p:spPr>
          <a:xfrm>
            <a:off x="457200" y="6356350"/>
            <a:ext cx="418680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29</a:t>
            </a:fld>
            <a:endParaRPr lang="sv-SE"/>
          </a:p>
        </p:txBody>
      </p:sp>
    </p:spTree>
    <p:extLst>
      <p:ext uri="{BB962C8B-B14F-4D97-AF65-F5344CB8AC3E}">
        <p14:creationId xmlns:p14="http://schemas.microsoft.com/office/powerpoint/2010/main" val="473166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err="1"/>
              <a:t>SUHF-statistik</a:t>
            </a:r>
            <a:endParaRPr lang="sv-SE" dirty="0"/>
          </a:p>
        </p:txBody>
      </p:sp>
      <p:sp>
        <p:nvSpPr>
          <p:cNvPr id="6" name="Platshållare för innehåll 5"/>
          <p:cNvSpPr>
            <a:spLocks noGrp="1"/>
          </p:cNvSpPr>
          <p:nvPr>
            <p:ph idx="1"/>
          </p:nvPr>
        </p:nvSpPr>
        <p:spPr/>
        <p:txBody>
          <a:bodyPr>
            <a:normAutofit fontScale="92500" lnSpcReduction="20000"/>
          </a:bodyPr>
          <a:lstStyle/>
          <a:p>
            <a:r>
              <a:rPr lang="sv-SE" dirty="0"/>
              <a:t>Statistiken bygger på uppgifter från respektive lärosäte. </a:t>
            </a:r>
          </a:p>
          <a:p>
            <a:r>
              <a:rPr lang="sv-SE" dirty="0"/>
              <a:t>Respektive lärosäte ansvarar för kvaliteten i uppgifterna.</a:t>
            </a:r>
          </a:p>
          <a:p>
            <a:r>
              <a:rPr lang="sv-SE" dirty="0"/>
              <a:t>Andel indirekta kostnader 2017 =</a:t>
            </a:r>
          </a:p>
          <a:p>
            <a:pPr>
              <a:buNone/>
            </a:pPr>
            <a:r>
              <a:rPr lang="sv-SE" dirty="0"/>
              <a:t>	budgeterade indirekta kostnader 2017/</a:t>
            </a:r>
          </a:p>
          <a:p>
            <a:pPr>
              <a:buNone/>
            </a:pPr>
            <a:r>
              <a:rPr lang="sv-SE" dirty="0"/>
              <a:t>	verksamhetskostnader 2016.</a:t>
            </a:r>
          </a:p>
          <a:p>
            <a:r>
              <a:rPr lang="sv-SE" dirty="0"/>
              <a:t>Endast stödverksamhetens lokalkostnader ingår i indirekta kostnader. Kärnverksamhetens lokalkostnader är direkta kostnader.</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3</a:t>
            </a:fld>
            <a:endParaRPr lang="sv-SE"/>
          </a:p>
        </p:txBody>
      </p:sp>
      <p:sp>
        <p:nvSpPr>
          <p:cNvPr id="2" name="Platshållare för datum 1"/>
          <p:cNvSpPr>
            <a:spLocks noGrp="1"/>
          </p:cNvSpPr>
          <p:nvPr>
            <p:ph type="dt" sz="half" idx="10"/>
          </p:nvPr>
        </p:nvSpPr>
        <p:spPr>
          <a:xfrm>
            <a:off x="457200" y="6356350"/>
            <a:ext cx="4186808" cy="365125"/>
          </a:xfrm>
        </p:spPr>
        <p:txBody>
          <a:bodyPr/>
          <a:lstStyle/>
          <a:p>
            <a:r>
              <a:rPr lang="sv-SE" dirty="0"/>
              <a:t>SUHF-statistiken 2017</a:t>
            </a:r>
          </a:p>
        </p:txBody>
      </p:sp>
    </p:spTree>
    <p:extLst>
      <p:ext uri="{BB962C8B-B14F-4D97-AF65-F5344CB8AC3E}">
        <p14:creationId xmlns:p14="http://schemas.microsoft.com/office/powerpoint/2010/main" val="3925652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1">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1928449123"/>
              </p:ext>
            </p:extLst>
          </p:nvPr>
        </p:nvGraphicFramePr>
        <p:xfrm>
          <a:off x="467544"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a:xfrm>
            <a:off x="467544" y="332656"/>
            <a:ext cx="8229600" cy="1143000"/>
          </a:xfrm>
        </p:spPr>
        <p:txBody>
          <a:bodyPr/>
          <a:lstStyle/>
          <a:p>
            <a:r>
              <a:rPr lang="sv-SE" dirty="0"/>
              <a:t>Nivåer 2017</a:t>
            </a:r>
          </a:p>
        </p:txBody>
      </p:sp>
      <p:sp>
        <p:nvSpPr>
          <p:cNvPr id="4" name="Platshållare för datum 3"/>
          <p:cNvSpPr>
            <a:spLocks noGrp="1"/>
          </p:cNvSpPr>
          <p:nvPr>
            <p:ph type="dt" sz="half" idx="10"/>
          </p:nvPr>
        </p:nvSpPr>
        <p:spPr>
          <a:xfrm>
            <a:off x="457200" y="6356350"/>
            <a:ext cx="4114800"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30</a:t>
            </a:fld>
            <a:endParaRPr lang="sv-SE"/>
          </a:p>
        </p:txBody>
      </p:sp>
    </p:spTree>
    <p:extLst>
      <p:ext uri="{BB962C8B-B14F-4D97-AF65-F5344CB8AC3E}">
        <p14:creationId xmlns:p14="http://schemas.microsoft.com/office/powerpoint/2010/main" val="1054624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322633865"/>
              </p:ext>
            </p:extLst>
          </p:nvPr>
        </p:nvGraphicFramePr>
        <p:xfrm>
          <a:off x="457200" y="1600200"/>
          <a:ext cx="8229600" cy="4548346"/>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normAutofit/>
          </a:bodyPr>
          <a:lstStyle/>
          <a:p>
            <a:r>
              <a:rPr lang="sv-SE" dirty="0"/>
              <a:t>Nivåer 2017</a:t>
            </a:r>
          </a:p>
        </p:txBody>
      </p:sp>
      <p:sp>
        <p:nvSpPr>
          <p:cNvPr id="4" name="Platshållare för datum 3"/>
          <p:cNvSpPr>
            <a:spLocks noGrp="1"/>
          </p:cNvSpPr>
          <p:nvPr>
            <p:ph type="dt" sz="half" idx="10"/>
          </p:nvPr>
        </p:nvSpPr>
        <p:spPr>
          <a:xfrm>
            <a:off x="457200" y="6356350"/>
            <a:ext cx="382676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31</a:t>
            </a:fld>
            <a:endParaRPr lang="sv-SE"/>
          </a:p>
        </p:txBody>
      </p:sp>
    </p:spTree>
    <p:extLst>
      <p:ext uri="{BB962C8B-B14F-4D97-AF65-F5344CB8AC3E}">
        <p14:creationId xmlns:p14="http://schemas.microsoft.com/office/powerpoint/2010/main" val="4044577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4">
            <a:extLst>
              <a:ext uri="{FF2B5EF4-FFF2-40B4-BE49-F238E27FC236}">
                <a16:creationId xmlns:a16="http://schemas.microsoft.com/office/drawing/2014/main" id="{00000000-0008-0000-0200-000005000000}"/>
              </a:ext>
            </a:extLst>
          </p:cNvPr>
          <p:cNvGraphicFramePr>
            <a:graphicFrameLocks/>
          </p:cNvGraphicFramePr>
          <p:nvPr>
            <p:extLst>
              <p:ext uri="{D42A27DB-BD31-4B8C-83A1-F6EECF244321}">
                <p14:modId xmlns:p14="http://schemas.microsoft.com/office/powerpoint/2010/main" val="1433349127"/>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normAutofit/>
          </a:bodyPr>
          <a:lstStyle/>
          <a:p>
            <a:r>
              <a:rPr lang="sv-SE" dirty="0"/>
              <a:t>Nivåer – utveckling </a:t>
            </a:r>
          </a:p>
        </p:txBody>
      </p:sp>
      <p:sp>
        <p:nvSpPr>
          <p:cNvPr id="4" name="Platshållare för datum 3"/>
          <p:cNvSpPr>
            <a:spLocks noGrp="1"/>
          </p:cNvSpPr>
          <p:nvPr>
            <p:ph type="dt" sz="half" idx="10"/>
          </p:nvPr>
        </p:nvSpPr>
        <p:spPr>
          <a:xfrm>
            <a:off x="457200" y="6356350"/>
            <a:ext cx="4618856"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32</a:t>
            </a:fld>
            <a:endParaRPr lang="sv-SE"/>
          </a:p>
        </p:txBody>
      </p:sp>
    </p:spTree>
    <p:extLst>
      <p:ext uri="{BB962C8B-B14F-4D97-AF65-F5344CB8AC3E}">
        <p14:creationId xmlns:p14="http://schemas.microsoft.com/office/powerpoint/2010/main" val="1106163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3271888259"/>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Nivåer utbildning - utveckling</a:t>
            </a:r>
          </a:p>
        </p:txBody>
      </p:sp>
      <p:sp>
        <p:nvSpPr>
          <p:cNvPr id="4" name="Platshållare för datum 3"/>
          <p:cNvSpPr>
            <a:spLocks noGrp="1"/>
          </p:cNvSpPr>
          <p:nvPr>
            <p:ph type="dt" sz="half" idx="10"/>
          </p:nvPr>
        </p:nvSpPr>
        <p:spPr>
          <a:xfrm>
            <a:off x="457200" y="6356350"/>
            <a:ext cx="382676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33</a:t>
            </a:fld>
            <a:endParaRPr lang="sv-SE"/>
          </a:p>
        </p:txBody>
      </p:sp>
    </p:spTree>
    <p:extLst>
      <p:ext uri="{BB962C8B-B14F-4D97-AF65-F5344CB8AC3E}">
        <p14:creationId xmlns:p14="http://schemas.microsoft.com/office/powerpoint/2010/main" val="1513060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3">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643526046"/>
              </p:ext>
            </p:extLst>
          </p:nvPr>
        </p:nvGraphicFramePr>
        <p:xfrm>
          <a:off x="457504" y="1600199"/>
          <a:ext cx="822929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Nivåer forskning - utveckling</a:t>
            </a:r>
          </a:p>
        </p:txBody>
      </p:sp>
      <p:sp>
        <p:nvSpPr>
          <p:cNvPr id="4" name="Platshållare för datum 3"/>
          <p:cNvSpPr>
            <a:spLocks noGrp="1"/>
          </p:cNvSpPr>
          <p:nvPr>
            <p:ph type="dt" sz="half" idx="10"/>
          </p:nvPr>
        </p:nvSpPr>
        <p:spPr>
          <a:xfrm>
            <a:off x="457200" y="6356350"/>
            <a:ext cx="526692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34</a:t>
            </a:fld>
            <a:endParaRPr lang="sv-SE"/>
          </a:p>
        </p:txBody>
      </p:sp>
    </p:spTree>
    <p:extLst>
      <p:ext uri="{BB962C8B-B14F-4D97-AF65-F5344CB8AC3E}">
        <p14:creationId xmlns:p14="http://schemas.microsoft.com/office/powerpoint/2010/main" val="94781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5">
            <a:extLst>
              <a:ext uri="{FF2B5EF4-FFF2-40B4-BE49-F238E27FC236}">
                <a16:creationId xmlns:a16="http://schemas.microsoft.com/office/drawing/2014/main" id="{00000000-0008-0000-0400-000006000000}"/>
              </a:ext>
            </a:extLst>
          </p:cNvPr>
          <p:cNvGraphicFramePr>
            <a:graphicFrameLocks/>
          </p:cNvGraphicFramePr>
          <p:nvPr>
            <p:extLst>
              <p:ext uri="{D42A27DB-BD31-4B8C-83A1-F6EECF244321}">
                <p14:modId xmlns:p14="http://schemas.microsoft.com/office/powerpoint/2010/main" val="3799159577"/>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Funktioner 2017</a:t>
            </a:r>
          </a:p>
        </p:txBody>
      </p:sp>
      <p:sp>
        <p:nvSpPr>
          <p:cNvPr id="4" name="Platshållare för datum 3"/>
          <p:cNvSpPr>
            <a:spLocks noGrp="1"/>
          </p:cNvSpPr>
          <p:nvPr>
            <p:ph type="dt" sz="half" idx="10"/>
          </p:nvPr>
        </p:nvSpPr>
        <p:spPr>
          <a:xfrm>
            <a:off x="457200" y="6356350"/>
            <a:ext cx="4330824"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35</a:t>
            </a:fld>
            <a:endParaRPr lang="sv-SE"/>
          </a:p>
        </p:txBody>
      </p:sp>
    </p:spTree>
    <p:extLst>
      <p:ext uri="{BB962C8B-B14F-4D97-AF65-F5344CB8AC3E}">
        <p14:creationId xmlns:p14="http://schemas.microsoft.com/office/powerpoint/2010/main" val="81475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sv-SE" dirty="0"/>
              <a:t>Funktioner 2017 - andel</a:t>
            </a:r>
          </a:p>
        </p:txBody>
      </p:sp>
      <p:sp>
        <p:nvSpPr>
          <p:cNvPr id="4" name="Platshållare för datum 3"/>
          <p:cNvSpPr>
            <a:spLocks noGrp="1"/>
          </p:cNvSpPr>
          <p:nvPr>
            <p:ph type="dt" sz="half" idx="10"/>
          </p:nvPr>
        </p:nvSpPr>
        <p:spPr>
          <a:xfrm>
            <a:off x="457200" y="6356350"/>
            <a:ext cx="4402832"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36</a:t>
            </a:fld>
            <a:endParaRPr lang="sv-SE"/>
          </a:p>
        </p:txBody>
      </p:sp>
      <p:graphicFrame>
        <p:nvGraphicFramePr>
          <p:cNvPr id="8" name="Platshållare för innehåll 7"/>
          <p:cNvGraphicFramePr>
            <a:graphicFrameLocks noGrp="1"/>
          </p:cNvGraphicFramePr>
          <p:nvPr>
            <p:ph sz="half" idx="1"/>
            <p:extLst>
              <p:ext uri="{D42A27DB-BD31-4B8C-83A1-F6EECF244321}">
                <p14:modId xmlns:p14="http://schemas.microsoft.com/office/powerpoint/2010/main" val="4255939219"/>
              </p:ext>
            </p:extLst>
          </p:nvPr>
        </p:nvGraphicFramePr>
        <p:xfrm>
          <a:off x="683568" y="1600201"/>
          <a:ext cx="3672408" cy="4205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3095833439"/>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Diagram 9"/>
          <p:cNvGraphicFramePr>
            <a:graphicFrameLocks/>
          </p:cNvGraphicFramePr>
          <p:nvPr>
            <p:extLst>
              <p:ext uri="{D42A27DB-BD31-4B8C-83A1-F6EECF244321}">
                <p14:modId xmlns:p14="http://schemas.microsoft.com/office/powerpoint/2010/main" val="4215751670"/>
              </p:ext>
            </p:extLst>
          </p:nvPr>
        </p:nvGraphicFramePr>
        <p:xfrm>
          <a:off x="755576" y="1819274"/>
          <a:ext cx="3456384" cy="40579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Diagram 6">
            <a:extLst>
              <a:ext uri="{FF2B5EF4-FFF2-40B4-BE49-F238E27FC236}">
                <a16:creationId xmlns:a16="http://schemas.microsoft.com/office/drawing/2014/main" id="{00000000-0008-0000-0400-000007000000}"/>
              </a:ext>
            </a:extLst>
          </p:cNvPr>
          <p:cNvGraphicFramePr>
            <a:graphicFrameLocks/>
          </p:cNvGraphicFramePr>
          <p:nvPr>
            <p:extLst>
              <p:ext uri="{D42A27DB-BD31-4B8C-83A1-F6EECF244321}">
                <p14:modId xmlns:p14="http://schemas.microsoft.com/office/powerpoint/2010/main" val="735512607"/>
              </p:ext>
            </p:extLst>
          </p:nvPr>
        </p:nvGraphicFramePr>
        <p:xfrm>
          <a:off x="107504" y="2038015"/>
          <a:ext cx="3600000" cy="36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Diagram 8">
            <a:extLst>
              <a:ext uri="{FF2B5EF4-FFF2-40B4-BE49-F238E27FC236}">
                <a16:creationId xmlns:a16="http://schemas.microsoft.com/office/drawing/2014/main" id="{00000000-0008-0000-0400-000009000000}"/>
              </a:ext>
            </a:extLst>
          </p:cNvPr>
          <p:cNvGraphicFramePr>
            <a:graphicFrameLocks/>
          </p:cNvGraphicFramePr>
          <p:nvPr>
            <p:extLst>
              <p:ext uri="{D42A27DB-BD31-4B8C-83A1-F6EECF244321}">
                <p14:modId xmlns:p14="http://schemas.microsoft.com/office/powerpoint/2010/main" val="835792232"/>
              </p:ext>
            </p:extLst>
          </p:nvPr>
        </p:nvGraphicFramePr>
        <p:xfrm>
          <a:off x="3776273" y="2038015"/>
          <a:ext cx="5040000" cy="360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10452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3097538626"/>
              </p:ext>
            </p:extLst>
          </p:nvPr>
        </p:nvGraphicFramePr>
        <p:xfrm>
          <a:off x="457200" y="1600199"/>
          <a:ext cx="8147248"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ubrik 6"/>
          <p:cNvSpPr>
            <a:spLocks noGrp="1"/>
          </p:cNvSpPr>
          <p:nvPr>
            <p:ph type="title"/>
          </p:nvPr>
        </p:nvSpPr>
        <p:spPr/>
        <p:txBody>
          <a:bodyPr>
            <a:normAutofit/>
          </a:bodyPr>
          <a:lstStyle/>
          <a:p>
            <a:r>
              <a:rPr lang="sv-SE" dirty="0"/>
              <a:t>Funktioner 2017 - belopp</a:t>
            </a:r>
          </a:p>
        </p:txBody>
      </p:sp>
      <p:sp>
        <p:nvSpPr>
          <p:cNvPr id="5" name="Platshållare för datum 4"/>
          <p:cNvSpPr>
            <a:spLocks noGrp="1"/>
          </p:cNvSpPr>
          <p:nvPr>
            <p:ph type="dt" sz="half" idx="10"/>
          </p:nvPr>
        </p:nvSpPr>
        <p:spPr>
          <a:xfrm>
            <a:off x="457200" y="6356350"/>
            <a:ext cx="3970784" cy="365125"/>
          </a:xfrm>
        </p:spPr>
        <p:txBody>
          <a:bodyPr/>
          <a:lstStyle/>
          <a:p>
            <a:r>
              <a:rPr lang="sv-SE" dirty="0"/>
              <a:t>SUHF-statistiken 2017</a:t>
            </a:r>
          </a:p>
        </p:txBody>
      </p:sp>
      <p:sp>
        <p:nvSpPr>
          <p:cNvPr id="6" name="Platshållare för bildnummer 5"/>
          <p:cNvSpPr>
            <a:spLocks noGrp="1"/>
          </p:cNvSpPr>
          <p:nvPr>
            <p:ph type="sldNum" sz="quarter" idx="12"/>
          </p:nvPr>
        </p:nvSpPr>
        <p:spPr/>
        <p:txBody>
          <a:bodyPr/>
          <a:lstStyle/>
          <a:p>
            <a:fld id="{9597EB39-9867-4D19-AC49-F3C3B5CC1072}" type="slidenum">
              <a:rPr lang="sv-SE" smtClean="0"/>
              <a:t>37</a:t>
            </a:fld>
            <a:endParaRPr lang="sv-SE"/>
          </a:p>
        </p:txBody>
      </p:sp>
    </p:spTree>
    <p:extLst>
      <p:ext uri="{BB962C8B-B14F-4D97-AF65-F5344CB8AC3E}">
        <p14:creationId xmlns:p14="http://schemas.microsoft.com/office/powerpoint/2010/main" val="14712916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5">
            <a:extLst>
              <a:ext uri="{FF2B5EF4-FFF2-40B4-BE49-F238E27FC236}">
                <a16:creationId xmlns:a16="http://schemas.microsoft.com/office/drawing/2014/main" id="{00000000-0008-0000-0100-000006000000}"/>
              </a:ext>
            </a:extLst>
          </p:cNvPr>
          <p:cNvGraphicFramePr>
            <a:graphicFrameLocks/>
          </p:cNvGraphicFramePr>
          <p:nvPr>
            <p:extLst>
              <p:ext uri="{D42A27DB-BD31-4B8C-83A1-F6EECF244321}">
                <p14:modId xmlns:p14="http://schemas.microsoft.com/office/powerpoint/2010/main" val="2820399299"/>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ubrik 6"/>
          <p:cNvSpPr>
            <a:spLocks noGrp="1"/>
          </p:cNvSpPr>
          <p:nvPr>
            <p:ph type="title"/>
          </p:nvPr>
        </p:nvSpPr>
        <p:spPr/>
        <p:txBody>
          <a:bodyPr/>
          <a:lstStyle/>
          <a:p>
            <a:r>
              <a:rPr lang="sv-SE" dirty="0"/>
              <a:t>Funktioner utbildning - utveckling</a:t>
            </a:r>
          </a:p>
        </p:txBody>
      </p:sp>
      <p:sp>
        <p:nvSpPr>
          <p:cNvPr id="5" name="Platshållare för datum 4"/>
          <p:cNvSpPr>
            <a:spLocks noGrp="1"/>
          </p:cNvSpPr>
          <p:nvPr>
            <p:ph type="dt" sz="half" idx="10"/>
          </p:nvPr>
        </p:nvSpPr>
        <p:spPr>
          <a:xfrm>
            <a:off x="457200" y="6356350"/>
            <a:ext cx="3898776" cy="365125"/>
          </a:xfrm>
        </p:spPr>
        <p:txBody>
          <a:bodyPr/>
          <a:lstStyle/>
          <a:p>
            <a:r>
              <a:rPr lang="sv-SE" dirty="0"/>
              <a:t>SUHF-statistiken 2017</a:t>
            </a:r>
          </a:p>
        </p:txBody>
      </p:sp>
      <p:sp>
        <p:nvSpPr>
          <p:cNvPr id="6" name="Platshållare för bildnummer 5"/>
          <p:cNvSpPr>
            <a:spLocks noGrp="1"/>
          </p:cNvSpPr>
          <p:nvPr>
            <p:ph type="sldNum" sz="quarter" idx="12"/>
          </p:nvPr>
        </p:nvSpPr>
        <p:spPr/>
        <p:txBody>
          <a:bodyPr/>
          <a:lstStyle/>
          <a:p>
            <a:fld id="{9597EB39-9867-4D19-AC49-F3C3B5CC1072}" type="slidenum">
              <a:rPr lang="sv-SE" smtClean="0"/>
              <a:t>38</a:t>
            </a:fld>
            <a:endParaRPr lang="sv-SE"/>
          </a:p>
        </p:txBody>
      </p:sp>
    </p:spTree>
    <p:extLst>
      <p:ext uri="{BB962C8B-B14F-4D97-AF65-F5344CB8AC3E}">
        <p14:creationId xmlns:p14="http://schemas.microsoft.com/office/powerpoint/2010/main" val="2504214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1457626110"/>
              </p:ext>
            </p:extLst>
          </p:nvPr>
        </p:nvGraphicFramePr>
        <p:xfrm>
          <a:off x="457200" y="1594013"/>
          <a:ext cx="8229600" cy="4532150"/>
        </p:xfrm>
        <a:graphic>
          <a:graphicData uri="http://schemas.openxmlformats.org/drawingml/2006/chart">
            <c:chart xmlns:c="http://schemas.openxmlformats.org/drawingml/2006/chart" xmlns:r="http://schemas.openxmlformats.org/officeDocument/2006/relationships" r:id="rId3"/>
          </a:graphicData>
        </a:graphic>
      </p:graphicFrame>
      <p:sp>
        <p:nvSpPr>
          <p:cNvPr id="2" name="Rubrik 1"/>
          <p:cNvSpPr>
            <a:spLocks noGrp="1"/>
          </p:cNvSpPr>
          <p:nvPr>
            <p:ph type="title"/>
          </p:nvPr>
        </p:nvSpPr>
        <p:spPr/>
        <p:txBody>
          <a:bodyPr/>
          <a:lstStyle/>
          <a:p>
            <a:r>
              <a:rPr lang="sv-SE" dirty="0"/>
              <a:t>Funktioner forskning - utveckling</a:t>
            </a:r>
          </a:p>
        </p:txBody>
      </p:sp>
      <p:sp>
        <p:nvSpPr>
          <p:cNvPr id="4" name="Platshållare för datum 3"/>
          <p:cNvSpPr>
            <a:spLocks noGrp="1"/>
          </p:cNvSpPr>
          <p:nvPr>
            <p:ph type="dt" sz="half" idx="10"/>
          </p:nvPr>
        </p:nvSpPr>
        <p:spPr>
          <a:xfrm>
            <a:off x="457200" y="6356350"/>
            <a:ext cx="3754760"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39</a:t>
            </a:fld>
            <a:endParaRPr lang="sv-SE"/>
          </a:p>
        </p:txBody>
      </p:sp>
    </p:spTree>
    <p:extLst>
      <p:ext uri="{BB962C8B-B14F-4D97-AF65-F5344CB8AC3E}">
        <p14:creationId xmlns:p14="http://schemas.microsoft.com/office/powerpoint/2010/main" val="163609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SUHF-statistik</a:t>
            </a:r>
            <a:endParaRPr lang="sv-SE" dirty="0"/>
          </a:p>
        </p:txBody>
      </p:sp>
      <p:sp>
        <p:nvSpPr>
          <p:cNvPr id="3" name="Platshållare för innehåll 2"/>
          <p:cNvSpPr>
            <a:spLocks noGrp="1"/>
          </p:cNvSpPr>
          <p:nvPr>
            <p:ph idx="1"/>
          </p:nvPr>
        </p:nvSpPr>
        <p:spPr/>
        <p:txBody>
          <a:bodyPr>
            <a:normAutofit fontScale="92500" lnSpcReduction="20000"/>
          </a:bodyPr>
          <a:lstStyle/>
          <a:p>
            <a:r>
              <a:rPr lang="sv-SE" dirty="0" err="1"/>
              <a:t>Fr</a:t>
            </a:r>
            <a:r>
              <a:rPr lang="sv-SE" dirty="0"/>
              <a:t> o m 2011 har information om s k ”direktifierade” kostnader och ”lokal avgift” i lönekostnadspålägget samlats in och inkluderats i indirekta kostnader. </a:t>
            </a:r>
          </a:p>
          <a:p>
            <a:r>
              <a:rPr lang="sv-SE" dirty="0"/>
              <a:t>Ovannämnda kostnader ingick </a:t>
            </a:r>
            <a:r>
              <a:rPr lang="sv-SE" i="1" dirty="0"/>
              <a:t>inte</a:t>
            </a:r>
            <a:r>
              <a:rPr lang="sv-SE" dirty="0"/>
              <a:t> 2010. Jämförelser mellan åren omfattar därför endast 2011 - 2017.</a:t>
            </a:r>
          </a:p>
          <a:p>
            <a:r>
              <a:rPr lang="sv-SE" dirty="0"/>
              <a:t>Handelshögskolan i Stockholm och Mälardalens högskola har inte lämnat uppgifter för 2017.</a:t>
            </a:r>
          </a:p>
          <a:p>
            <a:endParaRPr lang="sv-SE" sz="2200" dirty="0"/>
          </a:p>
          <a:p>
            <a:r>
              <a:rPr lang="sv-SE" sz="2200" dirty="0"/>
              <a:t>Uppgifter för Högskolan på Gotland har i statistiken adderats till Uppsala universitet för åren före samgåendet 1 juli 2013.</a:t>
            </a:r>
          </a:p>
        </p:txBody>
      </p:sp>
      <p:sp>
        <p:nvSpPr>
          <p:cNvPr id="4" name="Platshållare för bildnummer 3"/>
          <p:cNvSpPr>
            <a:spLocks noGrp="1"/>
          </p:cNvSpPr>
          <p:nvPr>
            <p:ph type="sldNum" sz="quarter" idx="12"/>
          </p:nvPr>
        </p:nvSpPr>
        <p:spPr/>
        <p:txBody>
          <a:bodyPr/>
          <a:lstStyle/>
          <a:p>
            <a:fld id="{F744A35F-86DE-449F-A7A9-32B43FB60C66}" type="slidenum">
              <a:rPr lang="sv-SE" smtClean="0"/>
              <a:pPr/>
              <a:t>4</a:t>
            </a:fld>
            <a:endParaRPr lang="sv-SE"/>
          </a:p>
        </p:txBody>
      </p:sp>
      <p:sp>
        <p:nvSpPr>
          <p:cNvPr id="6" name="Platshållare för datum 5"/>
          <p:cNvSpPr>
            <a:spLocks noGrp="1"/>
          </p:cNvSpPr>
          <p:nvPr>
            <p:ph type="dt" sz="half" idx="10"/>
          </p:nvPr>
        </p:nvSpPr>
        <p:spPr>
          <a:xfrm>
            <a:off x="457200" y="6356350"/>
            <a:ext cx="4330824" cy="365125"/>
          </a:xfrm>
        </p:spPr>
        <p:txBody>
          <a:bodyPr/>
          <a:lstStyle/>
          <a:p>
            <a:r>
              <a:rPr lang="sv-SE" dirty="0"/>
              <a:t>SUHF-statistiken 2017</a:t>
            </a:r>
          </a:p>
        </p:txBody>
      </p:sp>
    </p:spTree>
    <p:extLst>
      <p:ext uri="{BB962C8B-B14F-4D97-AF65-F5344CB8AC3E}">
        <p14:creationId xmlns:p14="http://schemas.microsoft.com/office/powerpoint/2010/main" val="2579621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457200" y="274638"/>
            <a:ext cx="8229600" cy="850106"/>
          </a:xfrm>
        </p:spPr>
        <p:txBody>
          <a:bodyPr/>
          <a:lstStyle/>
          <a:p>
            <a:r>
              <a:rPr lang="sv-SE" dirty="0"/>
              <a:t>Förkortningar </a:t>
            </a:r>
            <a:r>
              <a:rPr lang="sv-SE" sz="2000" dirty="0"/>
              <a:t>(bokstavsordning)</a:t>
            </a:r>
          </a:p>
        </p:txBody>
      </p:sp>
      <p:sp>
        <p:nvSpPr>
          <p:cNvPr id="3" name="Platshållare för innehåll 2"/>
          <p:cNvSpPr>
            <a:spLocks noGrp="1"/>
          </p:cNvSpPr>
          <p:nvPr>
            <p:ph sz="half" idx="1"/>
          </p:nvPr>
        </p:nvSpPr>
        <p:spPr>
          <a:xfrm>
            <a:off x="467544" y="1628800"/>
            <a:ext cx="4038600" cy="4525963"/>
          </a:xfrm>
        </p:spPr>
        <p:txBody>
          <a:bodyPr>
            <a:normAutofit/>
          </a:bodyPr>
          <a:lstStyle/>
          <a:p>
            <a:pPr marL="0" indent="0">
              <a:buNone/>
            </a:pPr>
            <a:endParaRPr lang="sv-SE" dirty="0"/>
          </a:p>
          <a:p>
            <a:pPr marL="0" indent="0">
              <a:buNone/>
            </a:pPr>
            <a:r>
              <a:rPr lang="sv-SE" dirty="0"/>
              <a:t>		</a:t>
            </a:r>
          </a:p>
        </p:txBody>
      </p:sp>
      <p:graphicFrame>
        <p:nvGraphicFramePr>
          <p:cNvPr id="11" name="Platshållare för innehåll 10"/>
          <p:cNvGraphicFramePr>
            <a:graphicFrameLocks noGrp="1"/>
          </p:cNvGraphicFramePr>
          <p:nvPr>
            <p:ph sz="half" idx="2"/>
            <p:extLst>
              <p:ext uri="{D42A27DB-BD31-4B8C-83A1-F6EECF244321}">
                <p14:modId xmlns:p14="http://schemas.microsoft.com/office/powerpoint/2010/main" val="3672949021"/>
              </p:ext>
            </p:extLst>
          </p:nvPr>
        </p:nvGraphicFramePr>
        <p:xfrm>
          <a:off x="611560" y="4077071"/>
          <a:ext cx="3744416" cy="2448270"/>
        </p:xfrm>
        <a:graphic>
          <a:graphicData uri="http://schemas.openxmlformats.org/drawingml/2006/table">
            <a:tbl>
              <a:tblPr>
                <a:tableStyleId>{5C22544A-7EE6-4342-B048-85BDC9FD1C3A}</a:tableStyleId>
              </a:tblPr>
              <a:tblGrid>
                <a:gridCol w="2973034">
                  <a:extLst>
                    <a:ext uri="{9D8B030D-6E8A-4147-A177-3AD203B41FA5}">
                      <a16:colId xmlns:a16="http://schemas.microsoft.com/office/drawing/2014/main" val="20000"/>
                    </a:ext>
                  </a:extLst>
                </a:gridCol>
                <a:gridCol w="771382">
                  <a:extLst>
                    <a:ext uri="{9D8B030D-6E8A-4147-A177-3AD203B41FA5}">
                      <a16:colId xmlns:a16="http://schemas.microsoft.com/office/drawing/2014/main" val="20001"/>
                    </a:ext>
                  </a:extLst>
                </a:gridCol>
              </a:tblGrid>
              <a:tr h="244827">
                <a:tc>
                  <a:txBody>
                    <a:bodyPr/>
                    <a:lstStyle/>
                    <a:p>
                      <a:pPr algn="l" rtl="0" fontAlgn="ctr"/>
                      <a:r>
                        <a:rPr lang="sv-SE" sz="1300" i="1" u="none" strike="noStrike" dirty="0">
                          <a:effectLst/>
                        </a:rPr>
                        <a:t>Övriga: </a:t>
                      </a:r>
                      <a:endParaRPr lang="sv-SE" sz="1300" b="0" i="1" u="none" strike="noStrike" dirty="0">
                        <a:solidFill>
                          <a:srgbClr val="000000"/>
                        </a:solidFill>
                        <a:effectLst/>
                        <a:latin typeface="Calibri"/>
                      </a:endParaRPr>
                    </a:p>
                  </a:txBody>
                  <a:tcPr marL="7620" marR="7620" marT="7620" marB="0" anchor="ctr"/>
                </a:tc>
                <a:tc>
                  <a:txBody>
                    <a:bodyPr/>
                    <a:lstStyle/>
                    <a:p>
                      <a:pPr algn="l" fontAlgn="b"/>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44827">
                <a:tc>
                  <a:txBody>
                    <a:bodyPr/>
                    <a:lstStyle/>
                    <a:p>
                      <a:pPr algn="l" rtl="0" fontAlgn="ctr"/>
                      <a:r>
                        <a:rPr lang="sv-SE" sz="1300" u="none" strike="noStrike">
                          <a:effectLst/>
                        </a:rPr>
                        <a:t>Blekinge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BTH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244827">
                <a:tc>
                  <a:txBody>
                    <a:bodyPr/>
                    <a:lstStyle/>
                    <a:p>
                      <a:pPr algn="l" rtl="0" fontAlgn="ctr"/>
                      <a:r>
                        <a:rPr lang="sv-SE" sz="1300" u="none" strike="noStrike" dirty="0">
                          <a:effectLst/>
                        </a:rPr>
                        <a:t>Försvarshögskolan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FHS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244827">
                <a:tc>
                  <a:txBody>
                    <a:bodyPr/>
                    <a:lstStyle/>
                    <a:p>
                      <a:pPr algn="l" rtl="0" fontAlgn="ctr"/>
                      <a:r>
                        <a:rPr lang="sv-SE" sz="1300" u="none" strike="noStrike" dirty="0">
                          <a:effectLst/>
                        </a:rPr>
                        <a:t>Gymnastik- och idrottshögskolan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GIH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244827">
                <a:tc>
                  <a:txBody>
                    <a:bodyPr/>
                    <a:lstStyle/>
                    <a:p>
                      <a:pPr algn="l" rtl="0" fontAlgn="ctr"/>
                      <a:r>
                        <a:rPr lang="sv-SE" sz="1300" u="none" strike="noStrike">
                          <a:effectLst/>
                        </a:rPr>
                        <a:t>Högskolan i Borås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HB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44827">
                <a:tc>
                  <a:txBody>
                    <a:bodyPr/>
                    <a:lstStyle/>
                    <a:p>
                      <a:pPr algn="l" rtl="0" fontAlgn="ctr"/>
                      <a:r>
                        <a:rPr lang="sv-SE" sz="1300" u="none" strike="noStrike" dirty="0">
                          <a:effectLst/>
                        </a:rPr>
                        <a:t>Högskolan Dalarna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HD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244827">
                <a:tc>
                  <a:txBody>
                    <a:bodyPr/>
                    <a:lstStyle/>
                    <a:p>
                      <a:pPr algn="l" rtl="0" fontAlgn="ctr"/>
                      <a:r>
                        <a:rPr lang="sv-SE" sz="1300" u="none" strike="noStrike" dirty="0">
                          <a:effectLst/>
                        </a:rPr>
                        <a:t>Högskolan i Halmstad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244827">
                <a:tc>
                  <a:txBody>
                    <a:bodyPr/>
                    <a:lstStyle/>
                    <a:p>
                      <a:pPr algn="l" rtl="0" fontAlgn="ctr"/>
                      <a:r>
                        <a:rPr lang="sv-SE" sz="1300" u="none" strike="noStrike">
                          <a:effectLst/>
                        </a:rPr>
                        <a:t>Handelshögskolan i Stockholm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HHS</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244827">
                <a:tc>
                  <a:txBody>
                    <a:bodyPr/>
                    <a:lstStyle/>
                    <a:p>
                      <a:pPr algn="l" rtl="0" fontAlgn="ctr"/>
                      <a:r>
                        <a:rPr lang="sv-SE" sz="1300" u="none" strike="noStrike" dirty="0">
                          <a:effectLst/>
                        </a:rPr>
                        <a:t>Högskolan i Gävle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err="1">
                          <a:effectLst/>
                        </a:rPr>
                        <a:t>HiG</a:t>
                      </a:r>
                      <a:r>
                        <a:rPr lang="sv-SE" sz="1300" u="none" strike="noStrike" dirty="0">
                          <a:effectLst/>
                        </a:rPr>
                        <a:t>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r h="244827">
                <a:tc>
                  <a:txBody>
                    <a:bodyPr/>
                    <a:lstStyle/>
                    <a:p>
                      <a:pPr algn="l" rtl="0" fontAlgn="ctr"/>
                      <a:r>
                        <a:rPr lang="sv-SE" sz="1300" b="0" i="0" u="none" strike="noStrike" dirty="0">
                          <a:solidFill>
                            <a:srgbClr val="000000"/>
                          </a:solidFill>
                          <a:effectLst/>
                          <a:latin typeface="Calibri"/>
                        </a:rPr>
                        <a:t>Högskolan i Jönköping</a:t>
                      </a:r>
                    </a:p>
                  </a:txBody>
                  <a:tcPr marL="7620" marR="7620" marT="7620" marB="0" anchor="ctr"/>
                </a:tc>
                <a:tc>
                  <a:txBody>
                    <a:bodyPr/>
                    <a:lstStyle/>
                    <a:p>
                      <a:pPr algn="l" rtl="0" fontAlgn="ctr"/>
                      <a:r>
                        <a:rPr lang="sv-SE" sz="1300" b="0" i="0" u="none" strike="noStrike" dirty="0">
                          <a:solidFill>
                            <a:srgbClr val="000000"/>
                          </a:solidFill>
                          <a:effectLst/>
                          <a:latin typeface="Calibri"/>
                        </a:rPr>
                        <a:t>HJ</a:t>
                      </a:r>
                    </a:p>
                  </a:txBody>
                  <a:tcPr marL="7620" marR="7620" marT="7620" marB="0" anchor="ctr"/>
                </a:tc>
                <a:extLst>
                  <a:ext uri="{0D108BD9-81ED-4DB2-BD59-A6C34878D82A}">
                    <a16:rowId xmlns:a16="http://schemas.microsoft.com/office/drawing/2014/main" val="10009"/>
                  </a:ext>
                </a:extLst>
              </a:tr>
            </a:tbl>
          </a:graphicData>
        </a:graphic>
      </p:graphicFrame>
      <p:sp>
        <p:nvSpPr>
          <p:cNvPr id="5" name="Platshållare för bildnummer 4"/>
          <p:cNvSpPr>
            <a:spLocks noGrp="1"/>
          </p:cNvSpPr>
          <p:nvPr>
            <p:ph type="sldNum" sz="quarter" idx="12"/>
          </p:nvPr>
        </p:nvSpPr>
        <p:spPr/>
        <p:txBody>
          <a:bodyPr/>
          <a:lstStyle/>
          <a:p>
            <a:fld id="{9597EB39-9867-4D19-AC49-F3C3B5CC1072}" type="slidenum">
              <a:rPr lang="sv-SE" smtClean="0"/>
              <a:t>40</a:t>
            </a:fld>
            <a:endParaRPr lang="sv-SE"/>
          </a:p>
        </p:txBody>
      </p:sp>
      <p:graphicFrame>
        <p:nvGraphicFramePr>
          <p:cNvPr id="10" name="Tabell 9"/>
          <p:cNvGraphicFramePr>
            <a:graphicFrameLocks noGrp="1"/>
          </p:cNvGraphicFramePr>
          <p:nvPr>
            <p:extLst>
              <p:ext uri="{D42A27DB-BD31-4B8C-83A1-F6EECF244321}">
                <p14:modId xmlns:p14="http://schemas.microsoft.com/office/powerpoint/2010/main" val="336167464"/>
              </p:ext>
            </p:extLst>
          </p:nvPr>
        </p:nvGraphicFramePr>
        <p:xfrm>
          <a:off x="611560" y="1268763"/>
          <a:ext cx="3744416" cy="2664299"/>
        </p:xfrm>
        <a:graphic>
          <a:graphicData uri="http://schemas.openxmlformats.org/drawingml/2006/table">
            <a:tbl>
              <a:tblPr>
                <a:tableStyleId>{5C22544A-7EE6-4342-B048-85BDC9FD1C3A}</a:tableStyleId>
              </a:tblPr>
              <a:tblGrid>
                <a:gridCol w="2973034">
                  <a:extLst>
                    <a:ext uri="{9D8B030D-6E8A-4147-A177-3AD203B41FA5}">
                      <a16:colId xmlns:a16="http://schemas.microsoft.com/office/drawing/2014/main" val="20000"/>
                    </a:ext>
                  </a:extLst>
                </a:gridCol>
                <a:gridCol w="771382">
                  <a:extLst>
                    <a:ext uri="{9D8B030D-6E8A-4147-A177-3AD203B41FA5}">
                      <a16:colId xmlns:a16="http://schemas.microsoft.com/office/drawing/2014/main" val="20001"/>
                    </a:ext>
                  </a:extLst>
                </a:gridCol>
              </a:tblGrid>
              <a:tr h="242209">
                <a:tc>
                  <a:txBody>
                    <a:bodyPr/>
                    <a:lstStyle/>
                    <a:p>
                      <a:pPr algn="l" fontAlgn="b"/>
                      <a:r>
                        <a:rPr lang="sv-SE" sz="1300" i="1" u="none" strike="noStrike" dirty="0">
                          <a:effectLst/>
                        </a:rPr>
                        <a:t>10 största lärosäten</a:t>
                      </a:r>
                      <a:endParaRPr lang="sv-SE" sz="1300" b="0" i="1" u="none" strike="noStrike" dirty="0">
                        <a:solidFill>
                          <a:srgbClr val="000000"/>
                        </a:solidFill>
                        <a:effectLst/>
                        <a:latin typeface="Calibri"/>
                      </a:endParaRPr>
                    </a:p>
                  </a:txBody>
                  <a:tcPr marL="7620" marR="7620" marT="7620" marB="0" anchor="b"/>
                </a:tc>
                <a:tc>
                  <a:txBody>
                    <a:bodyPr/>
                    <a:lstStyle/>
                    <a:p>
                      <a:pPr algn="l" fontAlgn="b"/>
                      <a:endParaRPr lang="sv-SE" sz="1100" b="0" i="0" u="none" strike="noStrike">
                        <a:solidFill>
                          <a:srgbClr val="000000"/>
                        </a:solidFill>
                        <a:effectLst/>
                        <a:latin typeface="Calibri"/>
                      </a:endParaRPr>
                    </a:p>
                  </a:txBody>
                  <a:tcPr marL="7620" marR="7620" marT="7620" marB="0" anchor="b"/>
                </a:tc>
                <a:extLst>
                  <a:ext uri="{0D108BD9-81ED-4DB2-BD59-A6C34878D82A}">
                    <a16:rowId xmlns:a16="http://schemas.microsoft.com/office/drawing/2014/main" val="10000"/>
                  </a:ext>
                </a:extLst>
              </a:tr>
              <a:tr h="242209">
                <a:tc>
                  <a:txBody>
                    <a:bodyPr/>
                    <a:lstStyle/>
                    <a:p>
                      <a:pPr algn="l" rtl="0" fontAlgn="ctr"/>
                      <a:r>
                        <a:rPr lang="sv-SE" sz="1300" u="none" strike="noStrike">
                          <a:effectLst/>
                        </a:rPr>
                        <a:t>Chalmers tekniska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CTH</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242209">
                <a:tc>
                  <a:txBody>
                    <a:bodyPr/>
                    <a:lstStyle/>
                    <a:p>
                      <a:pPr algn="l" rtl="0" fontAlgn="ctr"/>
                      <a:r>
                        <a:rPr lang="sv-SE" sz="1300" u="none" strike="noStrike" dirty="0">
                          <a:effectLst/>
                        </a:rPr>
                        <a:t>Göteborgs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GU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242209">
                <a:tc>
                  <a:txBody>
                    <a:bodyPr/>
                    <a:lstStyle/>
                    <a:p>
                      <a:pPr algn="l" rtl="0" fontAlgn="ctr"/>
                      <a:r>
                        <a:rPr lang="sv-SE" sz="1300" u="none" strike="noStrike">
                          <a:effectLst/>
                        </a:rPr>
                        <a:t>Karolinska Institutet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KI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242209">
                <a:tc>
                  <a:txBody>
                    <a:bodyPr/>
                    <a:lstStyle/>
                    <a:p>
                      <a:pPr algn="l" rtl="0" fontAlgn="ctr"/>
                      <a:r>
                        <a:rPr lang="sv-SE" sz="1300" u="none" strike="noStrike">
                          <a:effectLst/>
                        </a:rPr>
                        <a:t>Kungliga Tekniska 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KTH</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42209">
                <a:tc>
                  <a:txBody>
                    <a:bodyPr/>
                    <a:lstStyle/>
                    <a:p>
                      <a:pPr algn="l" rtl="0" fontAlgn="ctr"/>
                      <a:r>
                        <a:rPr lang="sv-SE" sz="1300" u="none" strike="noStrike" dirty="0">
                          <a:effectLst/>
                        </a:rPr>
                        <a:t>Linköpings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LiU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242209">
                <a:tc>
                  <a:txBody>
                    <a:bodyPr/>
                    <a:lstStyle/>
                    <a:p>
                      <a:pPr algn="l" rtl="0" fontAlgn="ctr"/>
                      <a:r>
                        <a:rPr lang="sv-SE" sz="1300" u="none" strike="noStrike" dirty="0">
                          <a:effectLst/>
                        </a:rPr>
                        <a:t>Lunds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LU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242209">
                <a:tc>
                  <a:txBody>
                    <a:bodyPr/>
                    <a:lstStyle/>
                    <a:p>
                      <a:pPr algn="l" rtl="0" fontAlgn="ctr"/>
                      <a:r>
                        <a:rPr lang="sv-SE" sz="1300" u="none" strike="noStrike" dirty="0">
                          <a:effectLst/>
                        </a:rPr>
                        <a:t>Sveriges lantbruksuniversitet</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SLU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242209">
                <a:tc>
                  <a:txBody>
                    <a:bodyPr/>
                    <a:lstStyle/>
                    <a:p>
                      <a:pPr algn="l" rtl="0" fontAlgn="ctr"/>
                      <a:r>
                        <a:rPr lang="sv-SE" sz="1300" u="none" strike="noStrike" dirty="0">
                          <a:effectLst/>
                        </a:rPr>
                        <a:t>Stockholms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SU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r h="242209">
                <a:tc>
                  <a:txBody>
                    <a:bodyPr/>
                    <a:lstStyle/>
                    <a:p>
                      <a:pPr algn="l" rtl="0" fontAlgn="ctr"/>
                      <a:r>
                        <a:rPr lang="sv-SE" sz="1300" u="none" strike="noStrike" dirty="0">
                          <a:effectLst/>
                        </a:rPr>
                        <a:t>Umeå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UmU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9"/>
                  </a:ext>
                </a:extLst>
              </a:tr>
              <a:tr h="242209">
                <a:tc>
                  <a:txBody>
                    <a:bodyPr/>
                    <a:lstStyle/>
                    <a:p>
                      <a:pPr algn="l" rtl="0" fontAlgn="ctr"/>
                      <a:r>
                        <a:rPr lang="sv-SE" sz="1300" u="none" strike="noStrike" dirty="0">
                          <a:effectLst/>
                        </a:rPr>
                        <a:t>Uppsala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UU</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0"/>
                  </a:ext>
                </a:extLst>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4022478725"/>
              </p:ext>
            </p:extLst>
          </p:nvPr>
        </p:nvGraphicFramePr>
        <p:xfrm>
          <a:off x="4499992" y="1268753"/>
          <a:ext cx="3888432" cy="5256594"/>
        </p:xfrm>
        <a:graphic>
          <a:graphicData uri="http://schemas.openxmlformats.org/drawingml/2006/table">
            <a:tbl>
              <a:tblPr>
                <a:tableStyleId>{5C22544A-7EE6-4342-B048-85BDC9FD1C3A}</a:tableStyleId>
              </a:tblPr>
              <a:tblGrid>
                <a:gridCol w="3102216">
                  <a:extLst>
                    <a:ext uri="{9D8B030D-6E8A-4147-A177-3AD203B41FA5}">
                      <a16:colId xmlns:a16="http://schemas.microsoft.com/office/drawing/2014/main" val="20000"/>
                    </a:ext>
                  </a:extLst>
                </a:gridCol>
                <a:gridCol w="786216">
                  <a:extLst>
                    <a:ext uri="{9D8B030D-6E8A-4147-A177-3AD203B41FA5}">
                      <a16:colId xmlns:a16="http://schemas.microsoft.com/office/drawing/2014/main" val="20001"/>
                    </a:ext>
                  </a:extLst>
                </a:gridCol>
              </a:tblGrid>
              <a:tr h="250314">
                <a:tc>
                  <a:txBody>
                    <a:bodyPr/>
                    <a:lstStyle/>
                    <a:p>
                      <a:pPr algn="l" rtl="0" fontAlgn="ctr"/>
                      <a:r>
                        <a:rPr lang="sv-SE" sz="1300" u="none" strike="noStrike" dirty="0">
                          <a:effectLst/>
                        </a:rPr>
                        <a:t>Högskolan Kristianstad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HKr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0"/>
                  </a:ext>
                </a:extLst>
              </a:tr>
              <a:tr h="250314">
                <a:tc>
                  <a:txBody>
                    <a:bodyPr/>
                    <a:lstStyle/>
                    <a:p>
                      <a:pPr algn="l" rtl="0" fontAlgn="ctr"/>
                      <a:r>
                        <a:rPr lang="sv-SE" sz="1300" u="none" strike="noStrike">
                          <a:effectLst/>
                        </a:rPr>
                        <a:t>Högskolan i Skövde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HS</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1"/>
                  </a:ext>
                </a:extLst>
              </a:tr>
              <a:tr h="250314">
                <a:tc>
                  <a:txBody>
                    <a:bodyPr/>
                    <a:lstStyle/>
                    <a:p>
                      <a:pPr algn="l" rtl="0" fontAlgn="ctr"/>
                      <a:r>
                        <a:rPr lang="sv-SE" sz="1300" u="none" strike="noStrike">
                          <a:effectLst/>
                        </a:rPr>
                        <a:t>Högskolan Väst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HV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2"/>
                  </a:ext>
                </a:extLst>
              </a:tr>
              <a:tr h="250314">
                <a:tc>
                  <a:txBody>
                    <a:bodyPr/>
                    <a:lstStyle/>
                    <a:p>
                      <a:pPr algn="l" rtl="0" fontAlgn="ctr"/>
                      <a:r>
                        <a:rPr lang="sv-SE" sz="1300" u="none" strike="noStrike" dirty="0">
                          <a:effectLst/>
                        </a:rPr>
                        <a:t>Karlstads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KaU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3"/>
                  </a:ext>
                </a:extLst>
              </a:tr>
              <a:tr h="250314">
                <a:tc>
                  <a:txBody>
                    <a:bodyPr/>
                    <a:lstStyle/>
                    <a:p>
                      <a:pPr algn="l" rtl="0" fontAlgn="ctr"/>
                      <a:r>
                        <a:rPr lang="sv-SE" sz="1300" u="none" strike="noStrike">
                          <a:effectLst/>
                        </a:rPr>
                        <a:t>Konstfack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KF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4"/>
                  </a:ext>
                </a:extLst>
              </a:tr>
              <a:tr h="250314">
                <a:tc>
                  <a:txBody>
                    <a:bodyPr/>
                    <a:lstStyle/>
                    <a:p>
                      <a:pPr algn="l" rtl="0" fontAlgn="ctr"/>
                      <a:r>
                        <a:rPr lang="sv-SE" sz="1300" u="none" strike="noStrike">
                          <a:effectLst/>
                        </a:rPr>
                        <a:t>Kungliga Konsthögskolan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KKH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5"/>
                  </a:ext>
                </a:extLst>
              </a:tr>
              <a:tr h="250314">
                <a:tc>
                  <a:txBody>
                    <a:bodyPr/>
                    <a:lstStyle/>
                    <a:p>
                      <a:pPr algn="l" rtl="0" fontAlgn="ctr"/>
                      <a:r>
                        <a:rPr lang="sv-SE" sz="1300" u="none" strike="noStrike">
                          <a:effectLst/>
                        </a:rPr>
                        <a:t>Kungliga Musikhögskolan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KMH</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6"/>
                  </a:ext>
                </a:extLst>
              </a:tr>
              <a:tr h="250314">
                <a:tc>
                  <a:txBody>
                    <a:bodyPr/>
                    <a:lstStyle/>
                    <a:p>
                      <a:pPr algn="l" rtl="0" fontAlgn="ctr"/>
                      <a:r>
                        <a:rPr lang="sv-SE" sz="1300" u="none" strike="noStrike" dirty="0">
                          <a:effectLst/>
                        </a:rPr>
                        <a:t>Linnéuniversitetet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LNU</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7"/>
                  </a:ext>
                </a:extLst>
              </a:tr>
              <a:tr h="250314">
                <a:tc>
                  <a:txBody>
                    <a:bodyPr/>
                    <a:lstStyle/>
                    <a:p>
                      <a:pPr algn="l" rtl="0" fontAlgn="ctr"/>
                      <a:r>
                        <a:rPr lang="sv-SE" sz="1300" u="none" strike="noStrike" dirty="0">
                          <a:effectLst/>
                        </a:rPr>
                        <a:t>Luleå tekniska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a:effectLst/>
                        </a:rPr>
                        <a:t>LTU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8"/>
                  </a:ext>
                </a:extLst>
              </a:tr>
              <a:tr h="250314">
                <a:tc>
                  <a:txBody>
                    <a:bodyPr/>
                    <a:lstStyle/>
                    <a:p>
                      <a:pPr algn="l" rtl="0" fontAlgn="ctr"/>
                      <a:r>
                        <a:rPr lang="sv-SE" sz="1300" u="none" strike="noStrike">
                          <a:effectLst/>
                        </a:rPr>
                        <a:t>Malmö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MaH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09"/>
                  </a:ext>
                </a:extLst>
              </a:tr>
              <a:tr h="250314">
                <a:tc>
                  <a:txBody>
                    <a:bodyPr/>
                    <a:lstStyle/>
                    <a:p>
                      <a:pPr algn="l" rtl="0" fontAlgn="ctr"/>
                      <a:r>
                        <a:rPr lang="sv-SE" sz="1300" u="none" strike="noStrike">
                          <a:effectLst/>
                        </a:rPr>
                        <a:t>Mälardalens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a:effectLst/>
                        </a:rPr>
                        <a:t>MdH </a:t>
                      </a:r>
                      <a:endParaRPr lang="sv-SE" sz="1300" b="0" i="0" u="none" strike="noStrike">
                        <a:solidFill>
                          <a:srgbClr val="000000"/>
                        </a:solidFill>
                        <a:effectLst/>
                        <a:latin typeface="Calibri"/>
                      </a:endParaRPr>
                    </a:p>
                  </a:txBody>
                  <a:tcPr marL="7620" marR="7620" marT="7620" marB="0" anchor="ctr"/>
                </a:tc>
                <a:extLst>
                  <a:ext uri="{0D108BD9-81ED-4DB2-BD59-A6C34878D82A}">
                    <a16:rowId xmlns:a16="http://schemas.microsoft.com/office/drawing/2014/main" val="10010"/>
                  </a:ext>
                </a:extLst>
              </a:tr>
              <a:tr h="250314">
                <a:tc>
                  <a:txBody>
                    <a:bodyPr/>
                    <a:lstStyle/>
                    <a:p>
                      <a:pPr algn="l" rtl="0" fontAlgn="ctr"/>
                      <a:r>
                        <a:rPr lang="sv-SE" sz="1300" u="none" strike="noStrike" dirty="0">
                          <a:effectLst/>
                        </a:rPr>
                        <a:t>Mittuniversitetet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err="1" smtClean="0">
                          <a:effectLst/>
                        </a:rPr>
                        <a:t>MiUN</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1"/>
                  </a:ext>
                </a:extLst>
              </a:tr>
              <a:tr h="250314">
                <a:tc>
                  <a:txBody>
                    <a:bodyPr/>
                    <a:lstStyle/>
                    <a:p>
                      <a:pPr algn="l" rtl="0" fontAlgn="ctr"/>
                      <a:r>
                        <a:rPr lang="sv-SE" sz="1300" b="0" i="0" u="none" strike="noStrike" dirty="0">
                          <a:solidFill>
                            <a:srgbClr val="000000"/>
                          </a:solidFill>
                          <a:effectLst/>
                          <a:latin typeface="Calibri"/>
                        </a:rPr>
                        <a:t>Stockholms konstnärliga högskola</a:t>
                      </a:r>
                    </a:p>
                  </a:txBody>
                  <a:tcPr marL="7620" marR="7620" marT="7620" marB="0" anchor="ctr"/>
                </a:tc>
                <a:tc>
                  <a:txBody>
                    <a:bodyPr/>
                    <a:lstStyle/>
                    <a:p>
                      <a:pPr algn="l" rtl="0" fontAlgn="ctr"/>
                      <a:r>
                        <a:rPr lang="sv-SE" sz="1300" b="0" i="0" u="none" strike="noStrike" dirty="0">
                          <a:solidFill>
                            <a:srgbClr val="000000"/>
                          </a:solidFill>
                          <a:effectLst/>
                          <a:latin typeface="Calibri"/>
                        </a:rPr>
                        <a:t>SKH</a:t>
                      </a:r>
                    </a:p>
                  </a:txBody>
                  <a:tcPr marL="7620" marR="7620" marT="7620" marB="0" anchor="ctr"/>
                </a:tc>
                <a:extLst>
                  <a:ext uri="{0D108BD9-81ED-4DB2-BD59-A6C34878D82A}">
                    <a16:rowId xmlns:a16="http://schemas.microsoft.com/office/drawing/2014/main" val="10012"/>
                  </a:ext>
                </a:extLst>
              </a:tr>
              <a:tr h="250314">
                <a:tc>
                  <a:txBody>
                    <a:bodyPr/>
                    <a:lstStyle/>
                    <a:p>
                      <a:pPr algn="l" rtl="0" fontAlgn="ctr"/>
                      <a:r>
                        <a:rPr lang="sv-SE" sz="1300" u="none" strike="noStrike">
                          <a:effectLst/>
                        </a:rPr>
                        <a:t>Södertörns högskola </a:t>
                      </a:r>
                      <a:endParaRPr lang="sv-SE" sz="1300" b="0" i="0" u="none" strike="noStrike">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SH</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3"/>
                  </a:ext>
                </a:extLst>
              </a:tr>
              <a:tr h="250314">
                <a:tc>
                  <a:txBody>
                    <a:bodyPr/>
                    <a:lstStyle/>
                    <a:p>
                      <a:pPr algn="l" rtl="0" fontAlgn="ctr"/>
                      <a:r>
                        <a:rPr lang="sv-SE" sz="1300" u="none" strike="noStrike" dirty="0">
                          <a:effectLst/>
                        </a:rPr>
                        <a:t>Örebro universitet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O</a:t>
                      </a:r>
                      <a:r>
                        <a:rPr lang="sv-SE" sz="1300" u="none" strike="noStrike" dirty="0" smtClean="0">
                          <a:effectLst/>
                        </a:rPr>
                        <a:t>U</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4"/>
                  </a:ext>
                </a:extLst>
              </a:tr>
              <a:tr h="2503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300" b="0" i="1" u="none" strike="noStrike" dirty="0">
                          <a:solidFill>
                            <a:srgbClr val="000000"/>
                          </a:solidFill>
                          <a:effectLst/>
                          <a:latin typeface="+mn-lt"/>
                        </a:rPr>
                        <a:t>Lärosäten som sammanslagits:</a:t>
                      </a:r>
                    </a:p>
                  </a:txBody>
                  <a:tcPr marL="7620" marR="7620" marT="7620" marB="0" anchor="ctr"/>
                </a:tc>
                <a:tc>
                  <a:txBody>
                    <a:bodyPr/>
                    <a:lstStyle/>
                    <a:p>
                      <a:pPr algn="l" rtl="0" fontAlgn="ct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5"/>
                  </a:ext>
                </a:extLst>
              </a:tr>
              <a:tr h="25031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300" u="none" strike="noStrike" dirty="0">
                          <a:effectLst/>
                        </a:rPr>
                        <a:t>Stockholms dramatiska högskola </a:t>
                      </a:r>
                      <a:endParaRPr lang="sv-SE" sz="1300" b="0" i="0" u="none" strike="noStrike" dirty="0">
                        <a:solidFill>
                          <a:srgbClr val="000000"/>
                        </a:solidFill>
                        <a:effectLst/>
                        <a:latin typeface="+mn-lt"/>
                      </a:endParaRPr>
                    </a:p>
                  </a:txBody>
                  <a:tcPr marL="7620" marR="7620" marT="7620" marB="0" anchor="ctr"/>
                </a:tc>
                <a:tc>
                  <a:txBody>
                    <a:bodyPr/>
                    <a:lstStyle/>
                    <a:p>
                      <a:pPr algn="l" rtl="0" fontAlgn="ctr"/>
                      <a:r>
                        <a:rPr lang="sv-SE" sz="1300" b="0" i="0" u="none" strike="noStrike" dirty="0">
                          <a:solidFill>
                            <a:srgbClr val="000000"/>
                          </a:solidFill>
                          <a:effectLst/>
                          <a:latin typeface="Calibri"/>
                        </a:rPr>
                        <a:t>SDH</a:t>
                      </a:r>
                    </a:p>
                  </a:txBody>
                  <a:tcPr marL="7620" marR="7620" marT="7620" marB="0" anchor="ctr"/>
                </a:tc>
                <a:extLst>
                  <a:ext uri="{0D108BD9-81ED-4DB2-BD59-A6C34878D82A}">
                    <a16:rowId xmlns:a16="http://schemas.microsoft.com/office/drawing/2014/main" val="10016"/>
                  </a:ext>
                </a:extLst>
              </a:tr>
              <a:tr h="250314">
                <a:tc>
                  <a:txBody>
                    <a:bodyPr/>
                    <a:lstStyle/>
                    <a:p>
                      <a:pPr algn="l" rtl="0" fontAlgn="ctr"/>
                      <a:r>
                        <a:rPr lang="sv-SE" sz="1300" u="none" strike="noStrike" dirty="0">
                          <a:effectLst/>
                        </a:rPr>
                        <a:t>Dans- och Cirkushögskolan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DCH</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7"/>
                  </a:ext>
                </a:extLst>
              </a:tr>
              <a:tr h="250314">
                <a:tc>
                  <a:txBody>
                    <a:bodyPr/>
                    <a:lstStyle/>
                    <a:p>
                      <a:pPr algn="l" rtl="0" fontAlgn="ctr"/>
                      <a:r>
                        <a:rPr lang="sv-SE" sz="1300" b="0" i="0" u="none" strike="noStrike" dirty="0">
                          <a:solidFill>
                            <a:srgbClr val="000000"/>
                          </a:solidFill>
                          <a:effectLst/>
                          <a:latin typeface="Calibri"/>
                        </a:rPr>
                        <a:t>Operahögskolan</a:t>
                      </a:r>
                    </a:p>
                  </a:txBody>
                  <a:tcPr marL="7620" marR="7620" marT="7620" marB="0" anchor="ctr"/>
                </a:tc>
                <a:tc>
                  <a:txBody>
                    <a:bodyPr/>
                    <a:lstStyle/>
                    <a:p>
                      <a:pPr algn="l" rtl="0" fontAlgn="ctr"/>
                      <a:r>
                        <a:rPr lang="sv-SE" sz="1300" b="0" i="0" u="none" strike="noStrike" dirty="0">
                          <a:solidFill>
                            <a:srgbClr val="000000"/>
                          </a:solidFill>
                          <a:effectLst/>
                          <a:latin typeface="Calibri"/>
                        </a:rPr>
                        <a:t>OH</a:t>
                      </a:r>
                    </a:p>
                  </a:txBody>
                  <a:tcPr marL="7620" marR="7620" marT="7620" marB="0" anchor="ctr"/>
                </a:tc>
                <a:extLst>
                  <a:ext uri="{0D108BD9-81ED-4DB2-BD59-A6C34878D82A}">
                    <a16:rowId xmlns:a16="http://schemas.microsoft.com/office/drawing/2014/main" val="10018"/>
                  </a:ext>
                </a:extLst>
              </a:tr>
              <a:tr h="250314">
                <a:tc>
                  <a:txBody>
                    <a:bodyPr/>
                    <a:lstStyle/>
                    <a:p>
                      <a:pPr algn="l" rtl="0" fontAlgn="ctr"/>
                      <a:r>
                        <a:rPr lang="sv-SE" sz="1300" u="none" strike="noStrike" dirty="0">
                          <a:effectLst/>
                        </a:rPr>
                        <a:t>Dramatiska institutet </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DI</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19"/>
                  </a:ext>
                </a:extLst>
              </a:tr>
              <a:tr h="250314">
                <a:tc>
                  <a:txBody>
                    <a:bodyPr/>
                    <a:lstStyle/>
                    <a:p>
                      <a:pPr algn="l" rtl="0" fontAlgn="ctr"/>
                      <a:r>
                        <a:rPr lang="sv-SE" sz="1300" u="none" strike="noStrike" dirty="0">
                          <a:effectLst/>
                        </a:rPr>
                        <a:t>Högskolan på Gotland -&gt; Uppsala </a:t>
                      </a:r>
                      <a:r>
                        <a:rPr lang="sv-SE" sz="1300" u="none" strike="noStrike" dirty="0" err="1">
                          <a:effectLst/>
                        </a:rPr>
                        <a:t>univ</a:t>
                      </a:r>
                      <a:endParaRPr lang="sv-SE" sz="1300" b="0" i="0" u="none" strike="noStrike" dirty="0">
                        <a:solidFill>
                          <a:srgbClr val="000000"/>
                        </a:solidFill>
                        <a:effectLst/>
                        <a:latin typeface="Calibri"/>
                      </a:endParaRPr>
                    </a:p>
                  </a:txBody>
                  <a:tcPr marL="7620" marR="7620" marT="7620" marB="0" anchor="ctr"/>
                </a:tc>
                <a:tc>
                  <a:txBody>
                    <a:bodyPr/>
                    <a:lstStyle/>
                    <a:p>
                      <a:pPr algn="l" rtl="0" fontAlgn="ctr"/>
                      <a:r>
                        <a:rPr lang="sv-SE" sz="1300" u="none" strike="noStrike" dirty="0">
                          <a:effectLst/>
                        </a:rPr>
                        <a:t>HG </a:t>
                      </a:r>
                      <a:endParaRPr lang="sv-SE" sz="1300" b="0" i="0" u="none" strike="noStrike" dirty="0">
                        <a:solidFill>
                          <a:srgbClr val="000000"/>
                        </a:solidFill>
                        <a:effectLst/>
                        <a:latin typeface="Calibri"/>
                      </a:endParaRPr>
                    </a:p>
                  </a:txBody>
                  <a:tcPr marL="7620" marR="7620" marT="7620" marB="0" anchor="ct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78503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Direktifiering</a:t>
            </a:r>
            <a:endParaRPr lang="sv-SE" dirty="0"/>
          </a:p>
        </p:txBody>
      </p:sp>
      <p:sp>
        <p:nvSpPr>
          <p:cNvPr id="3" name="Platshållare för innehåll 2"/>
          <p:cNvSpPr>
            <a:spLocks noGrp="1"/>
          </p:cNvSpPr>
          <p:nvPr>
            <p:ph idx="1"/>
          </p:nvPr>
        </p:nvSpPr>
        <p:spPr/>
        <p:txBody>
          <a:bodyPr/>
          <a:lstStyle/>
          <a:p>
            <a:pPr>
              <a:buNone/>
            </a:pPr>
            <a:r>
              <a:rPr lang="sv-SE" dirty="0"/>
              <a:t>”Kostnader som</a:t>
            </a:r>
          </a:p>
          <a:p>
            <a:pPr lvl="0"/>
            <a:r>
              <a:rPr lang="sv-SE" dirty="0"/>
              <a:t>är gemensamma för många kostnadsbärare men inte ingår i de indirekta kostnaderna på någon av nivåerna och </a:t>
            </a:r>
          </a:p>
          <a:p>
            <a:pPr lvl="0"/>
            <a:r>
              <a:rPr lang="sv-SE" dirty="0"/>
              <a:t>fördelas med hjälp av en relevant fördelningsbas och</a:t>
            </a:r>
          </a:p>
          <a:p>
            <a:pPr lvl="0"/>
            <a:r>
              <a:rPr lang="sv-SE" dirty="0"/>
              <a:t>bokförs direkt på kostnadsbäraren med filinläsning eller med </a:t>
            </a:r>
            <a:r>
              <a:rPr lang="sv-SE" dirty="0" err="1"/>
              <a:t>trigger</a:t>
            </a:r>
            <a:r>
              <a:rPr lang="sv-SE" dirty="0"/>
              <a:t>.”</a:t>
            </a:r>
          </a:p>
          <a:p>
            <a:pPr>
              <a:buNone/>
            </a:pPr>
            <a:endParaRPr lang="sv-SE" dirty="0"/>
          </a:p>
        </p:txBody>
      </p:sp>
      <p:sp>
        <p:nvSpPr>
          <p:cNvPr id="4" name="Platshållare för bildnummer 3"/>
          <p:cNvSpPr>
            <a:spLocks noGrp="1"/>
          </p:cNvSpPr>
          <p:nvPr>
            <p:ph type="sldNum" sz="quarter" idx="12"/>
          </p:nvPr>
        </p:nvSpPr>
        <p:spPr/>
        <p:txBody>
          <a:bodyPr/>
          <a:lstStyle/>
          <a:p>
            <a:fld id="{F744A35F-86DE-449F-A7A9-32B43FB60C66}" type="slidenum">
              <a:rPr lang="sv-SE" smtClean="0"/>
              <a:pPr/>
              <a:t>5</a:t>
            </a:fld>
            <a:endParaRPr lang="sv-SE"/>
          </a:p>
        </p:txBody>
      </p:sp>
      <p:sp>
        <p:nvSpPr>
          <p:cNvPr id="6" name="Platshållare för datum 5"/>
          <p:cNvSpPr>
            <a:spLocks noGrp="1"/>
          </p:cNvSpPr>
          <p:nvPr>
            <p:ph type="dt" sz="half" idx="10"/>
          </p:nvPr>
        </p:nvSpPr>
        <p:spPr>
          <a:xfrm>
            <a:off x="457200" y="6356350"/>
            <a:ext cx="3898776" cy="365125"/>
          </a:xfrm>
        </p:spPr>
        <p:txBody>
          <a:bodyPr/>
          <a:lstStyle/>
          <a:p>
            <a:r>
              <a:rPr lang="sv-SE" dirty="0"/>
              <a:t>SUHF-statistiken 2017</a:t>
            </a:r>
          </a:p>
        </p:txBody>
      </p:sp>
    </p:spTree>
    <p:extLst>
      <p:ext uri="{BB962C8B-B14F-4D97-AF65-F5344CB8AC3E}">
        <p14:creationId xmlns:p14="http://schemas.microsoft.com/office/powerpoint/2010/main" val="2995846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Lokal avgift i lönekostnadspålägg</a:t>
            </a:r>
          </a:p>
        </p:txBody>
      </p:sp>
      <p:sp>
        <p:nvSpPr>
          <p:cNvPr id="3" name="Platshållare för innehåll 2"/>
          <p:cNvSpPr>
            <a:spLocks noGrp="1"/>
          </p:cNvSpPr>
          <p:nvPr>
            <p:ph idx="1"/>
          </p:nvPr>
        </p:nvSpPr>
        <p:spPr/>
        <p:txBody>
          <a:bodyPr/>
          <a:lstStyle/>
          <a:p>
            <a:r>
              <a:rPr lang="sv-SE" dirty="0"/>
              <a:t>Intern finansiering av vissa personalrelaterade kostnader som tas ut tillsammans med lagstadgade och avtalade sociala avgifter i lönekostnadspålägget.</a:t>
            </a:r>
          </a:p>
          <a:p>
            <a:r>
              <a:rPr lang="sv-SE" dirty="0"/>
              <a:t>Exempelvis kostnader för företagshälsovård, pensionsadministration, delpension eller förändring av semesterlöneskuld.</a:t>
            </a:r>
          </a:p>
        </p:txBody>
      </p:sp>
      <p:sp>
        <p:nvSpPr>
          <p:cNvPr id="4" name="Platshållare för bildnummer 3"/>
          <p:cNvSpPr>
            <a:spLocks noGrp="1"/>
          </p:cNvSpPr>
          <p:nvPr>
            <p:ph type="sldNum" sz="quarter" idx="12"/>
          </p:nvPr>
        </p:nvSpPr>
        <p:spPr/>
        <p:txBody>
          <a:bodyPr/>
          <a:lstStyle/>
          <a:p>
            <a:fld id="{F744A35F-86DE-449F-A7A9-32B43FB60C66}" type="slidenum">
              <a:rPr lang="sv-SE" smtClean="0"/>
              <a:pPr/>
              <a:t>6</a:t>
            </a:fld>
            <a:endParaRPr lang="sv-SE"/>
          </a:p>
        </p:txBody>
      </p:sp>
      <p:sp>
        <p:nvSpPr>
          <p:cNvPr id="6" name="Platshållare för datum 5"/>
          <p:cNvSpPr>
            <a:spLocks noGrp="1"/>
          </p:cNvSpPr>
          <p:nvPr>
            <p:ph type="dt" sz="half" idx="10"/>
          </p:nvPr>
        </p:nvSpPr>
        <p:spPr>
          <a:xfrm>
            <a:off x="457200" y="6356350"/>
            <a:ext cx="4042792" cy="365125"/>
          </a:xfrm>
        </p:spPr>
        <p:txBody>
          <a:bodyPr/>
          <a:lstStyle/>
          <a:p>
            <a:r>
              <a:rPr lang="sv-SE" dirty="0"/>
              <a:t>SUHF-statistiken 2017</a:t>
            </a:r>
          </a:p>
        </p:txBody>
      </p:sp>
    </p:spTree>
    <p:extLst>
      <p:ext uri="{BB962C8B-B14F-4D97-AF65-F5344CB8AC3E}">
        <p14:creationId xmlns:p14="http://schemas.microsoft.com/office/powerpoint/2010/main" val="4215020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Lönekostnadspålägg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7</a:t>
            </a:fld>
            <a:endParaRPr lang="sv-SE"/>
          </a:p>
        </p:txBody>
      </p:sp>
      <p:sp>
        <p:nvSpPr>
          <p:cNvPr id="6" name="Platshållare för datum 5"/>
          <p:cNvSpPr>
            <a:spLocks noGrp="1"/>
          </p:cNvSpPr>
          <p:nvPr>
            <p:ph type="dt" sz="half" idx="10"/>
          </p:nvPr>
        </p:nvSpPr>
        <p:spPr>
          <a:xfrm>
            <a:off x="457200" y="6356350"/>
            <a:ext cx="3970784" cy="365125"/>
          </a:xfrm>
        </p:spPr>
        <p:txBody>
          <a:bodyPr/>
          <a:lstStyle/>
          <a:p>
            <a:r>
              <a:rPr lang="sv-SE" dirty="0"/>
              <a:t>SUHF-statistiken 2017</a:t>
            </a:r>
          </a:p>
        </p:txBody>
      </p:sp>
      <p:graphicFrame>
        <p:nvGraphicFramePr>
          <p:cNvPr id="7" name="Chart 6">
            <a:extLst>
              <a:ext uri="{FF2B5EF4-FFF2-40B4-BE49-F238E27FC236}">
                <a16:creationId xmlns:a16="http://schemas.microsoft.com/office/drawing/2014/main" id="{05D6FD05-F683-4CD8-A2B3-B797FB559343}"/>
              </a:ext>
            </a:extLst>
          </p:cNvPr>
          <p:cNvGraphicFramePr>
            <a:graphicFrameLocks/>
          </p:cNvGraphicFramePr>
          <p:nvPr>
            <p:extLst>
              <p:ext uri="{D42A27DB-BD31-4B8C-83A1-F6EECF244321}">
                <p14:modId xmlns:p14="http://schemas.microsoft.com/office/powerpoint/2010/main" val="3153192090"/>
              </p:ext>
            </p:extLst>
          </p:nvPr>
        </p:nvGraphicFramePr>
        <p:xfrm>
          <a:off x="457200" y="1659669"/>
          <a:ext cx="8229600" cy="452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6322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indirekta kostnader</a:t>
            </a:r>
          </a:p>
        </p:txBody>
      </p:sp>
      <p:sp>
        <p:nvSpPr>
          <p:cNvPr id="4" name="Platshållare för datum 3"/>
          <p:cNvSpPr>
            <a:spLocks noGrp="1"/>
          </p:cNvSpPr>
          <p:nvPr>
            <p:ph type="dt" sz="half" idx="10"/>
          </p:nvPr>
        </p:nvSpPr>
        <p:spPr>
          <a:xfrm>
            <a:off x="457200" y="6356350"/>
            <a:ext cx="4186808" cy="365125"/>
          </a:xfrm>
        </p:spPr>
        <p:txBody>
          <a:bodyPr/>
          <a:lstStyle/>
          <a:p>
            <a:r>
              <a:rPr lang="sv-SE" dirty="0"/>
              <a:t>SUHF-statistiken 2017</a:t>
            </a:r>
          </a:p>
        </p:txBody>
      </p:sp>
      <p:sp>
        <p:nvSpPr>
          <p:cNvPr id="5" name="Platshållare för bildnummer 4"/>
          <p:cNvSpPr>
            <a:spLocks noGrp="1"/>
          </p:cNvSpPr>
          <p:nvPr>
            <p:ph type="sldNum" sz="quarter" idx="12"/>
          </p:nvPr>
        </p:nvSpPr>
        <p:spPr/>
        <p:txBody>
          <a:bodyPr/>
          <a:lstStyle/>
          <a:p>
            <a:fld id="{9597EB39-9867-4D19-AC49-F3C3B5CC1072}" type="slidenum">
              <a:rPr lang="sv-SE" smtClean="0"/>
              <a:t>8</a:t>
            </a:fld>
            <a:endParaRPr lang="sv-SE"/>
          </a:p>
        </p:txBody>
      </p:sp>
      <p:sp>
        <p:nvSpPr>
          <p:cNvPr id="7" name="textruta 6"/>
          <p:cNvSpPr txBox="1"/>
          <p:nvPr/>
        </p:nvSpPr>
        <p:spPr>
          <a:xfrm>
            <a:off x="683568" y="5373216"/>
            <a:ext cx="2258952" cy="369332"/>
          </a:xfrm>
          <a:prstGeom prst="rect">
            <a:avLst/>
          </a:prstGeom>
          <a:noFill/>
        </p:spPr>
        <p:txBody>
          <a:bodyPr wrap="none" rtlCol="0">
            <a:spAutoFit/>
          </a:bodyPr>
          <a:lstStyle/>
          <a:p>
            <a:r>
              <a:rPr lang="sv-SE" dirty="0"/>
              <a:t>Inklusive </a:t>
            </a:r>
            <a:r>
              <a:rPr lang="sv-SE" dirty="0" err="1"/>
              <a:t>direktifiering</a:t>
            </a:r>
            <a:endParaRPr lang="sv-SE" dirty="0"/>
          </a:p>
        </p:txBody>
      </p:sp>
      <p:graphicFrame>
        <p:nvGraphicFramePr>
          <p:cNvPr id="3" name="Table 2">
            <a:extLst>
              <a:ext uri="{FF2B5EF4-FFF2-40B4-BE49-F238E27FC236}">
                <a16:creationId xmlns:a16="http://schemas.microsoft.com/office/drawing/2014/main" id="{BC1EB449-DF36-402B-8D00-20DB3AD98CF7}"/>
              </a:ext>
            </a:extLst>
          </p:cNvPr>
          <p:cNvGraphicFramePr>
            <a:graphicFrameLocks noGrp="1"/>
          </p:cNvGraphicFramePr>
          <p:nvPr>
            <p:extLst>
              <p:ext uri="{D42A27DB-BD31-4B8C-83A1-F6EECF244321}">
                <p14:modId xmlns:p14="http://schemas.microsoft.com/office/powerpoint/2010/main" val="2113804117"/>
              </p:ext>
            </p:extLst>
          </p:nvPr>
        </p:nvGraphicFramePr>
        <p:xfrm>
          <a:off x="470905" y="2039466"/>
          <a:ext cx="8136369" cy="2719948"/>
        </p:xfrm>
        <a:graphic>
          <a:graphicData uri="http://schemas.openxmlformats.org/drawingml/2006/table">
            <a:tbl>
              <a:tblPr firstRow="1" lastRow="1" bandRow="1">
                <a:tableStyleId>{5C22544A-7EE6-4342-B048-85BDC9FD1C3A}</a:tableStyleId>
              </a:tblPr>
              <a:tblGrid>
                <a:gridCol w="1162472">
                  <a:extLst>
                    <a:ext uri="{9D8B030D-6E8A-4147-A177-3AD203B41FA5}">
                      <a16:colId xmlns:a16="http://schemas.microsoft.com/office/drawing/2014/main" val="2044683376"/>
                    </a:ext>
                  </a:extLst>
                </a:gridCol>
                <a:gridCol w="996271">
                  <a:extLst>
                    <a:ext uri="{9D8B030D-6E8A-4147-A177-3AD203B41FA5}">
                      <a16:colId xmlns:a16="http://schemas.microsoft.com/office/drawing/2014/main" val="1562226850"/>
                    </a:ext>
                  </a:extLst>
                </a:gridCol>
                <a:gridCol w="996271">
                  <a:extLst>
                    <a:ext uri="{9D8B030D-6E8A-4147-A177-3AD203B41FA5}">
                      <a16:colId xmlns:a16="http://schemas.microsoft.com/office/drawing/2014/main" val="2667204694"/>
                    </a:ext>
                  </a:extLst>
                </a:gridCol>
                <a:gridCol w="996271">
                  <a:extLst>
                    <a:ext uri="{9D8B030D-6E8A-4147-A177-3AD203B41FA5}">
                      <a16:colId xmlns:a16="http://schemas.microsoft.com/office/drawing/2014/main" val="4024978003"/>
                    </a:ext>
                  </a:extLst>
                </a:gridCol>
                <a:gridCol w="996271">
                  <a:extLst>
                    <a:ext uri="{9D8B030D-6E8A-4147-A177-3AD203B41FA5}">
                      <a16:colId xmlns:a16="http://schemas.microsoft.com/office/drawing/2014/main" val="3515491742"/>
                    </a:ext>
                  </a:extLst>
                </a:gridCol>
                <a:gridCol w="996271">
                  <a:extLst>
                    <a:ext uri="{9D8B030D-6E8A-4147-A177-3AD203B41FA5}">
                      <a16:colId xmlns:a16="http://schemas.microsoft.com/office/drawing/2014/main" val="1085988362"/>
                    </a:ext>
                  </a:extLst>
                </a:gridCol>
                <a:gridCol w="996271">
                  <a:extLst>
                    <a:ext uri="{9D8B030D-6E8A-4147-A177-3AD203B41FA5}">
                      <a16:colId xmlns:a16="http://schemas.microsoft.com/office/drawing/2014/main" val="3909036938"/>
                    </a:ext>
                  </a:extLst>
                </a:gridCol>
                <a:gridCol w="996271">
                  <a:extLst>
                    <a:ext uri="{9D8B030D-6E8A-4147-A177-3AD203B41FA5}">
                      <a16:colId xmlns:a16="http://schemas.microsoft.com/office/drawing/2014/main" val="845460279"/>
                    </a:ext>
                  </a:extLst>
                </a:gridCol>
              </a:tblGrid>
              <a:tr h="669526">
                <a:tc>
                  <a:txBody>
                    <a:bodyPr/>
                    <a:lstStyle/>
                    <a:p>
                      <a:pPr algn="l" fontAlgn="t"/>
                      <a:r>
                        <a:rPr lang="sv-SE" sz="1800" u="none" strike="noStrike" dirty="0">
                          <a:effectLst/>
                        </a:rPr>
                        <a:t> </a:t>
                      </a:r>
                      <a:endParaRPr lang="sv-SE" sz="1800" b="0" i="0" u="none" strike="noStrike" dirty="0">
                        <a:solidFill>
                          <a:srgbClr val="000000"/>
                        </a:solidFill>
                        <a:effectLst/>
                        <a:latin typeface="Arial" panose="020B0604020202020204" pitchFamily="34" charset="0"/>
                      </a:endParaRPr>
                    </a:p>
                  </a:txBody>
                  <a:tcPr marL="9525" marR="9525" marT="9525" marB="0"/>
                </a:tc>
                <a:tc>
                  <a:txBody>
                    <a:bodyPr/>
                    <a:lstStyle/>
                    <a:p>
                      <a:pPr algn="ctr" rtl="0" fontAlgn="ctr"/>
                      <a:r>
                        <a:rPr lang="sv-SE" sz="1800" u="none" strike="noStrike" dirty="0">
                          <a:effectLst/>
                        </a:rPr>
                        <a:t>2011</a:t>
                      </a:r>
                      <a:endParaRPr lang="sv-SE"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2012</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2013</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2014</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2015</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2016</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2017</a:t>
                      </a:r>
                      <a:endParaRPr lang="sv-SE" sz="18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0305116"/>
                  </a:ext>
                </a:extLst>
              </a:tr>
              <a:tr h="690448">
                <a:tc>
                  <a:txBody>
                    <a:bodyPr/>
                    <a:lstStyle/>
                    <a:p>
                      <a:pPr algn="l" rtl="0" fontAlgn="ctr"/>
                      <a:r>
                        <a:rPr lang="sv-SE" sz="1800" u="none" strike="noStrike">
                          <a:effectLst/>
                        </a:rPr>
                        <a:t>Utbildning</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34,3%</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34,5%</a:t>
                      </a:r>
                      <a:endParaRPr lang="sv-SE"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34,1%</a:t>
                      </a:r>
                      <a:endParaRPr lang="sv-SE"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33,8%</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33,3%</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33,5%</a:t>
                      </a:r>
                      <a:endParaRPr lang="sv-SE"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33,2%</a:t>
                      </a:r>
                      <a:endParaRPr lang="sv-SE"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3716554"/>
                  </a:ext>
                </a:extLst>
              </a:tr>
              <a:tr h="669526">
                <a:tc>
                  <a:txBody>
                    <a:bodyPr/>
                    <a:lstStyle/>
                    <a:p>
                      <a:pPr algn="l" rtl="0" fontAlgn="ctr"/>
                      <a:r>
                        <a:rPr lang="sv-SE" sz="1800" u="none" strike="noStrike">
                          <a:effectLst/>
                        </a:rPr>
                        <a:t>Forskning</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20,2%</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20,5%</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19,9%</a:t>
                      </a:r>
                      <a:endParaRPr lang="sv-SE"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19,8%</a:t>
                      </a:r>
                      <a:endParaRPr lang="sv-SE"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20,1%</a:t>
                      </a:r>
                      <a:endParaRPr lang="sv-SE"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19,6%</a:t>
                      </a:r>
                      <a:endParaRPr lang="sv-SE"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19,5%</a:t>
                      </a:r>
                      <a:endParaRPr lang="sv-SE"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7764956"/>
                  </a:ext>
                </a:extLst>
              </a:tr>
              <a:tr h="690448">
                <a:tc>
                  <a:txBody>
                    <a:bodyPr/>
                    <a:lstStyle/>
                    <a:p>
                      <a:pPr algn="l" rtl="0" fontAlgn="ctr"/>
                      <a:r>
                        <a:rPr lang="sv-SE" sz="1800" u="none" strike="noStrike">
                          <a:effectLst/>
                        </a:rPr>
                        <a:t>Totalt</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26,3%</a:t>
                      </a:r>
                      <a:endParaRPr lang="sv-SE"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26,5%</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25,9%</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25,6%</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a:effectLst/>
                        </a:rPr>
                        <a:t>25,5%</a:t>
                      </a:r>
                      <a:endParaRPr lang="sv-SE" sz="18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25,2%</a:t>
                      </a:r>
                      <a:endParaRPr lang="sv-SE" sz="18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sv-SE" sz="1800" u="none" strike="noStrike" dirty="0">
                          <a:effectLst/>
                        </a:rPr>
                        <a:t>25,0%</a:t>
                      </a:r>
                      <a:endParaRPr lang="sv-SE" sz="18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7900646"/>
                  </a:ext>
                </a:extLst>
              </a:tr>
            </a:tbl>
          </a:graphicData>
        </a:graphic>
      </p:graphicFrame>
    </p:spTree>
    <p:extLst>
      <p:ext uri="{BB962C8B-B14F-4D97-AF65-F5344CB8AC3E}">
        <p14:creationId xmlns:p14="http://schemas.microsoft.com/office/powerpoint/2010/main" val="2255217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Inrapporterade </a:t>
            </a:r>
            <a:r>
              <a:rPr lang="sv-SE" dirty="0" err="1"/>
              <a:t>direktifieringar</a:t>
            </a:r>
            <a:r>
              <a:rPr lang="sv-SE" dirty="0"/>
              <a:t> 2017</a:t>
            </a:r>
          </a:p>
        </p:txBody>
      </p:sp>
      <p:sp>
        <p:nvSpPr>
          <p:cNvPr id="4" name="Platshållare för bildnummer 3"/>
          <p:cNvSpPr>
            <a:spLocks noGrp="1"/>
          </p:cNvSpPr>
          <p:nvPr>
            <p:ph type="sldNum" sz="quarter" idx="12"/>
          </p:nvPr>
        </p:nvSpPr>
        <p:spPr/>
        <p:txBody>
          <a:bodyPr/>
          <a:lstStyle/>
          <a:p>
            <a:fld id="{F744A35F-86DE-449F-A7A9-32B43FB60C66}" type="slidenum">
              <a:rPr lang="sv-SE" smtClean="0"/>
              <a:pPr/>
              <a:t>9</a:t>
            </a:fld>
            <a:endParaRPr lang="sv-SE"/>
          </a:p>
        </p:txBody>
      </p:sp>
      <p:sp>
        <p:nvSpPr>
          <p:cNvPr id="3" name="textruta 2"/>
          <p:cNvSpPr txBox="1"/>
          <p:nvPr/>
        </p:nvSpPr>
        <p:spPr>
          <a:xfrm>
            <a:off x="539552" y="5301208"/>
            <a:ext cx="720080" cy="369332"/>
          </a:xfrm>
          <a:prstGeom prst="rect">
            <a:avLst/>
          </a:prstGeom>
          <a:noFill/>
        </p:spPr>
        <p:txBody>
          <a:bodyPr wrap="square" rtlCol="0">
            <a:spAutoFit/>
          </a:bodyPr>
          <a:lstStyle/>
          <a:p>
            <a:r>
              <a:rPr lang="sv-SE" dirty="0"/>
              <a:t>mnkr</a:t>
            </a:r>
          </a:p>
        </p:txBody>
      </p:sp>
      <p:sp>
        <p:nvSpPr>
          <p:cNvPr id="7" name="Platshållare för datum 6"/>
          <p:cNvSpPr>
            <a:spLocks noGrp="1"/>
          </p:cNvSpPr>
          <p:nvPr>
            <p:ph type="dt" sz="half" idx="10"/>
          </p:nvPr>
        </p:nvSpPr>
        <p:spPr>
          <a:xfrm>
            <a:off x="457200" y="6376243"/>
            <a:ext cx="4186808" cy="365125"/>
          </a:xfrm>
        </p:spPr>
        <p:txBody>
          <a:bodyPr/>
          <a:lstStyle/>
          <a:p>
            <a:r>
              <a:rPr lang="sv-SE" dirty="0"/>
              <a:t>SUHF-statistiken 2017</a:t>
            </a:r>
          </a:p>
        </p:txBody>
      </p:sp>
      <p:graphicFrame>
        <p:nvGraphicFramePr>
          <p:cNvPr id="8" name="Table 7">
            <a:extLst>
              <a:ext uri="{FF2B5EF4-FFF2-40B4-BE49-F238E27FC236}">
                <a16:creationId xmlns:a16="http://schemas.microsoft.com/office/drawing/2014/main" id="{441395FB-77B7-4288-A438-7A69D20496F3}"/>
              </a:ext>
            </a:extLst>
          </p:cNvPr>
          <p:cNvGraphicFramePr>
            <a:graphicFrameLocks noGrp="1"/>
          </p:cNvGraphicFramePr>
          <p:nvPr>
            <p:extLst>
              <p:ext uri="{D42A27DB-BD31-4B8C-83A1-F6EECF244321}">
                <p14:modId xmlns:p14="http://schemas.microsoft.com/office/powerpoint/2010/main" val="873844943"/>
              </p:ext>
            </p:extLst>
          </p:nvPr>
        </p:nvGraphicFramePr>
        <p:xfrm>
          <a:off x="467544" y="2053894"/>
          <a:ext cx="8219256" cy="2611058"/>
        </p:xfrm>
        <a:graphic>
          <a:graphicData uri="http://schemas.openxmlformats.org/drawingml/2006/table">
            <a:tbl>
              <a:tblPr/>
              <a:tblGrid>
                <a:gridCol w="2054814">
                  <a:extLst>
                    <a:ext uri="{9D8B030D-6E8A-4147-A177-3AD203B41FA5}">
                      <a16:colId xmlns:a16="http://schemas.microsoft.com/office/drawing/2014/main" val="3104807852"/>
                    </a:ext>
                  </a:extLst>
                </a:gridCol>
                <a:gridCol w="2054814">
                  <a:extLst>
                    <a:ext uri="{9D8B030D-6E8A-4147-A177-3AD203B41FA5}">
                      <a16:colId xmlns:a16="http://schemas.microsoft.com/office/drawing/2014/main" val="2878030009"/>
                    </a:ext>
                  </a:extLst>
                </a:gridCol>
                <a:gridCol w="2054814">
                  <a:extLst>
                    <a:ext uri="{9D8B030D-6E8A-4147-A177-3AD203B41FA5}">
                      <a16:colId xmlns:a16="http://schemas.microsoft.com/office/drawing/2014/main" val="1480507514"/>
                    </a:ext>
                  </a:extLst>
                </a:gridCol>
                <a:gridCol w="2054814">
                  <a:extLst>
                    <a:ext uri="{9D8B030D-6E8A-4147-A177-3AD203B41FA5}">
                      <a16:colId xmlns:a16="http://schemas.microsoft.com/office/drawing/2014/main" val="3453288607"/>
                    </a:ext>
                  </a:extLst>
                </a:gridCol>
              </a:tblGrid>
              <a:tr h="966561">
                <a:tc>
                  <a:txBody>
                    <a:bodyPr/>
                    <a:lstStyle/>
                    <a:p>
                      <a:pPr algn="l" fontAlgn="t"/>
                      <a:r>
                        <a:rPr lang="sv-SE" sz="1800" b="0" i="0" u="none" strike="noStrike" dirty="0">
                          <a:solidFill>
                            <a:srgbClr val="000000"/>
                          </a:solidFill>
                          <a:effectLst/>
                          <a:latin typeface="Arial" panose="020B060402020202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sv-SE" sz="1800" b="1" i="0" u="none" strike="noStrike" dirty="0">
                          <a:solidFill>
                            <a:srgbClr val="FFFFFF"/>
                          </a:solidFill>
                          <a:effectLst/>
                          <a:latin typeface="Calibri" panose="020F0502020204030204" pitchFamily="34" charset="0"/>
                        </a:rPr>
                        <a:t>Utbildnings- och </a:t>
                      </a:r>
                      <a:r>
                        <a:rPr lang="sv-SE" sz="1800" b="1" i="0" u="none" strike="noStrike" dirty="0" err="1">
                          <a:solidFill>
                            <a:srgbClr val="FFFFFF"/>
                          </a:solidFill>
                          <a:effectLst/>
                          <a:latin typeface="Calibri" panose="020F0502020204030204" pitchFamily="34" charset="0"/>
                        </a:rPr>
                        <a:t>forskningsadmin</a:t>
                      </a:r>
                      <a:endParaRPr lang="sv-SE" sz="1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sv-SE" sz="1800" b="1" i="0" u="none" strike="noStrike" dirty="0">
                          <a:solidFill>
                            <a:srgbClr val="FFFFFF"/>
                          </a:solidFill>
                          <a:effectLst/>
                          <a:latin typeface="Calibri" panose="020F0502020204030204" pitchFamily="34" charset="0"/>
                        </a:rPr>
                        <a:t>Ekonomi- och </a:t>
                      </a:r>
                      <a:r>
                        <a:rPr lang="sv-SE" sz="1800" b="1" i="0" u="none" strike="noStrike" dirty="0" err="1">
                          <a:solidFill>
                            <a:srgbClr val="FFFFFF"/>
                          </a:solidFill>
                          <a:effectLst/>
                          <a:latin typeface="Calibri" panose="020F0502020204030204" pitchFamily="34" charset="0"/>
                        </a:rPr>
                        <a:t>personaladmin</a:t>
                      </a:r>
                      <a:endParaRPr lang="sv-SE" sz="1800" b="1" i="0" u="none" strike="noStrike" dirty="0">
                        <a:solidFill>
                          <a:srgbClr val="FFFFFF"/>
                        </a:solidFill>
                        <a:effectLst/>
                        <a:latin typeface="Calibri" panose="020F050202020403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sv-SE" sz="1800" b="1" i="0" u="none" strike="noStrike">
                          <a:solidFill>
                            <a:srgbClr val="FFFFFF"/>
                          </a:solidFill>
                          <a:effectLst/>
                          <a:latin typeface="Calibri" panose="020F0502020204030204" pitchFamily="34" charset="0"/>
                        </a:rPr>
                        <a:t>Infrastruktur och service</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703279576"/>
                  </a:ext>
                </a:extLst>
              </a:tr>
              <a:tr h="553759">
                <a:tc>
                  <a:txBody>
                    <a:bodyPr/>
                    <a:lstStyle/>
                    <a:p>
                      <a:pPr algn="l" rtl="0" fontAlgn="ctr"/>
                      <a:r>
                        <a:rPr lang="sv-SE" sz="1800" b="0" i="0" u="none" strike="noStrike">
                          <a:solidFill>
                            <a:srgbClr val="000000"/>
                          </a:solidFill>
                          <a:effectLst/>
                          <a:latin typeface="Calibri" panose="020F0502020204030204" pitchFamily="34" charset="0"/>
                        </a:rPr>
                        <a:t>Utbildning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sv-SE" sz="1800" b="0" i="0" u="none" strike="noStrike" dirty="0">
                          <a:solidFill>
                            <a:srgbClr val="000000"/>
                          </a:solidFill>
                          <a:effectLst/>
                          <a:latin typeface="Calibri" panose="020F0502020204030204" pitchFamily="34" charset="0"/>
                        </a:rPr>
                        <a:t>17,3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sv-SE" sz="1800" b="0" i="0" u="none" strike="noStrike" dirty="0">
                          <a:solidFill>
                            <a:srgbClr val="000000"/>
                          </a:solidFill>
                          <a:effectLst/>
                          <a:latin typeface="Calibri" panose="020F0502020204030204" pitchFamily="34" charset="0"/>
                        </a:rPr>
                        <a:t>17,1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rtl="0" fontAlgn="ctr"/>
                      <a:r>
                        <a:rPr lang="sv-SE" sz="1800" b="0" i="0" u="none" strike="noStrike" dirty="0">
                          <a:solidFill>
                            <a:srgbClr val="000000"/>
                          </a:solidFill>
                          <a:effectLst/>
                          <a:latin typeface="Calibri" panose="020F0502020204030204" pitchFamily="34" charset="0"/>
                        </a:rPr>
                        <a:t>109,5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221282590"/>
                  </a:ext>
                </a:extLst>
              </a:tr>
              <a:tr h="536979">
                <a:tc>
                  <a:txBody>
                    <a:bodyPr/>
                    <a:lstStyle/>
                    <a:p>
                      <a:pPr algn="l" rtl="0" fontAlgn="ctr"/>
                      <a:r>
                        <a:rPr lang="sv-SE" sz="1800" b="0" i="0" u="none" strike="noStrike">
                          <a:solidFill>
                            <a:srgbClr val="000000"/>
                          </a:solidFill>
                          <a:effectLst/>
                          <a:latin typeface="Calibri" panose="020F0502020204030204" pitchFamily="34" charset="0"/>
                        </a:rPr>
                        <a:t>Forskning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sv-SE" sz="1800" b="0" i="0" u="none" strike="noStrike">
                          <a:solidFill>
                            <a:srgbClr val="000000"/>
                          </a:solidFill>
                          <a:effectLst/>
                          <a:latin typeface="Calibri" panose="020F050202020403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sv-SE" sz="1800" b="0" i="0" u="none" strike="noStrike" dirty="0">
                          <a:solidFill>
                            <a:srgbClr val="000000"/>
                          </a:solidFill>
                          <a:effectLst/>
                          <a:latin typeface="Calibri" panose="020F0502020204030204" pitchFamily="34" charset="0"/>
                        </a:rPr>
                        <a:t>21,9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tc>
                  <a:txBody>
                    <a:bodyPr/>
                    <a:lstStyle/>
                    <a:p>
                      <a:pPr algn="ctr" rtl="0" fontAlgn="ctr"/>
                      <a:r>
                        <a:rPr lang="sv-SE" sz="1800" b="0" i="0" u="none" strike="noStrike" dirty="0">
                          <a:solidFill>
                            <a:srgbClr val="000000"/>
                          </a:solidFill>
                          <a:effectLst/>
                          <a:latin typeface="Calibri" panose="020F0502020204030204" pitchFamily="34" charset="0"/>
                        </a:rPr>
                        <a:t>261,3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92140752"/>
                  </a:ext>
                </a:extLst>
              </a:tr>
              <a:tr h="553759">
                <a:tc>
                  <a:txBody>
                    <a:bodyPr/>
                    <a:lstStyle/>
                    <a:p>
                      <a:pPr algn="l" rtl="0" fontAlgn="ctr"/>
                      <a:r>
                        <a:rPr lang="sv-SE" sz="1800" b="1" i="0" u="none" strike="noStrike">
                          <a:solidFill>
                            <a:srgbClr val="FFFFFF"/>
                          </a:solidFill>
                          <a:effectLst/>
                          <a:latin typeface="Calibri" panose="020F0502020204030204" pitchFamily="34" charset="0"/>
                        </a:rPr>
                        <a:t>Summa</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sv-SE" sz="1800" b="1" i="0" u="none" strike="noStrike">
                          <a:solidFill>
                            <a:srgbClr val="FFFFFF"/>
                          </a:solidFill>
                          <a:effectLst/>
                          <a:latin typeface="Calibri" panose="020F0502020204030204" pitchFamily="34" charset="0"/>
                        </a:rPr>
                        <a:t>23,3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sv-SE" sz="1800" b="1" i="0" u="none" strike="noStrike" dirty="0">
                          <a:solidFill>
                            <a:srgbClr val="FFFFFF"/>
                          </a:solidFill>
                          <a:effectLst/>
                          <a:latin typeface="Calibri" panose="020F0502020204030204" pitchFamily="34" charset="0"/>
                        </a:rPr>
                        <a:t>39,0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gn="ctr" rtl="0" fontAlgn="ctr"/>
                      <a:r>
                        <a:rPr lang="sv-SE" sz="1800" b="1" i="0" u="none" strike="noStrike" dirty="0">
                          <a:solidFill>
                            <a:srgbClr val="FFFFFF"/>
                          </a:solidFill>
                          <a:effectLst/>
                          <a:latin typeface="Calibri" panose="020F0502020204030204" pitchFamily="34" charset="0"/>
                        </a:rPr>
                        <a:t>370,8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306845835"/>
                  </a:ext>
                </a:extLst>
              </a:tr>
            </a:tbl>
          </a:graphicData>
        </a:graphic>
      </p:graphicFrame>
    </p:spTree>
    <p:extLst>
      <p:ext uri="{BB962C8B-B14F-4D97-AF65-F5344CB8AC3E}">
        <p14:creationId xmlns:p14="http://schemas.microsoft.com/office/powerpoint/2010/main" val="141027298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11320</TotalTime>
  <Words>2847</Words>
  <Application>Microsoft Office PowerPoint</Application>
  <PresentationFormat>On-screen Show (4:3)</PresentationFormat>
  <Paragraphs>514</Paragraphs>
  <Slides>40</Slides>
  <Notes>40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Calibri</vt:lpstr>
      <vt:lpstr>Office-tema</vt:lpstr>
      <vt:lpstr>Lärosätenas indirekta kostnader</vt:lpstr>
      <vt:lpstr>SUHF-statistik</vt:lpstr>
      <vt:lpstr>SUHF-statistik</vt:lpstr>
      <vt:lpstr>SUHF-statistik</vt:lpstr>
      <vt:lpstr>Direktifiering</vt:lpstr>
      <vt:lpstr>Lokal avgift i lönekostnadspålägg</vt:lpstr>
      <vt:lpstr>Lönekostnadspålägg 2017</vt:lpstr>
      <vt:lpstr>Andel indirekta kostnader</vt:lpstr>
      <vt:lpstr>Inrapporterade direktifieringar 2017</vt:lpstr>
      <vt:lpstr>Andel indirekta kostnader 2017</vt:lpstr>
      <vt:lpstr>Andel indirekta kostnader</vt:lpstr>
      <vt:lpstr>Andel indirekta kostnader 2017</vt:lpstr>
      <vt:lpstr>Andel indirekta kostnader 2017</vt:lpstr>
      <vt:lpstr>Jämförelse tidigare år</vt:lpstr>
      <vt:lpstr>Jämförelse tidigare år</vt:lpstr>
      <vt:lpstr>Jämförelse tidigare år - forskning</vt:lpstr>
      <vt:lpstr>Andel indirekta kostnader</vt:lpstr>
      <vt:lpstr>Andel indirekta kostnader</vt:lpstr>
      <vt:lpstr>Jämförelse tidigare år - utbildning</vt:lpstr>
      <vt:lpstr>Jämförelse tidigare år -  utbildning</vt:lpstr>
      <vt:lpstr>Jämförelse tidigare år - utbildning</vt:lpstr>
      <vt:lpstr>Andel indirekta kostnader</vt:lpstr>
      <vt:lpstr>Andel indirekta kostnader</vt:lpstr>
      <vt:lpstr>Jämförelse tidigare år - totalt</vt:lpstr>
      <vt:lpstr>Jämförelser tidigare år - totalt</vt:lpstr>
      <vt:lpstr>Jämförelser tidigare år - totalt</vt:lpstr>
      <vt:lpstr>Verksamhetsgrenar 2017</vt:lpstr>
      <vt:lpstr>Verksamhetsgrenar - utveckling</vt:lpstr>
      <vt:lpstr>Verksamhetsgren/nivå 2017</vt:lpstr>
      <vt:lpstr>Nivåer 2017</vt:lpstr>
      <vt:lpstr>Nivåer 2017</vt:lpstr>
      <vt:lpstr>Nivåer – utveckling </vt:lpstr>
      <vt:lpstr>Nivåer utbildning - utveckling</vt:lpstr>
      <vt:lpstr>Nivåer forskning - utveckling</vt:lpstr>
      <vt:lpstr>Funktioner 2017</vt:lpstr>
      <vt:lpstr>Funktioner 2017 - andel</vt:lpstr>
      <vt:lpstr>Funktioner 2017 - belopp</vt:lpstr>
      <vt:lpstr>Funktioner utbildning - utveckling</vt:lpstr>
      <vt:lpstr>Funktioner forskning - utveckling</vt:lpstr>
      <vt:lpstr>Förkortningar (bokstavsordning)</vt:lpstr>
    </vt:vector>
  </TitlesOfParts>
  <Company>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Ann-Kristin Mattsson</dc:creator>
  <cp:lastModifiedBy>Lundborg Stefan</cp:lastModifiedBy>
  <cp:revision>355</cp:revision>
  <cp:lastPrinted>2016-12-06T10:30:33Z</cp:lastPrinted>
  <dcterms:created xsi:type="dcterms:W3CDTF">2012-07-04T13:45:48Z</dcterms:created>
  <dcterms:modified xsi:type="dcterms:W3CDTF">2018-02-27T14:48:46Z</dcterms:modified>
</cp:coreProperties>
</file>