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Century Schoolbook" panose="02040604050505020304" pitchFamily="18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3d5dbcf84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3d5dbcf84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3d5dbcf8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3d5dbcf8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3d5dbcf8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3d5dbcf8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d5dbcf8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d5dbcf8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3d5dbcf8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3d5dbcf8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3d5dbcf8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3d5dbcf8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d5dbcf8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d5dbcf8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3d5dbcf8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3d5dbcf8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4216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d5dbcf8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d5dbcf8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d5dbcf84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3d5dbcf84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Century Schoolbook"/>
              <a:buNone/>
              <a:defRPr sz="52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entury Schoolbook"/>
              <a:buNone/>
              <a:defRPr sz="28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" name="Google Shape;14;p2"/>
          <p:cNvSpPr txBox="1"/>
          <p:nvPr/>
        </p:nvSpPr>
        <p:spPr>
          <a:xfrm>
            <a:off x="3124200" y="46774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Sveriges förenade studentkårer 2019</a:t>
            </a:r>
            <a:endParaRPr sz="1200">
              <a:solidFill>
                <a:srgbClr val="898989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Century Schoolbook"/>
              <a:buNone/>
              <a:defRPr sz="36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" name="Google Shape;18;p3"/>
          <p:cNvSpPr txBox="1"/>
          <p:nvPr/>
        </p:nvSpPr>
        <p:spPr>
          <a:xfrm>
            <a:off x="3124200" y="46774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Sveriges förenade studentkårer 2018</a:t>
            </a:r>
            <a:endParaRPr sz="1200">
              <a:solidFill>
                <a:srgbClr val="898989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entury Schoolbook"/>
              <a:buNone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Century Schoolbook"/>
              <a:buChar char="●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●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●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entury Schoolbook"/>
              <a:buNone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Century Schoolbook"/>
              <a:buChar char="●"/>
              <a:defRPr sz="14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Century Schoolbook"/>
              <a:buChar char="●"/>
              <a:defRPr sz="14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entury Schoolbook"/>
              <a:buNone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Century Schoolbook"/>
              <a:buNone/>
              <a:defRPr sz="24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●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Century Schoolbook"/>
              <a:buChar char="○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Century Schoolbook"/>
              <a:buChar char="■"/>
              <a:defRPr sz="1200"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Schoolbook"/>
              <a:buNone/>
              <a:defRPr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Century Schoolbook"/>
              <a:buChar char="●"/>
              <a:defRPr sz="1800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●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●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Century Schoolbook"/>
              <a:buChar char="○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Century Schoolbook"/>
              <a:buChar char="■"/>
              <a:defRPr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3124200" y="4677475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898989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Sveriges förenade studentkårer 2019</a:t>
            </a:r>
            <a:endParaRPr sz="1200">
              <a:solidFill>
                <a:srgbClr val="898989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8" y="4764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Studentperspektiv på kvalitet i stödverksamheten </a:t>
            </a:r>
            <a:endParaRPr sz="36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58" name="Google Shape;58;p13" descr="SFS_logo_cmyk_text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3476" y="3756300"/>
            <a:ext cx="2617038" cy="12852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36075" y="2678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SUHF Kvalitet i administrationen 2019-08-22</a:t>
            </a:r>
            <a:br>
              <a:rPr lang="en" sz="1400">
                <a:solidFill>
                  <a:srgbClr val="666666"/>
                </a:solidFill>
              </a:rPr>
            </a:br>
            <a:r>
              <a:rPr lang="en" sz="1400">
                <a:solidFill>
                  <a:srgbClr val="666666"/>
                </a:solidFill>
              </a:rPr>
              <a:t>Simon Edström </a:t>
            </a:r>
            <a:br>
              <a:rPr lang="en" sz="1400">
                <a:solidFill>
                  <a:srgbClr val="666666"/>
                </a:solidFill>
              </a:rPr>
            </a:br>
            <a:r>
              <a:rPr lang="en" sz="1400">
                <a:solidFill>
                  <a:srgbClr val="666666"/>
                </a:solidFill>
              </a:rPr>
              <a:t>SFS Vice ordförande 2019/2020</a:t>
            </a:r>
            <a:endParaRPr sz="14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Slutsats: jobba med studenterna som medaktörer!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Gör en aktiv koppling mellan stödverksamheten och studenternas lärande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Hjälp studenrepresentanter få en god förståelse för stödverksamhetens arbete, organisation och förutsättningar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Bjud in studenter att tycka till om kvalitetsarbetet i administrationen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Var lyhörda gentemot studenternas åsikter och lyssna på studenternas tankar om utvecklingsmöjligheter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Studenterna är medaktörer </a:t>
            </a:r>
            <a:r>
              <a:rPr lang="en" u="sng"/>
              <a:t>inte</a:t>
            </a:r>
            <a:r>
              <a:rPr lang="en"/>
              <a:t> kunder - samarbeta med studentkåren!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>
            <a:spLocks noGrp="1"/>
          </p:cNvSpPr>
          <p:nvPr>
            <p:ph type="ctrTitle"/>
          </p:nvPr>
        </p:nvSpPr>
        <p:spPr>
          <a:xfrm>
            <a:off x="311708" y="4764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Tack!</a:t>
            </a:r>
            <a:endParaRPr sz="3600"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id="143" name="Google Shape;143;p23" descr="SFS_logo_cmyk_text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3476" y="3756300"/>
            <a:ext cx="2617038" cy="128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Vad är kvalitet?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Syfte definierat från berörda intressenter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Uppfyllande av det syftet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908250" y="1521175"/>
            <a:ext cx="7433400" cy="2257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Vilka är intressenterna av stödverksamheten?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3688475" y="1652725"/>
            <a:ext cx="18354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Linjen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1089900" y="1652725"/>
            <a:ext cx="18354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Kollegiet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1089900" y="4105050"/>
            <a:ext cx="7032600" cy="287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Studenterna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5" name="Google Shape;75;p15"/>
          <p:cNvSpPr/>
          <p:nvPr/>
        </p:nvSpPr>
        <p:spPr>
          <a:xfrm>
            <a:off x="6214025" y="1652725"/>
            <a:ext cx="19815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Administrationen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3688475" y="1111600"/>
            <a:ext cx="1835400" cy="287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Staten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Stödverksamhet är </a:t>
            </a:r>
            <a:r>
              <a:rPr lang="en" u="sng"/>
              <a:t>stöd</a:t>
            </a:r>
            <a:r>
              <a:rPr lang="en"/>
              <a:t>verksamhet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i="1"/>
              <a:t>“De tar mer och mer resurser medan jag förväntas göra mer och mer själv”</a:t>
            </a:r>
            <a:br>
              <a:rPr lang="en" i="1"/>
            </a:br>
            <a:endParaRPr i="1"/>
          </a:p>
          <a:p>
            <a:pPr marL="457200" lvl="0" indent="-342900" algn="ctr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Anonym lärare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Vad säger UKÄ om stödverksamheten?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Vägledning för granskning av lärosätenas kvalitetssäkringsarbete:</a:t>
            </a:r>
            <a:endParaRPr/>
          </a:p>
          <a:p>
            <a:pPr marL="885825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“2.3 Lärosätet säkerställer att infrastruktur, studentstöd och läranderesurser är ändamålsenliga för studenternas och doktorandernas lärande och att dessa används på ett effektivt sätt.”</a:t>
            </a:r>
            <a:endParaRPr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Vad säger UKÄ om stödverksamheten?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277700"/>
            <a:ext cx="8832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Vägledning för granskning av lärosätenas kvalitetssäkringsarbete:</a:t>
            </a:r>
            <a:br>
              <a:rPr lang="en" dirty="0"/>
            </a:br>
            <a:endParaRPr dirty="0"/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Infrastruktur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Studentstöd					        Studenternas lärande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Läranderesurser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900" cy="52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4700" y="152400"/>
            <a:ext cx="6900" cy="5234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/>
          <p:nvPr/>
        </p:nvSpPr>
        <p:spPr>
          <a:xfrm>
            <a:off x="760550" y="1974525"/>
            <a:ext cx="1672200" cy="1686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3505250" y="2333275"/>
            <a:ext cx="2091300" cy="1054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8"/>
          <p:cNvSpPr/>
          <p:nvPr/>
        </p:nvSpPr>
        <p:spPr>
          <a:xfrm>
            <a:off x="2432750" y="2735400"/>
            <a:ext cx="1072500" cy="25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8"/>
          <p:cNvSpPr/>
          <p:nvPr/>
        </p:nvSpPr>
        <p:spPr>
          <a:xfrm>
            <a:off x="5596550" y="2741400"/>
            <a:ext cx="653400" cy="25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/>
          <p:nvPr/>
        </p:nvSpPr>
        <p:spPr>
          <a:xfrm>
            <a:off x="6249950" y="2616000"/>
            <a:ext cx="2228100" cy="4893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94;p18">
            <a:extLst>
              <a:ext uri="{FF2B5EF4-FFF2-40B4-BE49-F238E27FC236}">
                <a16:creationId xmlns:a16="http://schemas.microsoft.com/office/drawing/2014/main" id="{7661B01B-CC4E-429E-ACC8-B3484A1B19AA}"/>
              </a:ext>
            </a:extLst>
          </p:cNvPr>
          <p:cNvSpPr txBox="1">
            <a:spLocks/>
          </p:cNvSpPr>
          <p:nvPr/>
        </p:nvSpPr>
        <p:spPr>
          <a:xfrm>
            <a:off x="3505250" y="2333275"/>
            <a:ext cx="2091300" cy="996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Schoolbook"/>
              <a:buChar char="●"/>
              <a:defRPr sz="18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●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●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indent="0">
              <a:buFont typeface="Century Schoolbook"/>
              <a:buNone/>
            </a:pPr>
            <a:r>
              <a:rPr lang="sv-SE" dirty="0"/>
              <a:t>Ändamålsenligt</a:t>
            </a:r>
          </a:p>
          <a:p>
            <a:pPr marL="0" indent="0">
              <a:buFont typeface="Century Schoolbook"/>
              <a:buNone/>
            </a:pPr>
            <a:endParaRPr lang="sv-SE" dirty="0"/>
          </a:p>
          <a:p>
            <a:pPr marL="0" indent="0">
              <a:buFont typeface="Century Schoolbook"/>
              <a:buNone/>
            </a:pPr>
            <a:r>
              <a:rPr lang="sv-SE" dirty="0"/>
              <a:t>Effektivt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Vad säger UKÄ om stödverksamheten?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277700"/>
            <a:ext cx="9002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Vägledning för granskning av lärosätenas kvalitetssäkringsarbete:</a:t>
            </a:r>
            <a:br>
              <a:rPr lang="en" dirty="0"/>
            </a:br>
            <a:endParaRPr dirty="0"/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Infrastruktur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Studentstöd					        </a:t>
            </a:r>
            <a:r>
              <a:rPr lang="sv-SE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Studenternas lärande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Läranderesurser</a:t>
            </a:r>
          </a:p>
          <a:p>
            <a:pPr marL="457200" marR="762000" lvl="0" indent="0" algn="l" rtl="0">
              <a:lnSpc>
                <a:spcPct val="114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900" cy="52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4700" y="152400"/>
            <a:ext cx="6900" cy="5234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/>
          <p:nvPr/>
        </p:nvSpPr>
        <p:spPr>
          <a:xfrm>
            <a:off x="760550" y="1974525"/>
            <a:ext cx="1672200" cy="16869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/>
          <p:nvPr/>
        </p:nvSpPr>
        <p:spPr>
          <a:xfrm>
            <a:off x="3505250" y="2333275"/>
            <a:ext cx="2091300" cy="1054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8"/>
          <p:cNvSpPr/>
          <p:nvPr/>
        </p:nvSpPr>
        <p:spPr>
          <a:xfrm>
            <a:off x="2432750" y="2735400"/>
            <a:ext cx="1072500" cy="25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8"/>
          <p:cNvSpPr/>
          <p:nvPr/>
        </p:nvSpPr>
        <p:spPr>
          <a:xfrm>
            <a:off x="5596550" y="2741400"/>
            <a:ext cx="653400" cy="250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8"/>
          <p:cNvSpPr/>
          <p:nvPr/>
        </p:nvSpPr>
        <p:spPr>
          <a:xfrm>
            <a:off x="6249950" y="2616000"/>
            <a:ext cx="2228100" cy="4893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94;p18">
            <a:extLst>
              <a:ext uri="{FF2B5EF4-FFF2-40B4-BE49-F238E27FC236}">
                <a16:creationId xmlns:a16="http://schemas.microsoft.com/office/drawing/2014/main" id="{7661B01B-CC4E-429E-ACC8-B3484A1B19AA}"/>
              </a:ext>
            </a:extLst>
          </p:cNvPr>
          <p:cNvSpPr txBox="1">
            <a:spLocks/>
          </p:cNvSpPr>
          <p:nvPr/>
        </p:nvSpPr>
        <p:spPr>
          <a:xfrm>
            <a:off x="3505250" y="2333275"/>
            <a:ext cx="2091300" cy="996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Schoolbook"/>
              <a:buChar char="●"/>
              <a:defRPr sz="18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●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●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Schoolbook"/>
              <a:buChar char="○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Century Schoolbook"/>
              <a:buChar char="■"/>
              <a:defRPr sz="1400" b="0" i="0" u="none" strike="noStrike" cap="non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marL="0" indent="0">
              <a:buFont typeface="Century Schoolbook"/>
              <a:buNone/>
            </a:pPr>
            <a:r>
              <a:rPr lang="sv-SE" dirty="0"/>
              <a:t>Ändamålsenligt</a:t>
            </a:r>
          </a:p>
          <a:p>
            <a:pPr marL="0" indent="0">
              <a:buFont typeface="Century Schoolbook"/>
              <a:buNone/>
            </a:pPr>
            <a:endParaRPr lang="sv-SE" dirty="0"/>
          </a:p>
          <a:p>
            <a:pPr marL="0" indent="0">
              <a:buFont typeface="Century Schoolbook"/>
              <a:buNone/>
            </a:pPr>
            <a:r>
              <a:rPr lang="sv-SE" dirty="0"/>
              <a:t>Effektivt</a:t>
            </a:r>
          </a:p>
        </p:txBody>
      </p:sp>
    </p:spTree>
    <p:extLst>
      <p:ext uri="{BB962C8B-B14F-4D97-AF65-F5344CB8AC3E}">
        <p14:creationId xmlns:p14="http://schemas.microsoft.com/office/powerpoint/2010/main" val="12932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Viktiga funktioner för studenterna</a:t>
            </a:r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Antagningssystem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Studievägledning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Yrkesvägledning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Bibliotek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Lokaler och campus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Lärplattformar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Kursinformation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Kontaktkataloger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Provhantering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Wifi och eluttag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etc.</a:t>
            </a:r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1"/>
          </p:nvPr>
        </p:nvSpPr>
        <p:spPr>
          <a:xfrm>
            <a:off x="4572000" y="11524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Kvalitetssamordning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Strategisk planering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Intern ekonomihantering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Juridik och upphandling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Lärarstöd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Internkommunikation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Forskarstöd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Marknadsföring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Innovationsstöd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etc.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/>
          <p:nvPr/>
        </p:nvSpPr>
        <p:spPr>
          <a:xfrm>
            <a:off x="903375" y="1677175"/>
            <a:ext cx="7433400" cy="2257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title"/>
          </p:nvPr>
        </p:nvSpPr>
        <p:spPr>
          <a:xfrm>
            <a:off x="241600" y="445025"/>
            <a:ext cx="8660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“Kvalitetsarbetet är en gemensam angelägenhet…”</a:t>
            </a:r>
            <a:endParaRPr i="1"/>
          </a:p>
        </p:txBody>
      </p:sp>
      <p:sp>
        <p:nvSpPr>
          <p:cNvPr id="128" name="Google Shape;128;p21"/>
          <p:cNvSpPr/>
          <p:nvPr/>
        </p:nvSpPr>
        <p:spPr>
          <a:xfrm>
            <a:off x="3683600" y="1808725"/>
            <a:ext cx="18354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Linjen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29" name="Google Shape;129;p21"/>
          <p:cNvSpPr/>
          <p:nvPr/>
        </p:nvSpPr>
        <p:spPr>
          <a:xfrm>
            <a:off x="1085025" y="1808725"/>
            <a:ext cx="18354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Studenterna </a:t>
            </a:r>
            <a:b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&amp;</a:t>
            </a:r>
            <a:b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Kollegiet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30" name="Google Shape;130;p21"/>
          <p:cNvSpPr/>
          <p:nvPr/>
        </p:nvSpPr>
        <p:spPr>
          <a:xfrm>
            <a:off x="6209150" y="1808725"/>
            <a:ext cx="1981500" cy="1994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Administrationen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31" name="Google Shape;131;p21"/>
          <p:cNvSpPr/>
          <p:nvPr/>
        </p:nvSpPr>
        <p:spPr>
          <a:xfrm>
            <a:off x="3683600" y="1267600"/>
            <a:ext cx="1835400" cy="287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entury Schoolbook"/>
                <a:ea typeface="Century Schoolbook"/>
                <a:cs typeface="Century Schoolbook"/>
                <a:sym typeface="Century Schoolbook"/>
              </a:rPr>
              <a:t>Staten</a:t>
            </a:r>
            <a:endParaRPr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Bildspel på skärmen (16:9)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Times New Roman</vt:lpstr>
      <vt:lpstr>Century Schoolbook</vt:lpstr>
      <vt:lpstr>Arial</vt:lpstr>
      <vt:lpstr>Simple Light</vt:lpstr>
      <vt:lpstr>Studentperspektiv på kvalitet i stödverksamheten </vt:lpstr>
      <vt:lpstr>Vad är kvalitet?</vt:lpstr>
      <vt:lpstr>Vilka är intressenterna av stödverksamheten?</vt:lpstr>
      <vt:lpstr>Stödverksamhet är stödverksamhet</vt:lpstr>
      <vt:lpstr>Vad säger UKÄ om stödverksamheten?</vt:lpstr>
      <vt:lpstr>Vad säger UKÄ om stödverksamheten?</vt:lpstr>
      <vt:lpstr>Vad säger UKÄ om stödverksamheten?</vt:lpstr>
      <vt:lpstr>Viktiga funktioner för studenterna</vt:lpstr>
      <vt:lpstr>“Kvalitetsarbetet är en gemensam angelägenhet…”</vt:lpstr>
      <vt:lpstr>Slutsats: jobba med studenterna som medaktörer!</vt:lpstr>
      <vt:lpstr>Tack!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Studentperspektiv på kvalitet i stödverksamheten </dc:title>
  <cp:lastModifiedBy>Catarina B Ludwig</cp:lastModifiedBy>
  <cp:revision>1</cp:revision>
  <dcterms:modified xsi:type="dcterms:W3CDTF">2019-08-22T07:36:39Z</dcterms:modified>
</cp:coreProperties>
</file>