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59" r:id="rId3"/>
    <p:sldId id="258" r:id="rId4"/>
    <p:sldId id="261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6" y="5322789"/>
            <a:ext cx="2142308" cy="67469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84343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671" y="5322789"/>
            <a:ext cx="2142307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355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7" y="5322789"/>
            <a:ext cx="2142307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717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88104" y="182880"/>
            <a:ext cx="8773015" cy="5430373"/>
          </a:xfrm>
          <a:prstGeom prst="rect">
            <a:avLst/>
          </a:pr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7" y="5882422"/>
            <a:ext cx="2142307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Lägg till en rubrik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smtClean="0"/>
              <a:t>Klicka för att lägga till underrubrik, tänk dock på att inte använda denna layout som slutsida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13260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87338" y="307049"/>
            <a:ext cx="8569325" cy="54123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5819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87338" y="313664"/>
            <a:ext cx="8569325" cy="54393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64181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94316" y="306685"/>
            <a:ext cx="8569325" cy="5421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3071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87338" y="314028"/>
            <a:ext cx="8569325" cy="542217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574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Bei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87338" y="314027"/>
            <a:ext cx="8569325" cy="54221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6435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 - Gr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287338" y="321006"/>
            <a:ext cx="8569325" cy="54151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10383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219" y="1818658"/>
            <a:ext cx="6653560" cy="3889654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2019-08-20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extruta 6"/>
          <p:cNvSpPr txBox="1"/>
          <p:nvPr userDrawn="1"/>
        </p:nvSpPr>
        <p:spPr>
          <a:xfrm>
            <a:off x="-525538" y="77376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1245221" y="464755"/>
            <a:ext cx="6647364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60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5220" y="1842293"/>
            <a:ext cx="3148689" cy="388695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2019-08-20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44865" y="1842293"/>
            <a:ext cx="3147720" cy="3886956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245221" y="464755"/>
            <a:ext cx="6647364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526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2019-08-20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245221" y="464755"/>
            <a:ext cx="6647364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184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t>2019-08-20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2969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267214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6" y="5322789"/>
            <a:ext cx="2142308" cy="674694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26788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76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Ros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7" y="5322789"/>
            <a:ext cx="2142307" cy="674694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4060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- och slutsida Grö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 userDrawn="1"/>
        </p:nvSpPr>
        <p:spPr>
          <a:xfrm>
            <a:off x="188104" y="182880"/>
            <a:ext cx="8773015" cy="64844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0847" y="5322789"/>
            <a:ext cx="2142307" cy="67469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962000" y="1484313"/>
            <a:ext cx="5220000" cy="1561945"/>
          </a:xfrm>
        </p:spPr>
        <p:txBody>
          <a:bodyPr anchor="b">
            <a:normAutofit/>
          </a:bodyPr>
          <a:lstStyle>
            <a:lvl1pPr algn="ctr">
              <a:defRPr sz="28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1962000" y="3284539"/>
            <a:ext cx="5220000" cy="108368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5048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48318" y="464754"/>
            <a:ext cx="6647364" cy="108046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220" y="1818656"/>
            <a:ext cx="6653560" cy="388267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43" y="6531430"/>
            <a:ext cx="1080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7A3B3DD-11D3-46FE-8693-ABC62839DACF}" type="datetimeFigureOut">
              <a:rPr lang="sv-SE" smtClean="0"/>
              <a:pPr/>
              <a:t>2019-08-20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63825" y="6531430"/>
            <a:ext cx="3816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632" y="6531430"/>
            <a:ext cx="1080000" cy="985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7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D3ED0E79-C485-4358-AA6A-241A5ED8242A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1845" y="5890556"/>
            <a:ext cx="1600310" cy="50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846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6" r:id="rId4"/>
    <p:sldLayoutId id="2147483667" r:id="rId5"/>
    <p:sldLayoutId id="2147483684" r:id="rId6"/>
    <p:sldLayoutId id="2147483687" r:id="rId7"/>
    <p:sldLayoutId id="2147483674" r:id="rId8"/>
    <p:sldLayoutId id="2147483675" r:id="rId9"/>
    <p:sldLayoutId id="2147483677" r:id="rId10"/>
    <p:sldLayoutId id="2147483676" r:id="rId11"/>
    <p:sldLayoutId id="2147483678" r:id="rId12"/>
    <p:sldLayoutId id="2147483686" r:id="rId13"/>
    <p:sldLayoutId id="2147483679" r:id="rId14"/>
    <p:sldLayoutId id="2147483680" r:id="rId15"/>
    <p:sldLayoutId id="2147483681" r:id="rId16"/>
    <p:sldLayoutId id="2147483682" r:id="rId17"/>
    <p:sldLayoutId id="2147483683" r:id="rId18"/>
  </p:sldLayoutIdLst>
  <p:txStyles>
    <p:titleStyle>
      <a:lvl1pPr algn="ctr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Courier New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100000"/>
        </a:lnSpc>
        <a:spcBef>
          <a:spcPts val="500"/>
        </a:spcBef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Lucida Grande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1234" userDrawn="1">
          <p15:clr>
            <a:srgbClr val="F26B43"/>
          </p15:clr>
        </p15:guide>
        <p15:guide id="3" pos="4526" userDrawn="1">
          <p15:clr>
            <a:srgbClr val="F26B43"/>
          </p15:clr>
        </p15:guide>
        <p15:guide id="4" orient="horz" pos="3475" userDrawn="1">
          <p15:clr>
            <a:srgbClr val="F26B43"/>
          </p15:clr>
        </p15:guide>
        <p15:guide id="5" pos="181" userDrawn="1">
          <p15:clr>
            <a:srgbClr val="F26B43"/>
          </p15:clr>
        </p15:guide>
        <p15:guide id="6" pos="4378" userDrawn="1">
          <p15:clr>
            <a:srgbClr val="F26B43"/>
          </p15:clr>
        </p15:guide>
        <p15:guide id="7" pos="1379" userDrawn="1">
          <p15:clr>
            <a:srgbClr val="F26B43"/>
          </p15:clr>
        </p15:guide>
        <p15:guide id="8" pos="5579" userDrawn="1">
          <p15:clr>
            <a:srgbClr val="F26B43"/>
          </p15:clr>
        </p15:guide>
        <p15:guide id="9" orient="horz" pos="935" userDrawn="1">
          <p15:clr>
            <a:srgbClr val="F26B43"/>
          </p15:clr>
        </p15:guide>
        <p15:guide id="10" orient="horz" pos="2069" userDrawn="1">
          <p15:clr>
            <a:srgbClr val="F26B43"/>
          </p15:clr>
        </p15:guide>
        <p15:guide id="11" orient="horz" pos="177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FF1C06-B0AA-F741-B6CF-8FE0774B6B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Värdeskapande processer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3A1F2C5-00CB-BB45-A27B-8DC18116A4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En enhetsöverskridande utvecklingsinsats inom Umeå universitets förvaltning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2079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>
          <a:xfrm>
            <a:off x="1196523" y="1775373"/>
            <a:ext cx="6653560" cy="4295378"/>
          </a:xfrm>
        </p:spPr>
        <p:txBody>
          <a:bodyPr>
            <a:normAutofit/>
          </a:bodyPr>
          <a:lstStyle/>
          <a:p>
            <a:r>
              <a:rPr lang="sv-SE" dirty="0"/>
              <a:t>Hittat tidstjuvar och fått igång diskussion om hur det kan bli mer </a:t>
            </a:r>
            <a:r>
              <a:rPr lang="sv-SE" dirty="0" smtClean="0"/>
              <a:t>effektivt.</a:t>
            </a:r>
          </a:p>
          <a:p>
            <a:r>
              <a:rPr lang="sv-SE" dirty="0"/>
              <a:t>Vi samverkar bättre, kan leverera bättre</a:t>
            </a:r>
            <a:r>
              <a:rPr lang="sv-SE" dirty="0" smtClean="0"/>
              <a:t>.</a:t>
            </a:r>
          </a:p>
          <a:p>
            <a:r>
              <a:rPr lang="sv-SE" dirty="0"/>
              <a:t>Det blir lätt att göra manualer för alla arbetsuppgifter/delprocesser</a:t>
            </a:r>
            <a:r>
              <a:rPr lang="sv-SE" dirty="0" smtClean="0"/>
              <a:t>.</a:t>
            </a:r>
          </a:p>
          <a:p>
            <a:r>
              <a:rPr lang="sv-SE" dirty="0"/>
              <a:t>Som nyanställd blir man tryggare</a:t>
            </a:r>
            <a:r>
              <a:rPr lang="sv-SE" dirty="0" smtClean="0"/>
              <a:t>.</a:t>
            </a:r>
          </a:p>
          <a:p>
            <a:r>
              <a:rPr lang="sv-SE" dirty="0"/>
              <a:t>Får syn på onödiga moment och flaskhalsar genom att man ritar upp </a:t>
            </a:r>
            <a:r>
              <a:rPr lang="sv-SE" dirty="0" smtClean="0"/>
              <a:t>processerna.</a:t>
            </a:r>
          </a:p>
          <a:p>
            <a:r>
              <a:rPr lang="sv-SE" dirty="0"/>
              <a:t>Minskade sårbarheter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Det </a:t>
            </a:r>
            <a:r>
              <a:rPr lang="sv-SE" dirty="0"/>
              <a:t>blir bättre både för kunden och för </a:t>
            </a:r>
            <a:r>
              <a:rPr lang="sv-SE" dirty="0" smtClean="0"/>
              <a:t>anställda.</a:t>
            </a:r>
          </a:p>
          <a:p>
            <a:pPr marL="0" indent="0">
              <a:buNone/>
            </a:pPr>
            <a:r>
              <a:rPr lang="sv-SE" dirty="0" smtClean="0"/>
              <a:t>(ett urval synpunkter) 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De största vinsterna enligt </a:t>
            </a:r>
            <a:br>
              <a:rPr lang="sv-SE" dirty="0" smtClean="0"/>
            </a:br>
            <a:r>
              <a:rPr lang="sv-SE" dirty="0" smtClean="0"/>
              <a:t>personalen inom VO Verksamhetsstöd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88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245221" y="464755"/>
            <a:ext cx="6647364" cy="790467"/>
          </a:xfrm>
        </p:spPr>
        <p:txBody>
          <a:bodyPr/>
          <a:lstStyle/>
          <a:p>
            <a:r>
              <a:rPr lang="sv-SE" dirty="0" smtClean="0"/>
              <a:t>Födelsedagspresenten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384155" y="2088510"/>
            <a:ext cx="1163291" cy="6601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Vad ska jag köpa? </a:t>
            </a:r>
            <a:endParaRPr lang="sv-SE" dirty="0"/>
          </a:p>
        </p:txBody>
      </p:sp>
      <p:sp>
        <p:nvSpPr>
          <p:cNvPr id="9" name="textruta 8"/>
          <p:cNvSpPr txBox="1"/>
          <p:nvPr/>
        </p:nvSpPr>
        <p:spPr>
          <a:xfrm>
            <a:off x="2045225" y="2072279"/>
            <a:ext cx="113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Beslut om gåva </a:t>
            </a:r>
            <a:endParaRPr lang="sv-SE" dirty="0"/>
          </a:p>
        </p:txBody>
      </p:sp>
      <p:sp>
        <p:nvSpPr>
          <p:cNvPr id="10" name="textruta 9"/>
          <p:cNvSpPr txBox="1"/>
          <p:nvPr/>
        </p:nvSpPr>
        <p:spPr>
          <a:xfrm>
            <a:off x="3685556" y="2089413"/>
            <a:ext cx="113623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Inköp</a:t>
            </a:r>
          </a:p>
          <a:p>
            <a:endParaRPr lang="sv-SE" dirty="0"/>
          </a:p>
        </p:txBody>
      </p:sp>
      <p:sp>
        <p:nvSpPr>
          <p:cNvPr id="11" name="textruta 10"/>
          <p:cNvSpPr txBox="1"/>
          <p:nvPr/>
        </p:nvSpPr>
        <p:spPr>
          <a:xfrm>
            <a:off x="5291615" y="2088512"/>
            <a:ext cx="132019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Överlämna presenten</a:t>
            </a:r>
            <a:endParaRPr lang="sv-SE" dirty="0"/>
          </a:p>
        </p:txBody>
      </p:sp>
      <p:sp>
        <p:nvSpPr>
          <p:cNvPr id="12" name="textruta 11"/>
          <p:cNvSpPr txBox="1"/>
          <p:nvPr/>
        </p:nvSpPr>
        <p:spPr>
          <a:xfrm>
            <a:off x="6974329" y="2088511"/>
            <a:ext cx="12119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dirty="0" smtClean="0"/>
              <a:t>Utvärdera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221837" y="3181463"/>
            <a:ext cx="14988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Vad kan glädja Anna/ge kund-tillfreds-</a:t>
            </a:r>
            <a:r>
              <a:rPr lang="sv-SE" dirty="0" err="1" smtClean="0"/>
              <a:t>ställelse</a:t>
            </a:r>
            <a:r>
              <a:rPr lang="sv-SE" dirty="0" smtClean="0"/>
              <a:t>? </a:t>
            </a:r>
          </a:p>
        </p:txBody>
      </p:sp>
      <p:sp>
        <p:nvSpPr>
          <p:cNvPr id="14" name="textruta 13"/>
          <p:cNvSpPr txBox="1"/>
          <p:nvPr/>
        </p:nvSpPr>
        <p:spPr>
          <a:xfrm>
            <a:off x="1807157" y="3198597"/>
            <a:ext cx="1634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Marknads-undersökning</a:t>
            </a:r>
          </a:p>
        </p:txBody>
      </p:sp>
      <p:sp>
        <p:nvSpPr>
          <p:cNvPr id="15" name="textruta 14"/>
          <p:cNvSpPr txBox="1"/>
          <p:nvPr/>
        </p:nvSpPr>
        <p:spPr>
          <a:xfrm>
            <a:off x="3696377" y="3166133"/>
            <a:ext cx="14338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Betalnings-sätt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5297930" y="3214828"/>
            <a:ext cx="14338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Resultat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6953588" y="3214828"/>
            <a:ext cx="14338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Fem till gav samma present </a:t>
            </a:r>
            <a:r>
              <a:rPr lang="sv-SE" dirty="0" smtClean="0">
                <a:sym typeface="Wingdings" panose="05000000000000000000" pitchFamily="2" charset="2"/>
              </a:rPr>
              <a:t></a:t>
            </a:r>
            <a:endParaRPr lang="sv-SE" dirty="0">
              <a:sym typeface="Wingdings" panose="05000000000000000000" pitchFamily="2" charset="2"/>
            </a:endParaRPr>
          </a:p>
          <a:p>
            <a:endParaRPr lang="sv-SE" dirty="0" smtClean="0">
              <a:sym typeface="Wingdings" panose="05000000000000000000" pitchFamily="2" charset="2"/>
            </a:endParaRPr>
          </a:p>
          <a:p>
            <a:endParaRPr lang="sv-SE" dirty="0">
              <a:sym typeface="Wingdings" panose="05000000000000000000" pitchFamily="2" charset="2"/>
            </a:endParaRPr>
          </a:p>
          <a:p>
            <a:endParaRPr lang="sv-SE" dirty="0"/>
          </a:p>
        </p:txBody>
      </p:sp>
      <p:sp>
        <p:nvSpPr>
          <p:cNvPr id="18" name="Högerpil 17"/>
          <p:cNvSpPr/>
          <p:nvPr/>
        </p:nvSpPr>
        <p:spPr>
          <a:xfrm>
            <a:off x="1601553" y="2353633"/>
            <a:ext cx="373335" cy="91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Högerpil 18"/>
          <p:cNvSpPr/>
          <p:nvPr/>
        </p:nvSpPr>
        <p:spPr>
          <a:xfrm>
            <a:off x="3236471" y="2365356"/>
            <a:ext cx="373335" cy="91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Högerpil 19"/>
          <p:cNvSpPr/>
          <p:nvPr/>
        </p:nvSpPr>
        <p:spPr>
          <a:xfrm>
            <a:off x="4875899" y="2391508"/>
            <a:ext cx="373335" cy="91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Högerpil 20"/>
          <p:cNvSpPr/>
          <p:nvPr/>
        </p:nvSpPr>
        <p:spPr>
          <a:xfrm>
            <a:off x="6607307" y="2403230"/>
            <a:ext cx="373335" cy="919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Rubrik 2"/>
          <p:cNvSpPr txBox="1">
            <a:spLocks/>
          </p:cNvSpPr>
          <p:nvPr/>
        </p:nvSpPr>
        <p:spPr>
          <a:xfrm>
            <a:off x="1231367" y="1115919"/>
            <a:ext cx="6647364" cy="79046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1" i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1400" dirty="0" smtClean="0"/>
              <a:t>Engagemang och ledarskap</a:t>
            </a:r>
            <a:endParaRPr lang="sv-SE" sz="1400" dirty="0"/>
          </a:p>
        </p:txBody>
      </p:sp>
      <p:cxnSp>
        <p:nvCxnSpPr>
          <p:cNvPr id="4" name="Rak pilkoppling 3"/>
          <p:cNvCxnSpPr/>
          <p:nvPr/>
        </p:nvCxnSpPr>
        <p:spPr>
          <a:xfrm>
            <a:off x="6325985" y="1496291"/>
            <a:ext cx="142147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koppling 22"/>
          <p:cNvCxnSpPr/>
          <p:nvPr/>
        </p:nvCxnSpPr>
        <p:spPr>
          <a:xfrm flipH="1" flipV="1">
            <a:off x="1039091" y="1504604"/>
            <a:ext cx="1837114" cy="83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k pilkoppling 23"/>
          <p:cNvCxnSpPr/>
          <p:nvPr/>
        </p:nvCxnSpPr>
        <p:spPr>
          <a:xfrm flipH="1" flipV="1">
            <a:off x="477285" y="5379532"/>
            <a:ext cx="1837114" cy="83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koppling 24"/>
          <p:cNvCxnSpPr/>
          <p:nvPr/>
        </p:nvCxnSpPr>
        <p:spPr>
          <a:xfrm>
            <a:off x="6418867" y="5392861"/>
            <a:ext cx="142147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ktangel 1"/>
          <p:cNvSpPr/>
          <p:nvPr/>
        </p:nvSpPr>
        <p:spPr>
          <a:xfrm>
            <a:off x="2734545" y="5197580"/>
            <a:ext cx="414780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Information, analys, planering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359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9E281739-7B55-BB4F-BBC4-CEF84C394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6291" y="5849223"/>
            <a:ext cx="2758698" cy="348925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Kommunikationsenheten</a:t>
            </a: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F4AEFC06-D396-AF44-8240-CD5255D8FF92}"/>
              </a:ext>
            </a:extLst>
          </p:cNvPr>
          <p:cNvSpPr/>
          <p:nvPr/>
        </p:nvSpPr>
        <p:spPr>
          <a:xfrm>
            <a:off x="614898" y="525958"/>
            <a:ext cx="2526224" cy="2495227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0DB132B-64D1-D749-A981-26604351C205}"/>
              </a:ext>
            </a:extLst>
          </p:cNvPr>
          <p:cNvSpPr txBox="1"/>
          <p:nvPr/>
        </p:nvSpPr>
        <p:spPr>
          <a:xfrm>
            <a:off x="1077337" y="3133017"/>
            <a:ext cx="2347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Studentcentrum</a:t>
            </a:r>
          </a:p>
          <a:p>
            <a:endParaRPr lang="sv-SE" dirty="0"/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333D001D-9E67-D546-8565-CE4D4C9AF8A7}"/>
              </a:ext>
            </a:extLst>
          </p:cNvPr>
          <p:cNvSpPr/>
          <p:nvPr/>
        </p:nvSpPr>
        <p:spPr>
          <a:xfrm>
            <a:off x="3564610" y="2899272"/>
            <a:ext cx="1490421" cy="1325228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Platshållare för innehåll 1">
            <a:extLst>
              <a:ext uri="{FF2B5EF4-FFF2-40B4-BE49-F238E27FC236}">
                <a16:creationId xmlns:a16="http://schemas.microsoft.com/office/drawing/2014/main" id="{E3EF012D-9B8D-F74A-B1E3-0936B3507F8A}"/>
              </a:ext>
            </a:extLst>
          </p:cNvPr>
          <p:cNvSpPr txBox="1">
            <a:spLocks/>
          </p:cNvSpPr>
          <p:nvPr/>
        </p:nvSpPr>
        <p:spPr>
          <a:xfrm>
            <a:off x="3141122" y="4398531"/>
            <a:ext cx="2855562" cy="41096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dirty="0"/>
              <a:t>International Office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8BE49754-D532-5B49-A1DA-0F28463180CC}"/>
              </a:ext>
            </a:extLst>
          </p:cNvPr>
          <p:cNvSpPr/>
          <p:nvPr/>
        </p:nvSpPr>
        <p:spPr>
          <a:xfrm>
            <a:off x="5812540" y="3597987"/>
            <a:ext cx="2047010" cy="201205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28179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 umu SE v01">
  <a:themeElements>
    <a:clrScheme name="Umeå Universitet">
      <a:dk1>
        <a:sysClr val="windowText" lastClr="000000"/>
      </a:dk1>
      <a:lt1>
        <a:sysClr val="window" lastClr="FFFFFF"/>
      </a:lt1>
      <a:dk2>
        <a:srgbClr val="5F5F5F"/>
      </a:dk2>
      <a:lt2>
        <a:srgbClr val="E6E6E6"/>
      </a:lt2>
      <a:accent1>
        <a:srgbClr val="2A4765"/>
      </a:accent1>
      <a:accent2>
        <a:srgbClr val="EABAB9"/>
      </a:accent2>
      <a:accent3>
        <a:srgbClr val="73A790"/>
      </a:accent3>
      <a:accent4>
        <a:srgbClr val="D7B17C"/>
      </a:accent4>
      <a:accent5>
        <a:srgbClr val="F1EFE4"/>
      </a:accent5>
      <a:accent6>
        <a:srgbClr val="EDDDDB"/>
      </a:accent6>
      <a:hlink>
        <a:srgbClr val="000000"/>
      </a:hlink>
      <a:folHlink>
        <a:srgbClr val="000000"/>
      </a:folHlink>
    </a:clrScheme>
    <a:fontScheme name="Umeå Universitet">
      <a:majorFont>
        <a:latin typeface="Verdana"/>
        <a:ea typeface=""/>
        <a:cs typeface=""/>
      </a:majorFont>
      <a:minorFont>
        <a:latin typeface="Georgia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meå Universitet.potx" id="{2F552BE5-29CE-499A-A660-F176591E2A45}" vid="{E86E6282-E085-44B8-8DAD-FB7DF07483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umu SE v01</Template>
  <TotalTime>63</TotalTime>
  <Words>123</Words>
  <Application>Microsoft Office PowerPoint</Application>
  <PresentationFormat>Bildspel på skärmen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Courier New</vt:lpstr>
      <vt:lpstr>Georgia</vt:lpstr>
      <vt:lpstr>Lucida Grande</vt:lpstr>
      <vt:lpstr>Verdana</vt:lpstr>
      <vt:lpstr>Wingdings</vt:lpstr>
      <vt:lpstr>Presentation umu SE v01</vt:lpstr>
      <vt:lpstr>Värdeskapande processer</vt:lpstr>
      <vt:lpstr>De största vinsterna enligt  personalen inom VO Verksamhetsstöd</vt:lpstr>
      <vt:lpstr>Födelsedagspresenten</vt:lpstr>
      <vt:lpstr>PowerPoint-presentation</vt:lpstr>
    </vt:vector>
  </TitlesOfParts>
  <Company>Umeå universitet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Värdeskapande processer</dc:title>
  <dc:creator>Peder Tjäderborn</dc:creator>
  <cp:lastModifiedBy>Peder Tjäderborn</cp:lastModifiedBy>
  <cp:revision>3</cp:revision>
  <dcterms:created xsi:type="dcterms:W3CDTF">2019-08-15T11:46:18Z</dcterms:created>
  <dcterms:modified xsi:type="dcterms:W3CDTF">2019-08-20T06:06:09Z</dcterms:modified>
</cp:coreProperties>
</file>