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31" r:id="rId2"/>
    <p:sldId id="339" r:id="rId3"/>
    <p:sldId id="340" r:id="rId4"/>
    <p:sldId id="350" r:id="rId5"/>
    <p:sldId id="352" r:id="rId6"/>
    <p:sldId id="353" r:id="rId7"/>
    <p:sldId id="336" r:id="rId8"/>
    <p:sldId id="312" r:id="rId9"/>
    <p:sldId id="297" r:id="rId10"/>
    <p:sldId id="343" r:id="rId11"/>
    <p:sldId id="345" r:id="rId12"/>
    <p:sldId id="346" r:id="rId13"/>
    <p:sldId id="354" r:id="rId14"/>
    <p:sldId id="356" r:id="rId15"/>
    <p:sldId id="357" r:id="rId16"/>
    <p:sldId id="359" r:id="rId17"/>
    <p:sldId id="358" r:id="rId18"/>
    <p:sldId id="360" r:id="rId19"/>
    <p:sldId id="355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5"/>
    <p:restoredTop sz="87092"/>
  </p:normalViewPr>
  <p:slideViewPr>
    <p:cSldViewPr snapToGrid="0" snapToObjects="1">
      <p:cViewPr varScale="1">
        <p:scale>
          <a:sx n="84" d="100"/>
          <a:sy n="84" d="100"/>
        </p:scale>
        <p:origin x="815" y="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54038-F21F-3047-91BE-26B2254EB448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F5E87-66DC-BA4A-917C-5B322F530C5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338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8095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5239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Sandra</a:t>
            </a:r>
          </a:p>
          <a:p>
            <a:r>
              <a:rPr lang="sv-SE" dirty="0"/>
              <a:t>Prata om Mitt </a:t>
            </a:r>
            <a:r>
              <a:rPr lang="sv-SE" dirty="0" err="1"/>
              <a:t>Kau</a:t>
            </a:r>
            <a:endParaRPr lang="sv-SE" dirty="0"/>
          </a:p>
          <a:p>
            <a:r>
              <a:rPr lang="sv-SE" dirty="0"/>
              <a:t>Filmer och </a:t>
            </a:r>
            <a:r>
              <a:rPr lang="sv-SE" dirty="0" err="1"/>
              <a:t>podd</a:t>
            </a:r>
            <a:r>
              <a:rPr lang="sv-SE" dirty="0"/>
              <a:t> – kommunikationsavdelningen</a:t>
            </a:r>
          </a:p>
          <a:p>
            <a:r>
              <a:rPr lang="sv-SE" dirty="0"/>
              <a:t>Canvas – Lyfta goda exempel och arbeta med mallar</a:t>
            </a:r>
          </a:p>
          <a:p>
            <a:r>
              <a:rPr lang="sv-SE" dirty="0"/>
              <a:t>Handlingsplan finns, följs upp i oktober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6933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088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4903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3177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581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Frida och Sandra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823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Sandra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690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Sandra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941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Sandra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1467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Över</a:t>
            </a:r>
            <a:r>
              <a:rPr lang="sv-SE" baseline="0" dirty="0" smtClean="0"/>
              <a:t> 100 </a:t>
            </a:r>
            <a:r>
              <a:rPr lang="sv-SE" baseline="0" dirty="0" err="1" smtClean="0"/>
              <a:t>txter</a:t>
            </a:r>
            <a:r>
              <a:rPr lang="sv-SE" baseline="0" dirty="0" smtClean="0"/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870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Frida- berätta om vad vi gjorde</a:t>
            </a:r>
            <a:r>
              <a:rPr lang="sv-SE" baseline="0" dirty="0" smtClean="0"/>
              <a:t> för åtgärder 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Frida Gråsjö, Ledningskansliet</a:t>
            </a:r>
          </a:p>
        </p:txBody>
      </p:sp>
    </p:spTree>
    <p:extLst>
      <p:ext uri="{BB962C8B-B14F-4D97-AF65-F5344CB8AC3E}">
        <p14:creationId xmlns:p14="http://schemas.microsoft.com/office/powerpoint/2010/main" val="1419143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8107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Sandra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116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F5E87-66DC-BA4A-917C-5B322F530C5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325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formatet för bakgrundsrubriken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0743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formatet för bakgrundsrubriken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19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formatet för bakgrundsrubriken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699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formatet för bakgrundsrubriken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82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formatet för bakgrundsrubriken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7277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formatet för bakgrundsrubriken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695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formatet för bakgrundsrubriken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132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formatet för bakgrundsrubriken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266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9477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formatet för bakgrundsrubriken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063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formatet för bakgrundsrubriken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47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formatet för bakgrundsrubriken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A9E59-035B-6844-A0DC-E136E9E47A83}" type="datetimeFigureOut">
              <a:rPr lang="sv-SE" smtClean="0"/>
              <a:t>2019-08-19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4D2AC-2AE2-594B-967C-011528F9BB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030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Frida.grasjo@kau.s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hyperlink" Target="http://www.kau.se/rethink" TargetMode="External"/><Relationship Id="rId4" Type="http://schemas.openxmlformats.org/officeDocument/2006/relationships/hyperlink" Target="mailto:Sandra.berginge@kau.s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842868"/>
            <a:ext cx="10515600" cy="267232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sv-SE" b="1" dirty="0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sv-SE" b="1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sv-SE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Följ en student </a:t>
            </a:r>
            <a:r>
              <a:rPr lang="sv-SE" b="1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2018</a:t>
            </a:r>
            <a:br>
              <a:rPr lang="sv-SE" b="1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sv-SE" sz="2800" dirty="0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sv-SE" sz="28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sv-SE" sz="32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br>
              <a:rPr lang="sv-SE" sz="3200" b="1" dirty="0">
                <a:latin typeface="Helvetica Neue" charset="0"/>
                <a:ea typeface="Helvetica Neue" charset="0"/>
                <a:cs typeface="Helvetica Neue" charset="0"/>
              </a:rPr>
            </a:br>
            <a:endParaRPr lang="sv-SE" sz="32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1009650" y="5084763"/>
            <a:ext cx="10515600" cy="1500187"/>
          </a:xfrm>
        </p:spPr>
        <p:txBody>
          <a:bodyPr>
            <a:normAutofit/>
          </a:bodyPr>
          <a:lstStyle/>
          <a:p>
            <a:r>
              <a:rPr lang="sv-SE" dirty="0">
                <a:latin typeface="Helvetica Neue" charset="0"/>
                <a:ea typeface="Helvetica Neue" charset="0"/>
                <a:cs typeface="Helvetica Neue" charset="0"/>
              </a:rPr>
              <a:t>Frida </a:t>
            </a:r>
            <a:r>
              <a:rPr lang="sv-SE" dirty="0" smtClean="0">
                <a:latin typeface="Helvetica Neue" charset="0"/>
                <a:ea typeface="Helvetica Neue" charset="0"/>
                <a:cs typeface="Helvetica Neue" charset="0"/>
              </a:rPr>
              <a:t>Gråsjö</a:t>
            </a:r>
          </a:p>
          <a:p>
            <a:r>
              <a:rPr lang="sv-SE" dirty="0" smtClean="0">
                <a:latin typeface="Helvetica Neue" charset="0"/>
                <a:ea typeface="Helvetica Neue" charset="0"/>
                <a:cs typeface="Helvetica Neue" charset="0"/>
              </a:rPr>
              <a:t>Karlstads universitet</a:t>
            </a:r>
            <a:endParaRPr lang="sv-SE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34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med rundade hörn 25">
            <a:extLst>
              <a:ext uri="{FF2B5EF4-FFF2-40B4-BE49-F238E27FC236}">
                <a16:creationId xmlns:a16="http://schemas.microsoft.com/office/drawing/2014/main" id="{2906F735-84F4-294C-AC25-3B7142A23C1D}"/>
              </a:ext>
            </a:extLst>
          </p:cNvPr>
          <p:cNvSpPr/>
          <p:nvPr/>
        </p:nvSpPr>
        <p:spPr>
          <a:xfrm>
            <a:off x="7225573" y="1622454"/>
            <a:ext cx="3734921" cy="111134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17FA810-F4D3-D34C-87A5-B953D6F3692A}"/>
              </a:ext>
            </a:extLst>
          </p:cNvPr>
          <p:cNvSpPr txBox="1"/>
          <p:nvPr/>
        </p:nvSpPr>
        <p:spPr>
          <a:xfrm>
            <a:off x="758651" y="3494126"/>
            <a:ext cx="6508993" cy="156966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sv-SE" sz="2800" b="1" dirty="0"/>
              <a:t>Workshop</a:t>
            </a:r>
          </a:p>
          <a:p>
            <a:endParaRPr lang="sv-SE" sz="1400" b="1" dirty="0"/>
          </a:p>
          <a:p>
            <a:pPr marL="285750" indent="-285750">
              <a:buFontTx/>
              <a:buChar char="-"/>
            </a:pPr>
            <a:r>
              <a:rPr lang="sv-SE" dirty="0"/>
              <a:t>Idéer och aktiviteter för att möta studenternas </a:t>
            </a:r>
            <a:r>
              <a:rPr lang="sv-SE" u="sng" dirty="0"/>
              <a:t>behov</a:t>
            </a:r>
          </a:p>
          <a:p>
            <a:pPr marL="285750" indent="-285750">
              <a:buFontTx/>
              <a:buChar char="-"/>
            </a:pPr>
            <a:r>
              <a:rPr lang="sv-SE" dirty="0"/>
              <a:t>17 deltagare (anställda </a:t>
            </a:r>
            <a:r>
              <a:rPr lang="sv-SE" dirty="0" err="1"/>
              <a:t>Kau</a:t>
            </a:r>
            <a:r>
              <a:rPr lang="sv-SE" dirty="0"/>
              <a:t>) utifrån arbets-/kompetensområde.</a:t>
            </a:r>
          </a:p>
          <a:p>
            <a:pPr marL="285750" indent="-285750">
              <a:buFontTx/>
              <a:buChar char="-"/>
            </a:pPr>
            <a:endParaRPr lang="sv-SE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E8B235B8-2FBF-6D43-9C79-5B773767D302}"/>
              </a:ext>
            </a:extLst>
          </p:cNvPr>
          <p:cNvSpPr txBox="1"/>
          <p:nvPr/>
        </p:nvSpPr>
        <p:spPr>
          <a:xfrm>
            <a:off x="758651" y="1762633"/>
            <a:ext cx="211812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</a:rPr>
              <a:t>Följ en student 2018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719458F-F7EA-184A-A05C-AA03DA109602}"/>
              </a:ext>
            </a:extLst>
          </p:cNvPr>
          <p:cNvSpPr txBox="1"/>
          <p:nvPr/>
        </p:nvSpPr>
        <p:spPr>
          <a:xfrm>
            <a:off x="2939877" y="1947298"/>
            <a:ext cx="1702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Upplevelser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793B1A6D-2B16-D542-943E-838C24D5719C}"/>
              </a:ext>
            </a:extLst>
          </p:cNvPr>
          <p:cNvSpPr txBox="1"/>
          <p:nvPr/>
        </p:nvSpPr>
        <p:spPr>
          <a:xfrm>
            <a:off x="5435192" y="1947297"/>
            <a:ext cx="110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Behov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9556BDA9-3119-434B-9F97-F04381538FFB}"/>
              </a:ext>
            </a:extLst>
          </p:cNvPr>
          <p:cNvSpPr txBox="1"/>
          <p:nvPr/>
        </p:nvSpPr>
        <p:spPr>
          <a:xfrm>
            <a:off x="7267644" y="1928722"/>
            <a:ext cx="108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Idéer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5EAB2BEE-023B-B141-8AAF-65B676DB566A}"/>
              </a:ext>
            </a:extLst>
          </p:cNvPr>
          <p:cNvSpPr txBox="1"/>
          <p:nvPr/>
        </p:nvSpPr>
        <p:spPr>
          <a:xfrm>
            <a:off x="9119995" y="1928722"/>
            <a:ext cx="178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Aktiviteter</a:t>
            </a:r>
          </a:p>
        </p:txBody>
      </p:sp>
      <p:sp>
        <p:nvSpPr>
          <p:cNvPr id="20" name="Höger 19">
            <a:extLst>
              <a:ext uri="{FF2B5EF4-FFF2-40B4-BE49-F238E27FC236}">
                <a16:creationId xmlns:a16="http://schemas.microsoft.com/office/drawing/2014/main" id="{CFA7EE36-CCF6-CA4D-B933-5DEFA718C85E}"/>
              </a:ext>
            </a:extLst>
          </p:cNvPr>
          <p:cNvSpPr/>
          <p:nvPr/>
        </p:nvSpPr>
        <p:spPr>
          <a:xfrm>
            <a:off x="4743226" y="2072744"/>
            <a:ext cx="535543" cy="27699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1" name="Höger 20">
            <a:extLst>
              <a:ext uri="{FF2B5EF4-FFF2-40B4-BE49-F238E27FC236}">
                <a16:creationId xmlns:a16="http://schemas.microsoft.com/office/drawing/2014/main" id="{3256D8B5-DFBE-8648-94A3-B451416FADD7}"/>
              </a:ext>
            </a:extLst>
          </p:cNvPr>
          <p:cNvSpPr/>
          <p:nvPr/>
        </p:nvSpPr>
        <p:spPr>
          <a:xfrm>
            <a:off x="6536516" y="2021056"/>
            <a:ext cx="535543" cy="27699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2" name="Höger 21">
            <a:extLst>
              <a:ext uri="{FF2B5EF4-FFF2-40B4-BE49-F238E27FC236}">
                <a16:creationId xmlns:a16="http://schemas.microsoft.com/office/drawing/2014/main" id="{FF3436CF-18CA-894C-BE5B-720F8CCD1840}"/>
              </a:ext>
            </a:extLst>
          </p:cNvPr>
          <p:cNvSpPr/>
          <p:nvPr/>
        </p:nvSpPr>
        <p:spPr>
          <a:xfrm>
            <a:off x="8460730" y="2039629"/>
            <a:ext cx="535543" cy="27699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52445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4B91472-431B-A743-857B-AA5C7CEC0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050" y="3748864"/>
            <a:ext cx="3779520" cy="283464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AED63A7-A803-F542-9F5A-842DFD167D4D}"/>
              </a:ext>
            </a:extLst>
          </p:cNvPr>
          <p:cNvSpPr txBox="1"/>
          <p:nvPr/>
        </p:nvSpPr>
        <p:spPr>
          <a:xfrm>
            <a:off x="6365138" y="3893022"/>
            <a:ext cx="1623479" cy="369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/>
              <a:t>Massa idéer!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F14397F-E3E3-6A44-9044-0D9F44FAD58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" y="912899"/>
            <a:ext cx="1874175" cy="241346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683795CD-6AF3-6F4A-AFEC-F7B7F69D1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495" y="1141058"/>
            <a:ext cx="2528351" cy="3392471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0950113B-00C6-DF40-91A5-ADB4A9C8C381}"/>
              </a:ext>
            </a:extLst>
          </p:cNvPr>
          <p:cNvSpPr txBox="1"/>
          <p:nvPr/>
        </p:nvSpPr>
        <p:spPr>
          <a:xfrm>
            <a:off x="728603" y="448560"/>
            <a:ext cx="3692850" cy="369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/>
              <a:t>Studenternas behov – hitta känslan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773F4FE-6567-F141-A8C6-68A2FBB3BF3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26" y="953610"/>
            <a:ext cx="4051495" cy="2679895"/>
          </a:xfrm>
          <a:prstGeom prst="rect">
            <a:avLst/>
          </a:prstGeom>
        </p:spPr>
      </p:pic>
      <p:sp>
        <p:nvSpPr>
          <p:cNvPr id="10" name="Höger 9">
            <a:extLst>
              <a:ext uri="{FF2B5EF4-FFF2-40B4-BE49-F238E27FC236}">
                <a16:creationId xmlns:a16="http://schemas.microsoft.com/office/drawing/2014/main" id="{AD86E045-1016-4149-953F-DCDDC9EC21FB}"/>
              </a:ext>
            </a:extLst>
          </p:cNvPr>
          <p:cNvSpPr/>
          <p:nvPr/>
        </p:nvSpPr>
        <p:spPr>
          <a:xfrm>
            <a:off x="4873279" y="3471550"/>
            <a:ext cx="801009" cy="41144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231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0C4D300-0CDD-7446-A2E2-2FBC7CCDD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133350"/>
            <a:ext cx="116713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3C599E-5808-B246-B2F7-FF769FF61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1241"/>
            <a:ext cx="10515600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sv-SE" dirty="0" smtClean="0"/>
              <a:t>Tips och tricks för att </a:t>
            </a:r>
            <a:r>
              <a:rPr lang="sv-SE" dirty="0" smtClean="0"/>
              <a:t>förstå användarna? 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C022004-0B05-6E40-9114-9B2AE7C27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1525"/>
            <a:ext cx="10515600" cy="38131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pPr marL="457200" lvl="1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14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3C599E-5808-B246-B2F7-FF769FF61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2858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sv-SE" dirty="0" smtClean="0"/>
              <a:t>Samla in upplevelser 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C022004-0B05-6E40-9114-9B2AE7C27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1525"/>
            <a:ext cx="10515600" cy="38131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v-SE" dirty="0"/>
          </a:p>
          <a:p>
            <a:pPr marL="457200" lvl="1" indent="0">
              <a:buNone/>
            </a:pPr>
            <a:r>
              <a:rPr lang="sv-SE" dirty="0" smtClean="0"/>
              <a:t>Samla in upplevelser</a:t>
            </a:r>
          </a:p>
          <a:p>
            <a:pPr marL="457200" lvl="1" indent="0">
              <a:buNone/>
            </a:pPr>
            <a:endParaRPr lang="sv-SE" sz="1400" dirty="0"/>
          </a:p>
          <a:p>
            <a:pPr lvl="1"/>
            <a:r>
              <a:rPr lang="sv-SE" sz="1400" dirty="0" smtClean="0"/>
              <a:t>Dagbok</a:t>
            </a:r>
          </a:p>
          <a:p>
            <a:pPr lvl="1"/>
            <a:endParaRPr lang="sv-SE" sz="1400" dirty="0"/>
          </a:p>
          <a:p>
            <a:pPr lvl="1"/>
            <a:r>
              <a:rPr lang="sv-SE" sz="1400" dirty="0" smtClean="0"/>
              <a:t>Service safari</a:t>
            </a:r>
          </a:p>
          <a:p>
            <a:pPr lvl="1"/>
            <a:endParaRPr lang="sv-SE" sz="1400" dirty="0"/>
          </a:p>
          <a:p>
            <a:pPr lvl="1"/>
            <a:r>
              <a:rPr lang="sv-SE" sz="1400" dirty="0" smtClean="0"/>
              <a:t>Skugga </a:t>
            </a:r>
          </a:p>
          <a:p>
            <a:pPr lvl="1"/>
            <a:endParaRPr lang="sv-SE" sz="1400" dirty="0"/>
          </a:p>
          <a:p>
            <a:pPr lvl="1"/>
            <a:r>
              <a:rPr lang="sv-SE" sz="1400" dirty="0" smtClean="0"/>
              <a:t>Samtal </a:t>
            </a:r>
          </a:p>
          <a:p>
            <a:pPr lvl="1"/>
            <a:endParaRPr lang="sv-SE" sz="1400" dirty="0"/>
          </a:p>
          <a:p>
            <a:pPr lvl="1"/>
            <a:r>
              <a:rPr lang="sv-SE" sz="1400" dirty="0" smtClean="0"/>
              <a:t>Bilder </a:t>
            </a:r>
          </a:p>
          <a:p>
            <a:pPr marL="457200" lvl="1" indent="0">
              <a:buNone/>
            </a:pPr>
            <a:endParaRPr lang="sv-SE" sz="1400" dirty="0"/>
          </a:p>
          <a:p>
            <a:pPr lvl="1"/>
            <a:r>
              <a:rPr lang="sv-SE" sz="1400" dirty="0" smtClean="0"/>
              <a:t>Videos </a:t>
            </a:r>
          </a:p>
          <a:p>
            <a:pPr lvl="1"/>
            <a:endParaRPr lang="sv-SE" sz="1400" dirty="0" smtClean="0"/>
          </a:p>
          <a:p>
            <a:pPr marL="457200" lvl="1" indent="0">
              <a:buNone/>
            </a:pPr>
            <a:endParaRPr lang="sv-SE" sz="1400" dirty="0"/>
          </a:p>
          <a:p>
            <a:pPr marL="457200" lvl="1" indent="0">
              <a:buNone/>
            </a:pPr>
            <a:endParaRPr lang="sv-SE" sz="1400" dirty="0" smtClean="0"/>
          </a:p>
          <a:p>
            <a:pPr lvl="1"/>
            <a:endParaRPr lang="sv-SE" sz="1400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1307690" y="2413409"/>
            <a:ext cx="2644877" cy="34412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863" y="3681926"/>
            <a:ext cx="1737958" cy="308737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562" y="4470939"/>
            <a:ext cx="3406134" cy="2270756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650" y="1946905"/>
            <a:ext cx="3608533" cy="2005909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559" y="1391175"/>
            <a:ext cx="2728927" cy="27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3C599E-5808-B246-B2F7-FF769FF61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2858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sv-SE" dirty="0" smtClean="0"/>
              <a:t>Förstå och visa upplevelser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C022004-0B05-6E40-9114-9B2AE7C27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1525"/>
            <a:ext cx="10515600" cy="381317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sv-SE" dirty="0"/>
          </a:p>
          <a:p>
            <a:pPr marL="457200" lvl="1" indent="0">
              <a:buNone/>
            </a:pPr>
            <a:r>
              <a:rPr lang="sv-SE" dirty="0"/>
              <a:t>F</a:t>
            </a:r>
            <a:r>
              <a:rPr lang="sv-SE" dirty="0" smtClean="0"/>
              <a:t>örstå </a:t>
            </a:r>
            <a:r>
              <a:rPr lang="sv-SE" dirty="0" smtClean="0"/>
              <a:t>och visa		</a:t>
            </a:r>
          </a:p>
          <a:p>
            <a:pPr marL="457200" lvl="1" indent="0">
              <a:buNone/>
            </a:pPr>
            <a:r>
              <a:rPr lang="sv-SE" sz="1400" dirty="0" err="1" smtClean="0"/>
              <a:t>Klustra</a:t>
            </a:r>
            <a:r>
              <a:rPr lang="sv-SE" sz="1400" dirty="0" smtClean="0"/>
              <a:t> </a:t>
            </a:r>
            <a:r>
              <a:rPr lang="sv-SE" sz="1400" dirty="0" smtClean="0"/>
              <a:t>ihop</a:t>
            </a:r>
          </a:p>
          <a:p>
            <a:pPr marL="457200" lvl="1" indent="0">
              <a:buNone/>
            </a:pPr>
            <a:endParaRPr lang="sv-SE" sz="1400" dirty="0"/>
          </a:p>
          <a:p>
            <a:pPr marL="457200" lvl="1" indent="0">
              <a:buNone/>
            </a:pPr>
            <a:r>
              <a:rPr lang="sv-SE" sz="1400" dirty="0" smtClean="0"/>
              <a:t>Illustrera </a:t>
            </a:r>
            <a:r>
              <a:rPr lang="sv-SE" sz="1400" dirty="0" smtClean="0"/>
              <a:t>glad gubbe/arg gubbe</a:t>
            </a:r>
          </a:p>
          <a:p>
            <a:pPr marL="457200" lvl="1" indent="0">
              <a:buNone/>
            </a:pPr>
            <a:endParaRPr lang="sv-SE" sz="1400" dirty="0" smtClean="0"/>
          </a:p>
          <a:p>
            <a:pPr marL="457200" lvl="1" indent="0">
              <a:buNone/>
            </a:pPr>
            <a:r>
              <a:rPr lang="sv-SE" sz="1400" dirty="0" smtClean="0"/>
              <a:t>Customer </a:t>
            </a:r>
            <a:r>
              <a:rPr lang="sv-SE" sz="1400" dirty="0" err="1" smtClean="0"/>
              <a:t>Journey</a:t>
            </a:r>
            <a:endParaRPr lang="sv-SE" sz="1400" dirty="0" smtClean="0"/>
          </a:p>
          <a:p>
            <a:pPr lvl="1"/>
            <a:endParaRPr lang="sv-SE" sz="1400" dirty="0"/>
          </a:p>
          <a:p>
            <a:pPr marL="457200" lvl="1" indent="0">
              <a:buNone/>
            </a:pPr>
            <a:r>
              <a:rPr lang="sv-SE" sz="1400" dirty="0" smtClean="0"/>
              <a:t>Citatbilder </a:t>
            </a:r>
            <a:endParaRPr lang="sv-SE" sz="1400" dirty="0" smtClean="0"/>
          </a:p>
          <a:p>
            <a:pPr marL="914400" lvl="2" indent="0">
              <a:buNone/>
            </a:pPr>
            <a:endParaRPr lang="sv-SE" sz="1000" dirty="0"/>
          </a:p>
          <a:p>
            <a:pPr marL="457200" lvl="1" indent="0">
              <a:buNone/>
            </a:pPr>
            <a:r>
              <a:rPr lang="sv-SE" sz="1400" dirty="0" smtClean="0"/>
              <a:t>Videosnuttar</a:t>
            </a:r>
            <a:endParaRPr lang="sv-SE" sz="1400" dirty="0" smtClean="0"/>
          </a:p>
          <a:p>
            <a:pPr marL="457200" lvl="1" indent="0">
              <a:buNone/>
            </a:pPr>
            <a:endParaRPr lang="sv-SE" sz="1400" dirty="0"/>
          </a:p>
          <a:p>
            <a:pPr marL="457200" lvl="1" indent="0">
              <a:buNone/>
            </a:pPr>
            <a:r>
              <a:rPr lang="sv-SE" sz="1400" dirty="0" smtClean="0"/>
              <a:t>Röstklipp</a:t>
            </a:r>
            <a:endParaRPr lang="sv-SE" sz="1400" dirty="0" smtClean="0"/>
          </a:p>
          <a:p>
            <a:pPr lvl="1"/>
            <a:endParaRPr lang="sv-SE" sz="1400" dirty="0" smtClean="0"/>
          </a:p>
          <a:p>
            <a:pPr marL="457200" lvl="1" indent="0">
              <a:buNone/>
            </a:pPr>
            <a:endParaRPr lang="sv-SE" sz="1400" dirty="0"/>
          </a:p>
          <a:p>
            <a:pPr marL="457200" lvl="1" indent="0">
              <a:buNone/>
            </a:pPr>
            <a:endParaRPr lang="sv-SE" sz="1400" dirty="0" smtClean="0"/>
          </a:p>
          <a:p>
            <a:pPr lvl="1"/>
            <a:endParaRPr lang="sv-SE" sz="1400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89" y="2335239"/>
            <a:ext cx="2651990" cy="345063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986" y="2041525"/>
            <a:ext cx="3453343" cy="4604458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329" y="1953555"/>
            <a:ext cx="4911161" cy="462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Nollning - putsad.mp4">
            <a:hlinkClick r:id="" action="ppaction://media"/>
            <a:extLst>
              <a:ext uri="{FF2B5EF4-FFF2-40B4-BE49-F238E27FC236}">
                <a16:creationId xmlns:a16="http://schemas.microsoft.com/office/drawing/2014/main" id="{42559EC7-3B98-5246-AD01-253AEF839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57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3C599E-5808-B246-B2F7-FF769FF61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2858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sv-SE" dirty="0" smtClean="0"/>
              <a:t>Ta fram idéer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C022004-0B05-6E40-9114-9B2AE7C27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1525"/>
            <a:ext cx="10515600" cy="3813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v-SE" dirty="0"/>
          </a:p>
          <a:p>
            <a:pPr marL="457200" lvl="1" indent="0">
              <a:buNone/>
            </a:pPr>
            <a:r>
              <a:rPr lang="sv-SE" dirty="0" smtClean="0"/>
              <a:t>Samla in upplevelser	Förstå behoven			Idéer</a:t>
            </a:r>
          </a:p>
          <a:p>
            <a:pPr marL="457200" lvl="1" indent="0">
              <a:buNone/>
            </a:pPr>
            <a:endParaRPr lang="sv-SE" sz="1400" dirty="0"/>
          </a:p>
          <a:p>
            <a:pPr marL="457200" lvl="1" indent="0">
              <a:buNone/>
            </a:pPr>
            <a:r>
              <a:rPr lang="sv-SE" sz="1400" dirty="0" smtClean="0"/>
              <a:t>Dagbok			</a:t>
            </a:r>
            <a:r>
              <a:rPr lang="sv-SE" sz="1400" dirty="0" err="1" smtClean="0"/>
              <a:t>Klustra</a:t>
            </a:r>
            <a:r>
              <a:rPr lang="sv-SE" sz="1400" dirty="0" smtClean="0"/>
              <a:t> ihop			           Sämsta/bästa upplevelse</a:t>
            </a:r>
          </a:p>
          <a:p>
            <a:pPr lvl="1"/>
            <a:endParaRPr lang="sv-SE" sz="1400" dirty="0"/>
          </a:p>
          <a:p>
            <a:pPr marL="457200" lvl="1" indent="0">
              <a:buNone/>
            </a:pPr>
            <a:r>
              <a:rPr lang="sv-SE" sz="1400" dirty="0" smtClean="0"/>
              <a:t>Service safari			Illustrera glad gubbe/arg gubbe                            </a:t>
            </a:r>
            <a:r>
              <a:rPr lang="sv-SE" sz="1400" dirty="0" err="1" smtClean="0"/>
              <a:t>Speedstorming</a:t>
            </a:r>
            <a:endParaRPr lang="sv-SE" sz="1400" dirty="0" smtClean="0"/>
          </a:p>
          <a:p>
            <a:pPr lvl="1"/>
            <a:endParaRPr lang="sv-SE" sz="1400" dirty="0"/>
          </a:p>
          <a:p>
            <a:pPr marL="457200" lvl="1" indent="0">
              <a:buNone/>
            </a:pPr>
            <a:r>
              <a:rPr lang="sv-SE" sz="1400" dirty="0" smtClean="0"/>
              <a:t>Skugga 			Customer </a:t>
            </a:r>
            <a:r>
              <a:rPr lang="sv-SE" sz="1400" dirty="0" err="1" smtClean="0"/>
              <a:t>Journey</a:t>
            </a:r>
            <a:r>
              <a:rPr lang="sv-SE" sz="1400" dirty="0" smtClean="0"/>
              <a:t>		           Individuell brainstorming/ grupp</a:t>
            </a:r>
          </a:p>
          <a:p>
            <a:pPr marL="457200" lvl="1" indent="0">
              <a:buNone/>
            </a:pPr>
            <a:endParaRPr lang="sv-SE" sz="1400" dirty="0"/>
          </a:p>
          <a:p>
            <a:pPr marL="457200" lvl="1" indent="0">
              <a:buNone/>
            </a:pPr>
            <a:r>
              <a:rPr lang="sv-SE" sz="1400" dirty="0" smtClean="0"/>
              <a:t>Samtal 			Citatbilder 			           Bygg vidare på idéer</a:t>
            </a:r>
          </a:p>
          <a:p>
            <a:pPr marL="914400" lvl="2" indent="0">
              <a:buNone/>
            </a:pPr>
            <a:endParaRPr lang="sv-SE" sz="1000" dirty="0"/>
          </a:p>
          <a:p>
            <a:pPr marL="457200" lvl="1" indent="0">
              <a:buNone/>
            </a:pPr>
            <a:r>
              <a:rPr lang="sv-SE" sz="1400" dirty="0" smtClean="0"/>
              <a:t>Bilder 				Videosnuttar</a:t>
            </a:r>
          </a:p>
          <a:p>
            <a:pPr marL="457200" lvl="1" indent="0">
              <a:buNone/>
            </a:pPr>
            <a:endParaRPr lang="sv-SE" sz="1400" dirty="0"/>
          </a:p>
          <a:p>
            <a:pPr marL="457200" lvl="1" indent="0">
              <a:buNone/>
            </a:pPr>
            <a:r>
              <a:rPr lang="sv-SE" sz="1400" dirty="0" smtClean="0"/>
              <a:t>Videos 			Röstklipp</a:t>
            </a:r>
          </a:p>
          <a:p>
            <a:pPr marL="457200" lvl="1" indent="0">
              <a:buNone/>
            </a:pPr>
            <a:r>
              <a:rPr lang="sv-SE" sz="1400" dirty="0"/>
              <a:t>	</a:t>
            </a:r>
            <a:r>
              <a:rPr lang="sv-SE" sz="1400" dirty="0" smtClean="0"/>
              <a:t>			</a:t>
            </a:r>
          </a:p>
          <a:p>
            <a:pPr marL="457200" lvl="1" indent="0">
              <a:buNone/>
            </a:pPr>
            <a:r>
              <a:rPr lang="sv-SE" sz="1400" dirty="0" smtClean="0"/>
              <a:t>				Illustrera känslan </a:t>
            </a:r>
          </a:p>
          <a:p>
            <a:pPr marL="457200" lvl="1" indent="0">
              <a:buNone/>
            </a:pPr>
            <a:endParaRPr lang="sv-SE" sz="1400" dirty="0"/>
          </a:p>
          <a:p>
            <a:pPr marL="457200" lvl="1" indent="0">
              <a:buNone/>
            </a:pPr>
            <a:endParaRPr lang="sv-SE" sz="1400" dirty="0" smtClean="0"/>
          </a:p>
          <a:p>
            <a:pPr lvl="1"/>
            <a:endParaRPr lang="sv-SE" sz="1400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1307690" y="2413409"/>
            <a:ext cx="2644877" cy="34412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406" y="2379071"/>
            <a:ext cx="2651990" cy="345063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688" y="2413409"/>
            <a:ext cx="2651990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386" y="404187"/>
            <a:ext cx="5054022" cy="299339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95" y="3716330"/>
            <a:ext cx="1908213" cy="190821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802" y="3844150"/>
            <a:ext cx="3535986" cy="265199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74" y="670723"/>
            <a:ext cx="3778774" cy="50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14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768B34-3466-0B44-84DD-661FAF53169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sv-SE" dirty="0" smtClean="0"/>
              <a:t>Kontakt 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6EC704E-FFB5-DA4F-A3D0-D7100952E3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sz="2400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E1460D82-D1A4-D342-B799-2C155EDE6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526506"/>
            <a:ext cx="5537200" cy="3333520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 Frågor, hjälp eller workshop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smtClean="0">
                <a:hlinkClick r:id="rId3"/>
              </a:rPr>
              <a:t>Frida.grasjo@kau.se</a:t>
            </a:r>
            <a:endParaRPr lang="sv-SE" dirty="0" smtClean="0"/>
          </a:p>
          <a:p>
            <a:pPr marL="0" indent="0">
              <a:buNone/>
            </a:pPr>
            <a:r>
              <a:rPr lang="sv-SE" dirty="0" smtClean="0">
                <a:hlinkClick r:id="rId4"/>
              </a:rPr>
              <a:t>Sandra.berginge@kau.se</a:t>
            </a:r>
            <a:r>
              <a:rPr lang="sv-SE" dirty="0" smtClean="0"/>
              <a:t>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smtClean="0">
                <a:hlinkClick r:id="rId5"/>
              </a:rPr>
              <a:t>www.kau.se/rethink</a:t>
            </a:r>
            <a:r>
              <a:rPr lang="sv-SE" dirty="0" smtClean="0"/>
              <a:t>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7078203-CDF4-3544-8458-805A96009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347118"/>
            <a:ext cx="4584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9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423BC1-4869-6B49-B1DA-A8A31207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87" y="3352381"/>
            <a:ext cx="10515600" cy="952770"/>
          </a:xfrm>
          <a:ln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r>
              <a:rPr lang="sv-SE" sz="2800" b="1" dirty="0"/>
              <a:t>Hur? </a:t>
            </a:r>
            <a:r>
              <a:rPr lang="sv-SE" sz="2200" dirty="0"/>
              <a:t/>
            </a:r>
            <a:br>
              <a:rPr lang="sv-SE" sz="2200" dirty="0"/>
            </a:br>
            <a:r>
              <a:rPr lang="sv-SE" sz="2200" dirty="0"/>
              <a:t>Följa nya studenter med tjänstedesignmetoder under den första kursen vid universitetet. </a:t>
            </a:r>
            <a:endParaRPr lang="sv-SE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CCAC0BC5-7ADC-CB41-B71D-B70009737551}"/>
              </a:ext>
            </a:extLst>
          </p:cNvPr>
          <p:cNvSpPr txBox="1">
            <a:spLocks/>
          </p:cNvSpPr>
          <p:nvPr/>
        </p:nvSpPr>
        <p:spPr>
          <a:xfrm>
            <a:off x="818787" y="496388"/>
            <a:ext cx="10515600" cy="2485300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b="1" dirty="0"/>
              <a:t>Vad?</a:t>
            </a:r>
            <a:r>
              <a:rPr lang="sv-SE" sz="2200" dirty="0"/>
              <a:t/>
            </a:r>
            <a:br>
              <a:rPr lang="sv-SE" sz="2200" dirty="0"/>
            </a:br>
            <a:r>
              <a:rPr lang="sv-SE" sz="2200" dirty="0"/>
              <a:t>Utvecklingsprojekt för att</a:t>
            </a:r>
          </a:p>
          <a:p>
            <a:pPr marL="285750" indent="-285750">
              <a:buFontTx/>
              <a:buChar char="-"/>
            </a:pPr>
            <a:r>
              <a:rPr lang="sv-SE" sz="2200"/>
              <a:t>skapa förståelse </a:t>
            </a:r>
            <a:r>
              <a:rPr lang="sv-SE" sz="2200" dirty="0"/>
              <a:t>för hur det är att vara ny student vid Karlstads universitet</a:t>
            </a:r>
          </a:p>
          <a:p>
            <a:pPr marL="285750" indent="-285750">
              <a:buFontTx/>
              <a:buChar char="-"/>
            </a:pPr>
            <a:r>
              <a:rPr lang="sv-SE" sz="2200" dirty="0"/>
              <a:t>förstå vilka behov som nya studenter har </a:t>
            </a:r>
          </a:p>
          <a:p>
            <a:pPr marL="285750" indent="-285750">
              <a:buFontTx/>
              <a:buChar char="-"/>
            </a:pPr>
            <a:r>
              <a:rPr lang="sv-SE" sz="2200" dirty="0"/>
              <a:t>arbeta fram förbättringsområden </a:t>
            </a:r>
          </a:p>
          <a:p>
            <a:pPr marL="285750" indent="-285750">
              <a:buFontTx/>
              <a:buChar char="-"/>
            </a:pPr>
            <a:r>
              <a:rPr lang="sv-SE" sz="2200" dirty="0"/>
              <a:t>se om tidigare förbättringsåtgärder från projektet ”Följ en student 2014” varit framgångsrika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EF2C84B6-F68C-514C-B9DE-1A076C62FABD}"/>
              </a:ext>
            </a:extLst>
          </p:cNvPr>
          <p:cNvSpPr txBox="1">
            <a:spLocks/>
          </p:cNvSpPr>
          <p:nvPr/>
        </p:nvSpPr>
        <p:spPr>
          <a:xfrm>
            <a:off x="818787" y="4675844"/>
            <a:ext cx="10515600" cy="14367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b="1" dirty="0"/>
              <a:t>Varför?</a:t>
            </a:r>
            <a:r>
              <a:rPr lang="sv-SE" sz="2200" dirty="0"/>
              <a:t/>
            </a:r>
            <a:br>
              <a:rPr lang="sv-SE" sz="2200" dirty="0"/>
            </a:br>
            <a:r>
              <a:rPr lang="sv-SE" sz="2200" dirty="0"/>
              <a:t>Förståelse för hur vi bör skapa de bästa administrativa processerna för våra nya studenter, </a:t>
            </a:r>
          </a:p>
          <a:p>
            <a:r>
              <a:rPr lang="sv-SE" sz="2200" dirty="0"/>
              <a:t>så de kan fokusera på sin utbildning. </a:t>
            </a:r>
          </a:p>
          <a:p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54844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C3FA7235-08C8-CE4E-80C1-471F2FEF3F2C}"/>
              </a:ext>
            </a:extLst>
          </p:cNvPr>
          <p:cNvSpPr txBox="1"/>
          <p:nvPr/>
        </p:nvSpPr>
        <p:spPr>
          <a:xfrm>
            <a:off x="1160012" y="1294117"/>
            <a:ext cx="2127537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</a:rPr>
              <a:t>Följ en student 2014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D33E2A4-3BDA-704C-B816-C4F0C02D257F}"/>
              </a:ext>
            </a:extLst>
          </p:cNvPr>
          <p:cNvSpPr txBox="1"/>
          <p:nvPr/>
        </p:nvSpPr>
        <p:spPr>
          <a:xfrm>
            <a:off x="4176115" y="1473275"/>
            <a:ext cx="163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Åtgärder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FE2A2B0-3725-8E41-8F8B-90B1DEC20523}"/>
              </a:ext>
            </a:extLst>
          </p:cNvPr>
          <p:cNvSpPr txBox="1"/>
          <p:nvPr/>
        </p:nvSpPr>
        <p:spPr>
          <a:xfrm>
            <a:off x="1169422" y="3599209"/>
            <a:ext cx="211812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</a:rPr>
              <a:t>Följ en student 2018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BB15E6C-82AD-734F-8EBC-9D5D4E8C1CCC}"/>
              </a:ext>
            </a:extLst>
          </p:cNvPr>
          <p:cNvSpPr txBox="1"/>
          <p:nvPr/>
        </p:nvSpPr>
        <p:spPr>
          <a:xfrm>
            <a:off x="3350648" y="3783874"/>
            <a:ext cx="1702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Upplevelser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5A0A785-7170-6D4E-AB2B-144CC7951648}"/>
              </a:ext>
            </a:extLst>
          </p:cNvPr>
          <p:cNvSpPr txBox="1"/>
          <p:nvPr/>
        </p:nvSpPr>
        <p:spPr>
          <a:xfrm>
            <a:off x="5845963" y="3783873"/>
            <a:ext cx="110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Behov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075785A3-CE42-F049-B16A-A5E7166B61BF}"/>
              </a:ext>
            </a:extLst>
          </p:cNvPr>
          <p:cNvSpPr txBox="1"/>
          <p:nvPr/>
        </p:nvSpPr>
        <p:spPr>
          <a:xfrm>
            <a:off x="7678415" y="3765298"/>
            <a:ext cx="108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Idéer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B3DD3F4-EE97-2844-B57A-62C8321091AC}"/>
              </a:ext>
            </a:extLst>
          </p:cNvPr>
          <p:cNvSpPr txBox="1"/>
          <p:nvPr/>
        </p:nvSpPr>
        <p:spPr>
          <a:xfrm>
            <a:off x="9452193" y="3765297"/>
            <a:ext cx="178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Aktiviteter</a:t>
            </a:r>
          </a:p>
        </p:txBody>
      </p:sp>
      <p:sp>
        <p:nvSpPr>
          <p:cNvPr id="11" name="Höger 10">
            <a:extLst>
              <a:ext uri="{FF2B5EF4-FFF2-40B4-BE49-F238E27FC236}">
                <a16:creationId xmlns:a16="http://schemas.microsoft.com/office/drawing/2014/main" id="{096B09D0-5515-F842-A59A-46F5C342D1D6}"/>
              </a:ext>
            </a:extLst>
          </p:cNvPr>
          <p:cNvSpPr/>
          <p:nvPr/>
        </p:nvSpPr>
        <p:spPr>
          <a:xfrm>
            <a:off x="3398663" y="1580011"/>
            <a:ext cx="744583" cy="24819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3" name="Höger 12">
            <a:extLst>
              <a:ext uri="{FF2B5EF4-FFF2-40B4-BE49-F238E27FC236}">
                <a16:creationId xmlns:a16="http://schemas.microsoft.com/office/drawing/2014/main" id="{0B4A3D9D-EFBC-6840-8DFB-9F1EC772E585}"/>
              </a:ext>
            </a:extLst>
          </p:cNvPr>
          <p:cNvSpPr/>
          <p:nvPr/>
        </p:nvSpPr>
        <p:spPr>
          <a:xfrm>
            <a:off x="5153997" y="3909320"/>
            <a:ext cx="535543" cy="27699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7" name="Höger 26">
            <a:extLst>
              <a:ext uri="{FF2B5EF4-FFF2-40B4-BE49-F238E27FC236}">
                <a16:creationId xmlns:a16="http://schemas.microsoft.com/office/drawing/2014/main" id="{D22798D6-1CBD-9346-AB40-417A56CB33EA}"/>
              </a:ext>
            </a:extLst>
          </p:cNvPr>
          <p:cNvSpPr/>
          <p:nvPr/>
        </p:nvSpPr>
        <p:spPr>
          <a:xfrm>
            <a:off x="6947287" y="3857632"/>
            <a:ext cx="535543" cy="27699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8" name="Höger 27">
            <a:extLst>
              <a:ext uri="{FF2B5EF4-FFF2-40B4-BE49-F238E27FC236}">
                <a16:creationId xmlns:a16="http://schemas.microsoft.com/office/drawing/2014/main" id="{396EDB67-5C56-C546-8226-ADFD0B05A085}"/>
              </a:ext>
            </a:extLst>
          </p:cNvPr>
          <p:cNvSpPr/>
          <p:nvPr/>
        </p:nvSpPr>
        <p:spPr>
          <a:xfrm>
            <a:off x="8688617" y="3876205"/>
            <a:ext cx="535543" cy="27699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A63F0E5-BBE9-9B44-B30A-ED24AEEF98B0}"/>
              </a:ext>
            </a:extLst>
          </p:cNvPr>
          <p:cNvSpPr/>
          <p:nvPr/>
        </p:nvSpPr>
        <p:spPr>
          <a:xfrm>
            <a:off x="5052865" y="2322765"/>
            <a:ext cx="2230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Har åtgärder </a:t>
            </a:r>
          </a:p>
          <a:p>
            <a:r>
              <a:rPr lang="sv-SE" i="1" dirty="0"/>
              <a:t>varit framgångsrika?</a:t>
            </a:r>
          </a:p>
        </p:txBody>
      </p:sp>
      <p:cxnSp>
        <p:nvCxnSpPr>
          <p:cNvPr id="32" name="Rak pil 31">
            <a:extLst>
              <a:ext uri="{FF2B5EF4-FFF2-40B4-BE49-F238E27FC236}">
                <a16:creationId xmlns:a16="http://schemas.microsoft.com/office/drawing/2014/main" id="{920DC71B-4157-5C45-9058-415A5044541E}"/>
              </a:ext>
            </a:extLst>
          </p:cNvPr>
          <p:cNvCxnSpPr>
            <a:cxnSpLocks/>
          </p:cNvCxnSpPr>
          <p:nvPr/>
        </p:nvCxnSpPr>
        <p:spPr>
          <a:xfrm flipH="1" flipV="1">
            <a:off x="4961832" y="1981106"/>
            <a:ext cx="192164" cy="123071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Vänster klammerparentes 44">
            <a:extLst>
              <a:ext uri="{FF2B5EF4-FFF2-40B4-BE49-F238E27FC236}">
                <a16:creationId xmlns:a16="http://schemas.microsoft.com/office/drawing/2014/main" id="{BFD35B7D-467A-7942-95C8-FAC0C32511E9}"/>
              </a:ext>
            </a:extLst>
          </p:cNvPr>
          <p:cNvSpPr/>
          <p:nvPr/>
        </p:nvSpPr>
        <p:spPr>
          <a:xfrm rot="5400000">
            <a:off x="5085745" y="2643460"/>
            <a:ext cx="441303" cy="2253828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15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0" grpId="0"/>
      <p:bldP spid="13" grpId="0" animBg="1"/>
      <p:bldP spid="27" grpId="0" animBg="1"/>
      <p:bldP spid="28" grpId="0" animBg="1"/>
      <p:bldP spid="29" grpId="0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FA0568AE-D9A3-8B42-A2D9-374A9DAB556B}"/>
              </a:ext>
            </a:extLst>
          </p:cNvPr>
          <p:cNvSpPr txBox="1"/>
          <p:nvPr/>
        </p:nvSpPr>
        <p:spPr>
          <a:xfrm>
            <a:off x="229985" y="2308876"/>
            <a:ext cx="3330633" cy="329320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sv-SE" sz="2800" b="1" dirty="0"/>
              <a:t>Hitta studenter</a:t>
            </a:r>
          </a:p>
          <a:p>
            <a:endParaRPr lang="sv-SE" b="1" dirty="0"/>
          </a:p>
          <a:p>
            <a:r>
              <a:rPr lang="sv-SE" b="1" dirty="0"/>
              <a:t>Vilka? </a:t>
            </a:r>
          </a:p>
          <a:p>
            <a:pPr marL="285750" indent="-285750">
              <a:buFontTx/>
              <a:buChar char="-"/>
            </a:pPr>
            <a:r>
              <a:rPr lang="sv-SE" dirty="0"/>
              <a:t>Nya programstudenter</a:t>
            </a:r>
          </a:p>
          <a:p>
            <a:pPr marL="285750" indent="-285750">
              <a:buFontTx/>
              <a:buChar char="-"/>
            </a:pPr>
            <a:r>
              <a:rPr lang="sv-SE" dirty="0" smtClean="0"/>
              <a:t>Spridning i utbildningsområde</a:t>
            </a:r>
            <a:endParaRPr lang="sv-SE" dirty="0"/>
          </a:p>
          <a:p>
            <a:pPr marL="285750" indent="-285750">
              <a:buFontTx/>
              <a:buChar char="-"/>
            </a:pPr>
            <a:r>
              <a:rPr lang="sv-SE" dirty="0"/>
              <a:t>Spridning i ålder, kön.</a:t>
            </a:r>
          </a:p>
          <a:p>
            <a:pPr marL="285750" indent="-285750">
              <a:buFontTx/>
              <a:buChar char="-"/>
            </a:pPr>
            <a:endParaRPr lang="sv-SE" dirty="0"/>
          </a:p>
          <a:p>
            <a:r>
              <a:rPr lang="sv-SE" b="1" dirty="0"/>
              <a:t>Hur?</a:t>
            </a:r>
          </a:p>
          <a:p>
            <a:pPr marL="285750" indent="-285750">
              <a:buFontTx/>
              <a:buChar char="-"/>
            </a:pPr>
            <a:r>
              <a:rPr lang="sv-SE" dirty="0"/>
              <a:t>Mail</a:t>
            </a:r>
          </a:p>
          <a:p>
            <a:pPr marL="285750" indent="-285750">
              <a:buFontTx/>
              <a:buChar char="-"/>
            </a:pPr>
            <a:r>
              <a:rPr lang="sv-SE" dirty="0"/>
              <a:t>Smygstart</a:t>
            </a:r>
          </a:p>
          <a:p>
            <a:pPr marL="285750" indent="-285750">
              <a:buFontTx/>
              <a:buChar char="-"/>
            </a:pP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7A8DE13-1D1E-234F-9EB9-DD83B52A6BE5}"/>
              </a:ext>
            </a:extLst>
          </p:cNvPr>
          <p:cNvSpPr txBox="1"/>
          <p:nvPr/>
        </p:nvSpPr>
        <p:spPr>
          <a:xfrm>
            <a:off x="466037" y="574658"/>
            <a:ext cx="211812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</a:rPr>
              <a:t>Följ en student 2018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5AEC1CC-D7A9-AC40-BC75-FF94368E9AED}"/>
              </a:ext>
            </a:extLst>
          </p:cNvPr>
          <p:cNvSpPr txBox="1"/>
          <p:nvPr/>
        </p:nvSpPr>
        <p:spPr>
          <a:xfrm>
            <a:off x="2647263" y="759323"/>
            <a:ext cx="1702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Upplevelser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0145E17-3C15-B64A-AD4C-52162EE989A5}"/>
              </a:ext>
            </a:extLst>
          </p:cNvPr>
          <p:cNvSpPr txBox="1"/>
          <p:nvPr/>
        </p:nvSpPr>
        <p:spPr>
          <a:xfrm>
            <a:off x="5142578" y="759322"/>
            <a:ext cx="110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Behov</a:t>
            </a:r>
          </a:p>
        </p:txBody>
      </p:sp>
      <p:sp>
        <p:nvSpPr>
          <p:cNvPr id="9" name="Höger 8">
            <a:extLst>
              <a:ext uri="{FF2B5EF4-FFF2-40B4-BE49-F238E27FC236}">
                <a16:creationId xmlns:a16="http://schemas.microsoft.com/office/drawing/2014/main" id="{E1397235-D132-4640-A656-AD98E603B215}"/>
              </a:ext>
            </a:extLst>
          </p:cNvPr>
          <p:cNvSpPr/>
          <p:nvPr/>
        </p:nvSpPr>
        <p:spPr>
          <a:xfrm>
            <a:off x="4450612" y="884769"/>
            <a:ext cx="535543" cy="27699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30635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FA0568AE-D9A3-8B42-A2D9-374A9DAB556B}"/>
              </a:ext>
            </a:extLst>
          </p:cNvPr>
          <p:cNvSpPr txBox="1"/>
          <p:nvPr/>
        </p:nvSpPr>
        <p:spPr>
          <a:xfrm>
            <a:off x="229985" y="2308876"/>
            <a:ext cx="3330633" cy="329320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1">
                    <a:lumMod val="65000"/>
                  </a:schemeClr>
                </a:solidFill>
              </a:rPr>
              <a:t>Hitta studenter</a:t>
            </a:r>
          </a:p>
          <a:p>
            <a:endParaRPr lang="sv-SE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sv-SE" b="1" dirty="0">
                <a:solidFill>
                  <a:schemeClr val="bg1">
                    <a:lumMod val="65000"/>
                  </a:schemeClr>
                </a:solidFill>
              </a:rPr>
              <a:t>Vilka? </a:t>
            </a: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Nya programstudenter</a:t>
            </a: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HS, HNT, LUB och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Ingesund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Spridning i ålder, kön.</a:t>
            </a:r>
          </a:p>
          <a:p>
            <a:pPr marL="285750" indent="-285750">
              <a:buFontTx/>
              <a:buChar char="-"/>
            </a:pPr>
            <a:endParaRPr lang="sv-SE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sv-SE" b="1" dirty="0">
                <a:solidFill>
                  <a:schemeClr val="bg1">
                    <a:lumMod val="65000"/>
                  </a:schemeClr>
                </a:solidFill>
              </a:rPr>
              <a:t>Hur?</a:t>
            </a: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Mail</a:t>
            </a: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Smygstart</a:t>
            </a:r>
          </a:p>
          <a:p>
            <a:pPr marL="285750" indent="-285750">
              <a:buFontTx/>
              <a:buChar char="-"/>
            </a:pPr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5366C97-86F3-D649-8BA8-C4563DD2D1AE}"/>
              </a:ext>
            </a:extLst>
          </p:cNvPr>
          <p:cNvSpPr txBox="1"/>
          <p:nvPr/>
        </p:nvSpPr>
        <p:spPr>
          <a:xfrm>
            <a:off x="3894512" y="2308876"/>
            <a:ext cx="4175762" cy="372409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sv-SE" sz="2800" b="1" dirty="0"/>
              <a:t>Anmälda studenter</a:t>
            </a:r>
          </a:p>
          <a:p>
            <a:endParaRPr lang="sv-SE" sz="2800" b="1" dirty="0"/>
          </a:p>
          <a:p>
            <a:pPr marL="285750" indent="-285750">
              <a:buFontTx/>
              <a:buChar char="-"/>
            </a:pPr>
            <a:r>
              <a:rPr lang="sv-SE" dirty="0"/>
              <a:t>23 studenter anmälde att de ville vara med i projektet. </a:t>
            </a:r>
          </a:p>
          <a:p>
            <a:pPr marL="285750" indent="-285750">
              <a:buFontTx/>
              <a:buChar char="-"/>
            </a:pPr>
            <a:r>
              <a:rPr lang="sv-SE" dirty="0"/>
              <a:t>16 studenter har lämnat upplevelser till projektet</a:t>
            </a:r>
          </a:p>
          <a:p>
            <a:pPr marL="285750" indent="-285750">
              <a:buFontTx/>
              <a:buChar char="-"/>
            </a:pPr>
            <a:endParaRPr lang="sv-SE" b="1" dirty="0"/>
          </a:p>
          <a:p>
            <a:pPr marL="285750" indent="-285750">
              <a:buFontTx/>
              <a:buChar char="-"/>
            </a:pPr>
            <a:r>
              <a:rPr lang="sv-SE" dirty="0" err="1"/>
              <a:t>Userinnovation</a:t>
            </a:r>
            <a:r>
              <a:rPr lang="sv-SE" dirty="0"/>
              <a:t> I, 15 </a:t>
            </a:r>
            <a:r>
              <a:rPr lang="sv-SE" dirty="0" err="1"/>
              <a:t>hp</a:t>
            </a:r>
            <a:r>
              <a:rPr lang="sv-SE" dirty="0"/>
              <a:t> har kompletterat projektets resultat med ytterligare fördjupad förståelse av att vara ny student vid universitetet.  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7A8DE13-1D1E-234F-9EB9-DD83B52A6BE5}"/>
              </a:ext>
            </a:extLst>
          </p:cNvPr>
          <p:cNvSpPr txBox="1"/>
          <p:nvPr/>
        </p:nvSpPr>
        <p:spPr>
          <a:xfrm>
            <a:off x="466037" y="574658"/>
            <a:ext cx="211812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</a:rPr>
              <a:t>Följ en student 2018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5AEC1CC-D7A9-AC40-BC75-FF94368E9AED}"/>
              </a:ext>
            </a:extLst>
          </p:cNvPr>
          <p:cNvSpPr txBox="1"/>
          <p:nvPr/>
        </p:nvSpPr>
        <p:spPr>
          <a:xfrm>
            <a:off x="2647263" y="759323"/>
            <a:ext cx="1702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Upplevelser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0145E17-3C15-B64A-AD4C-52162EE989A5}"/>
              </a:ext>
            </a:extLst>
          </p:cNvPr>
          <p:cNvSpPr txBox="1"/>
          <p:nvPr/>
        </p:nvSpPr>
        <p:spPr>
          <a:xfrm>
            <a:off x="5142578" y="759322"/>
            <a:ext cx="110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Behov</a:t>
            </a:r>
          </a:p>
        </p:txBody>
      </p:sp>
      <p:sp>
        <p:nvSpPr>
          <p:cNvPr id="9" name="Höger 8">
            <a:extLst>
              <a:ext uri="{FF2B5EF4-FFF2-40B4-BE49-F238E27FC236}">
                <a16:creationId xmlns:a16="http://schemas.microsoft.com/office/drawing/2014/main" id="{E1397235-D132-4640-A656-AD98E603B215}"/>
              </a:ext>
            </a:extLst>
          </p:cNvPr>
          <p:cNvSpPr/>
          <p:nvPr/>
        </p:nvSpPr>
        <p:spPr>
          <a:xfrm>
            <a:off x="4450612" y="884769"/>
            <a:ext cx="535543" cy="27699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82863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FA0568AE-D9A3-8B42-A2D9-374A9DAB556B}"/>
              </a:ext>
            </a:extLst>
          </p:cNvPr>
          <p:cNvSpPr txBox="1"/>
          <p:nvPr/>
        </p:nvSpPr>
        <p:spPr>
          <a:xfrm>
            <a:off x="229985" y="2308876"/>
            <a:ext cx="3330633" cy="329320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1">
                    <a:lumMod val="65000"/>
                  </a:schemeClr>
                </a:solidFill>
              </a:rPr>
              <a:t>Hitta studenter</a:t>
            </a:r>
          </a:p>
          <a:p>
            <a:endParaRPr lang="sv-SE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sv-SE" b="1" dirty="0">
                <a:solidFill>
                  <a:schemeClr val="bg1">
                    <a:lumMod val="65000"/>
                  </a:schemeClr>
                </a:solidFill>
              </a:rPr>
              <a:t>Vilka? </a:t>
            </a: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Nya programstudenter</a:t>
            </a: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HS, HNT, LUB och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Ingesund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Spridning i ålder, kön.</a:t>
            </a:r>
          </a:p>
          <a:p>
            <a:pPr marL="285750" indent="-285750">
              <a:buFontTx/>
              <a:buChar char="-"/>
            </a:pPr>
            <a:endParaRPr lang="sv-SE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sv-SE" b="1" dirty="0">
                <a:solidFill>
                  <a:schemeClr val="bg1">
                    <a:lumMod val="65000"/>
                  </a:schemeClr>
                </a:solidFill>
              </a:rPr>
              <a:t>Hur?</a:t>
            </a: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Mail</a:t>
            </a: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Smygstart</a:t>
            </a:r>
          </a:p>
          <a:p>
            <a:pPr marL="285750" indent="-285750">
              <a:buFontTx/>
              <a:buChar char="-"/>
            </a:pPr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0D86044-81CC-374F-81C4-599AC18BE647}"/>
              </a:ext>
            </a:extLst>
          </p:cNvPr>
          <p:cNvSpPr txBox="1"/>
          <p:nvPr/>
        </p:nvSpPr>
        <p:spPr>
          <a:xfrm>
            <a:off x="8404168" y="2308876"/>
            <a:ext cx="3469177" cy="190821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sv-SE" sz="2800" b="1" dirty="0"/>
              <a:t>Upplevelser</a:t>
            </a:r>
            <a:r>
              <a:rPr lang="sv-SE" dirty="0"/>
              <a:t> 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Digital dagbok </a:t>
            </a: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Individuella </a:t>
            </a:r>
            <a:r>
              <a:rPr lang="sv-SE" dirty="0"/>
              <a:t>samtal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Bilder </a:t>
            </a:r>
            <a:r>
              <a:rPr lang="sv-SE" dirty="0" smtClean="0"/>
              <a:t>Service </a:t>
            </a:r>
            <a:r>
              <a:rPr lang="sv-SE" dirty="0"/>
              <a:t>Safari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Workshop studenter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5366C97-86F3-D649-8BA8-C4563DD2D1AE}"/>
              </a:ext>
            </a:extLst>
          </p:cNvPr>
          <p:cNvSpPr txBox="1"/>
          <p:nvPr/>
        </p:nvSpPr>
        <p:spPr>
          <a:xfrm>
            <a:off x="3894512" y="2308876"/>
            <a:ext cx="4175762" cy="372409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1">
                    <a:lumMod val="65000"/>
                  </a:schemeClr>
                </a:solidFill>
              </a:rPr>
              <a:t>Anmälda studenter</a:t>
            </a:r>
          </a:p>
          <a:p>
            <a:endParaRPr lang="sv-SE" sz="2800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23 studenter anmälde att de ville vara med i projektet. </a:t>
            </a:r>
          </a:p>
          <a:p>
            <a:pPr marL="285750" indent="-285750">
              <a:buFontTx/>
              <a:buChar char="-"/>
            </a:pP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16 studenter har lämnat upplevelser till projektet</a:t>
            </a:r>
          </a:p>
          <a:p>
            <a:pPr marL="285750" indent="-285750">
              <a:buFontTx/>
              <a:buChar char="-"/>
            </a:pPr>
            <a:endParaRPr lang="sv-SE" b="1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Userinnovation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I, 15 </a:t>
            </a:r>
            <a:r>
              <a:rPr lang="sv-SE" dirty="0" err="1">
                <a:solidFill>
                  <a:schemeClr val="bg1">
                    <a:lumMod val="65000"/>
                  </a:schemeClr>
                </a:solidFill>
              </a:rPr>
              <a:t>hp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 har kompletterat projektets resultat med ytterligare fördjupad förståelse av att vara ny student vid universitetet.   </a:t>
            </a:r>
          </a:p>
          <a:p>
            <a:pPr marL="285750" indent="-285750">
              <a:buFontTx/>
              <a:buChar char="-"/>
            </a:pP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7A8DE13-1D1E-234F-9EB9-DD83B52A6BE5}"/>
              </a:ext>
            </a:extLst>
          </p:cNvPr>
          <p:cNvSpPr txBox="1"/>
          <p:nvPr/>
        </p:nvSpPr>
        <p:spPr>
          <a:xfrm>
            <a:off x="466037" y="574658"/>
            <a:ext cx="211812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</a:rPr>
              <a:t>Följ en student 2018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5AEC1CC-D7A9-AC40-BC75-FF94368E9AED}"/>
              </a:ext>
            </a:extLst>
          </p:cNvPr>
          <p:cNvSpPr txBox="1"/>
          <p:nvPr/>
        </p:nvSpPr>
        <p:spPr>
          <a:xfrm>
            <a:off x="2647263" y="759323"/>
            <a:ext cx="1702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Upplevelser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0145E17-3C15-B64A-AD4C-52162EE989A5}"/>
              </a:ext>
            </a:extLst>
          </p:cNvPr>
          <p:cNvSpPr txBox="1"/>
          <p:nvPr/>
        </p:nvSpPr>
        <p:spPr>
          <a:xfrm>
            <a:off x="5142578" y="759322"/>
            <a:ext cx="110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Behov</a:t>
            </a:r>
          </a:p>
        </p:txBody>
      </p:sp>
      <p:sp>
        <p:nvSpPr>
          <p:cNvPr id="9" name="Höger 8">
            <a:extLst>
              <a:ext uri="{FF2B5EF4-FFF2-40B4-BE49-F238E27FC236}">
                <a16:creationId xmlns:a16="http://schemas.microsoft.com/office/drawing/2014/main" id="{E1397235-D132-4640-A656-AD98E603B215}"/>
              </a:ext>
            </a:extLst>
          </p:cNvPr>
          <p:cNvSpPr/>
          <p:nvPr/>
        </p:nvSpPr>
        <p:spPr>
          <a:xfrm>
            <a:off x="4450612" y="884769"/>
            <a:ext cx="535543" cy="27699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385545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1629274" y="891658"/>
            <a:ext cx="2620478" cy="51541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Innan</a:t>
            </a:r>
          </a:p>
        </p:txBody>
      </p:sp>
      <p:sp>
        <p:nvSpPr>
          <p:cNvPr id="26" name="Rektangel 25"/>
          <p:cNvSpPr/>
          <p:nvPr/>
        </p:nvSpPr>
        <p:spPr>
          <a:xfrm>
            <a:off x="4300554" y="891658"/>
            <a:ext cx="2590797" cy="51541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Första dagen</a:t>
            </a:r>
          </a:p>
        </p:txBody>
      </p:sp>
      <p:sp>
        <p:nvSpPr>
          <p:cNvPr id="35" name="Rektangel 34"/>
          <p:cNvSpPr/>
          <p:nvPr/>
        </p:nvSpPr>
        <p:spPr>
          <a:xfrm>
            <a:off x="6942152" y="891658"/>
            <a:ext cx="1710268" cy="515410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Första veckan</a:t>
            </a:r>
          </a:p>
        </p:txBody>
      </p:sp>
      <p:sp>
        <p:nvSpPr>
          <p:cNvPr id="37" name="Rektangel 36"/>
          <p:cNvSpPr/>
          <p:nvPr/>
        </p:nvSpPr>
        <p:spPr>
          <a:xfrm>
            <a:off x="8710165" y="891658"/>
            <a:ext cx="1828073" cy="5154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Efter första veckan</a:t>
            </a:r>
          </a:p>
        </p:txBody>
      </p:sp>
      <p:sp>
        <p:nvSpPr>
          <p:cNvPr id="3" name="Frihandsfigur 2"/>
          <p:cNvSpPr/>
          <p:nvPr/>
        </p:nvSpPr>
        <p:spPr>
          <a:xfrm>
            <a:off x="1941041" y="2047635"/>
            <a:ext cx="8350209" cy="2653104"/>
          </a:xfrm>
          <a:custGeom>
            <a:avLst/>
            <a:gdLst>
              <a:gd name="connsiteX0" fmla="*/ 0 w 8350209"/>
              <a:gd name="connsiteY0" fmla="*/ 833455 h 2653104"/>
              <a:gd name="connsiteX1" fmla="*/ 834073 w 8350209"/>
              <a:gd name="connsiteY1" fmla="*/ 56318 h 2653104"/>
              <a:gd name="connsiteX2" fmla="*/ 1924055 w 8350209"/>
              <a:gd name="connsiteY2" fmla="*/ 2198184 h 2653104"/>
              <a:gd name="connsiteX3" fmla="*/ 2739172 w 8350209"/>
              <a:gd name="connsiteY3" fmla="*/ 634432 h 2653104"/>
              <a:gd name="connsiteX4" fmla="*/ 3402639 w 8350209"/>
              <a:gd name="connsiteY4" fmla="*/ 1231501 h 2653104"/>
              <a:gd name="connsiteX5" fmla="*/ 3412117 w 8350209"/>
              <a:gd name="connsiteY5" fmla="*/ 2330866 h 2653104"/>
              <a:gd name="connsiteX6" fmla="*/ 3611157 w 8350209"/>
              <a:gd name="connsiteY6" fmla="*/ 1041955 h 2653104"/>
              <a:gd name="connsiteX7" fmla="*/ 3592201 w 8350209"/>
              <a:gd name="connsiteY7" fmla="*/ 1847525 h 2653104"/>
              <a:gd name="connsiteX8" fmla="*/ 3734373 w 8350209"/>
              <a:gd name="connsiteY8" fmla="*/ 1079865 h 2653104"/>
              <a:gd name="connsiteX9" fmla="*/ 3800719 w 8350209"/>
              <a:gd name="connsiteY9" fmla="*/ 1847525 h 2653104"/>
              <a:gd name="connsiteX10" fmla="*/ 3933413 w 8350209"/>
              <a:gd name="connsiteY10" fmla="*/ 1079865 h 2653104"/>
              <a:gd name="connsiteX11" fmla="*/ 4511577 w 8350209"/>
              <a:gd name="connsiteY11" fmla="*/ 1951775 h 2653104"/>
              <a:gd name="connsiteX12" fmla="*/ 5393041 w 8350209"/>
              <a:gd name="connsiteY12" fmla="*/ 1534774 h 2653104"/>
              <a:gd name="connsiteX13" fmla="*/ 6321895 w 8350209"/>
              <a:gd name="connsiteY13" fmla="*/ 738682 h 2653104"/>
              <a:gd name="connsiteX14" fmla="*/ 7099099 w 8350209"/>
              <a:gd name="connsiteY14" fmla="*/ 454364 h 2653104"/>
              <a:gd name="connsiteX15" fmla="*/ 7819435 w 8350209"/>
              <a:gd name="connsiteY15" fmla="*/ 643910 h 2653104"/>
              <a:gd name="connsiteX16" fmla="*/ 8208037 w 8350209"/>
              <a:gd name="connsiteY16" fmla="*/ 2653094 h 2653104"/>
              <a:gd name="connsiteX17" fmla="*/ 8350209 w 8350209"/>
              <a:gd name="connsiteY17" fmla="*/ 615478 h 26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50209" h="2653104">
                <a:moveTo>
                  <a:pt x="0" y="833455"/>
                </a:moveTo>
                <a:cubicBezTo>
                  <a:pt x="256698" y="331159"/>
                  <a:pt x="513397" y="-171137"/>
                  <a:pt x="834073" y="56318"/>
                </a:cubicBezTo>
                <a:cubicBezTo>
                  <a:pt x="1154749" y="283773"/>
                  <a:pt x="1606539" y="2101832"/>
                  <a:pt x="1924055" y="2198184"/>
                </a:cubicBezTo>
                <a:cubicBezTo>
                  <a:pt x="2241571" y="2294536"/>
                  <a:pt x="2492741" y="795546"/>
                  <a:pt x="2739172" y="634432"/>
                </a:cubicBezTo>
                <a:cubicBezTo>
                  <a:pt x="2985603" y="473318"/>
                  <a:pt x="3290482" y="948762"/>
                  <a:pt x="3402639" y="1231501"/>
                </a:cubicBezTo>
                <a:cubicBezTo>
                  <a:pt x="3514796" y="1514240"/>
                  <a:pt x="3377364" y="2362457"/>
                  <a:pt x="3412117" y="2330866"/>
                </a:cubicBezTo>
                <a:cubicBezTo>
                  <a:pt x="3446870" y="2299275"/>
                  <a:pt x="3581143" y="1122512"/>
                  <a:pt x="3611157" y="1041955"/>
                </a:cubicBezTo>
                <a:cubicBezTo>
                  <a:pt x="3641171" y="961398"/>
                  <a:pt x="3571665" y="1841207"/>
                  <a:pt x="3592201" y="1847525"/>
                </a:cubicBezTo>
                <a:cubicBezTo>
                  <a:pt x="3612737" y="1853843"/>
                  <a:pt x="3699620" y="1079865"/>
                  <a:pt x="3734373" y="1079865"/>
                </a:cubicBezTo>
                <a:cubicBezTo>
                  <a:pt x="3769126" y="1079865"/>
                  <a:pt x="3767546" y="1847525"/>
                  <a:pt x="3800719" y="1847525"/>
                </a:cubicBezTo>
                <a:cubicBezTo>
                  <a:pt x="3833892" y="1847525"/>
                  <a:pt x="3814937" y="1062490"/>
                  <a:pt x="3933413" y="1079865"/>
                </a:cubicBezTo>
                <a:cubicBezTo>
                  <a:pt x="4051889" y="1097240"/>
                  <a:pt x="4268306" y="1875957"/>
                  <a:pt x="4511577" y="1951775"/>
                </a:cubicBezTo>
                <a:cubicBezTo>
                  <a:pt x="4754848" y="2027593"/>
                  <a:pt x="5091321" y="1736956"/>
                  <a:pt x="5393041" y="1534774"/>
                </a:cubicBezTo>
                <a:cubicBezTo>
                  <a:pt x="5694761" y="1332592"/>
                  <a:pt x="6037552" y="918750"/>
                  <a:pt x="6321895" y="738682"/>
                </a:cubicBezTo>
                <a:cubicBezTo>
                  <a:pt x="6606238" y="558614"/>
                  <a:pt x="6849509" y="470159"/>
                  <a:pt x="7099099" y="454364"/>
                </a:cubicBezTo>
                <a:cubicBezTo>
                  <a:pt x="7348689" y="438569"/>
                  <a:pt x="7634612" y="277455"/>
                  <a:pt x="7819435" y="643910"/>
                </a:cubicBezTo>
                <a:cubicBezTo>
                  <a:pt x="8004258" y="1010365"/>
                  <a:pt x="8119575" y="2657833"/>
                  <a:pt x="8208037" y="2653094"/>
                </a:cubicBezTo>
                <a:cubicBezTo>
                  <a:pt x="8296499" y="2648355"/>
                  <a:pt x="8321775" y="1011945"/>
                  <a:pt x="8350209" y="61547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36" name="Grupp 35"/>
          <p:cNvGrpSpPr/>
          <p:nvPr/>
        </p:nvGrpSpPr>
        <p:grpSpPr>
          <a:xfrm>
            <a:off x="1658949" y="3384889"/>
            <a:ext cx="8753871" cy="372535"/>
            <a:chOff x="134948" y="3384888"/>
            <a:chExt cx="8753871" cy="372535"/>
          </a:xfrm>
        </p:grpSpPr>
        <p:sp>
          <p:nvSpPr>
            <p:cNvPr id="4" name="Rektangel med rundade hörn 3"/>
            <p:cNvSpPr/>
            <p:nvPr/>
          </p:nvSpPr>
          <p:spPr>
            <a:xfrm>
              <a:off x="134948" y="3384888"/>
              <a:ext cx="829733" cy="3725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 dirty="0"/>
                <a:t>Ansökan</a:t>
              </a:r>
            </a:p>
          </p:txBody>
        </p:sp>
        <p:sp>
          <p:nvSpPr>
            <p:cNvPr id="5" name="Rektangel med rundade hörn 4"/>
            <p:cNvSpPr/>
            <p:nvPr/>
          </p:nvSpPr>
          <p:spPr>
            <a:xfrm>
              <a:off x="1015483" y="3384888"/>
              <a:ext cx="829733" cy="3725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 dirty="0"/>
                <a:t>Antagen</a:t>
              </a:r>
            </a:p>
          </p:txBody>
        </p:sp>
        <p:sp>
          <p:nvSpPr>
            <p:cNvPr id="6" name="Rektangel med rundade hörn 5"/>
            <p:cNvSpPr/>
            <p:nvPr/>
          </p:nvSpPr>
          <p:spPr>
            <a:xfrm>
              <a:off x="1896018" y="3384888"/>
              <a:ext cx="829733" cy="3725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/>
                <a:t>Välkomst-</a:t>
              </a:r>
            </a:p>
            <a:p>
              <a:pPr algn="ctr"/>
              <a:r>
                <a:rPr lang="sv-SE" sz="1000" dirty="0"/>
                <a:t>mail</a:t>
              </a:r>
            </a:p>
          </p:txBody>
        </p:sp>
        <p:sp>
          <p:nvSpPr>
            <p:cNvPr id="7" name="Rektangel med rundade hörn 6"/>
            <p:cNvSpPr/>
            <p:nvPr/>
          </p:nvSpPr>
          <p:spPr>
            <a:xfrm>
              <a:off x="2776553" y="3384888"/>
              <a:ext cx="829733" cy="3725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 dirty="0"/>
                <a:t>FS-möte</a:t>
              </a:r>
            </a:p>
          </p:txBody>
        </p:sp>
        <p:sp>
          <p:nvSpPr>
            <p:cNvPr id="8" name="Rektangel med rundade hörn 7"/>
            <p:cNvSpPr/>
            <p:nvPr/>
          </p:nvSpPr>
          <p:spPr>
            <a:xfrm>
              <a:off x="3657082" y="3384889"/>
              <a:ext cx="829733" cy="3725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/>
                <a:t>Program-</a:t>
              </a:r>
            </a:p>
            <a:p>
              <a:pPr algn="ctr"/>
              <a:r>
                <a:rPr lang="sv-SE" sz="1000" dirty="0"/>
                <a:t>intro</a:t>
              </a:r>
            </a:p>
          </p:txBody>
        </p:sp>
        <p:sp>
          <p:nvSpPr>
            <p:cNvPr id="9" name="Rektangel med rundade hörn 8"/>
            <p:cNvSpPr/>
            <p:nvPr/>
          </p:nvSpPr>
          <p:spPr>
            <a:xfrm>
              <a:off x="4537617" y="3384889"/>
              <a:ext cx="829733" cy="3725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/>
                <a:t>Utställare</a:t>
              </a:r>
            </a:p>
          </p:txBody>
        </p:sp>
        <p:sp>
          <p:nvSpPr>
            <p:cNvPr id="10" name="Rektangel med rundade hörn 9"/>
            <p:cNvSpPr/>
            <p:nvPr/>
          </p:nvSpPr>
          <p:spPr>
            <a:xfrm>
              <a:off x="5418152" y="3384889"/>
              <a:ext cx="829733" cy="3725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 dirty="0"/>
                <a:t>Nollning</a:t>
              </a:r>
            </a:p>
          </p:txBody>
        </p:sp>
        <p:sp>
          <p:nvSpPr>
            <p:cNvPr id="11" name="Rektangel med rundade hörn 10"/>
            <p:cNvSpPr/>
            <p:nvPr/>
          </p:nvSpPr>
          <p:spPr>
            <a:xfrm>
              <a:off x="6298687" y="3384889"/>
              <a:ext cx="829733" cy="3725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/>
                <a:t>Kursintro</a:t>
              </a:r>
            </a:p>
          </p:txBody>
        </p:sp>
        <p:sp>
          <p:nvSpPr>
            <p:cNvPr id="23" name="Rektangel med rundade hörn 22"/>
            <p:cNvSpPr/>
            <p:nvPr/>
          </p:nvSpPr>
          <p:spPr>
            <a:xfrm>
              <a:off x="7178551" y="3384889"/>
              <a:ext cx="829733" cy="3725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/>
                <a:t>Kursen</a:t>
              </a:r>
            </a:p>
          </p:txBody>
        </p:sp>
        <p:sp>
          <p:nvSpPr>
            <p:cNvPr id="24" name="Rektangel med rundade hörn 23"/>
            <p:cNvSpPr/>
            <p:nvPr/>
          </p:nvSpPr>
          <p:spPr>
            <a:xfrm>
              <a:off x="8059086" y="3384889"/>
              <a:ext cx="829733" cy="3725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 err="1"/>
                <a:t>Admin</a:t>
              </a:r>
              <a:endParaRPr lang="sv-SE" sz="1100" dirty="0"/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58949" y="249874"/>
            <a:ext cx="8229600" cy="617020"/>
          </a:xfrm>
        </p:spPr>
        <p:txBody>
          <a:bodyPr>
            <a:normAutofit/>
          </a:bodyPr>
          <a:lstStyle/>
          <a:p>
            <a:r>
              <a:rPr lang="sv-SE" sz="1800" b="1" dirty="0">
                <a:latin typeface="+mn-lt"/>
              </a:rPr>
              <a:t>Generell kundresa student </a:t>
            </a:r>
            <a:r>
              <a:rPr lang="mr-IN" sz="1800" b="1" dirty="0">
                <a:latin typeface="+mn-lt"/>
              </a:rPr>
              <a:t>–</a:t>
            </a:r>
            <a:r>
              <a:rPr lang="sv-SE" sz="1800" b="1" dirty="0">
                <a:latin typeface="+mn-lt"/>
              </a:rPr>
              <a:t> Följ en student 2014</a:t>
            </a:r>
          </a:p>
        </p:txBody>
      </p:sp>
      <p:grpSp>
        <p:nvGrpSpPr>
          <p:cNvPr id="15" name="Grupp 14"/>
          <p:cNvGrpSpPr/>
          <p:nvPr/>
        </p:nvGrpSpPr>
        <p:grpSpPr>
          <a:xfrm>
            <a:off x="1886420" y="1382890"/>
            <a:ext cx="8651818" cy="4662871"/>
            <a:chOff x="362420" y="1382889"/>
            <a:chExt cx="8651818" cy="4662871"/>
          </a:xfrm>
        </p:grpSpPr>
        <p:sp>
          <p:nvSpPr>
            <p:cNvPr id="13" name="Rundad rektangulär 12"/>
            <p:cNvSpPr/>
            <p:nvPr/>
          </p:nvSpPr>
          <p:spPr>
            <a:xfrm>
              <a:off x="362420" y="4569943"/>
              <a:ext cx="1706059" cy="587592"/>
            </a:xfrm>
            <a:prstGeom prst="wedgeRoundRectCallout">
              <a:avLst>
                <a:gd name="adj1" fmla="val 61391"/>
                <a:gd name="adj2" fmla="val -92339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/>
                <a:buChar char="•"/>
              </a:pPr>
              <a:r>
                <a:rPr lang="sv-SE" sz="800" dirty="0"/>
                <a:t>Kommer från </a:t>
              </a:r>
              <a:r>
                <a:rPr lang="sv-SE" sz="800" dirty="0" err="1"/>
                <a:t>Antagning.se</a:t>
              </a:r>
              <a:endParaRPr lang="sv-SE" sz="800" dirty="0"/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Saknar något utskrivet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Ej välkomnande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Hittar inte på </a:t>
              </a:r>
              <a:r>
                <a:rPr lang="sv-SE" sz="800" dirty="0" err="1"/>
                <a:t>kau.se</a:t>
              </a:r>
              <a:endParaRPr lang="sv-SE" sz="800" dirty="0"/>
            </a:p>
          </p:txBody>
        </p:sp>
        <p:sp>
          <p:nvSpPr>
            <p:cNvPr id="27" name="Rundad rektangulär 26"/>
            <p:cNvSpPr/>
            <p:nvPr/>
          </p:nvSpPr>
          <p:spPr>
            <a:xfrm>
              <a:off x="2163259" y="4814477"/>
              <a:ext cx="1706059" cy="1231283"/>
            </a:xfrm>
            <a:prstGeom prst="wedgeRoundRectCallout">
              <a:avLst>
                <a:gd name="adj1" fmla="val 46390"/>
                <a:gd name="adj2" fmla="val -75769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/>
                <a:buChar char="•"/>
              </a:pPr>
              <a:r>
                <a:rPr lang="sv-SE" sz="800" dirty="0"/>
                <a:t>Mycket omtumlande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Svårt att hitta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Nervöst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Detta är ju allmän information – är det ens obligatoriskt?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Diagnostiskt prov dag ett i slutet av en lång dag?!?!</a:t>
              </a:r>
            </a:p>
          </p:txBody>
        </p:sp>
        <p:sp>
          <p:nvSpPr>
            <p:cNvPr id="28" name="Rundad rektangulär 27"/>
            <p:cNvSpPr/>
            <p:nvPr/>
          </p:nvSpPr>
          <p:spPr>
            <a:xfrm>
              <a:off x="3975210" y="4417216"/>
              <a:ext cx="1550524" cy="1231283"/>
            </a:xfrm>
            <a:prstGeom prst="wedgeRoundRectCallout">
              <a:avLst>
                <a:gd name="adj1" fmla="val 16185"/>
                <a:gd name="adj2" fmla="val -77308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/>
                <a:buChar char="•"/>
              </a:pPr>
              <a:r>
                <a:rPr lang="sv-SE" sz="800" dirty="0"/>
                <a:t>Missade dem, det var för mycket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Jag sa bara nej! Jag kunde inte ta till mig dem alls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Jag gick med i allt, vet inte vad det var ens.</a:t>
              </a:r>
            </a:p>
          </p:txBody>
        </p:sp>
        <p:sp>
          <p:nvSpPr>
            <p:cNvPr id="29" name="Rundad rektangulär 28"/>
            <p:cNvSpPr/>
            <p:nvPr/>
          </p:nvSpPr>
          <p:spPr>
            <a:xfrm>
              <a:off x="5674060" y="4308602"/>
              <a:ext cx="2259112" cy="1011750"/>
            </a:xfrm>
            <a:prstGeom prst="wedgeRoundRectCallout">
              <a:avLst>
                <a:gd name="adj1" fmla="val -37911"/>
                <a:gd name="adj2" fmla="val -90723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/>
                <a:buChar char="•"/>
              </a:pPr>
              <a:r>
                <a:rPr lang="sv-SE" sz="800" dirty="0"/>
                <a:t>Jag trodde det var obligatorisk, frågade om jag fick gå </a:t>
              </a:r>
              <a:r>
                <a:rPr lang="sv-SE" sz="800" dirty="0" err="1"/>
                <a:t>kl</a:t>
              </a:r>
              <a:r>
                <a:rPr lang="sv-SE" sz="800" dirty="0"/>
                <a:t> 20 …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Jag hade inte något busskort och ganska dåligt med pengar och så skulle vi åka runt med bussen. Det kändes inte så roligt.</a:t>
              </a:r>
            </a:p>
          </p:txBody>
        </p:sp>
        <p:sp>
          <p:nvSpPr>
            <p:cNvPr id="30" name="Rundad rektangulär 29"/>
            <p:cNvSpPr/>
            <p:nvPr/>
          </p:nvSpPr>
          <p:spPr>
            <a:xfrm>
              <a:off x="8183880" y="4949901"/>
              <a:ext cx="830357" cy="395283"/>
            </a:xfrm>
            <a:prstGeom prst="wedgeRoundRectCallout">
              <a:avLst>
                <a:gd name="adj1" fmla="val -5691"/>
                <a:gd name="adj2" fmla="val -83977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/>
                <a:buChar char="•"/>
              </a:pPr>
              <a:r>
                <a:rPr lang="sv-SE" sz="800" dirty="0"/>
                <a:t>ITS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Tekniken i lokaler</a:t>
              </a:r>
            </a:p>
          </p:txBody>
        </p:sp>
        <p:sp>
          <p:nvSpPr>
            <p:cNvPr id="31" name="Rundad rektangulär 30"/>
            <p:cNvSpPr/>
            <p:nvPr/>
          </p:nvSpPr>
          <p:spPr>
            <a:xfrm>
              <a:off x="1454426" y="1382889"/>
              <a:ext cx="1706059" cy="942018"/>
            </a:xfrm>
            <a:prstGeom prst="wedgeRoundRectCallout">
              <a:avLst>
                <a:gd name="adj1" fmla="val 50478"/>
                <a:gd name="adj2" fmla="val 75935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/>
                <a:buChar char="•"/>
              </a:pPr>
              <a:r>
                <a:rPr lang="sv-SE" sz="800" dirty="0"/>
                <a:t>Mjukstart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Vi hittade varandra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Tryggt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 err="1"/>
                <a:t>Dn</a:t>
              </a:r>
              <a:r>
                <a:rPr lang="sv-SE" sz="800" dirty="0"/>
                <a:t> lilla gruppen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Skönt att ha någon att hålla sig till</a:t>
              </a:r>
            </a:p>
          </p:txBody>
        </p:sp>
        <p:sp>
          <p:nvSpPr>
            <p:cNvPr id="32" name="Rundad rektangulär 31"/>
            <p:cNvSpPr/>
            <p:nvPr/>
          </p:nvSpPr>
          <p:spPr>
            <a:xfrm>
              <a:off x="3766480" y="1814654"/>
              <a:ext cx="1313520" cy="681841"/>
            </a:xfrm>
            <a:prstGeom prst="wedgeRoundRectCallout">
              <a:avLst>
                <a:gd name="adj1" fmla="val -16391"/>
                <a:gd name="adj2" fmla="val 118788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/>
                <a:buChar char="•"/>
              </a:pPr>
              <a:r>
                <a:rPr lang="sv-SE" sz="800" dirty="0"/>
                <a:t>Pirrigt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Mycket intryck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Bra lokaler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Full av förväntan</a:t>
              </a:r>
            </a:p>
          </p:txBody>
        </p:sp>
        <p:sp>
          <p:nvSpPr>
            <p:cNvPr id="33" name="Rundad rektangulär 32"/>
            <p:cNvSpPr/>
            <p:nvPr/>
          </p:nvSpPr>
          <p:spPr>
            <a:xfrm>
              <a:off x="5418152" y="1559794"/>
              <a:ext cx="1575544" cy="828762"/>
            </a:xfrm>
            <a:prstGeom prst="wedgeRoundRectCallout">
              <a:avLst>
                <a:gd name="adj1" fmla="val 38352"/>
                <a:gd name="adj2" fmla="val 75333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/>
                <a:buChar char="•"/>
              </a:pPr>
              <a:r>
                <a:rPr lang="sv-SE" sz="800" dirty="0"/>
                <a:t>Upprepning av information är bra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Lugnare</a:t>
              </a:r>
            </a:p>
            <a:p>
              <a:pPr marL="171450" indent="-171450">
                <a:buFont typeface="Arial"/>
                <a:buChar char="•"/>
              </a:pPr>
              <a:r>
                <a:rPr lang="sv-SE" sz="800" dirty="0"/>
                <a:t>Saker faller på plats </a:t>
              </a:r>
            </a:p>
          </p:txBody>
        </p:sp>
        <p:sp>
          <p:nvSpPr>
            <p:cNvPr id="34" name="Rundad rektangulär 33"/>
            <p:cNvSpPr/>
            <p:nvPr/>
          </p:nvSpPr>
          <p:spPr>
            <a:xfrm>
              <a:off x="8082900" y="1849993"/>
              <a:ext cx="931338" cy="395283"/>
            </a:xfrm>
            <a:prstGeom prst="wedgeRoundRectCallout">
              <a:avLst>
                <a:gd name="adj1" fmla="val 18654"/>
                <a:gd name="adj2" fmla="val 127011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/>
                <a:buChar char="•"/>
              </a:pPr>
              <a:r>
                <a:rPr lang="sv-SE" sz="800" dirty="0"/>
                <a:t>Första resultatet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9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/>
        </p:nvSpPr>
        <p:spPr>
          <a:xfrm>
            <a:off x="284266" y="163068"/>
            <a:ext cx="4818470" cy="6600823"/>
          </a:xfrm>
          <a:prstGeom prst="roundRect">
            <a:avLst/>
          </a:prstGeom>
          <a:solidFill>
            <a:srgbClr val="FDD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atin typeface="Helvetica Neue" charset="0"/>
                <a:ea typeface="Helvetica Neue" charset="0"/>
                <a:cs typeface="Helvetica Neue" charset="0"/>
              </a:rPr>
              <a:t></a:t>
            </a:r>
          </a:p>
        </p:txBody>
      </p:sp>
      <p:sp>
        <p:nvSpPr>
          <p:cNvPr id="6" name="Rektangel med rundade hörn 5"/>
          <p:cNvSpPr/>
          <p:nvPr/>
        </p:nvSpPr>
        <p:spPr>
          <a:xfrm>
            <a:off x="5154747" y="163068"/>
            <a:ext cx="1985511" cy="6600824"/>
          </a:xfrm>
          <a:prstGeom prst="roundRect">
            <a:avLst/>
          </a:prstGeom>
          <a:solidFill>
            <a:srgbClr val="FDD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ktangel med rundade hörn 6"/>
          <p:cNvSpPr/>
          <p:nvPr/>
        </p:nvSpPr>
        <p:spPr>
          <a:xfrm>
            <a:off x="7192561" y="152445"/>
            <a:ext cx="2036724" cy="6600824"/>
          </a:xfrm>
          <a:prstGeom prst="roundRect">
            <a:avLst/>
          </a:prstGeom>
          <a:solidFill>
            <a:srgbClr val="FDD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ktangel med rundade hörn 7"/>
          <p:cNvSpPr/>
          <p:nvPr/>
        </p:nvSpPr>
        <p:spPr>
          <a:xfrm>
            <a:off x="9289579" y="133529"/>
            <a:ext cx="2679685" cy="6600823"/>
          </a:xfrm>
          <a:prstGeom prst="roundRect">
            <a:avLst/>
          </a:prstGeom>
          <a:solidFill>
            <a:srgbClr val="FDD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Rektangel med rundade hörn 28"/>
          <p:cNvSpPr/>
          <p:nvPr/>
        </p:nvSpPr>
        <p:spPr>
          <a:xfrm>
            <a:off x="2179448" y="78536"/>
            <a:ext cx="925292" cy="436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Innan</a:t>
            </a:r>
          </a:p>
        </p:txBody>
      </p:sp>
      <p:sp>
        <p:nvSpPr>
          <p:cNvPr id="30" name="Rektangel med rundade hörn 29"/>
          <p:cNvSpPr/>
          <p:nvPr/>
        </p:nvSpPr>
        <p:spPr>
          <a:xfrm>
            <a:off x="5617958" y="114560"/>
            <a:ext cx="1195769" cy="436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Första dagen</a:t>
            </a:r>
          </a:p>
        </p:txBody>
      </p:sp>
      <p:sp>
        <p:nvSpPr>
          <p:cNvPr id="31" name="Rektangel med rundade hörn 30"/>
          <p:cNvSpPr/>
          <p:nvPr/>
        </p:nvSpPr>
        <p:spPr>
          <a:xfrm>
            <a:off x="7682964" y="144680"/>
            <a:ext cx="1195769" cy="436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Första veckan</a:t>
            </a:r>
          </a:p>
        </p:txBody>
      </p:sp>
      <p:sp>
        <p:nvSpPr>
          <p:cNvPr id="34" name="Rektangel med rundade hörn 33"/>
          <p:cNvSpPr/>
          <p:nvPr/>
        </p:nvSpPr>
        <p:spPr>
          <a:xfrm>
            <a:off x="9874812" y="118003"/>
            <a:ext cx="1551746" cy="436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Resterande veckor</a:t>
            </a:r>
          </a:p>
        </p:txBody>
      </p:sp>
      <p:sp>
        <p:nvSpPr>
          <p:cNvPr id="11" name="Rundad rektangulär pratbubbla 10"/>
          <p:cNvSpPr/>
          <p:nvPr/>
        </p:nvSpPr>
        <p:spPr>
          <a:xfrm>
            <a:off x="2582478" y="5031798"/>
            <a:ext cx="2584715" cy="1665384"/>
          </a:xfrm>
          <a:prstGeom prst="wedgeRoundRectCallout">
            <a:avLst>
              <a:gd name="adj1" fmla="val -16453"/>
              <a:gd name="adj2" fmla="val -75422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Hela upplägget kring </a:t>
            </a:r>
            <a:r>
              <a:rPr lang="sv-SE" sz="1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KauID</a:t>
            </a: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känns förvirrande och snårigt.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Registrera första kursen: Lyckades ej. Förstod ej systemet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var osäker, vad man hade gjort och vad man inte hade gjort. Så man inte missar något viktigt.</a:t>
            </a:r>
          </a:p>
        </p:txBody>
      </p:sp>
      <p:sp>
        <p:nvSpPr>
          <p:cNvPr id="50" name="Rundad rektangulär pratbubbla 49"/>
          <p:cNvSpPr/>
          <p:nvPr/>
        </p:nvSpPr>
        <p:spPr>
          <a:xfrm>
            <a:off x="403423" y="5069551"/>
            <a:ext cx="2133357" cy="1467491"/>
          </a:xfrm>
          <a:prstGeom prst="wedgeRoundRectCallout">
            <a:avLst>
              <a:gd name="adj1" fmla="val 19268"/>
              <a:gd name="adj2" fmla="val -5856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Antagen, </a:t>
            </a:r>
            <a:r>
              <a:rPr lang="sv-SE" sz="1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Yes</a:t>
            </a: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jag blev antagen!! </a:t>
            </a:r>
            <a:r>
              <a:rPr lang="sv-SE" sz="1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nudå</a:t>
            </a: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, vad händer nu!? Ok, jag ska tacka JA och vänta..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Eller jag kanske fick ett mail? 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Mycket info från universitetet, massa mail.</a:t>
            </a:r>
          </a:p>
        </p:txBody>
      </p:sp>
      <p:sp>
        <p:nvSpPr>
          <p:cNvPr id="53" name="Rundad rektangulär pratbubbla 52"/>
          <p:cNvSpPr/>
          <p:nvPr/>
        </p:nvSpPr>
        <p:spPr>
          <a:xfrm>
            <a:off x="5268281" y="3996673"/>
            <a:ext cx="1619768" cy="1699854"/>
          </a:xfrm>
          <a:prstGeom prst="wedgeRoundRectCallout">
            <a:avLst>
              <a:gd name="adj1" fmla="val 61425"/>
              <a:gd name="adj2" fmla="val -5171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Nu hänger allt på dig istället för vad roligt att du valt just detta yrke.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Information som jag har fått tycker jag varit lite för ytlig.</a:t>
            </a:r>
          </a:p>
        </p:txBody>
      </p:sp>
      <p:sp>
        <p:nvSpPr>
          <p:cNvPr id="54" name="Rundad rektangulär pratbubbla 53"/>
          <p:cNvSpPr/>
          <p:nvPr/>
        </p:nvSpPr>
        <p:spPr>
          <a:xfrm>
            <a:off x="10296237" y="4639111"/>
            <a:ext cx="1598022" cy="1184063"/>
          </a:xfrm>
          <a:prstGeom prst="wedgeRoundRectCallout">
            <a:avLst>
              <a:gd name="adj1" fmla="val -41140"/>
              <a:gd name="adj2" fmla="val -7489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Canvas är rörigt, lärare osäkra och det smittar av sig.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Det finns ingen koppling mellan </a:t>
            </a:r>
            <a:r>
              <a:rPr lang="sv-SE" sz="1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TimeEdit</a:t>
            </a: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och kalendern i Canvas. </a:t>
            </a:r>
          </a:p>
        </p:txBody>
      </p:sp>
      <p:sp>
        <p:nvSpPr>
          <p:cNvPr id="58" name="Rundad rektangulär pratbubbla 57"/>
          <p:cNvSpPr/>
          <p:nvPr/>
        </p:nvSpPr>
        <p:spPr>
          <a:xfrm>
            <a:off x="647644" y="591460"/>
            <a:ext cx="1986050" cy="1080964"/>
          </a:xfrm>
          <a:prstGeom prst="wedgeRoundRectCallout">
            <a:avLst>
              <a:gd name="adj1" fmla="val -39475"/>
              <a:gd name="adj2" fmla="val 7337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Inga problem med själva ansökan och antagning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sökte på </a:t>
            </a:r>
            <a:r>
              <a:rPr lang="sv-SE" sz="1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antagning.se</a:t>
            </a: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och jag tyckte det var lätt att förstå hur jag skulle göra. </a:t>
            </a:r>
          </a:p>
        </p:txBody>
      </p:sp>
      <p:sp>
        <p:nvSpPr>
          <p:cNvPr id="36" name="Rundad rektangulär pratbubbla 35"/>
          <p:cNvSpPr/>
          <p:nvPr/>
        </p:nvSpPr>
        <p:spPr>
          <a:xfrm>
            <a:off x="2779050" y="371494"/>
            <a:ext cx="1740276" cy="1317256"/>
          </a:xfrm>
          <a:prstGeom prst="wedgeRoundRectCallout">
            <a:avLst>
              <a:gd name="adj1" fmla="val 80915"/>
              <a:gd name="adj2" fmla="val 1996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Huvudet fullproppat av nya människor, nya lokaler, ny personal. Men spännande. 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Väldigt positivt! Bra </a:t>
            </a:r>
            <a:r>
              <a:rPr lang="sv-SE" sz="1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uppstyrt</a:t>
            </a: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, härlig energi runt om byggnaderna.</a:t>
            </a:r>
          </a:p>
        </p:txBody>
      </p:sp>
      <p:sp>
        <p:nvSpPr>
          <p:cNvPr id="42" name="Rundad rektangulär pratbubbla 41"/>
          <p:cNvSpPr/>
          <p:nvPr/>
        </p:nvSpPr>
        <p:spPr>
          <a:xfrm>
            <a:off x="8564095" y="473363"/>
            <a:ext cx="1873087" cy="1107926"/>
          </a:xfrm>
          <a:prstGeom prst="wedgeRoundRectCallout">
            <a:avLst>
              <a:gd name="adj1" fmla="val 10524"/>
              <a:gd name="adj2" fmla="val 7016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Väldigt bra anda. 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Alla är välkomna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Läraren har proppat mig med massa massa nya kunskaper</a:t>
            </a:r>
          </a:p>
        </p:txBody>
      </p:sp>
      <p:sp>
        <p:nvSpPr>
          <p:cNvPr id="43" name="Rundad rektangulär pratbubbla 42"/>
          <p:cNvSpPr/>
          <p:nvPr/>
        </p:nvSpPr>
        <p:spPr>
          <a:xfrm>
            <a:off x="7811528" y="5080966"/>
            <a:ext cx="2469635" cy="1592392"/>
          </a:xfrm>
          <a:prstGeom prst="wedgeRoundRectCallout">
            <a:avLst>
              <a:gd name="adj1" fmla="val 31068"/>
              <a:gd name="adj2" fmla="val -10978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Alla har inte det akademiska. Akademiskt skrivande. Man ska skriva på ett visst sätt. Vi har inte fått någon genomgång.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Det är så många system att hålla reda på. 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hade fått mer behållning av det jag studerar om jag inte behöv krångla med så mycket tekniskt.</a:t>
            </a:r>
          </a:p>
        </p:txBody>
      </p:sp>
      <p:sp>
        <p:nvSpPr>
          <p:cNvPr id="46" name="Rundad rektangulär pratbubbla 45"/>
          <p:cNvSpPr/>
          <p:nvPr/>
        </p:nvSpPr>
        <p:spPr>
          <a:xfrm>
            <a:off x="7907443" y="3772638"/>
            <a:ext cx="1351989" cy="1242595"/>
          </a:xfrm>
          <a:prstGeom prst="wedgeRoundRectCallout">
            <a:avLst>
              <a:gd name="adj1" fmla="val -70593"/>
              <a:gd name="adj2" fmla="val 16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fick välja, ha kul eller komma efter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Nollningen blev svår för mig att vara med på då jag har jobb och familj.</a:t>
            </a:r>
          </a:p>
        </p:txBody>
      </p:sp>
      <p:sp>
        <p:nvSpPr>
          <p:cNvPr id="48" name="Rundad rektangulär pratbubbla 47"/>
          <p:cNvSpPr/>
          <p:nvPr/>
        </p:nvSpPr>
        <p:spPr>
          <a:xfrm>
            <a:off x="6767726" y="754788"/>
            <a:ext cx="1502731" cy="839462"/>
          </a:xfrm>
          <a:prstGeom prst="wedgeRoundRectCallout">
            <a:avLst>
              <a:gd name="adj1" fmla="val 56672"/>
              <a:gd name="adj2" fmla="val 7222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Äntligen börjar det</a:t>
            </a:r>
          </a:p>
          <a:p>
            <a:pPr marL="171450" indent="-171450">
              <a:buFont typeface="Arial" charset="0"/>
              <a:buChar char="•"/>
            </a:pP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Nollningen, </a:t>
            </a:r>
            <a:r>
              <a:rPr lang="sv-SE" sz="1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wow</a:t>
            </a:r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, vilket gäng.</a:t>
            </a:r>
          </a:p>
        </p:txBody>
      </p:sp>
      <p:sp>
        <p:nvSpPr>
          <p:cNvPr id="41" name="Frihandsfigur 40"/>
          <p:cNvSpPr/>
          <p:nvPr/>
        </p:nvSpPr>
        <p:spPr>
          <a:xfrm>
            <a:off x="475750" y="1191104"/>
            <a:ext cx="11343503" cy="3685813"/>
          </a:xfrm>
          <a:custGeom>
            <a:avLst/>
            <a:gdLst>
              <a:gd name="connsiteX0" fmla="*/ 0 w 11343503"/>
              <a:gd name="connsiteY0" fmla="*/ 1206106 h 3685813"/>
              <a:gd name="connsiteX1" fmla="*/ 457200 w 11343503"/>
              <a:gd name="connsiteY1" fmla="*/ 946614 h 3685813"/>
              <a:gd name="connsiteX2" fmla="*/ 1359244 w 11343503"/>
              <a:gd name="connsiteY2" fmla="*/ 3677458 h 3685813"/>
              <a:gd name="connsiteX3" fmla="*/ 2026508 w 11343503"/>
              <a:gd name="connsiteY3" fmla="*/ 1848658 h 3685813"/>
              <a:gd name="connsiteX4" fmla="*/ 2248930 w 11343503"/>
              <a:gd name="connsiteY4" fmla="*/ 3368539 h 3685813"/>
              <a:gd name="connsiteX5" fmla="*/ 2582562 w 11343503"/>
              <a:gd name="connsiteY5" fmla="*/ 1836301 h 3685813"/>
              <a:gd name="connsiteX6" fmla="*/ 2792627 w 11343503"/>
              <a:gd name="connsiteY6" fmla="*/ 3479750 h 3685813"/>
              <a:gd name="connsiteX7" fmla="*/ 2891481 w 11343503"/>
              <a:gd name="connsiteY7" fmla="*/ 1762160 h 3685813"/>
              <a:gd name="connsiteX8" fmla="*/ 3274541 w 11343503"/>
              <a:gd name="connsiteY8" fmla="*/ 3603317 h 3685813"/>
              <a:gd name="connsiteX9" fmla="*/ 4263081 w 11343503"/>
              <a:gd name="connsiteY9" fmla="*/ 575912 h 3685813"/>
              <a:gd name="connsiteX10" fmla="*/ 5399903 w 11343503"/>
              <a:gd name="connsiteY10" fmla="*/ 229923 h 3685813"/>
              <a:gd name="connsiteX11" fmla="*/ 6956854 w 11343503"/>
              <a:gd name="connsiteY11" fmla="*/ 3183187 h 3685813"/>
              <a:gd name="connsiteX12" fmla="*/ 7920681 w 11343503"/>
              <a:gd name="connsiteY12" fmla="*/ 637695 h 3685813"/>
              <a:gd name="connsiteX13" fmla="*/ 9279925 w 11343503"/>
              <a:gd name="connsiteY13" fmla="*/ 501771 h 3685813"/>
              <a:gd name="connsiteX14" fmla="*/ 9428206 w 11343503"/>
              <a:gd name="connsiteY14" fmla="*/ 3121404 h 3685813"/>
              <a:gd name="connsiteX15" fmla="*/ 9638271 w 11343503"/>
              <a:gd name="connsiteY15" fmla="*/ 1329674 h 3685813"/>
              <a:gd name="connsiteX16" fmla="*/ 9885406 w 11343503"/>
              <a:gd name="connsiteY16" fmla="*/ 3133760 h 3685813"/>
              <a:gd name="connsiteX17" fmla="*/ 9971903 w 11343503"/>
              <a:gd name="connsiteY17" fmla="*/ 1589166 h 3685813"/>
              <a:gd name="connsiteX18" fmla="*/ 10181968 w 11343503"/>
              <a:gd name="connsiteY18" fmla="*/ 3109047 h 3685813"/>
              <a:gd name="connsiteX19" fmla="*/ 10354962 w 11343503"/>
              <a:gd name="connsiteY19" fmla="*/ 1515025 h 3685813"/>
              <a:gd name="connsiteX20" fmla="*/ 11343503 w 11343503"/>
              <a:gd name="connsiteY20" fmla="*/ 674766 h 36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43503" h="3685813">
                <a:moveTo>
                  <a:pt x="0" y="1206106"/>
                </a:moveTo>
                <a:cubicBezTo>
                  <a:pt x="115329" y="870414"/>
                  <a:pt x="230659" y="534722"/>
                  <a:pt x="457200" y="946614"/>
                </a:cubicBezTo>
                <a:cubicBezTo>
                  <a:pt x="683741" y="1358506"/>
                  <a:pt x="1097693" y="3527117"/>
                  <a:pt x="1359244" y="3677458"/>
                </a:cubicBezTo>
                <a:cubicBezTo>
                  <a:pt x="1620795" y="3827799"/>
                  <a:pt x="1878227" y="1900144"/>
                  <a:pt x="2026508" y="1848658"/>
                </a:cubicBezTo>
                <a:cubicBezTo>
                  <a:pt x="2174789" y="1797172"/>
                  <a:pt x="2156254" y="3370598"/>
                  <a:pt x="2248930" y="3368539"/>
                </a:cubicBezTo>
                <a:cubicBezTo>
                  <a:pt x="2341606" y="3366480"/>
                  <a:pt x="2491946" y="1817766"/>
                  <a:pt x="2582562" y="1836301"/>
                </a:cubicBezTo>
                <a:cubicBezTo>
                  <a:pt x="2673178" y="1854836"/>
                  <a:pt x="2741141" y="3492107"/>
                  <a:pt x="2792627" y="3479750"/>
                </a:cubicBezTo>
                <a:cubicBezTo>
                  <a:pt x="2844113" y="3467393"/>
                  <a:pt x="2811162" y="1741566"/>
                  <a:pt x="2891481" y="1762160"/>
                </a:cubicBezTo>
                <a:cubicBezTo>
                  <a:pt x="2971800" y="1782755"/>
                  <a:pt x="3045941" y="3801025"/>
                  <a:pt x="3274541" y="3603317"/>
                </a:cubicBezTo>
                <a:cubicBezTo>
                  <a:pt x="3503141" y="3405609"/>
                  <a:pt x="3908854" y="1138144"/>
                  <a:pt x="4263081" y="575912"/>
                </a:cubicBezTo>
                <a:cubicBezTo>
                  <a:pt x="4617308" y="13680"/>
                  <a:pt x="4950941" y="-204623"/>
                  <a:pt x="5399903" y="229923"/>
                </a:cubicBezTo>
                <a:cubicBezTo>
                  <a:pt x="5848865" y="664469"/>
                  <a:pt x="6536724" y="3115225"/>
                  <a:pt x="6956854" y="3183187"/>
                </a:cubicBezTo>
                <a:cubicBezTo>
                  <a:pt x="7376984" y="3251149"/>
                  <a:pt x="7533503" y="1084598"/>
                  <a:pt x="7920681" y="637695"/>
                </a:cubicBezTo>
                <a:cubicBezTo>
                  <a:pt x="8307859" y="190792"/>
                  <a:pt x="9028671" y="87820"/>
                  <a:pt x="9279925" y="501771"/>
                </a:cubicBezTo>
                <a:cubicBezTo>
                  <a:pt x="9531179" y="915722"/>
                  <a:pt x="9368482" y="2983420"/>
                  <a:pt x="9428206" y="3121404"/>
                </a:cubicBezTo>
                <a:cubicBezTo>
                  <a:pt x="9487930" y="3259388"/>
                  <a:pt x="9562071" y="1327615"/>
                  <a:pt x="9638271" y="1329674"/>
                </a:cubicBezTo>
                <a:cubicBezTo>
                  <a:pt x="9714471" y="1331733"/>
                  <a:pt x="9829801" y="3090511"/>
                  <a:pt x="9885406" y="3133760"/>
                </a:cubicBezTo>
                <a:cubicBezTo>
                  <a:pt x="9941011" y="3177009"/>
                  <a:pt x="9922476" y="1593285"/>
                  <a:pt x="9971903" y="1589166"/>
                </a:cubicBezTo>
                <a:cubicBezTo>
                  <a:pt x="10021330" y="1585047"/>
                  <a:pt x="10118125" y="3121404"/>
                  <a:pt x="10181968" y="3109047"/>
                </a:cubicBezTo>
                <a:cubicBezTo>
                  <a:pt x="10245811" y="3096690"/>
                  <a:pt x="10161373" y="1920738"/>
                  <a:pt x="10354962" y="1515025"/>
                </a:cubicBezTo>
                <a:cubicBezTo>
                  <a:pt x="10548551" y="1109312"/>
                  <a:pt x="11343503" y="674766"/>
                  <a:pt x="11343503" y="67476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med rundade hörn 18"/>
          <p:cNvSpPr/>
          <p:nvPr/>
        </p:nvSpPr>
        <p:spPr>
          <a:xfrm>
            <a:off x="284266" y="3221478"/>
            <a:ext cx="942708" cy="449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Ansökan Antagning</a:t>
            </a:r>
          </a:p>
        </p:txBody>
      </p:sp>
      <p:sp>
        <p:nvSpPr>
          <p:cNvPr id="23" name="Rektangel med rundade hörn 22"/>
          <p:cNvSpPr/>
          <p:nvPr/>
        </p:nvSpPr>
        <p:spPr>
          <a:xfrm>
            <a:off x="1180600" y="3234708"/>
            <a:ext cx="1046723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Välkomst-information</a:t>
            </a:r>
          </a:p>
        </p:txBody>
      </p:sp>
      <p:sp>
        <p:nvSpPr>
          <p:cNvPr id="24" name="Rektangel med rundade hörn 23"/>
          <p:cNvSpPr/>
          <p:nvPr/>
        </p:nvSpPr>
        <p:spPr>
          <a:xfrm>
            <a:off x="6166320" y="3234708"/>
            <a:ext cx="996094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Program-intro</a:t>
            </a:r>
            <a:endParaRPr lang="sv-SE" sz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Rektangel med rundade hörn 24"/>
          <p:cNvSpPr/>
          <p:nvPr/>
        </p:nvSpPr>
        <p:spPr>
          <a:xfrm>
            <a:off x="5147958" y="3234708"/>
            <a:ext cx="1046723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Intro Aula</a:t>
            </a:r>
          </a:p>
        </p:txBody>
      </p:sp>
      <p:sp>
        <p:nvSpPr>
          <p:cNvPr id="26" name="Rektangel med rundade hörn 25"/>
          <p:cNvSpPr/>
          <p:nvPr/>
        </p:nvSpPr>
        <p:spPr>
          <a:xfrm>
            <a:off x="2195764" y="3234708"/>
            <a:ext cx="844866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KauId</a:t>
            </a:r>
          </a:p>
        </p:txBody>
      </p:sp>
      <p:sp>
        <p:nvSpPr>
          <p:cNvPr id="27" name="Rektangel med rundade hörn 26"/>
          <p:cNvSpPr/>
          <p:nvPr/>
        </p:nvSpPr>
        <p:spPr>
          <a:xfrm>
            <a:off x="7144532" y="3234708"/>
            <a:ext cx="1046723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Nollning</a:t>
            </a:r>
          </a:p>
        </p:txBody>
      </p:sp>
      <p:sp>
        <p:nvSpPr>
          <p:cNvPr id="28" name="Rektangel med rundade hörn 27"/>
          <p:cNvSpPr/>
          <p:nvPr/>
        </p:nvSpPr>
        <p:spPr>
          <a:xfrm>
            <a:off x="8182562" y="3234708"/>
            <a:ext cx="1046723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Kursintro</a:t>
            </a:r>
          </a:p>
        </p:txBody>
      </p:sp>
      <p:sp>
        <p:nvSpPr>
          <p:cNvPr id="33" name="Rektangel med rundade hörn 32"/>
          <p:cNvSpPr/>
          <p:nvPr/>
        </p:nvSpPr>
        <p:spPr>
          <a:xfrm>
            <a:off x="9288108" y="3234708"/>
            <a:ext cx="941972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Kursen</a:t>
            </a:r>
            <a:endParaRPr lang="sv-SE" sz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Rektangel med rundade hörn 34"/>
          <p:cNvSpPr/>
          <p:nvPr/>
        </p:nvSpPr>
        <p:spPr>
          <a:xfrm>
            <a:off x="11041027" y="3234708"/>
            <a:ext cx="928237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Resultat</a:t>
            </a:r>
          </a:p>
        </p:txBody>
      </p:sp>
      <p:sp>
        <p:nvSpPr>
          <p:cNvPr id="38" name="Rektangel med rundade hörn 37"/>
          <p:cNvSpPr/>
          <p:nvPr/>
        </p:nvSpPr>
        <p:spPr>
          <a:xfrm>
            <a:off x="3029757" y="3234708"/>
            <a:ext cx="1060082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Registrering</a:t>
            </a:r>
          </a:p>
        </p:txBody>
      </p:sp>
      <p:sp>
        <p:nvSpPr>
          <p:cNvPr id="47" name="Rektangel med rundade hörn 46"/>
          <p:cNvSpPr/>
          <p:nvPr/>
        </p:nvSpPr>
        <p:spPr>
          <a:xfrm>
            <a:off x="10219286" y="3234708"/>
            <a:ext cx="862798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Canvas</a:t>
            </a:r>
          </a:p>
        </p:txBody>
      </p:sp>
      <p:sp>
        <p:nvSpPr>
          <p:cNvPr id="61" name="Rundad rektangulär pratbubbla 60"/>
          <p:cNvSpPr/>
          <p:nvPr/>
        </p:nvSpPr>
        <p:spPr>
          <a:xfrm>
            <a:off x="9986383" y="1693819"/>
            <a:ext cx="1523269" cy="520120"/>
          </a:xfrm>
          <a:prstGeom prst="wedgeRoundRectCallout">
            <a:avLst>
              <a:gd name="adj1" fmla="val 69841"/>
              <a:gd name="adj2" fmla="val -2521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charset="0"/>
              <a:buChar char="•"/>
            </a:pPr>
            <a:r>
              <a:rPr lang="sv-SE" sz="10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Godkänt första tentan</a:t>
            </a:r>
            <a:endParaRPr lang="sv-SE" sz="10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9" name="Rektangel med rundade hörn 38"/>
          <p:cNvSpPr/>
          <p:nvPr/>
        </p:nvSpPr>
        <p:spPr>
          <a:xfrm>
            <a:off x="4050531" y="3234708"/>
            <a:ext cx="1067280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Smygstart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5FF2779-9F41-CD4D-B954-90CCED6A0776}"/>
              </a:ext>
            </a:extLst>
          </p:cNvPr>
          <p:cNvSpPr txBox="1"/>
          <p:nvPr/>
        </p:nvSpPr>
        <p:spPr>
          <a:xfrm>
            <a:off x="117566" y="78536"/>
            <a:ext cx="158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Studentresa</a:t>
            </a:r>
          </a:p>
          <a:p>
            <a:r>
              <a:rPr lang="sv-SE" sz="1200" dirty="0"/>
              <a:t>Följ en student 2018</a:t>
            </a:r>
          </a:p>
        </p:txBody>
      </p:sp>
    </p:spTree>
    <p:extLst>
      <p:ext uri="{BB962C8B-B14F-4D97-AF65-F5344CB8AC3E}">
        <p14:creationId xmlns:p14="http://schemas.microsoft.com/office/powerpoint/2010/main" val="5406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0" grpId="0" animBg="1"/>
      <p:bldP spid="53" grpId="0" animBg="1"/>
      <p:bldP spid="54" grpId="0" animBg="1"/>
      <p:bldP spid="58" grpId="0" animBg="1"/>
      <p:bldP spid="36" grpId="0" animBg="1"/>
      <p:bldP spid="42" grpId="0" animBg="1"/>
      <p:bldP spid="43" grpId="0" animBg="1"/>
      <p:bldP spid="46" grpId="0" animBg="1"/>
      <p:bldP spid="48" grpId="0" animBg="1"/>
      <p:bldP spid="41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 animBg="1"/>
      <p:bldP spid="35" grpId="0" animBg="1"/>
      <p:bldP spid="38" grpId="0" animBg="1"/>
      <p:bldP spid="47" grpId="0" animBg="1"/>
      <p:bldP spid="61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/>
        </p:nvSpPr>
        <p:spPr>
          <a:xfrm>
            <a:off x="284266" y="163068"/>
            <a:ext cx="4818470" cy="6600823"/>
          </a:xfrm>
          <a:prstGeom prst="roundRect">
            <a:avLst/>
          </a:prstGeom>
          <a:solidFill>
            <a:srgbClr val="FDD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Rektangel med rundade hörn 5"/>
          <p:cNvSpPr/>
          <p:nvPr/>
        </p:nvSpPr>
        <p:spPr>
          <a:xfrm>
            <a:off x="5154747" y="163068"/>
            <a:ext cx="1985511" cy="6600824"/>
          </a:xfrm>
          <a:prstGeom prst="roundRect">
            <a:avLst/>
          </a:prstGeom>
          <a:solidFill>
            <a:srgbClr val="FDD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ktangel med rundade hörn 6"/>
          <p:cNvSpPr/>
          <p:nvPr/>
        </p:nvSpPr>
        <p:spPr>
          <a:xfrm>
            <a:off x="7192561" y="152445"/>
            <a:ext cx="2036724" cy="6600824"/>
          </a:xfrm>
          <a:prstGeom prst="roundRect">
            <a:avLst/>
          </a:prstGeom>
          <a:solidFill>
            <a:srgbClr val="FDD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ktangel med rundade hörn 7"/>
          <p:cNvSpPr/>
          <p:nvPr/>
        </p:nvSpPr>
        <p:spPr>
          <a:xfrm>
            <a:off x="9291050" y="144680"/>
            <a:ext cx="2679685" cy="6600823"/>
          </a:xfrm>
          <a:prstGeom prst="roundRect">
            <a:avLst/>
          </a:prstGeom>
          <a:solidFill>
            <a:srgbClr val="FDD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Rektangel med rundade hörn 28"/>
          <p:cNvSpPr/>
          <p:nvPr/>
        </p:nvSpPr>
        <p:spPr>
          <a:xfrm>
            <a:off x="2179448" y="78536"/>
            <a:ext cx="925292" cy="436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Innan</a:t>
            </a:r>
          </a:p>
        </p:txBody>
      </p:sp>
      <p:sp>
        <p:nvSpPr>
          <p:cNvPr id="30" name="Rektangel med rundade hörn 29"/>
          <p:cNvSpPr/>
          <p:nvPr/>
        </p:nvSpPr>
        <p:spPr>
          <a:xfrm>
            <a:off x="5617958" y="114560"/>
            <a:ext cx="1195769" cy="436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Första dagen</a:t>
            </a:r>
          </a:p>
        </p:txBody>
      </p:sp>
      <p:sp>
        <p:nvSpPr>
          <p:cNvPr id="31" name="Rektangel med rundade hörn 30"/>
          <p:cNvSpPr/>
          <p:nvPr/>
        </p:nvSpPr>
        <p:spPr>
          <a:xfrm>
            <a:off x="7682964" y="144680"/>
            <a:ext cx="1195769" cy="436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Första veckan</a:t>
            </a:r>
          </a:p>
        </p:txBody>
      </p:sp>
      <p:sp>
        <p:nvSpPr>
          <p:cNvPr id="34" name="Rektangel med rundade hörn 33"/>
          <p:cNvSpPr/>
          <p:nvPr/>
        </p:nvSpPr>
        <p:spPr>
          <a:xfrm>
            <a:off x="9874812" y="118003"/>
            <a:ext cx="1551746" cy="436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Resterande veckor</a:t>
            </a:r>
          </a:p>
        </p:txBody>
      </p:sp>
      <p:sp>
        <p:nvSpPr>
          <p:cNvPr id="2" name="Frihandsfigur 1"/>
          <p:cNvSpPr/>
          <p:nvPr/>
        </p:nvSpPr>
        <p:spPr>
          <a:xfrm>
            <a:off x="475750" y="1191104"/>
            <a:ext cx="11343503" cy="3685813"/>
          </a:xfrm>
          <a:custGeom>
            <a:avLst/>
            <a:gdLst>
              <a:gd name="connsiteX0" fmla="*/ 0 w 11343503"/>
              <a:gd name="connsiteY0" fmla="*/ 1206106 h 3685813"/>
              <a:gd name="connsiteX1" fmla="*/ 457200 w 11343503"/>
              <a:gd name="connsiteY1" fmla="*/ 946614 h 3685813"/>
              <a:gd name="connsiteX2" fmla="*/ 1359244 w 11343503"/>
              <a:gd name="connsiteY2" fmla="*/ 3677458 h 3685813"/>
              <a:gd name="connsiteX3" fmla="*/ 2026508 w 11343503"/>
              <a:gd name="connsiteY3" fmla="*/ 1848658 h 3685813"/>
              <a:gd name="connsiteX4" fmla="*/ 2248930 w 11343503"/>
              <a:gd name="connsiteY4" fmla="*/ 3368539 h 3685813"/>
              <a:gd name="connsiteX5" fmla="*/ 2582562 w 11343503"/>
              <a:gd name="connsiteY5" fmla="*/ 1836301 h 3685813"/>
              <a:gd name="connsiteX6" fmla="*/ 2792627 w 11343503"/>
              <a:gd name="connsiteY6" fmla="*/ 3479750 h 3685813"/>
              <a:gd name="connsiteX7" fmla="*/ 2891481 w 11343503"/>
              <a:gd name="connsiteY7" fmla="*/ 1762160 h 3685813"/>
              <a:gd name="connsiteX8" fmla="*/ 3274541 w 11343503"/>
              <a:gd name="connsiteY8" fmla="*/ 3603317 h 3685813"/>
              <a:gd name="connsiteX9" fmla="*/ 4263081 w 11343503"/>
              <a:gd name="connsiteY9" fmla="*/ 575912 h 3685813"/>
              <a:gd name="connsiteX10" fmla="*/ 5399903 w 11343503"/>
              <a:gd name="connsiteY10" fmla="*/ 229923 h 3685813"/>
              <a:gd name="connsiteX11" fmla="*/ 6956854 w 11343503"/>
              <a:gd name="connsiteY11" fmla="*/ 3183187 h 3685813"/>
              <a:gd name="connsiteX12" fmla="*/ 7920681 w 11343503"/>
              <a:gd name="connsiteY12" fmla="*/ 637695 h 3685813"/>
              <a:gd name="connsiteX13" fmla="*/ 9279925 w 11343503"/>
              <a:gd name="connsiteY13" fmla="*/ 501771 h 3685813"/>
              <a:gd name="connsiteX14" fmla="*/ 9428206 w 11343503"/>
              <a:gd name="connsiteY14" fmla="*/ 3121404 h 3685813"/>
              <a:gd name="connsiteX15" fmla="*/ 9638271 w 11343503"/>
              <a:gd name="connsiteY15" fmla="*/ 1329674 h 3685813"/>
              <a:gd name="connsiteX16" fmla="*/ 9885406 w 11343503"/>
              <a:gd name="connsiteY16" fmla="*/ 3133760 h 3685813"/>
              <a:gd name="connsiteX17" fmla="*/ 9971903 w 11343503"/>
              <a:gd name="connsiteY17" fmla="*/ 1589166 h 3685813"/>
              <a:gd name="connsiteX18" fmla="*/ 10181968 w 11343503"/>
              <a:gd name="connsiteY18" fmla="*/ 3109047 h 3685813"/>
              <a:gd name="connsiteX19" fmla="*/ 10354962 w 11343503"/>
              <a:gd name="connsiteY19" fmla="*/ 1515025 h 3685813"/>
              <a:gd name="connsiteX20" fmla="*/ 11343503 w 11343503"/>
              <a:gd name="connsiteY20" fmla="*/ 674766 h 36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43503" h="3685813">
                <a:moveTo>
                  <a:pt x="0" y="1206106"/>
                </a:moveTo>
                <a:cubicBezTo>
                  <a:pt x="115329" y="870414"/>
                  <a:pt x="230659" y="534722"/>
                  <a:pt x="457200" y="946614"/>
                </a:cubicBezTo>
                <a:cubicBezTo>
                  <a:pt x="683741" y="1358506"/>
                  <a:pt x="1097693" y="3527117"/>
                  <a:pt x="1359244" y="3677458"/>
                </a:cubicBezTo>
                <a:cubicBezTo>
                  <a:pt x="1620795" y="3827799"/>
                  <a:pt x="1878227" y="1900144"/>
                  <a:pt x="2026508" y="1848658"/>
                </a:cubicBezTo>
                <a:cubicBezTo>
                  <a:pt x="2174789" y="1797172"/>
                  <a:pt x="2156254" y="3370598"/>
                  <a:pt x="2248930" y="3368539"/>
                </a:cubicBezTo>
                <a:cubicBezTo>
                  <a:pt x="2341606" y="3366480"/>
                  <a:pt x="2491946" y="1817766"/>
                  <a:pt x="2582562" y="1836301"/>
                </a:cubicBezTo>
                <a:cubicBezTo>
                  <a:pt x="2673178" y="1854836"/>
                  <a:pt x="2741141" y="3492107"/>
                  <a:pt x="2792627" y="3479750"/>
                </a:cubicBezTo>
                <a:cubicBezTo>
                  <a:pt x="2844113" y="3467393"/>
                  <a:pt x="2811162" y="1741566"/>
                  <a:pt x="2891481" y="1762160"/>
                </a:cubicBezTo>
                <a:cubicBezTo>
                  <a:pt x="2971800" y="1782755"/>
                  <a:pt x="3045941" y="3801025"/>
                  <a:pt x="3274541" y="3603317"/>
                </a:cubicBezTo>
                <a:cubicBezTo>
                  <a:pt x="3503141" y="3405609"/>
                  <a:pt x="3908854" y="1138144"/>
                  <a:pt x="4263081" y="575912"/>
                </a:cubicBezTo>
                <a:cubicBezTo>
                  <a:pt x="4617308" y="13680"/>
                  <a:pt x="4950941" y="-204623"/>
                  <a:pt x="5399903" y="229923"/>
                </a:cubicBezTo>
                <a:cubicBezTo>
                  <a:pt x="5848865" y="664469"/>
                  <a:pt x="6536724" y="3115225"/>
                  <a:pt x="6956854" y="3183187"/>
                </a:cubicBezTo>
                <a:cubicBezTo>
                  <a:pt x="7376984" y="3251149"/>
                  <a:pt x="7533503" y="1084598"/>
                  <a:pt x="7920681" y="637695"/>
                </a:cubicBezTo>
                <a:cubicBezTo>
                  <a:pt x="8307859" y="190792"/>
                  <a:pt x="9028671" y="87820"/>
                  <a:pt x="9279925" y="501771"/>
                </a:cubicBezTo>
                <a:cubicBezTo>
                  <a:pt x="9531179" y="915722"/>
                  <a:pt x="9368482" y="2983420"/>
                  <a:pt x="9428206" y="3121404"/>
                </a:cubicBezTo>
                <a:cubicBezTo>
                  <a:pt x="9487930" y="3259388"/>
                  <a:pt x="9562071" y="1327615"/>
                  <a:pt x="9638271" y="1329674"/>
                </a:cubicBezTo>
                <a:cubicBezTo>
                  <a:pt x="9714471" y="1331733"/>
                  <a:pt x="9829801" y="3090511"/>
                  <a:pt x="9885406" y="3133760"/>
                </a:cubicBezTo>
                <a:cubicBezTo>
                  <a:pt x="9941011" y="3177009"/>
                  <a:pt x="9922476" y="1593285"/>
                  <a:pt x="9971903" y="1589166"/>
                </a:cubicBezTo>
                <a:cubicBezTo>
                  <a:pt x="10021330" y="1585047"/>
                  <a:pt x="10118125" y="3121404"/>
                  <a:pt x="10181968" y="3109047"/>
                </a:cubicBezTo>
                <a:cubicBezTo>
                  <a:pt x="10245811" y="3096690"/>
                  <a:pt x="10161373" y="1920738"/>
                  <a:pt x="10354962" y="1515025"/>
                </a:cubicBezTo>
                <a:cubicBezTo>
                  <a:pt x="10548551" y="1109312"/>
                  <a:pt x="11343503" y="674766"/>
                  <a:pt x="11343503" y="67476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med rundade hörn 18"/>
          <p:cNvSpPr/>
          <p:nvPr/>
        </p:nvSpPr>
        <p:spPr>
          <a:xfrm>
            <a:off x="284266" y="3221478"/>
            <a:ext cx="942708" cy="449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Ansökan Antagning</a:t>
            </a:r>
          </a:p>
        </p:txBody>
      </p:sp>
      <p:sp>
        <p:nvSpPr>
          <p:cNvPr id="23" name="Rektangel med rundade hörn 22"/>
          <p:cNvSpPr/>
          <p:nvPr/>
        </p:nvSpPr>
        <p:spPr>
          <a:xfrm>
            <a:off x="1180600" y="3234708"/>
            <a:ext cx="1046723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Välkomst-information</a:t>
            </a:r>
          </a:p>
        </p:txBody>
      </p:sp>
      <p:sp>
        <p:nvSpPr>
          <p:cNvPr id="24" name="Rektangel med rundade hörn 23"/>
          <p:cNvSpPr/>
          <p:nvPr/>
        </p:nvSpPr>
        <p:spPr>
          <a:xfrm>
            <a:off x="6166320" y="3234708"/>
            <a:ext cx="996094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Program-intro</a:t>
            </a:r>
            <a:endParaRPr lang="sv-SE" sz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Rektangel med rundade hörn 24"/>
          <p:cNvSpPr/>
          <p:nvPr/>
        </p:nvSpPr>
        <p:spPr>
          <a:xfrm>
            <a:off x="5147958" y="3234708"/>
            <a:ext cx="1046723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Intro Aula</a:t>
            </a:r>
          </a:p>
        </p:txBody>
      </p:sp>
      <p:sp>
        <p:nvSpPr>
          <p:cNvPr id="26" name="Rektangel med rundade hörn 25"/>
          <p:cNvSpPr/>
          <p:nvPr/>
        </p:nvSpPr>
        <p:spPr>
          <a:xfrm>
            <a:off x="2195764" y="3234708"/>
            <a:ext cx="844866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KauId</a:t>
            </a:r>
          </a:p>
        </p:txBody>
      </p:sp>
      <p:sp>
        <p:nvSpPr>
          <p:cNvPr id="27" name="Rektangel med rundade hörn 26"/>
          <p:cNvSpPr/>
          <p:nvPr/>
        </p:nvSpPr>
        <p:spPr>
          <a:xfrm>
            <a:off x="7144532" y="3234708"/>
            <a:ext cx="1046723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Nollning</a:t>
            </a:r>
          </a:p>
        </p:txBody>
      </p:sp>
      <p:sp>
        <p:nvSpPr>
          <p:cNvPr id="28" name="Rektangel med rundade hörn 27"/>
          <p:cNvSpPr/>
          <p:nvPr/>
        </p:nvSpPr>
        <p:spPr>
          <a:xfrm>
            <a:off x="8182562" y="3234708"/>
            <a:ext cx="1046723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Kursintro</a:t>
            </a:r>
          </a:p>
        </p:txBody>
      </p:sp>
      <p:sp>
        <p:nvSpPr>
          <p:cNvPr id="33" name="Rektangel med rundade hörn 32"/>
          <p:cNvSpPr/>
          <p:nvPr/>
        </p:nvSpPr>
        <p:spPr>
          <a:xfrm>
            <a:off x="9291050" y="3234708"/>
            <a:ext cx="941972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Kursen</a:t>
            </a:r>
            <a:endParaRPr lang="sv-SE" sz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Rektangel med rundade hörn 34"/>
          <p:cNvSpPr/>
          <p:nvPr/>
        </p:nvSpPr>
        <p:spPr>
          <a:xfrm>
            <a:off x="11052516" y="3234708"/>
            <a:ext cx="928237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Resultat</a:t>
            </a:r>
          </a:p>
        </p:txBody>
      </p:sp>
      <p:sp>
        <p:nvSpPr>
          <p:cNvPr id="38" name="Rektangel med rundade hörn 37"/>
          <p:cNvSpPr/>
          <p:nvPr/>
        </p:nvSpPr>
        <p:spPr>
          <a:xfrm>
            <a:off x="3029757" y="3234708"/>
            <a:ext cx="1060082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Registrering</a:t>
            </a:r>
          </a:p>
        </p:txBody>
      </p:sp>
      <p:sp>
        <p:nvSpPr>
          <p:cNvPr id="47" name="Rektangel med rundade hörn 46"/>
          <p:cNvSpPr/>
          <p:nvPr/>
        </p:nvSpPr>
        <p:spPr>
          <a:xfrm>
            <a:off x="10219286" y="3234708"/>
            <a:ext cx="862798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Canvas</a:t>
            </a:r>
          </a:p>
        </p:txBody>
      </p:sp>
      <p:sp>
        <p:nvSpPr>
          <p:cNvPr id="39" name="Rektangel med rundade hörn 38"/>
          <p:cNvSpPr/>
          <p:nvPr/>
        </p:nvSpPr>
        <p:spPr>
          <a:xfrm>
            <a:off x="4050531" y="3234708"/>
            <a:ext cx="1067280" cy="4362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Smygstart</a:t>
            </a:r>
          </a:p>
        </p:txBody>
      </p:sp>
      <p:sp>
        <p:nvSpPr>
          <p:cNvPr id="3" name="Rektangel med rundade hörn 2"/>
          <p:cNvSpPr/>
          <p:nvPr/>
        </p:nvSpPr>
        <p:spPr>
          <a:xfrm>
            <a:off x="9963197" y="5923341"/>
            <a:ext cx="1769016" cy="7002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behöver ha färre system att hålla ordning på</a:t>
            </a:r>
          </a:p>
        </p:txBody>
      </p:sp>
      <p:sp>
        <p:nvSpPr>
          <p:cNvPr id="41" name="Rektangel med rundade hörn 40"/>
          <p:cNvSpPr/>
          <p:nvPr/>
        </p:nvSpPr>
        <p:spPr>
          <a:xfrm>
            <a:off x="3727450" y="5014374"/>
            <a:ext cx="1769016" cy="7002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behöver kunna ta reda på om jag har gjort det jag ska</a:t>
            </a:r>
          </a:p>
        </p:txBody>
      </p:sp>
      <p:sp>
        <p:nvSpPr>
          <p:cNvPr id="42" name="Rektangel med rundade hörn 41"/>
          <p:cNvSpPr/>
          <p:nvPr/>
        </p:nvSpPr>
        <p:spPr>
          <a:xfrm>
            <a:off x="475750" y="5301150"/>
            <a:ext cx="1769016" cy="7002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behöver få enhetlig information från universitetet</a:t>
            </a:r>
          </a:p>
        </p:txBody>
      </p:sp>
      <p:sp>
        <p:nvSpPr>
          <p:cNvPr id="43" name="Rektangel med rundade hörn 42"/>
          <p:cNvSpPr/>
          <p:nvPr/>
        </p:nvSpPr>
        <p:spPr>
          <a:xfrm>
            <a:off x="8570115" y="5303104"/>
            <a:ext cx="1769016" cy="7002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behöver få tekniken att fungera, kunna lita på tekniken</a:t>
            </a:r>
          </a:p>
        </p:txBody>
      </p:sp>
      <p:sp>
        <p:nvSpPr>
          <p:cNvPr id="44" name="Rektangel med rundade hörn 43"/>
          <p:cNvSpPr/>
          <p:nvPr/>
        </p:nvSpPr>
        <p:spPr>
          <a:xfrm>
            <a:off x="8904590" y="4517072"/>
            <a:ext cx="1769016" cy="7002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behöver få stöd i att skriva akademiskt</a:t>
            </a:r>
          </a:p>
        </p:txBody>
      </p:sp>
      <p:sp>
        <p:nvSpPr>
          <p:cNvPr id="45" name="Rektangel med rundade hörn 44"/>
          <p:cNvSpPr/>
          <p:nvPr/>
        </p:nvSpPr>
        <p:spPr>
          <a:xfrm>
            <a:off x="6292525" y="5014374"/>
            <a:ext cx="1769016" cy="7002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behöver andra sociala aktiviteter än nollning</a:t>
            </a:r>
          </a:p>
        </p:txBody>
      </p:sp>
      <p:sp>
        <p:nvSpPr>
          <p:cNvPr id="46" name="Rektangel med rundade hörn 45"/>
          <p:cNvSpPr/>
          <p:nvPr/>
        </p:nvSpPr>
        <p:spPr>
          <a:xfrm>
            <a:off x="5307701" y="4229337"/>
            <a:ext cx="1769016" cy="7002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behöver få en inblick i hur det är att studera vid universitetet</a:t>
            </a:r>
          </a:p>
        </p:txBody>
      </p:sp>
      <p:sp>
        <p:nvSpPr>
          <p:cNvPr id="48" name="Rektangel med rundade hörn 47"/>
          <p:cNvSpPr/>
          <p:nvPr/>
        </p:nvSpPr>
        <p:spPr>
          <a:xfrm>
            <a:off x="2055756" y="4876917"/>
            <a:ext cx="1769016" cy="7002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behöver kunna skapa KauId på ett enklare sätt</a:t>
            </a:r>
          </a:p>
        </p:txBody>
      </p:sp>
      <p:sp>
        <p:nvSpPr>
          <p:cNvPr id="49" name="Rektangel med rundade hörn 48"/>
          <p:cNvSpPr/>
          <p:nvPr/>
        </p:nvSpPr>
        <p:spPr>
          <a:xfrm>
            <a:off x="2352163" y="5639592"/>
            <a:ext cx="1769016" cy="7002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behöver förstå att, hur och varför jag ska registrera mig på kurs/er</a:t>
            </a:r>
          </a:p>
        </p:txBody>
      </p:sp>
      <p:sp>
        <p:nvSpPr>
          <p:cNvPr id="50" name="Rektangel med rundade hörn 49"/>
          <p:cNvSpPr/>
          <p:nvPr/>
        </p:nvSpPr>
        <p:spPr>
          <a:xfrm>
            <a:off x="10151164" y="5123247"/>
            <a:ext cx="1769016" cy="7002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Jag behöver kunna förstå, hitta och känna mig trygg i Canvas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04478B68-B337-EE46-8E7A-8D76D327CAD2}"/>
              </a:ext>
            </a:extLst>
          </p:cNvPr>
          <p:cNvSpPr txBox="1"/>
          <p:nvPr/>
        </p:nvSpPr>
        <p:spPr>
          <a:xfrm>
            <a:off x="117566" y="78536"/>
            <a:ext cx="158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Studentresa</a:t>
            </a:r>
          </a:p>
          <a:p>
            <a:r>
              <a:rPr lang="sv-SE" sz="1200" dirty="0"/>
              <a:t>Följ en student 2018</a:t>
            </a:r>
          </a:p>
          <a:p>
            <a:r>
              <a:rPr lang="sv-SE" sz="1200" b="1" dirty="0"/>
              <a:t>Behov</a:t>
            </a:r>
            <a:r>
              <a:rPr lang="sv-S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623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17203</TotalTime>
  <Words>980</Words>
  <Application>Microsoft Office PowerPoint</Application>
  <PresentationFormat>Bredbild</PresentationFormat>
  <Paragraphs>312</Paragraphs>
  <Slides>19</Slides>
  <Notes>16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Mangal</vt:lpstr>
      <vt:lpstr>Office-tema</vt:lpstr>
      <vt:lpstr> Följ en student 2018    </vt:lpstr>
      <vt:lpstr>Hur?  Följa nya studenter med tjänstedesignmetoder under den första kursen vid universitetet. </vt:lpstr>
      <vt:lpstr>PowerPoint-presentation</vt:lpstr>
      <vt:lpstr>PowerPoint-presentation</vt:lpstr>
      <vt:lpstr>PowerPoint-presentation</vt:lpstr>
      <vt:lpstr>PowerPoint-presentation</vt:lpstr>
      <vt:lpstr>Generell kundresa student – Följ en student 2014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Tips och tricks för att förstå användarna? </vt:lpstr>
      <vt:lpstr>Samla in upplevelser </vt:lpstr>
      <vt:lpstr>Förstå och visa upplevelser</vt:lpstr>
      <vt:lpstr>PowerPoint-presentation</vt:lpstr>
      <vt:lpstr>Ta fram idéer</vt:lpstr>
      <vt:lpstr>PowerPoint-presentation</vt:lpstr>
      <vt:lpstr>Kontakt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 User</dc:creator>
  <cp:lastModifiedBy>Frida Gråsjö</cp:lastModifiedBy>
  <cp:revision>257</cp:revision>
  <cp:lastPrinted>2018-11-09T09:26:14Z</cp:lastPrinted>
  <dcterms:created xsi:type="dcterms:W3CDTF">2018-09-14T06:17:48Z</dcterms:created>
  <dcterms:modified xsi:type="dcterms:W3CDTF">2019-08-19T10:23:18Z</dcterms:modified>
</cp:coreProperties>
</file>