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62" r:id="rId3"/>
    <p:sldId id="261" r:id="rId4"/>
    <p:sldId id="262" r:id="rId5"/>
    <p:sldId id="329" r:id="rId6"/>
    <p:sldId id="264" r:id="rId7"/>
    <p:sldId id="328" r:id="rId8"/>
    <p:sldId id="326" r:id="rId9"/>
    <p:sldId id="355" r:id="rId10"/>
    <p:sldId id="346" r:id="rId11"/>
    <p:sldId id="357" r:id="rId12"/>
    <p:sldId id="358" r:id="rId13"/>
    <p:sldId id="348" r:id="rId14"/>
    <p:sldId id="349" r:id="rId15"/>
    <p:sldId id="350" r:id="rId16"/>
    <p:sldId id="352" r:id="rId17"/>
    <p:sldId id="347" r:id="rId18"/>
    <p:sldId id="365" r:id="rId19"/>
    <p:sldId id="354" r:id="rId20"/>
    <p:sldId id="341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7769" autoAdjust="0"/>
  </p:normalViewPr>
  <p:slideViewPr>
    <p:cSldViewPr snapToGrid="0">
      <p:cViewPr varScale="1">
        <p:scale>
          <a:sx n="96" d="100"/>
          <a:sy n="96" d="100"/>
        </p:scale>
        <p:origin x="9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4952-95E0-4E8E-A161-7A8D483D05ED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FC82-F792-480A-A1BC-559499A89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7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Resulterade i en åtgärdslista (baserad på en undersökning, gjord bland alla avdelningar (berörda) på förvaltningen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4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49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62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64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31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69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62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97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6FC82-F792-480A-A1BC-559499A89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5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DFD39-4D18-4B49-9C50-3F751478A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F6E580-373F-46C1-949B-AA5BF1A2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F072FC-046F-4876-821D-9788FE46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FBF72A-2F8B-4C6D-8263-345B05E9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3FFF5-314E-42CC-819E-16739FB0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3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12801-F1C5-4828-BF56-EC782638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EF4BF41-535E-40E3-99D8-80129BCBD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4AC84-E046-4C5E-BB6B-EF1EA8A4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FBB638-4821-4368-B402-C54A39BE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87D5DF-2BF0-4AC2-B830-0D59CD6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89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4D81C94-5F4B-4EA3-B07E-6CED7791E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B42AA69-38A4-437D-8351-9ACA0AF20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4AE816-F1F1-483C-BEB1-6943B6A0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266F21-03BA-40B4-8E9E-406D9B36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0D6591-9416-416D-A215-939F02DF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7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945A6-9DD2-41DB-9EDF-97ABFD6D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EB3FBA-0E10-47F4-8014-5B4DBB26B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A1E483-CA55-4E64-B10C-3C39957A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34C7C5-E1B2-4185-9698-F1CF7D62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BD09C9-74E8-46F6-BF78-39ABDD11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4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FE4D3-CC90-47F1-A65E-C18B3D13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8835C4-69A6-4B3F-969C-03ECEFA3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41EA8-5A08-4B20-B8E9-B62A6A8E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B753C7-A24B-40F6-ABA5-297785C2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14CD92-092C-4DCA-B463-45F8D8EE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CA750-E8F0-43C6-902E-9C95BFF5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3EC19B-A547-4B47-8BDD-052ABFCF0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48D18F-E10D-46D2-A35C-79FA2C0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8FE3BF-38E7-49B9-8996-5A8F3AD9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F01C8A-74DD-4B6F-81F8-757882D8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3A9812-0CA7-442F-AA9E-A7B09647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6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F4DFC9-46B4-4000-A458-DAB0F56E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BA0E19-7E4D-4C8C-8EFF-0BCD9643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0D07AA-8B10-42D2-A21B-BEA9F89E6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2D5B6C-2E16-4706-943C-B391C226A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204D6E-DDB1-4850-9448-7DA154633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10564C-AE22-4908-B0E2-CD1A601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8B4E28A-A68B-41A9-AE2E-68379CB4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0E0AE03-8189-40E6-87AE-D0DC1EDC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9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A8106-8905-47E3-BC06-F61FF7D5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DAE190-504D-4D3C-8DF2-ED832A9F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1B3D16-BC51-464A-999C-F7E7AFE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364F3A-618E-41A1-AB96-865A9698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6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BECCDD-D253-41E1-AC70-5E2FB22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8A5F1B0-9622-48D3-AC8F-798E4113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577CE9-9CDE-4FD9-B4F1-88DB31B6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46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9DECD-F664-4C21-8D49-BCAE75E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670F04-05EA-46F4-A4D6-C036674A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36D62A-A831-4B7F-8F7C-D88C14E2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8A687B-78F4-41A4-971C-9C218D3B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42048E-6AFA-4BFD-B319-DA381296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AB94AB-52D4-4211-9535-E807DC18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0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FDDE0-2D66-495B-8C1C-CBE1F81E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00EAA76-92C3-4ECC-8C53-1B0D33CA6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9942A1-B5E5-408E-8ECC-0F9046E9B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1991CF-BBF0-4DA6-B478-8078F149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649AAC-5D35-425A-AE2D-77E4258F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FD14C1-80DE-4E70-BC32-23649480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4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0974864-CB2C-41A2-9655-494DD846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B5B46D-8991-46F4-A2BB-7BE31AB4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9A4677-D22A-4637-998C-DADB1E912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1DB0-2001-47FA-AC1F-EE20BE8621E1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A76D13-4276-446A-B599-8773863FB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7A3F8C-D028-4DFD-B21A-BA637B8D2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C89A-B2CA-4A3A-8F8A-22B04B93C9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DA83D0-E0F6-4195-9B87-C1813F2F216E}"/>
              </a:ext>
            </a:extLst>
          </p:cNvPr>
          <p:cNvSpPr/>
          <p:nvPr/>
        </p:nvSpPr>
        <p:spPr>
          <a:xfrm>
            <a:off x="755374" y="1240403"/>
            <a:ext cx="10744200" cy="4393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solidFill>
                <a:schemeClr val="bg1"/>
              </a:solidFill>
            </a:endParaRPr>
          </a:p>
          <a:p>
            <a:pPr algn="ctr"/>
            <a:endParaRPr lang="sv-SE" sz="1600" dirty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276B7D7-AE2B-4569-A273-89FF8E5756D7}"/>
              </a:ext>
            </a:extLst>
          </p:cNvPr>
          <p:cNvSpPr txBox="1"/>
          <p:nvPr/>
        </p:nvSpPr>
        <p:spPr>
          <a:xfrm>
            <a:off x="2415208" y="1676919"/>
            <a:ext cx="7116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chemeClr val="bg1"/>
                </a:solidFill>
              </a:rPr>
              <a:t>Ny student – välkomstresan</a:t>
            </a:r>
          </a:p>
          <a:p>
            <a:pPr algn="ctr"/>
            <a:r>
              <a:rPr lang="sv-SE" sz="2400" i="1" dirty="0">
                <a:solidFill>
                  <a:schemeClr val="bg1"/>
                </a:solidFill>
              </a:rPr>
              <a:t>Kvalitetssäkra information till nya studenter</a:t>
            </a:r>
          </a:p>
          <a:p>
            <a:pPr algn="ctr"/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98A0145-8E9C-47F2-A67B-F201A2304E36}"/>
              </a:ext>
            </a:extLst>
          </p:cNvPr>
          <p:cNvSpPr txBox="1"/>
          <p:nvPr/>
        </p:nvSpPr>
        <p:spPr>
          <a:xfrm>
            <a:off x="2415208" y="3272867"/>
            <a:ext cx="711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Högskolan Väst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2115DD-D35C-40C2-B83E-F3525FAB7764}"/>
              </a:ext>
            </a:extLst>
          </p:cNvPr>
          <p:cNvSpPr txBox="1"/>
          <p:nvPr/>
        </p:nvSpPr>
        <p:spPr>
          <a:xfrm>
            <a:off x="844826" y="4570018"/>
            <a:ext cx="10257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Annelie Södermyr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Verksamhetsutveckling (ITV), IT-projektledare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annelie.sodermyr@hv.se</a:t>
            </a:r>
          </a:p>
        </p:txBody>
      </p:sp>
    </p:spTree>
    <p:extLst>
      <p:ext uri="{BB962C8B-B14F-4D97-AF65-F5344CB8AC3E}">
        <p14:creationId xmlns:p14="http://schemas.microsoft.com/office/powerpoint/2010/main" val="131246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1579" y="436662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A37AB7-C34C-4C0F-BADA-187F41873603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AA4A82-067F-4974-A612-AA9135A5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24055">
            <a:off x="7885590" y="2799240"/>
            <a:ext cx="1039633" cy="69080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CD7757-2BE9-4A7E-883C-4CBB95FE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95" y="1271238"/>
            <a:ext cx="3515802" cy="326393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6A40427-5C7D-4B28-8871-89372D9ADB05}"/>
              </a:ext>
            </a:extLst>
          </p:cNvPr>
          <p:cNvSpPr/>
          <p:nvPr/>
        </p:nvSpPr>
        <p:spPr>
          <a:xfrm>
            <a:off x="7441580" y="3144644"/>
            <a:ext cx="224881" cy="1749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Pekfinger åt höger handens utsida">
            <a:extLst>
              <a:ext uri="{FF2B5EF4-FFF2-40B4-BE49-F238E27FC236}">
                <a16:creationId xmlns:a16="http://schemas.microsoft.com/office/drawing/2014/main" id="{332A0897-A40F-4543-8EAF-C5CA52C14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54810">
            <a:off x="7557888" y="3185832"/>
            <a:ext cx="334481" cy="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455036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A37AB7-C34C-4C0F-BADA-187F41873603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63C013-1D37-4F37-B936-7744A63E0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16" y="824368"/>
            <a:ext cx="3611966" cy="58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455036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F054A71-DA7E-4969-8226-D4A2004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2" y="1162037"/>
            <a:ext cx="4667704" cy="45764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E06C0B3-DF39-4368-8C80-3B1E295E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68" y="1208598"/>
            <a:ext cx="4437832" cy="40725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D8D8BA3-4B03-494A-BE4D-E21616CAFB3D}"/>
              </a:ext>
            </a:extLst>
          </p:cNvPr>
          <p:cNvSpPr/>
          <p:nvPr/>
        </p:nvSpPr>
        <p:spPr>
          <a:xfrm>
            <a:off x="5231959" y="3762252"/>
            <a:ext cx="286247" cy="254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9AD57E6-F0CA-486A-9663-F037E82E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42" y="3348547"/>
            <a:ext cx="1039633" cy="69080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AA37AB7-C34C-4C0F-BADA-187F41873603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8" name="Bild 7" descr="Pekfinger åt höger handens utsida">
            <a:extLst>
              <a:ext uri="{FF2B5EF4-FFF2-40B4-BE49-F238E27FC236}">
                <a16:creationId xmlns:a16="http://schemas.microsoft.com/office/drawing/2014/main" id="{6B4F59C6-7C19-49DF-B6E0-B998F1045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954810">
            <a:off x="5442288" y="3872115"/>
            <a:ext cx="334481" cy="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508199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F054A71-DA7E-4969-8226-D4A2004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2" y="1140772"/>
            <a:ext cx="4667704" cy="4576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D8D8BA3-4B03-494A-BE4D-E21616CAFB3D}"/>
              </a:ext>
            </a:extLst>
          </p:cNvPr>
          <p:cNvSpPr/>
          <p:nvPr/>
        </p:nvSpPr>
        <p:spPr>
          <a:xfrm>
            <a:off x="5247032" y="4030607"/>
            <a:ext cx="286247" cy="254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9AD57E6-F0CA-486A-9663-F037E82E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02" y="3620598"/>
            <a:ext cx="996063" cy="82001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06C4A00-B395-4A7E-A044-4798E7A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16"/>
          <a:stretch/>
        </p:blipFill>
        <p:spPr>
          <a:xfrm>
            <a:off x="6424354" y="2645202"/>
            <a:ext cx="4514926" cy="97005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689D4CA-1F03-49EA-B6E2-97C52004805E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8" name="Bild 7" descr="Pekfinger åt höger handens utsida">
            <a:extLst>
              <a:ext uri="{FF2B5EF4-FFF2-40B4-BE49-F238E27FC236}">
                <a16:creationId xmlns:a16="http://schemas.microsoft.com/office/drawing/2014/main" id="{2C08CB93-1E42-4126-AEB8-6CBD7AFBA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954810">
            <a:off x="5415029" y="4192306"/>
            <a:ext cx="334481" cy="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508199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F054A71-DA7E-4969-8226-D4A2004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2" y="1140772"/>
            <a:ext cx="4667704" cy="45764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D8D8BA3-4B03-494A-BE4D-E21616CAFB3D}"/>
              </a:ext>
            </a:extLst>
          </p:cNvPr>
          <p:cNvSpPr/>
          <p:nvPr/>
        </p:nvSpPr>
        <p:spPr>
          <a:xfrm>
            <a:off x="955982" y="4642857"/>
            <a:ext cx="4393954" cy="3128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7F530A-90BA-470A-B9AA-3D52838B2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0"/>
          <a:stretch/>
        </p:blipFill>
        <p:spPr>
          <a:xfrm>
            <a:off x="6341090" y="2590171"/>
            <a:ext cx="4894928" cy="21900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3D01357-CC9B-4C24-80C7-76CBDB59A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706" y="4564875"/>
            <a:ext cx="744409" cy="31289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52EEF53-AD01-45D5-85DB-3FF8A98F07AB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</p:spTree>
    <p:extLst>
      <p:ext uri="{BB962C8B-B14F-4D97-AF65-F5344CB8AC3E}">
        <p14:creationId xmlns:p14="http://schemas.microsoft.com/office/powerpoint/2010/main" val="10068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497567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F054A71-DA7E-4969-8226-D4A2004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2" y="1140772"/>
            <a:ext cx="4667704" cy="45764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3D01357-CC9B-4C24-80C7-76CBDB59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519" y="5043881"/>
            <a:ext cx="744409" cy="31289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AD3A728-DD9F-45E3-8004-47A9B20160AA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177E7C-B9E9-492E-8776-764739321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662" y="1453436"/>
            <a:ext cx="4667704" cy="4087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40F97C9-AAA5-4C45-8B79-A47FEC4C91C0}"/>
              </a:ext>
            </a:extLst>
          </p:cNvPr>
          <p:cNvSpPr/>
          <p:nvPr/>
        </p:nvSpPr>
        <p:spPr>
          <a:xfrm>
            <a:off x="869633" y="5179064"/>
            <a:ext cx="4563603" cy="4551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5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A3DB925-B01C-415E-9870-E756806DE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" t="65869" b="2260"/>
          <a:stretch/>
        </p:blipFill>
        <p:spPr>
          <a:xfrm>
            <a:off x="6588142" y="2164992"/>
            <a:ext cx="4508507" cy="126400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8DB0DE4-C736-4008-8ECC-7B195351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04" y="3657601"/>
            <a:ext cx="797830" cy="69080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9C92C2E-88D9-42F3-A8C0-B3BE9BDA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47" y="1338848"/>
            <a:ext cx="4482962" cy="45357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52A0EFC6-841B-462B-839C-0BAB424E35F3}"/>
              </a:ext>
            </a:extLst>
          </p:cNvPr>
          <p:cNvSpPr/>
          <p:nvPr/>
        </p:nvSpPr>
        <p:spPr>
          <a:xfrm>
            <a:off x="5319423" y="3908339"/>
            <a:ext cx="252037" cy="20785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9A1E105-37E2-4DE8-9B6F-7DF3073D499D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7" name="Bild 6" descr="Pekfinger åt höger handens utsida">
            <a:extLst>
              <a:ext uri="{FF2B5EF4-FFF2-40B4-BE49-F238E27FC236}">
                <a16:creationId xmlns:a16="http://schemas.microsoft.com/office/drawing/2014/main" id="{B234E525-4DBB-41EE-B611-EB319BC97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954810">
            <a:off x="5488030" y="3975546"/>
            <a:ext cx="334481" cy="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492297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C138B4-E7DA-40A6-A8EF-BBD2F7F6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47" y="1338848"/>
            <a:ext cx="4482962" cy="45357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31FF916-7563-4C5E-A8F7-CEEBF04F8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5" b="3226"/>
          <a:stretch/>
        </p:blipFill>
        <p:spPr>
          <a:xfrm>
            <a:off x="6912336" y="2027583"/>
            <a:ext cx="4378457" cy="215581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6069C82F-16FA-4C74-A480-98F75A08A693}"/>
              </a:ext>
            </a:extLst>
          </p:cNvPr>
          <p:cNvSpPr/>
          <p:nvPr/>
        </p:nvSpPr>
        <p:spPr>
          <a:xfrm>
            <a:off x="5340421" y="4168527"/>
            <a:ext cx="218060" cy="2038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470BB51-592C-47D1-A600-DEBECD84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309" y="3773371"/>
            <a:ext cx="1039633" cy="690809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728AE446-3BD5-497A-B1B8-13C00D9C5ADA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  <p:pic>
        <p:nvPicPr>
          <p:cNvPr id="8" name="Bild 7" descr="Pekfinger åt höger handens utsida">
            <a:extLst>
              <a:ext uri="{FF2B5EF4-FFF2-40B4-BE49-F238E27FC236}">
                <a16:creationId xmlns:a16="http://schemas.microsoft.com/office/drawing/2014/main" id="{5FC24C40-2DED-4587-B16B-54B13250F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954810">
            <a:off x="5447248" y="4235734"/>
            <a:ext cx="334481" cy="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5729195-E682-45F6-9C72-1B207614E96F}"/>
              </a:ext>
            </a:extLst>
          </p:cNvPr>
          <p:cNvSpPr/>
          <p:nvPr/>
        </p:nvSpPr>
        <p:spPr>
          <a:xfrm>
            <a:off x="1474128" y="2549512"/>
            <a:ext cx="4220724" cy="2294171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nya studenter upplever ”resan” som enkel och tydlig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Studenten registrera sig och därmed ta sin studieplats i anspråk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Student kan hitta tillbaka till viktig information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Större andel läser utskicken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8AA3642-9A15-4818-B081-83F63F6C5BA6}"/>
              </a:ext>
            </a:extLst>
          </p:cNvPr>
          <p:cNvSpPr txBox="1"/>
          <p:nvPr/>
        </p:nvSpPr>
        <p:spPr>
          <a:xfrm>
            <a:off x="726219" y="389578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Hur gick projektet?</a:t>
            </a:r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BC24E5DD-1902-46D6-8A69-5A15F383587C}"/>
              </a:ext>
            </a:extLst>
          </p:cNvPr>
          <p:cNvSpPr/>
          <p:nvPr/>
        </p:nvSpPr>
        <p:spPr>
          <a:xfrm>
            <a:off x="6497150" y="2448413"/>
            <a:ext cx="4968630" cy="229417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Samarbetet mellan avdelningarna har ökat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Färre frågor in till Servicecenter och övrig personal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Skapat bättre förutsättningar för personalen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Reservantagning kan starta tidigare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Transparens mellan avdelningarna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Förvaltningens ledningsgrupp styr arbetet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Arbetsgrupp driver arbetet vidare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B2E063C-EDED-4BF6-A20E-6D01032D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01" y="1413902"/>
            <a:ext cx="769791" cy="71214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F69720A9-8AA2-4A57-A66E-EFC4508E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19" y="1403269"/>
            <a:ext cx="769791" cy="7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52115DD-D35C-40C2-B83E-F3525FAB7764}"/>
              </a:ext>
            </a:extLst>
          </p:cNvPr>
          <p:cNvSpPr txBox="1"/>
          <p:nvPr/>
        </p:nvSpPr>
        <p:spPr>
          <a:xfrm>
            <a:off x="1609499" y="2543735"/>
            <a:ext cx="7320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Annelie Södermyr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Verksamhetsutveckling (ITV), IT-projektledare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annelie.sodermyr@hv.se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80DDE4-F76E-49A0-8B94-15B8188D7D8F}"/>
              </a:ext>
            </a:extLst>
          </p:cNvPr>
          <p:cNvSpPr txBox="1"/>
          <p:nvPr/>
        </p:nvSpPr>
        <p:spPr>
          <a:xfrm>
            <a:off x="1711780" y="1596103"/>
            <a:ext cx="71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Tack för mig!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B3A3D7F-5E3F-448A-A0AC-6240BA17C507}"/>
              </a:ext>
            </a:extLst>
          </p:cNvPr>
          <p:cNvSpPr/>
          <p:nvPr/>
        </p:nvSpPr>
        <p:spPr>
          <a:xfrm>
            <a:off x="726219" y="304516"/>
            <a:ext cx="10739560" cy="58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A215CC2-F724-4D06-9EF2-4FEB240C5FDE}"/>
              </a:ext>
            </a:extLst>
          </p:cNvPr>
          <p:cNvSpPr txBox="1"/>
          <p:nvPr/>
        </p:nvSpPr>
        <p:spPr>
          <a:xfrm>
            <a:off x="726219" y="347047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Framtida önskemål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5C775701-D5FA-4D0C-A89B-5B79CCE51C27}"/>
              </a:ext>
            </a:extLst>
          </p:cNvPr>
          <p:cNvSpPr/>
          <p:nvPr/>
        </p:nvSpPr>
        <p:spPr>
          <a:xfrm>
            <a:off x="3940470" y="1427805"/>
            <a:ext cx="5404365" cy="48849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/>
              <a:t>Den personliga startsidan integreras i den nya studentportalen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E18F0F24-7AC1-4A87-9F98-B14273E19DA3}"/>
              </a:ext>
            </a:extLst>
          </p:cNvPr>
          <p:cNvSpPr/>
          <p:nvPr/>
        </p:nvSpPr>
        <p:spPr>
          <a:xfrm>
            <a:off x="3940470" y="4234054"/>
            <a:ext cx="5404364" cy="471013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/>
              <a:t>Följa studenten aktiviteter och skicka påminnelse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01AB11B8-B011-4563-8510-E40EB1752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26" y="4149738"/>
            <a:ext cx="550967" cy="67228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8E75512E-EBAD-4CAD-B0F8-8548DD1D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41" y="2274647"/>
            <a:ext cx="820697" cy="597656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FA468E96-D5E2-42C6-B853-3F6C98F86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62" y="1319323"/>
            <a:ext cx="674923" cy="596974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0CEA8BD0-B54E-4749-A230-D8499291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441" y="3169331"/>
            <a:ext cx="644952" cy="662094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B758BD9-3762-4230-8889-3A19658F6F03}"/>
              </a:ext>
            </a:extLst>
          </p:cNvPr>
          <p:cNvSpPr/>
          <p:nvPr/>
        </p:nvSpPr>
        <p:spPr>
          <a:xfrm>
            <a:off x="3940470" y="2329229"/>
            <a:ext cx="5404365" cy="48849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/>
              <a:t>Betaltjänst för internationella studenter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7F09658F-368C-44B6-988E-062C2AAD0F6B}"/>
              </a:ext>
            </a:extLst>
          </p:cNvPr>
          <p:cNvSpPr/>
          <p:nvPr/>
        </p:nvSpPr>
        <p:spPr>
          <a:xfrm>
            <a:off x="3940469" y="3256111"/>
            <a:ext cx="5404365" cy="488491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/>
              <a:t>Ständigt arbeta med att förbättra och förtydliga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85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ruta 22">
            <a:extLst>
              <a:ext uri="{FF2B5EF4-FFF2-40B4-BE49-F238E27FC236}">
                <a16:creationId xmlns:a16="http://schemas.microsoft.com/office/drawing/2014/main" id="{643DA9E2-CF87-442A-9EED-F3DB919DE2BB}"/>
              </a:ext>
            </a:extLst>
          </p:cNvPr>
          <p:cNvSpPr txBox="1"/>
          <p:nvPr/>
        </p:nvSpPr>
        <p:spPr>
          <a:xfrm>
            <a:off x="726219" y="389578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Bakgrund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9D27BF-2999-4442-8C11-C172DA2A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68" y="1917327"/>
            <a:ext cx="1216051" cy="11794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A029078-43DF-453E-900A-0F5D307A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99" y="1917327"/>
            <a:ext cx="1216051" cy="1201870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FDC5F06-A202-48C1-8A70-1D569A900844}"/>
              </a:ext>
            </a:extLst>
          </p:cNvPr>
          <p:cNvSpPr txBox="1"/>
          <p:nvPr/>
        </p:nvSpPr>
        <p:spPr>
          <a:xfrm>
            <a:off x="726219" y="3214911"/>
            <a:ext cx="269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Informationen svår att hitta för nya studenter,  ingen tydlighet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A5C9977-CC5D-4EF7-B3D3-1CE7F8183DC7}"/>
              </a:ext>
            </a:extLst>
          </p:cNvPr>
          <p:cNvSpPr txBox="1"/>
          <p:nvPr/>
        </p:nvSpPr>
        <p:spPr>
          <a:xfrm>
            <a:off x="3425665" y="3273491"/>
            <a:ext cx="26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Personal har semester - ingen samordning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824E28E-87A9-4CB5-8F27-38E109CA0235}"/>
              </a:ext>
            </a:extLst>
          </p:cNvPr>
          <p:cNvSpPr txBox="1"/>
          <p:nvPr/>
        </p:nvSpPr>
        <p:spPr>
          <a:xfrm>
            <a:off x="5973007" y="3248985"/>
            <a:ext cx="269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Många samtal till Servicecenter – ingen att koppla till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A32CAA5-023D-44AD-A25B-C58192C77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665" y="2190472"/>
            <a:ext cx="1421898" cy="84732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2AFE569-47C6-4FC8-B70E-70A735C7DA1A}"/>
              </a:ext>
            </a:extLst>
          </p:cNvPr>
          <p:cNvSpPr txBox="1"/>
          <p:nvPr/>
        </p:nvSpPr>
        <p:spPr>
          <a:xfrm>
            <a:off x="8824557" y="3013501"/>
            <a:ext cx="48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3ABB296-CF11-4060-A90D-AC529378D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655" y="1779153"/>
            <a:ext cx="2214879" cy="2140669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609509C7-3AEA-47AD-A8AF-2C0EB441819B}"/>
              </a:ext>
            </a:extLst>
          </p:cNvPr>
          <p:cNvSpPr txBox="1"/>
          <p:nvPr/>
        </p:nvSpPr>
        <p:spPr>
          <a:xfrm rot="20418782">
            <a:off x="3233741" y="2196763"/>
            <a:ext cx="494066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VI MÅSTE GÖRA NÅGOT!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AFBCD796-F830-4F25-B611-01EB936AB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78010">
            <a:off x="2516388" y="3136806"/>
            <a:ext cx="902619" cy="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0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B3A3D7F-5E3F-448A-A0AC-6240BA17C507}"/>
              </a:ext>
            </a:extLst>
          </p:cNvPr>
          <p:cNvSpPr/>
          <p:nvPr/>
        </p:nvSpPr>
        <p:spPr>
          <a:xfrm>
            <a:off x="726221" y="427990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8DA83D0-E0F6-4195-9B87-C1813F2F216E}"/>
              </a:ext>
            </a:extLst>
          </p:cNvPr>
          <p:cNvSpPr/>
          <p:nvPr/>
        </p:nvSpPr>
        <p:spPr>
          <a:xfrm>
            <a:off x="726219" y="2483005"/>
            <a:ext cx="10744200" cy="226839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solidFill>
                <a:schemeClr val="bg1"/>
              </a:solidFill>
            </a:endParaRPr>
          </a:p>
          <a:p>
            <a:pPr algn="ctr"/>
            <a:endParaRPr lang="sv-SE" sz="1600" dirty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2115DD-D35C-40C2-B83E-F3525FAB7764}"/>
              </a:ext>
            </a:extLst>
          </p:cNvPr>
          <p:cNvSpPr txBox="1"/>
          <p:nvPr/>
        </p:nvSpPr>
        <p:spPr>
          <a:xfrm>
            <a:off x="2435510" y="2828835"/>
            <a:ext cx="7320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Annelie Södermyr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Verksamhetsutveckling (ITV), IT-projektledare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annelie.sodermyr@hv.se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80DDE4-F76E-49A0-8B94-15B8188D7D8F}"/>
              </a:ext>
            </a:extLst>
          </p:cNvPr>
          <p:cNvSpPr txBox="1"/>
          <p:nvPr/>
        </p:nvSpPr>
        <p:spPr>
          <a:xfrm>
            <a:off x="2537790" y="1175484"/>
            <a:ext cx="711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/>
              <a:t>Tack för mig!</a:t>
            </a:r>
          </a:p>
        </p:txBody>
      </p:sp>
    </p:spTree>
    <p:extLst>
      <p:ext uri="{BB962C8B-B14F-4D97-AF65-F5344CB8AC3E}">
        <p14:creationId xmlns:p14="http://schemas.microsoft.com/office/powerpoint/2010/main" val="138002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CB7DD471-5E35-45A9-B26F-5C417E284D6D}"/>
              </a:ext>
            </a:extLst>
          </p:cNvPr>
          <p:cNvSpPr/>
          <p:nvPr/>
        </p:nvSpPr>
        <p:spPr>
          <a:xfrm>
            <a:off x="726221" y="427990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611BF2-935D-47C3-A644-AEB45FF0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88" y="2694131"/>
            <a:ext cx="1152943" cy="90166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BEFB4CF-A667-484C-8896-94F510A9D6DD}"/>
              </a:ext>
            </a:extLst>
          </p:cNvPr>
          <p:cNvSpPr txBox="1"/>
          <p:nvPr/>
        </p:nvSpPr>
        <p:spPr>
          <a:xfrm>
            <a:off x="8536853" y="3775212"/>
            <a:ext cx="2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4. Personlig startsida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3B5126E-1D0D-4644-9A66-E64593135E3E}"/>
              </a:ext>
            </a:extLst>
          </p:cNvPr>
          <p:cNvSpPr txBox="1"/>
          <p:nvPr/>
        </p:nvSpPr>
        <p:spPr>
          <a:xfrm>
            <a:off x="877447" y="3775212"/>
            <a:ext cx="269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1. Definiera utskick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C313A12-402C-48C4-A5D9-0246FD1834CE}"/>
              </a:ext>
            </a:extLst>
          </p:cNvPr>
          <p:cNvSpPr txBox="1"/>
          <p:nvPr/>
        </p:nvSpPr>
        <p:spPr>
          <a:xfrm>
            <a:off x="3067796" y="3775212"/>
            <a:ext cx="300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2. Hittar rätt </a:t>
            </a:r>
          </a:p>
          <a:p>
            <a:pPr algn="ctr"/>
            <a:r>
              <a:rPr lang="sv-SE" dirty="0"/>
              <a:t>information på hv.se</a:t>
            </a:r>
            <a:endParaRPr lang="sv-SE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0D2B03-3482-4929-ADC2-31312E2B3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84" y="2732583"/>
            <a:ext cx="1043921" cy="84617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E4A5550-4625-4A94-9BAF-E018AA69D7C2}"/>
              </a:ext>
            </a:extLst>
          </p:cNvPr>
          <p:cNvSpPr txBox="1"/>
          <p:nvPr/>
        </p:nvSpPr>
        <p:spPr>
          <a:xfrm>
            <a:off x="5624218" y="3775212"/>
            <a:ext cx="26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3. Årscykel för </a:t>
            </a:r>
          </a:p>
          <a:p>
            <a:pPr algn="ctr"/>
            <a:r>
              <a:rPr lang="sv-SE" dirty="0"/>
              <a:t>långsiktigt arbete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2D72249-4ACE-4B22-82B6-DA729B1F8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962" y="2727981"/>
            <a:ext cx="1043921" cy="101608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6087BBA-6CB0-4C66-9176-D8B08D1C0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331" y="2758289"/>
            <a:ext cx="1054880" cy="885294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09FA941E-4113-4A25-8308-BD348FE59565}"/>
              </a:ext>
            </a:extLst>
          </p:cNvPr>
          <p:cNvSpPr/>
          <p:nvPr/>
        </p:nvSpPr>
        <p:spPr>
          <a:xfrm>
            <a:off x="1109892" y="1298449"/>
            <a:ext cx="10045788" cy="463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59433B0C-169B-4CA1-BB0B-31699BF7E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557" y="1056347"/>
            <a:ext cx="1385914" cy="1145154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643DA9E2-CF87-442A-9EED-F3DB919DE2BB}"/>
              </a:ext>
            </a:extLst>
          </p:cNvPr>
          <p:cNvSpPr txBox="1"/>
          <p:nvPr/>
        </p:nvSpPr>
        <p:spPr>
          <a:xfrm>
            <a:off x="726219" y="389578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Projektuppdrag</a:t>
            </a:r>
          </a:p>
        </p:txBody>
      </p:sp>
    </p:spTree>
    <p:extLst>
      <p:ext uri="{BB962C8B-B14F-4D97-AF65-F5344CB8AC3E}">
        <p14:creationId xmlns:p14="http://schemas.microsoft.com/office/powerpoint/2010/main" val="9222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ED5CAE97-BA53-4452-8C2C-AAD18A1B8206}"/>
              </a:ext>
            </a:extLst>
          </p:cNvPr>
          <p:cNvSpPr/>
          <p:nvPr/>
        </p:nvSpPr>
        <p:spPr>
          <a:xfrm>
            <a:off x="726221" y="427990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Flödesschema: Alternativ process 1">
            <a:extLst>
              <a:ext uri="{FF2B5EF4-FFF2-40B4-BE49-F238E27FC236}">
                <a16:creationId xmlns:a16="http://schemas.microsoft.com/office/drawing/2014/main" id="{C9D6BBED-2A89-4504-96A7-44255E1F8DBC}"/>
              </a:ext>
            </a:extLst>
          </p:cNvPr>
          <p:cNvSpPr/>
          <p:nvPr/>
        </p:nvSpPr>
        <p:spPr>
          <a:xfrm>
            <a:off x="1434809" y="1986754"/>
            <a:ext cx="2047461" cy="58946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Styrgrupp </a:t>
            </a:r>
          </a:p>
        </p:txBody>
      </p:sp>
      <p:sp>
        <p:nvSpPr>
          <p:cNvPr id="27" name="Flödesschema: Alternativ process 26">
            <a:extLst>
              <a:ext uri="{FF2B5EF4-FFF2-40B4-BE49-F238E27FC236}">
                <a16:creationId xmlns:a16="http://schemas.microsoft.com/office/drawing/2014/main" id="{8081664F-5E58-4CEF-BE3B-10B0EB8CDE01}"/>
              </a:ext>
            </a:extLst>
          </p:cNvPr>
          <p:cNvSpPr/>
          <p:nvPr/>
        </p:nvSpPr>
        <p:spPr>
          <a:xfrm>
            <a:off x="4557366" y="1986754"/>
            <a:ext cx="2784406" cy="58946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Referensgrupp</a:t>
            </a:r>
          </a:p>
        </p:txBody>
      </p:sp>
      <p:sp>
        <p:nvSpPr>
          <p:cNvPr id="28" name="Flödesschema: Alternativ process 27">
            <a:extLst>
              <a:ext uri="{FF2B5EF4-FFF2-40B4-BE49-F238E27FC236}">
                <a16:creationId xmlns:a16="http://schemas.microsoft.com/office/drawing/2014/main" id="{01EC5739-74D4-4C53-85F0-B1E5FD7EF6B3}"/>
              </a:ext>
            </a:extLst>
          </p:cNvPr>
          <p:cNvSpPr/>
          <p:nvPr/>
        </p:nvSpPr>
        <p:spPr>
          <a:xfrm>
            <a:off x="1448628" y="2988717"/>
            <a:ext cx="2047461" cy="89452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Förvaltningens ledningsgrupp</a:t>
            </a:r>
          </a:p>
        </p:txBody>
      </p:sp>
      <p:sp>
        <p:nvSpPr>
          <p:cNvPr id="30" name="Flödesschema: Alternativ process 29">
            <a:extLst>
              <a:ext uri="{FF2B5EF4-FFF2-40B4-BE49-F238E27FC236}">
                <a16:creationId xmlns:a16="http://schemas.microsoft.com/office/drawing/2014/main" id="{675D19CC-CF1A-43B9-BE76-E626B0E28299}"/>
              </a:ext>
            </a:extLst>
          </p:cNvPr>
          <p:cNvSpPr/>
          <p:nvPr/>
        </p:nvSpPr>
        <p:spPr>
          <a:xfrm>
            <a:off x="7972785" y="1990662"/>
            <a:ext cx="2784406" cy="58556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Projektgrupp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B4B0C7F3-99A2-4F48-BBE2-52CE18CB0194}"/>
              </a:ext>
            </a:extLst>
          </p:cNvPr>
          <p:cNvSpPr/>
          <p:nvPr/>
        </p:nvSpPr>
        <p:spPr>
          <a:xfrm>
            <a:off x="7972784" y="2987985"/>
            <a:ext cx="2784406" cy="3693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IT</a:t>
            </a: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75C03948-D742-45AB-A695-12E0149CDB2A}"/>
              </a:ext>
            </a:extLst>
          </p:cNvPr>
          <p:cNvSpPr/>
          <p:nvPr/>
        </p:nvSpPr>
        <p:spPr>
          <a:xfrm>
            <a:off x="7972784" y="3435978"/>
            <a:ext cx="2784406" cy="35477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Utbildningsadministration</a:t>
            </a:r>
          </a:p>
        </p:txBody>
      </p:sp>
      <p:sp>
        <p:nvSpPr>
          <p:cNvPr id="34" name="Flödesschema: Alternativ process 33">
            <a:extLst>
              <a:ext uri="{FF2B5EF4-FFF2-40B4-BE49-F238E27FC236}">
                <a16:creationId xmlns:a16="http://schemas.microsoft.com/office/drawing/2014/main" id="{FE82E17D-07EB-48F4-B5A3-77FE4E728547}"/>
              </a:ext>
            </a:extLst>
          </p:cNvPr>
          <p:cNvSpPr/>
          <p:nvPr/>
        </p:nvSpPr>
        <p:spPr>
          <a:xfrm>
            <a:off x="7972784" y="3860258"/>
            <a:ext cx="2784406" cy="344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Servicecenter</a:t>
            </a:r>
          </a:p>
        </p:txBody>
      </p:sp>
      <p:sp>
        <p:nvSpPr>
          <p:cNvPr id="36" name="Flödesschema: Alternativ process 35">
            <a:extLst>
              <a:ext uri="{FF2B5EF4-FFF2-40B4-BE49-F238E27FC236}">
                <a16:creationId xmlns:a16="http://schemas.microsoft.com/office/drawing/2014/main" id="{6E8FA57B-E920-4D7D-82FF-79715B68FA0D}"/>
              </a:ext>
            </a:extLst>
          </p:cNvPr>
          <p:cNvSpPr/>
          <p:nvPr/>
        </p:nvSpPr>
        <p:spPr>
          <a:xfrm>
            <a:off x="7972784" y="4276600"/>
            <a:ext cx="2754332" cy="344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Bibliotek och studievägledning</a:t>
            </a:r>
          </a:p>
        </p:txBody>
      </p:sp>
      <p:sp>
        <p:nvSpPr>
          <p:cNvPr id="37" name="Flödesschema: Alternativ process 36">
            <a:extLst>
              <a:ext uri="{FF2B5EF4-FFF2-40B4-BE49-F238E27FC236}">
                <a16:creationId xmlns:a16="http://schemas.microsoft.com/office/drawing/2014/main" id="{28DDB952-1652-4AED-AA6B-7879E3A6D565}"/>
              </a:ext>
            </a:extLst>
          </p:cNvPr>
          <p:cNvSpPr/>
          <p:nvPr/>
        </p:nvSpPr>
        <p:spPr>
          <a:xfrm>
            <a:off x="7972784" y="4665359"/>
            <a:ext cx="2754332" cy="344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Ledningsstöd</a:t>
            </a:r>
          </a:p>
        </p:txBody>
      </p:sp>
      <p:sp>
        <p:nvSpPr>
          <p:cNvPr id="38" name="Flödesschema: Alternativ process 37">
            <a:extLst>
              <a:ext uri="{FF2B5EF4-FFF2-40B4-BE49-F238E27FC236}">
                <a16:creationId xmlns:a16="http://schemas.microsoft.com/office/drawing/2014/main" id="{2F0F3BED-7486-4AE3-956D-81F78427E049}"/>
              </a:ext>
            </a:extLst>
          </p:cNvPr>
          <p:cNvSpPr/>
          <p:nvPr/>
        </p:nvSpPr>
        <p:spPr>
          <a:xfrm>
            <a:off x="7972784" y="5077407"/>
            <a:ext cx="2754332" cy="344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Kommunikation</a:t>
            </a:r>
          </a:p>
        </p:txBody>
      </p:sp>
      <p:sp>
        <p:nvSpPr>
          <p:cNvPr id="17" name="Flödesschema: Alternativ process 16">
            <a:extLst>
              <a:ext uri="{FF2B5EF4-FFF2-40B4-BE49-F238E27FC236}">
                <a16:creationId xmlns:a16="http://schemas.microsoft.com/office/drawing/2014/main" id="{5855BE43-BD0E-42AD-A48D-C669F693568C}"/>
              </a:ext>
            </a:extLst>
          </p:cNvPr>
          <p:cNvSpPr/>
          <p:nvPr/>
        </p:nvSpPr>
        <p:spPr>
          <a:xfrm>
            <a:off x="4557366" y="2987985"/>
            <a:ext cx="2784406" cy="3693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Bibliotekschef</a:t>
            </a:r>
          </a:p>
        </p:txBody>
      </p:sp>
      <p:sp>
        <p:nvSpPr>
          <p:cNvPr id="18" name="Flödesschema: Alternativ process 17">
            <a:extLst>
              <a:ext uri="{FF2B5EF4-FFF2-40B4-BE49-F238E27FC236}">
                <a16:creationId xmlns:a16="http://schemas.microsoft.com/office/drawing/2014/main" id="{6B4447CB-CEC5-4809-BC06-59A14D8F0C41}"/>
              </a:ext>
            </a:extLst>
          </p:cNvPr>
          <p:cNvSpPr/>
          <p:nvPr/>
        </p:nvSpPr>
        <p:spPr>
          <a:xfrm>
            <a:off x="4557366" y="3435978"/>
            <a:ext cx="2784406" cy="35477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En lärare/institution</a:t>
            </a:r>
          </a:p>
        </p:txBody>
      </p:sp>
      <p:sp>
        <p:nvSpPr>
          <p:cNvPr id="19" name="Flödesschema: Alternativ process 18">
            <a:extLst>
              <a:ext uri="{FF2B5EF4-FFF2-40B4-BE49-F238E27FC236}">
                <a16:creationId xmlns:a16="http://schemas.microsoft.com/office/drawing/2014/main" id="{33AAED20-0A08-4696-8D0B-2138657DD5A2}"/>
              </a:ext>
            </a:extLst>
          </p:cNvPr>
          <p:cNvSpPr/>
          <p:nvPr/>
        </p:nvSpPr>
        <p:spPr>
          <a:xfrm>
            <a:off x="4557366" y="3856333"/>
            <a:ext cx="2784406" cy="344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Studieadministrativ chef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6C85ABA-0473-48C4-A408-56DCC3CD0639}"/>
              </a:ext>
            </a:extLst>
          </p:cNvPr>
          <p:cNvSpPr txBox="1"/>
          <p:nvPr/>
        </p:nvSpPr>
        <p:spPr>
          <a:xfrm>
            <a:off x="726219" y="389578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Projektorganisation</a:t>
            </a:r>
          </a:p>
        </p:txBody>
      </p:sp>
    </p:spTree>
    <p:extLst>
      <p:ext uri="{BB962C8B-B14F-4D97-AF65-F5344CB8AC3E}">
        <p14:creationId xmlns:p14="http://schemas.microsoft.com/office/powerpoint/2010/main" val="4685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37BF9BAC-CC33-4FA1-8376-C92A56EF7419}"/>
              </a:ext>
            </a:extLst>
          </p:cNvPr>
          <p:cNvSpPr/>
          <p:nvPr/>
        </p:nvSpPr>
        <p:spPr>
          <a:xfrm>
            <a:off x="726221" y="453372"/>
            <a:ext cx="10739560" cy="586266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ratbubbla: rektangel med rundade hörn 1">
            <a:extLst>
              <a:ext uri="{FF2B5EF4-FFF2-40B4-BE49-F238E27FC236}">
                <a16:creationId xmlns:a16="http://schemas.microsoft.com/office/drawing/2014/main" id="{EE0E6A95-D851-4880-8FE4-AE9ED37837FF}"/>
              </a:ext>
            </a:extLst>
          </p:cNvPr>
          <p:cNvSpPr/>
          <p:nvPr/>
        </p:nvSpPr>
        <p:spPr>
          <a:xfrm>
            <a:off x="4862446" y="1972537"/>
            <a:ext cx="4487014" cy="373635"/>
          </a:xfrm>
          <a:prstGeom prst="wedgeRoundRectCallout">
            <a:avLst>
              <a:gd name="adj1" fmla="val -599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Vad kul att du sökt till Högskolan Väst!</a:t>
            </a:r>
          </a:p>
        </p:txBody>
      </p:sp>
      <p:sp>
        <p:nvSpPr>
          <p:cNvPr id="23" name="Pratbubbla: rektangel med rundade hörn 22">
            <a:extLst>
              <a:ext uri="{FF2B5EF4-FFF2-40B4-BE49-F238E27FC236}">
                <a16:creationId xmlns:a16="http://schemas.microsoft.com/office/drawing/2014/main" id="{E546F5EB-F580-4298-8E02-6EE674FB4A1C}"/>
              </a:ext>
            </a:extLst>
          </p:cNvPr>
          <p:cNvSpPr/>
          <p:nvPr/>
        </p:nvSpPr>
        <p:spPr>
          <a:xfrm>
            <a:off x="4862446" y="2596785"/>
            <a:ext cx="4487014" cy="369192"/>
          </a:xfrm>
          <a:prstGeom prst="wedgeRoundRectCallout">
            <a:avLst>
              <a:gd name="adj1" fmla="val -599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Grattis du är antagen!</a:t>
            </a:r>
          </a:p>
        </p:txBody>
      </p:sp>
      <p:sp>
        <p:nvSpPr>
          <p:cNvPr id="27" name="Pratbubbla: rektangel med rundade hörn 26">
            <a:extLst>
              <a:ext uri="{FF2B5EF4-FFF2-40B4-BE49-F238E27FC236}">
                <a16:creationId xmlns:a16="http://schemas.microsoft.com/office/drawing/2014/main" id="{A10C13F2-7FAC-43F7-8022-7180FD54C9C5}"/>
              </a:ext>
            </a:extLst>
          </p:cNvPr>
          <p:cNvSpPr/>
          <p:nvPr/>
        </p:nvSpPr>
        <p:spPr>
          <a:xfrm>
            <a:off x="4862446" y="3873669"/>
            <a:ext cx="4487014" cy="369192"/>
          </a:xfrm>
          <a:prstGeom prst="wedgeRoundRectCallout">
            <a:avLst>
              <a:gd name="adj1" fmla="val -577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Välkommen, dags att registrera dig!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5729195-E682-45F6-9C72-1B207614E96F}"/>
              </a:ext>
            </a:extLst>
          </p:cNvPr>
          <p:cNvSpPr/>
          <p:nvPr/>
        </p:nvSpPr>
        <p:spPr>
          <a:xfrm>
            <a:off x="1873183" y="1045773"/>
            <a:ext cx="2758291" cy="39423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/>
              <a:t>Anmälan sker på antagning.se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81F74A9-0CDA-41BB-B92B-D9D4CA36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645" y="3754594"/>
            <a:ext cx="716318" cy="65892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BD93FE3-8199-4B20-A015-87C5A352A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07" y="952951"/>
            <a:ext cx="623629" cy="54500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7FE9993-9D4D-4606-AA05-A47A1900C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744" y="4514540"/>
            <a:ext cx="332189" cy="405331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78AA3642-9A15-4818-B081-83F63F6C5BA6}"/>
              </a:ext>
            </a:extLst>
          </p:cNvPr>
          <p:cNvSpPr txBox="1"/>
          <p:nvPr/>
        </p:nvSpPr>
        <p:spPr>
          <a:xfrm>
            <a:off x="726219" y="325782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1. Definiera utskick</a:t>
            </a:r>
          </a:p>
        </p:txBody>
      </p:sp>
      <p:sp>
        <p:nvSpPr>
          <p:cNvPr id="29" name="Pratbubbla: rektangel med rundade hörn 28">
            <a:extLst>
              <a:ext uri="{FF2B5EF4-FFF2-40B4-BE49-F238E27FC236}">
                <a16:creationId xmlns:a16="http://schemas.microsoft.com/office/drawing/2014/main" id="{1F175B60-8F5E-430C-ACDC-F64E9A7C3536}"/>
              </a:ext>
            </a:extLst>
          </p:cNvPr>
          <p:cNvSpPr/>
          <p:nvPr/>
        </p:nvSpPr>
        <p:spPr>
          <a:xfrm>
            <a:off x="4862446" y="3256086"/>
            <a:ext cx="4487014" cy="369192"/>
          </a:xfrm>
          <a:prstGeom prst="wedgeRoundRectCallout">
            <a:avLst>
              <a:gd name="adj1" fmla="val -599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Smygstartsvecka, hitta schema, introfilmer…</a:t>
            </a:r>
          </a:p>
        </p:txBody>
      </p:sp>
      <p:sp>
        <p:nvSpPr>
          <p:cNvPr id="30" name="Pratbubbla: rektangel med rundade hörn 29">
            <a:extLst>
              <a:ext uri="{FF2B5EF4-FFF2-40B4-BE49-F238E27FC236}">
                <a16:creationId xmlns:a16="http://schemas.microsoft.com/office/drawing/2014/main" id="{AE05E7D4-D6B2-4B33-A7D1-674099BD0C82}"/>
              </a:ext>
            </a:extLst>
          </p:cNvPr>
          <p:cNvSpPr/>
          <p:nvPr/>
        </p:nvSpPr>
        <p:spPr>
          <a:xfrm>
            <a:off x="4862446" y="4566421"/>
            <a:ext cx="4487014" cy="368345"/>
          </a:xfrm>
          <a:prstGeom prst="wedgeRoundRectCallout">
            <a:avLst>
              <a:gd name="adj1" fmla="val -577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Påminnelse, glöm inte att registrera dig!</a:t>
            </a:r>
          </a:p>
        </p:txBody>
      </p:sp>
      <p:sp>
        <p:nvSpPr>
          <p:cNvPr id="28" name="Pratbubbla: rektangel med rundade hörn 27">
            <a:extLst>
              <a:ext uri="{FF2B5EF4-FFF2-40B4-BE49-F238E27FC236}">
                <a16:creationId xmlns:a16="http://schemas.microsoft.com/office/drawing/2014/main" id="{59E88CB5-8E15-4393-9EBD-C3AD3D3E24E4}"/>
              </a:ext>
            </a:extLst>
          </p:cNvPr>
          <p:cNvSpPr/>
          <p:nvPr/>
        </p:nvSpPr>
        <p:spPr>
          <a:xfrm>
            <a:off x="4910392" y="5129962"/>
            <a:ext cx="4487014" cy="404315"/>
          </a:xfrm>
          <a:prstGeom prst="wedgeRoundRectCallout">
            <a:avLst>
              <a:gd name="adj1" fmla="val -57763"/>
              <a:gd name="adj2" fmla="val 6985"/>
              <a:gd name="adj3" fmla="val 16667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Smygstartsvecka, hitta schema, introfilmer…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13366E8-1A0E-4F10-8470-F602A2E46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723" y="5122172"/>
            <a:ext cx="466844" cy="46151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C9C7ADD-C60E-47AF-A870-D1B5D5D6B953}"/>
              </a:ext>
            </a:extLst>
          </p:cNvPr>
          <p:cNvSpPr/>
          <p:nvPr/>
        </p:nvSpPr>
        <p:spPr>
          <a:xfrm flipH="1">
            <a:off x="3456810" y="1819781"/>
            <a:ext cx="45719" cy="3763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C778D893-560A-48D9-AB2D-860BBD3C044C}"/>
              </a:ext>
            </a:extLst>
          </p:cNvPr>
          <p:cNvSpPr/>
          <p:nvPr/>
        </p:nvSpPr>
        <p:spPr>
          <a:xfrm>
            <a:off x="3393412" y="2034104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8633CE-E368-4805-89BD-0A9CA083A85C}"/>
              </a:ext>
            </a:extLst>
          </p:cNvPr>
          <p:cNvSpPr txBox="1"/>
          <p:nvPr/>
        </p:nvSpPr>
        <p:spPr>
          <a:xfrm>
            <a:off x="2771316" y="1932451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April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CA9F0FCB-EB19-464A-9C8C-B735A1996532}"/>
              </a:ext>
            </a:extLst>
          </p:cNvPr>
          <p:cNvSpPr/>
          <p:nvPr/>
        </p:nvSpPr>
        <p:spPr>
          <a:xfrm>
            <a:off x="3401875" y="2660495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4636AD05-0DA4-4817-8AAE-B47484427139}"/>
              </a:ext>
            </a:extLst>
          </p:cNvPr>
          <p:cNvSpPr/>
          <p:nvPr/>
        </p:nvSpPr>
        <p:spPr>
          <a:xfrm>
            <a:off x="3395008" y="3354927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59AE5280-F400-4D1F-BEAC-96A889E37338}"/>
              </a:ext>
            </a:extLst>
          </p:cNvPr>
          <p:cNvSpPr/>
          <p:nvPr/>
        </p:nvSpPr>
        <p:spPr>
          <a:xfrm>
            <a:off x="3408256" y="4009987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6DACD9C-EC7B-49D8-A93E-88D97BC4FCB8}"/>
              </a:ext>
            </a:extLst>
          </p:cNvPr>
          <p:cNvSpPr/>
          <p:nvPr/>
        </p:nvSpPr>
        <p:spPr>
          <a:xfrm>
            <a:off x="3408255" y="4668796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57CB3398-FF5B-4EA9-921A-6C2FEB7BDDA6}"/>
              </a:ext>
            </a:extLst>
          </p:cNvPr>
          <p:cNvSpPr/>
          <p:nvPr/>
        </p:nvSpPr>
        <p:spPr>
          <a:xfrm>
            <a:off x="3408255" y="5258049"/>
            <a:ext cx="161113" cy="148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00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6B707EE-790B-4F0F-A6E8-12D1F58236DE}"/>
              </a:ext>
            </a:extLst>
          </p:cNvPr>
          <p:cNvSpPr txBox="1"/>
          <p:nvPr/>
        </p:nvSpPr>
        <p:spPr>
          <a:xfrm>
            <a:off x="2828232" y="2550282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Juli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F9F6B650-460E-448E-A3E3-10AAC6B4240F}"/>
              </a:ext>
            </a:extLst>
          </p:cNvPr>
          <p:cNvSpPr txBox="1"/>
          <p:nvPr/>
        </p:nvSpPr>
        <p:spPr>
          <a:xfrm>
            <a:off x="2785442" y="3265198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Juli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EBF3C09F-8358-4E12-92B8-92BFE3C263EC}"/>
              </a:ext>
            </a:extLst>
          </p:cNvPr>
          <p:cNvSpPr txBox="1"/>
          <p:nvPr/>
        </p:nvSpPr>
        <p:spPr>
          <a:xfrm>
            <a:off x="2785442" y="3904307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Aug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D195F804-BC2D-42DD-833B-4357127E75C1}"/>
              </a:ext>
            </a:extLst>
          </p:cNvPr>
          <p:cNvSpPr txBox="1"/>
          <p:nvPr/>
        </p:nvSpPr>
        <p:spPr>
          <a:xfrm>
            <a:off x="2785442" y="4581317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Aug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759A31CD-DCB9-482F-98EE-0944A9784363}"/>
              </a:ext>
            </a:extLst>
          </p:cNvPr>
          <p:cNvSpPr txBox="1"/>
          <p:nvPr/>
        </p:nvSpPr>
        <p:spPr>
          <a:xfrm>
            <a:off x="2800968" y="5235730"/>
            <a:ext cx="592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Aug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1C4261C4-B988-44F2-A37D-13B29E796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793" y="3198238"/>
            <a:ext cx="466844" cy="461519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011D8413-CD28-4BD9-8C61-A9658EC62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226" y="2550282"/>
            <a:ext cx="466844" cy="461519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060A6846-56B5-4306-8905-2665B8DD3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723" y="1932451"/>
            <a:ext cx="466844" cy="461519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E06DB2A6-6659-4C4C-B9C2-3F2393842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417" y="3832065"/>
            <a:ext cx="466844" cy="461519"/>
          </a:xfrm>
          <a:prstGeom prst="rect">
            <a:avLst/>
          </a:prstGeom>
        </p:spPr>
      </p:pic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D407BDC2-CF81-4E3B-9CF1-8CCA28F3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7" y="2198218"/>
            <a:ext cx="1362232" cy="28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7" grpId="0" animBg="1"/>
      <p:bldP spid="29" grpId="0" animBg="1"/>
      <p:bldP spid="3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DB3BE87-512C-4BD8-8C8D-2A51D307B29F}"/>
              </a:ext>
            </a:extLst>
          </p:cNvPr>
          <p:cNvSpPr/>
          <p:nvPr/>
        </p:nvSpPr>
        <p:spPr>
          <a:xfrm>
            <a:off x="728210" y="384024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FD8A877-73D0-49C2-8132-B4AEB968F00F}"/>
              </a:ext>
            </a:extLst>
          </p:cNvPr>
          <p:cNvSpPr txBox="1"/>
          <p:nvPr/>
        </p:nvSpPr>
        <p:spPr>
          <a:xfrm>
            <a:off x="723570" y="384024"/>
            <a:ext cx="10744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dirty="0"/>
              <a:t>2. Förbättrad information på student.hv.se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5613C0E-14DF-41F4-B130-D258A8AD8612}"/>
              </a:ext>
            </a:extLst>
          </p:cNvPr>
          <p:cNvSpPr/>
          <p:nvPr/>
        </p:nvSpPr>
        <p:spPr>
          <a:xfrm>
            <a:off x="939456" y="2528885"/>
            <a:ext cx="2339001" cy="26969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r>
              <a:rPr lang="sv-SE" sz="1400" b="1" dirty="0"/>
              <a:t>Innan studierna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/>
              <a:t>Checklista  för vad du måste göra innan du kan börja dina studier</a:t>
            </a:r>
          </a:p>
          <a:p>
            <a:pPr algn="ctr"/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Läs ditt antagningsbesked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Välkomstmejl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Registrera dig</a:t>
            </a:r>
          </a:p>
          <a:p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ADDA551-81AF-4F0D-8F70-58E023AF036D}"/>
              </a:ext>
            </a:extLst>
          </p:cNvPr>
          <p:cNvSpPr/>
          <p:nvPr/>
        </p:nvSpPr>
        <p:spPr>
          <a:xfrm>
            <a:off x="3674345" y="2528886"/>
            <a:ext cx="2339001" cy="26969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Din studiestart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dirty="0"/>
              <a:t>Checklista för din studiestart på Högskolan Väst</a:t>
            </a:r>
          </a:p>
          <a:p>
            <a:pPr algn="ctr"/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Hitta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Karta på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Västkortet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3A94530-FC4E-4AF0-A100-78AC9D87597E}"/>
              </a:ext>
            </a:extLst>
          </p:cNvPr>
          <p:cNvSpPr/>
          <p:nvPr/>
        </p:nvSpPr>
        <p:spPr>
          <a:xfrm>
            <a:off x="9144122" y="2508080"/>
            <a:ext cx="2108422" cy="27177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r>
              <a:rPr lang="sv-SE" sz="1400" b="1" dirty="0"/>
              <a:t>Introduktionsfilm</a:t>
            </a:r>
          </a:p>
          <a:p>
            <a:pPr algn="ctr"/>
            <a:endParaRPr lang="sv-S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Passerkort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IT-introduktion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Så lånar du kurslitteratur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Så här söker du fram ditt schema</a:t>
            </a:r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1964CA42-8C6D-4703-AC69-F869F19F52DE}"/>
              </a:ext>
            </a:extLst>
          </p:cNvPr>
          <p:cNvSpPr/>
          <p:nvPr/>
        </p:nvSpPr>
        <p:spPr>
          <a:xfrm>
            <a:off x="6409233" y="2508080"/>
            <a:ext cx="2339001" cy="27177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endParaRPr lang="sv-SE" sz="1400" b="1" dirty="0"/>
          </a:p>
          <a:p>
            <a:pPr algn="ctr"/>
            <a:r>
              <a:rPr lang="sv-SE" sz="1400" b="1" dirty="0"/>
              <a:t>Distansstudenter</a:t>
            </a:r>
          </a:p>
          <a:p>
            <a:pPr algn="ctr"/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För dig som är antagen till distansstudier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Så går det till att studera på våra distansprogram</a:t>
            </a:r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  <a:p>
            <a:pPr algn="ctr"/>
            <a:endParaRPr lang="sv-SE" sz="1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6A13BD-8D4E-4599-AD89-BEA0F339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73" y="1456645"/>
            <a:ext cx="706311" cy="59358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4E037E-C2F3-4D01-BF02-32B30E3F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05" y="1478603"/>
            <a:ext cx="576210" cy="59358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56EA7B-D39B-4F91-8A3F-151C1D676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614" y="1371994"/>
            <a:ext cx="774848" cy="80680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B14FF4A-D77C-4792-8B0A-9BF68904B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185" y="1632212"/>
            <a:ext cx="465982" cy="43997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0DC3250-3A44-4C8B-9001-7289504CC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580" y="1446012"/>
            <a:ext cx="811127" cy="7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97DDDBF-E5CC-487E-B041-7E1B6E8C9D8E}"/>
              </a:ext>
            </a:extLst>
          </p:cNvPr>
          <p:cNvSpPr/>
          <p:nvPr/>
        </p:nvSpPr>
        <p:spPr>
          <a:xfrm>
            <a:off x="726221" y="427990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BFD399C-5F41-4110-BF44-8D335139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5" y="1431234"/>
            <a:ext cx="10259653" cy="344251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532CD5A-6326-4631-982B-766E93ABAB62}"/>
              </a:ext>
            </a:extLst>
          </p:cNvPr>
          <p:cNvSpPr txBox="1"/>
          <p:nvPr/>
        </p:nvSpPr>
        <p:spPr>
          <a:xfrm>
            <a:off x="723570" y="362759"/>
            <a:ext cx="10744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dirty="0"/>
              <a:t>3. Årscykel</a:t>
            </a:r>
          </a:p>
        </p:txBody>
      </p:sp>
    </p:spTree>
    <p:extLst>
      <p:ext uri="{BB962C8B-B14F-4D97-AF65-F5344CB8AC3E}">
        <p14:creationId xmlns:p14="http://schemas.microsoft.com/office/powerpoint/2010/main" val="370666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394E35-3CE9-4009-AD14-7BCA7132D39C}"/>
              </a:ext>
            </a:extLst>
          </p:cNvPr>
          <p:cNvSpPr/>
          <p:nvPr/>
        </p:nvSpPr>
        <p:spPr>
          <a:xfrm>
            <a:off x="726221" y="427990"/>
            <a:ext cx="10739560" cy="590931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611BF2-935D-47C3-A644-AEB45FF0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563" y="1761347"/>
            <a:ext cx="1152943" cy="90166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BEFB4CF-A667-484C-8896-94F510A9D6DD}"/>
              </a:ext>
            </a:extLst>
          </p:cNvPr>
          <p:cNvSpPr txBox="1"/>
          <p:nvPr/>
        </p:nvSpPr>
        <p:spPr>
          <a:xfrm>
            <a:off x="4863344" y="2874969"/>
            <a:ext cx="247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Studenten får en länk till en personlig startsida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0F48EDF-1655-4757-A0F0-747300B61A7D}"/>
              </a:ext>
            </a:extLst>
          </p:cNvPr>
          <p:cNvSpPr txBox="1"/>
          <p:nvPr/>
        </p:nvSpPr>
        <p:spPr>
          <a:xfrm>
            <a:off x="6825784" y="5291883"/>
            <a:ext cx="273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Högskolan kan ge support , </a:t>
            </a:r>
          </a:p>
          <a:p>
            <a:pPr algn="ctr"/>
            <a:r>
              <a:rPr lang="sv-SE" dirty="0"/>
              <a:t>se vad hen har gjort och inte gjort</a:t>
            </a:r>
            <a:endParaRPr lang="sv-SE" b="1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470A64A-FD03-4CB6-9AD1-B41B5AFA6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40" y="4209216"/>
            <a:ext cx="813263" cy="90166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0F7B191-7A83-423B-B064-C127AD6A7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112" y="1873613"/>
            <a:ext cx="753666" cy="759869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DF1410D7-6B65-43FB-941E-2B0E00B45C61}"/>
              </a:ext>
            </a:extLst>
          </p:cNvPr>
          <p:cNvSpPr txBox="1"/>
          <p:nvPr/>
        </p:nvSpPr>
        <p:spPr>
          <a:xfrm>
            <a:off x="8402222" y="2924325"/>
            <a:ext cx="26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Studenten ser tydligt vad som är klar/inte klart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5825F44-A53F-41F2-B0DD-A6C44813E42F}"/>
              </a:ext>
            </a:extLst>
          </p:cNvPr>
          <p:cNvSpPr txBox="1"/>
          <p:nvPr/>
        </p:nvSpPr>
        <p:spPr>
          <a:xfrm>
            <a:off x="1938002" y="5455393"/>
            <a:ext cx="273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Om mejl kommer bort, </a:t>
            </a:r>
          </a:p>
          <a:p>
            <a:pPr algn="ctr"/>
            <a:r>
              <a:rPr lang="sv-SE" dirty="0"/>
              <a:t>kan hen begära ut igen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79D918E-E017-47E1-AFC2-09DDD8066079}"/>
              </a:ext>
            </a:extLst>
          </p:cNvPr>
          <p:cNvSpPr txBox="1"/>
          <p:nvPr/>
        </p:nvSpPr>
        <p:spPr>
          <a:xfrm>
            <a:off x="1350323" y="2922485"/>
            <a:ext cx="2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Välkomstmejl skickas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BB2446-3B7B-4B18-A97E-CFFAA4D4F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222" y="1761347"/>
            <a:ext cx="1046815" cy="9844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205CE6B-CB3D-490F-BF5E-C34733B49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009" y="4253792"/>
            <a:ext cx="632090" cy="110096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B91A82BA-2A53-4CF7-8585-5C1673E32E94}"/>
              </a:ext>
            </a:extLst>
          </p:cNvPr>
          <p:cNvSpPr txBox="1"/>
          <p:nvPr/>
        </p:nvSpPr>
        <p:spPr>
          <a:xfrm>
            <a:off x="726219" y="389578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4. Personlig startsida</a:t>
            </a:r>
          </a:p>
        </p:txBody>
      </p:sp>
    </p:spTree>
    <p:extLst>
      <p:ext uri="{BB962C8B-B14F-4D97-AF65-F5344CB8AC3E}">
        <p14:creationId xmlns:p14="http://schemas.microsoft.com/office/powerpoint/2010/main" val="39160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4AB047E-D13A-4AC1-B794-6432E7279542}"/>
              </a:ext>
            </a:extLst>
          </p:cNvPr>
          <p:cNvSpPr/>
          <p:nvPr/>
        </p:nvSpPr>
        <p:spPr>
          <a:xfrm>
            <a:off x="723900" y="465668"/>
            <a:ext cx="10744200" cy="5984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dirty="0"/>
          </a:p>
          <a:p>
            <a:endParaRPr lang="sv-SE" b="1" dirty="0"/>
          </a:p>
          <a:p>
            <a:endParaRPr lang="sv-SE" sz="16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F054A71-DA7E-4969-8226-D4A2004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55" y="1162037"/>
            <a:ext cx="4667704" cy="45764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D8D8BA3-4B03-494A-BE4D-E21616CAFB3D}"/>
              </a:ext>
            </a:extLst>
          </p:cNvPr>
          <p:cNvSpPr/>
          <p:nvPr/>
        </p:nvSpPr>
        <p:spPr>
          <a:xfrm>
            <a:off x="3828471" y="2397789"/>
            <a:ext cx="4262916" cy="3182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9AD57E6-F0CA-486A-9663-F037E82E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51808">
            <a:off x="8563787" y="2465259"/>
            <a:ext cx="1039633" cy="69080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AA37AB7-C34C-4C0F-BADA-187F41873603}"/>
              </a:ext>
            </a:extLst>
          </p:cNvPr>
          <p:cNvSpPr txBox="1"/>
          <p:nvPr/>
        </p:nvSpPr>
        <p:spPr>
          <a:xfrm>
            <a:off x="726219" y="368313"/>
            <a:ext cx="10739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Exempel – personlig startsida</a:t>
            </a:r>
          </a:p>
        </p:txBody>
      </p:sp>
    </p:spTree>
    <p:extLst>
      <p:ext uri="{BB962C8B-B14F-4D97-AF65-F5344CB8AC3E}">
        <p14:creationId xmlns:p14="http://schemas.microsoft.com/office/powerpoint/2010/main" val="27762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484</Words>
  <Application>Microsoft Office PowerPoint</Application>
  <PresentationFormat>Bredbild</PresentationFormat>
  <Paragraphs>298</Paragraphs>
  <Slides>20</Slides>
  <Notes>9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Annelie Södermyr (HV)</dc:creator>
  <cp:lastModifiedBy>Annelie Södermyr (HV)</cp:lastModifiedBy>
  <cp:revision>22</cp:revision>
  <dcterms:created xsi:type="dcterms:W3CDTF">2019-07-10T13:27:39Z</dcterms:created>
  <dcterms:modified xsi:type="dcterms:W3CDTF">2019-08-19T09:55:09Z</dcterms:modified>
</cp:coreProperties>
</file>