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1" r:id="rId3"/>
    <p:sldId id="262" r:id="rId4"/>
    <p:sldId id="260" r:id="rId5"/>
    <p:sldId id="263" r:id="rId6"/>
  </p:sldIdLst>
  <p:sldSz cx="12192000" cy="6858000"/>
  <p:notesSz cx="6794500" cy="99314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3" userDrawn="1">
          <p15:clr>
            <a:srgbClr val="A4A3A4"/>
          </p15:clr>
        </p15:guide>
        <p15:guide id="2" orient="horz" pos="4079" userDrawn="1">
          <p15:clr>
            <a:srgbClr val="A4A3A4"/>
          </p15:clr>
        </p15:guide>
        <p15:guide id="3" orient="horz" pos="3984" userDrawn="1">
          <p15:clr>
            <a:srgbClr val="A4A3A4"/>
          </p15:clr>
        </p15:guide>
        <p15:guide id="4" pos="1057" userDrawn="1">
          <p15:clr>
            <a:srgbClr val="A4A3A4"/>
          </p15:clr>
        </p15:guide>
        <p15:guide id="5" pos="6623" userDrawn="1">
          <p15:clr>
            <a:srgbClr val="A4A3A4"/>
          </p15:clr>
        </p15:guide>
        <p15:guide id="6"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29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43" autoAdjust="0"/>
    <p:restoredTop sz="93979" autoAdjust="0"/>
  </p:normalViewPr>
  <p:slideViewPr>
    <p:cSldViewPr showGuides="1">
      <p:cViewPr varScale="1">
        <p:scale>
          <a:sx n="69" d="100"/>
          <a:sy n="69" d="100"/>
        </p:scale>
        <p:origin x="432" y="44"/>
      </p:cViewPr>
      <p:guideLst>
        <p:guide orient="horz" pos="613"/>
        <p:guide orient="horz" pos="4079"/>
        <p:guide orient="horz" pos="3984"/>
        <p:guide pos="1057"/>
        <p:guide pos="6623"/>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D76F0ACF-17B1-4B0C-9279-BA8C1FFE04F9}" type="datetimeFigureOut">
              <a:rPr lang="sv-SE" smtClean="0"/>
              <a:t>2019-08-22</a:t>
            </a:fld>
            <a:endParaRPr lang="sv-SE"/>
          </a:p>
        </p:txBody>
      </p:sp>
      <p:sp>
        <p:nvSpPr>
          <p:cNvPr id="4" name="Platshållare för bildobjekt 3"/>
          <p:cNvSpPr>
            <a:spLocks noGrp="1" noRot="1" noChangeAspect="1"/>
          </p:cNvSpPr>
          <p:nvPr>
            <p:ph type="sldImg" idx="2"/>
          </p:nvPr>
        </p:nvSpPr>
        <p:spPr>
          <a:xfrm>
            <a:off x="87313" y="744538"/>
            <a:ext cx="6619875" cy="372427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E346B56D-241F-4243-BB82-52CD0FD93A25}" type="slidenum">
              <a:rPr lang="sv-SE" smtClean="0"/>
              <a:t>‹#›</a:t>
            </a:fld>
            <a:endParaRPr lang="sv-SE"/>
          </a:p>
        </p:txBody>
      </p:sp>
    </p:spTree>
    <p:extLst>
      <p:ext uri="{BB962C8B-B14F-4D97-AF65-F5344CB8AC3E}">
        <p14:creationId xmlns:p14="http://schemas.microsoft.com/office/powerpoint/2010/main" val="1715108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Jag heter Andreas</a:t>
            </a:r>
            <a:r>
              <a:rPr lang="sv-SE" baseline="0" dirty="0" smtClean="0"/>
              <a:t> Boberg och är biträdande kanslichef vid Ledningskansliet Mälardalens högskola.</a:t>
            </a:r>
          </a:p>
          <a:p>
            <a:r>
              <a:rPr lang="sv-SE" baseline="0" dirty="0" smtClean="0"/>
              <a:t>Jag är idag inbjuden för att ge er en kortfattad introduktion till nuvarande nationella kvalitetssäkringssystem av lärosätenas verksamhet (som Universitetskanslersämbetet ansvarar för att implementera). Anledningen till att jag står här idag är att en av mina roller vid MDH har varit att följa metodutvecklingen av det här systemet.</a:t>
            </a:r>
          </a:p>
          <a:p>
            <a:endParaRPr lang="sv-SE" baseline="0" dirty="0" smtClean="0"/>
          </a:p>
          <a:p>
            <a:r>
              <a:rPr lang="sv-SE" baseline="0" dirty="0" smtClean="0"/>
              <a:t>De figurer jag använder idag är tagna från UKÄ:s hemsida och vägledning så om någon vill veta mer så kan jag rekommendera er att ta en titt på UKÄ:s hemsida.</a:t>
            </a:r>
          </a:p>
          <a:p>
            <a:endParaRPr lang="sv-SE" baseline="0" dirty="0" smtClean="0"/>
          </a:p>
          <a:p>
            <a:r>
              <a:rPr lang="sv-SE" dirty="0" smtClean="0"/>
              <a:t>Innan jag kommer in på detaljer</a:t>
            </a:r>
            <a:r>
              <a:rPr lang="sv-SE" baseline="0" dirty="0" smtClean="0"/>
              <a:t> i nuvarande kvalitetssäkringssystem så vill jag först lyfta två principiellt viktiga förändringar som det nya systemet medfört och som på ett eller annat sätt påverkar samtliga nivåer och funktioner i våra verksamheter.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 För det första så är det numera ett tydligt uttalat GEMENSAMT ansvar mellan UKÄ och lärosätena att kvalitetssäkra den verksamhet vi bedriver. Gissningsvis så har ni i era verksamheter redan känt eller börjat känt av effekterna av den här principiella förändringarna (genom att det exempelvis ställs ökade krav på systematik, dokumentation och ökade krav på grundläggande ordning och reda i administrationen).</a:t>
            </a:r>
            <a:endParaRPr lang="sv-SE" dirty="0" smtClean="0"/>
          </a:p>
          <a:p>
            <a:endParaRPr lang="sv-SE" baseline="0" dirty="0" smtClean="0"/>
          </a:p>
          <a:p>
            <a:r>
              <a:rPr lang="sv-SE" baseline="0" dirty="0" smtClean="0"/>
              <a:t>- För det andra så syftar UKÄ:s granskningar i det nya systemet även till att bidra till utvecklingen av våra verksamheter, dvs UKÄ:s granskningar ska inte enbart vara kontrollerande.</a:t>
            </a:r>
          </a:p>
          <a:p>
            <a:endParaRPr lang="sv-SE" baseline="0" dirty="0" smtClean="0"/>
          </a:p>
        </p:txBody>
      </p:sp>
      <p:sp>
        <p:nvSpPr>
          <p:cNvPr id="4" name="Platshållare för bildnummer 3"/>
          <p:cNvSpPr>
            <a:spLocks noGrp="1"/>
          </p:cNvSpPr>
          <p:nvPr>
            <p:ph type="sldNum" sz="quarter" idx="10"/>
          </p:nvPr>
        </p:nvSpPr>
        <p:spPr/>
        <p:txBody>
          <a:bodyPr/>
          <a:lstStyle/>
          <a:p>
            <a:fld id="{E346B56D-241F-4243-BB82-52CD0FD93A25}" type="slidenum">
              <a:rPr lang="sv-SE" smtClean="0"/>
              <a:t>1</a:t>
            </a:fld>
            <a:endParaRPr lang="sv-SE"/>
          </a:p>
        </p:txBody>
      </p:sp>
    </p:spTree>
    <p:extLst>
      <p:ext uri="{BB962C8B-B14F-4D97-AF65-F5344CB8AC3E}">
        <p14:creationId xmlns:p14="http://schemas.microsoft.com/office/powerpoint/2010/main" val="2368023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aseline="0" dirty="0" smtClean="0"/>
              <a:t>Ser vi till det nationella kvalitetssäkringssystemet så består det av 4 komponenter. </a:t>
            </a:r>
          </a:p>
          <a:p>
            <a:r>
              <a:rPr lang="sv-SE" baseline="0" dirty="0" smtClean="0"/>
              <a:t>Den första komponenten är Prövning av examenstillstånd – då UKÄ granskar och beslutar om ansökningar från lärosäten om att få utfärda nya examina. UKÄ beslut är bevilja eller avfärda nya examensrättigheter.</a:t>
            </a:r>
          </a:p>
          <a:p>
            <a:endParaRPr lang="sv-SE" baseline="0" dirty="0" smtClean="0"/>
          </a:p>
          <a:p>
            <a:r>
              <a:rPr lang="sv-SE" baseline="0" dirty="0" smtClean="0"/>
              <a:t>Den andra komponenten är Tematiska utvärderingar – är nationella utvärderingar då ett specifikt tema utvärderas (ex Hållbar utveckling utvärderades 2017). Samtliga lärosäten ingår och syftet med utvärderingarna är framför allt att bidra till viktiga kunskaper och utveckling inom temat. Beslutet resulterar inte i några sanktioner utan utfallen sammanställs i en rapport.</a:t>
            </a:r>
          </a:p>
          <a:p>
            <a:endParaRPr lang="sv-SE" baseline="0" dirty="0" smtClean="0"/>
          </a:p>
          <a:p>
            <a:r>
              <a:rPr lang="sv-SE" baseline="0" dirty="0" smtClean="0"/>
              <a:t>En tredje komponent är Utbildningsutvärderingar – då specifika utbildningar utvärderas och endast de lärosäten som erbjuder dessa utbildningar ingår. I nuvarande utvärderingscykel är fokus på utvärdering av yrkesutbildningar (lärarutbildningar och sjuksköterske-/specialistsjuksköterskeutbildningar) och forskarutbildningar (som var helt exkluderade i det förra systemet). Beslut om hög eller ifrågasatt kvalitet – kan leda till indraget examenstillstånd för ett lärosäte.</a:t>
            </a:r>
          </a:p>
          <a:p>
            <a:endParaRPr lang="sv-SE" baseline="0" dirty="0" smtClean="0"/>
          </a:p>
          <a:p>
            <a:r>
              <a:rPr lang="sv-SE" baseline="0" dirty="0" smtClean="0"/>
              <a:t>Den sista komponenten, som även är fokus för den resterade delen under detta pass, är Granskning av lärosätens kvalitetssäkringsarbete.</a:t>
            </a:r>
          </a:p>
          <a:p>
            <a:endParaRPr lang="sv-SE" baseline="0" dirty="0" smtClean="0"/>
          </a:p>
          <a:p>
            <a:r>
              <a:rPr lang="sv-SE" i="1" baseline="0" dirty="0" smtClean="0"/>
              <a:t>*klick*</a:t>
            </a:r>
          </a:p>
          <a:p>
            <a:endParaRPr lang="sv-SE" baseline="0" dirty="0" smtClean="0"/>
          </a:p>
          <a:p>
            <a:r>
              <a:rPr lang="sv-SE" baseline="0" dirty="0" smtClean="0"/>
              <a:t>Den här komponenten berörde inledningsvis endast Högre utbildning men sedan 2017 har UKÄ ett utökat uppdrag av Regeringen att utveckla det nationella systemet att även inkludera lärosätens kvalitetssäkringsarbete av forskning. I den frågan pågår det ett metodutvecklingsarbete och en pilotutvärdering utifrån ett modellförslag drar igång nu i september (Högskolan i Borås, Högskolan Väst och Linnéuniversitetet).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smtClean="0"/>
              <a:t>Det är lätt att tänka</a:t>
            </a:r>
            <a:r>
              <a:rPr lang="sv-SE" b="1" baseline="0" dirty="0" smtClean="0"/>
              <a:t> att granskning och bedömning av lärosätets kvalitetssäkringsarbete av utbildning och forskning enbart skulle vara en angelägenhet för kärnverksamheten (utbildning och forskning), dvs lärare och forskare, men så är inte fallet utan stödverksamheter (och administrativa enheter) på olika organisationsnivåer berörs på flera sätt inom ramen för de utvärderingar som genomförs. Jag kommer snart tillbaka till detta.</a:t>
            </a:r>
          </a:p>
          <a:p>
            <a:endParaRPr 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i="1" baseline="0" dirty="0" smtClean="0"/>
              <a:t>*klick*</a:t>
            </a:r>
          </a:p>
          <a:p>
            <a:endParaRPr lang="sv-SE" baseline="0" dirty="0" smtClean="0"/>
          </a:p>
          <a:p>
            <a:r>
              <a:rPr lang="sv-SE" dirty="0" smtClean="0"/>
              <a:t>Först vill jag bara nämna att UKÄ:s granskningar sker utifrån bedömningsgrunder (BG)</a:t>
            </a:r>
            <a:r>
              <a:rPr lang="sv-SE" baseline="0" dirty="0" smtClean="0"/>
              <a:t> som ingår inom ett Bedömningsområde (BO).</a:t>
            </a:r>
          </a:p>
          <a:p>
            <a:r>
              <a:rPr lang="sv-SE" baseline="0" dirty="0" smtClean="0"/>
              <a:t>Granskningen utförs av en bedömargrupp som gör en sammanvägd bedömning av varje BO och samtliga BO måste vara godkända för att lärosätet ska godkännas. Brister i enskilda BG kan tillåtas i den sammanvägda bedömningen. </a:t>
            </a:r>
          </a:p>
          <a:p>
            <a:endParaRPr 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i="1" baseline="0" dirty="0" smtClean="0"/>
              <a:t>*klick*</a:t>
            </a:r>
          </a:p>
          <a:p>
            <a:endParaRPr lang="sv-SE" baseline="0" dirty="0" smtClean="0"/>
          </a:p>
          <a:p>
            <a:r>
              <a:rPr lang="sv-SE" baseline="0" dirty="0" smtClean="0"/>
              <a:t>Om vi tittar lite mer på hur stödverksamheter och administrativa enheter ingår i granskningen av kvalitetssäkringsarbetet så föregås exempelvis granskningen av en granskning av regelefterlevnad hos det ingående lärosätets , </a:t>
            </a:r>
            <a:r>
              <a:rPr lang="sv-SE" baseline="0" dirty="0" err="1" smtClean="0"/>
              <a:t>sk</a:t>
            </a:r>
            <a:r>
              <a:rPr lang="sv-SE" baseline="0" dirty="0" smtClean="0"/>
              <a:t> lärosätestillsyn (Då </a:t>
            </a:r>
            <a:r>
              <a:rPr lang="sv-SE" i="0" baseline="0" dirty="0" smtClean="0"/>
              <a:t>Lärosätet ska redogöra för hur det arbetar med och följer den reglering (genom lag och förordningar) kopplade till:</a:t>
            </a:r>
          </a:p>
          <a:p>
            <a:pPr marL="171450" indent="-171450">
              <a:buFontTx/>
              <a:buChar char="-"/>
            </a:pPr>
            <a:r>
              <a:rPr lang="sv-SE" i="1" baseline="0" dirty="0" smtClean="0"/>
              <a:t>Tillgodoräknande</a:t>
            </a:r>
            <a:r>
              <a:rPr lang="sv-SE" baseline="0" dirty="0" smtClean="0"/>
              <a:t>, </a:t>
            </a:r>
          </a:p>
          <a:p>
            <a:pPr marL="171450" indent="-171450">
              <a:buFontTx/>
              <a:buChar char="-"/>
            </a:pPr>
            <a:r>
              <a:rPr lang="sv-SE" i="1" baseline="0" dirty="0" smtClean="0"/>
              <a:t>Studentinflytande</a:t>
            </a:r>
            <a:r>
              <a:rPr lang="sv-SE" baseline="0" dirty="0" smtClean="0"/>
              <a:t>, </a:t>
            </a:r>
          </a:p>
          <a:p>
            <a:pPr marL="171450" indent="-171450">
              <a:buFontTx/>
              <a:buChar char="-"/>
            </a:pPr>
            <a:r>
              <a:rPr lang="sv-SE" i="1" baseline="0" dirty="0" smtClean="0"/>
              <a:t>Kurs- och utbildningsplaner</a:t>
            </a:r>
            <a:r>
              <a:rPr lang="sv-SE" baseline="0" dirty="0" smtClean="0"/>
              <a:t>, </a:t>
            </a:r>
          </a:p>
          <a:p>
            <a:pPr marL="171450" indent="-171450">
              <a:buFontTx/>
              <a:buChar char="-"/>
            </a:pPr>
            <a:r>
              <a:rPr lang="sv-SE" i="1" baseline="0" dirty="0" smtClean="0"/>
              <a:t>Kursvärderingar</a:t>
            </a:r>
            <a:r>
              <a:rPr lang="sv-SE" baseline="0" dirty="0" smtClean="0"/>
              <a:t>, </a:t>
            </a:r>
          </a:p>
          <a:p>
            <a:pPr marL="171450" indent="-171450">
              <a:buFontTx/>
              <a:buChar char="-"/>
            </a:pPr>
            <a:r>
              <a:rPr lang="sv-SE" i="1" baseline="0" dirty="0" smtClean="0"/>
              <a:t>Anställning av personal</a:t>
            </a:r>
            <a:r>
              <a:rPr lang="sv-SE" baseline="0" dirty="0" smtClean="0"/>
              <a:t>, samt </a:t>
            </a:r>
          </a:p>
          <a:p>
            <a:pPr marL="171450" indent="-171450">
              <a:buFontTx/>
              <a:buChar char="-"/>
            </a:pPr>
            <a:r>
              <a:rPr lang="sv-SE" i="1" baseline="0" dirty="0" smtClean="0"/>
              <a:t>Överklagande och klagomål</a:t>
            </a:r>
          </a:p>
          <a:p>
            <a:pPr marL="0" indent="0">
              <a:buFontTx/>
              <a:buNone/>
            </a:pPr>
            <a:r>
              <a:rPr lang="sv-SE" i="0" baseline="0" dirty="0" smtClean="0"/>
              <a:t>Lärosätestillsynen genomförs av UKÄ:s juridiska avdelning</a:t>
            </a:r>
            <a:r>
              <a:rPr lang="sv-SE" baseline="0" dirty="0" smtClean="0"/>
              <a:t>). Utfallet kan utgöra ett bakgrundsunderlag i granskningen av kvalitetssäkringsarbetet. </a:t>
            </a:r>
          </a:p>
          <a:p>
            <a:endParaRPr lang="sv-SE" dirty="0" smtClean="0"/>
          </a:p>
        </p:txBody>
      </p:sp>
      <p:sp>
        <p:nvSpPr>
          <p:cNvPr id="4" name="Platshållare för bildnummer 3"/>
          <p:cNvSpPr>
            <a:spLocks noGrp="1"/>
          </p:cNvSpPr>
          <p:nvPr>
            <p:ph type="sldNum" sz="quarter" idx="10"/>
          </p:nvPr>
        </p:nvSpPr>
        <p:spPr/>
        <p:txBody>
          <a:bodyPr/>
          <a:lstStyle/>
          <a:p>
            <a:fld id="{E346B56D-241F-4243-BB82-52CD0FD93A25}" type="slidenum">
              <a:rPr lang="sv-SE" smtClean="0"/>
              <a:t>2</a:t>
            </a:fld>
            <a:endParaRPr lang="sv-SE"/>
          </a:p>
        </p:txBody>
      </p:sp>
    </p:spTree>
    <p:extLst>
      <p:ext uri="{BB962C8B-B14F-4D97-AF65-F5344CB8AC3E}">
        <p14:creationId xmlns:p14="http://schemas.microsoft.com/office/powerpoint/2010/main" val="2551358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Vidare så ingår även hur</a:t>
            </a:r>
            <a:r>
              <a:rPr lang="sv-SE" b="1" baseline="0" dirty="0" smtClean="0"/>
              <a:t> vi kvalitetssäkrar (</a:t>
            </a:r>
            <a:r>
              <a:rPr lang="sv-SE" b="1" dirty="0" smtClean="0"/>
              <a:t>lärosätets kvalitetssäkringsarbete av) vår stödverksamhet</a:t>
            </a:r>
            <a:r>
              <a:rPr lang="sv-SE" b="1" baseline="0" dirty="0" smtClean="0"/>
              <a:t> (och administrativa enheter) och hur vi tar in kompetens från denna verksamhet i bedömningen av lärosätets kvalitetssäkringsarbete/kvalitetssystem. </a:t>
            </a:r>
            <a:endParaRPr lang="sv-SE" b="1" dirty="0" smtClean="0"/>
          </a:p>
          <a:p>
            <a:endParaRPr lang="sv-SE" dirty="0" smtClean="0"/>
          </a:p>
          <a:p>
            <a:r>
              <a:rPr lang="sv-SE" baseline="0" dirty="0" smtClean="0"/>
              <a:t>Jag har här lyft 2 exempel på bedömningsgrunder som visar på detta.</a:t>
            </a:r>
          </a:p>
          <a:p>
            <a:r>
              <a:rPr lang="sv-SE" baseline="0" dirty="0" smtClean="0"/>
              <a:t>t.ex. under bedömningsområdet </a:t>
            </a:r>
            <a:r>
              <a:rPr lang="sv-SE" i="1" baseline="0" dirty="0" smtClean="0"/>
              <a:t>Styrning och organisation</a:t>
            </a:r>
            <a:r>
              <a:rPr lang="sv-SE" baseline="0" dirty="0" smtClean="0"/>
              <a:t> inkluderas hur våra interna kvalitetssäkringsprocesser uppmuntrar till delaktighet, engagemang och ansvar hos lärare såväl som övrig personal.</a:t>
            </a:r>
          </a:p>
          <a:p>
            <a:r>
              <a:rPr lang="sv-SE" baseline="0" dirty="0" smtClean="0"/>
              <a:t>På motsvarande sätt inkluderas att i har en ändamålsenlig stödverksamhet både avseende infrastruktur och studentstöd under bedömningsområdet </a:t>
            </a:r>
            <a:r>
              <a:rPr lang="sv-SE" i="1" baseline="0" dirty="0" smtClean="0"/>
              <a:t>Förutsättningar</a:t>
            </a:r>
            <a:r>
              <a:rPr lang="sv-SE" baseline="0" dirty="0" smtClean="0"/>
              <a:t>.</a:t>
            </a:r>
          </a:p>
          <a:p>
            <a:endParaRPr lang="sv-SE" baseline="0" dirty="0" smtClean="0"/>
          </a:p>
          <a:p>
            <a:r>
              <a:rPr lang="sv-SE" b="1" baseline="0" dirty="0" smtClean="0"/>
              <a:t>På så här sätt inkluderas stödverksamhet och administration som en likvärdig part till kärnverksamhet i granskningen av vårt kvalitetssäkringsarbete.</a:t>
            </a:r>
            <a:endParaRPr lang="sv-SE" baseline="0" dirty="0" smtClean="0"/>
          </a:p>
        </p:txBody>
      </p:sp>
      <p:sp>
        <p:nvSpPr>
          <p:cNvPr id="4" name="Platshållare för bildnummer 3"/>
          <p:cNvSpPr>
            <a:spLocks noGrp="1"/>
          </p:cNvSpPr>
          <p:nvPr>
            <p:ph type="sldNum" sz="quarter" idx="10"/>
          </p:nvPr>
        </p:nvSpPr>
        <p:spPr/>
        <p:txBody>
          <a:bodyPr/>
          <a:lstStyle/>
          <a:p>
            <a:fld id="{E346B56D-241F-4243-BB82-52CD0FD93A25}" type="slidenum">
              <a:rPr lang="sv-SE" smtClean="0"/>
              <a:t>3</a:t>
            </a:fld>
            <a:endParaRPr lang="sv-SE"/>
          </a:p>
        </p:txBody>
      </p:sp>
    </p:spTree>
    <p:extLst>
      <p:ext uri="{BB962C8B-B14F-4D97-AF65-F5344CB8AC3E}">
        <p14:creationId xmlns:p14="http://schemas.microsoft.com/office/powerpoint/2010/main" val="1321346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Ser vi till processen för granskningar</a:t>
            </a:r>
            <a:r>
              <a:rPr lang="sv-SE" baseline="0" dirty="0" smtClean="0"/>
              <a:t> av lärosätenas kvalitetssäkringsarbete så </a:t>
            </a:r>
          </a:p>
          <a:p>
            <a:r>
              <a:rPr lang="sv-SE" baseline="0" dirty="0" smtClean="0"/>
              <a:t>- Skriver lärosätet fram en självvärdering och ta fram övrigt underlag som lämnas till en bedömargrupp för bedömning.</a:t>
            </a:r>
          </a:p>
          <a:p>
            <a:r>
              <a:rPr lang="sv-SE" baseline="0" dirty="0" smtClean="0"/>
              <a:t>- Därefter sker 2 fysiska platsbesök då bedömargruppen intervjuar representanter från olika nivåer och funktioner inom organisationen för att kunna ställa frågor utifrån självvärderingen och för att kunna identifiera vilka fördjupningsspår bedömargruppen ska granska för att se om vårt kvalitetssäkringsarbete fungerar i praktiken. </a:t>
            </a:r>
          </a:p>
          <a:p>
            <a:r>
              <a:rPr lang="sv-SE" baseline="0" dirty="0" smtClean="0"/>
              <a:t>- Efter platsbesöken skriver bedömargruppen fram ett preliminärt yttrande som vi ges möjlighet att påtala eventuella sakfel i. Därefter färdigställer bedömargruppen sitt yttrande och UKÄ fattar beslut utifrån bedömargruppens rekommendationer.</a:t>
            </a:r>
          </a:p>
          <a:p>
            <a:r>
              <a:rPr lang="sv-SE" baseline="0" dirty="0" smtClean="0"/>
              <a:t>- Beslut om ifrågasatt kvalitetssäkringsarbete, godkänt kvalitetssäkringsarbete med förbehåll, samt godkänt kvalitetssäkringsarbete.</a:t>
            </a:r>
          </a:p>
        </p:txBody>
      </p:sp>
      <p:sp>
        <p:nvSpPr>
          <p:cNvPr id="4" name="Platshållare för bildnummer 3"/>
          <p:cNvSpPr>
            <a:spLocks noGrp="1"/>
          </p:cNvSpPr>
          <p:nvPr>
            <p:ph type="sldNum" sz="quarter" idx="10"/>
          </p:nvPr>
        </p:nvSpPr>
        <p:spPr/>
        <p:txBody>
          <a:bodyPr/>
          <a:lstStyle/>
          <a:p>
            <a:fld id="{E346B56D-241F-4243-BB82-52CD0FD93A25}" type="slidenum">
              <a:rPr lang="sv-SE" smtClean="0"/>
              <a:t>4</a:t>
            </a:fld>
            <a:endParaRPr lang="sv-SE"/>
          </a:p>
        </p:txBody>
      </p:sp>
    </p:spTree>
    <p:extLst>
      <p:ext uri="{BB962C8B-B14F-4D97-AF65-F5344CB8AC3E}">
        <p14:creationId xmlns:p14="http://schemas.microsoft.com/office/powerpoint/2010/main" val="549540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Avslutningsvis</a:t>
            </a:r>
            <a:r>
              <a:rPr lang="sv-SE" baseline="0" dirty="0" smtClean="0"/>
              <a:t> och </a:t>
            </a:r>
            <a:r>
              <a:rPr lang="sv-SE" baseline="0" smtClean="0"/>
              <a:t>inför kommande </a:t>
            </a:r>
            <a:r>
              <a:rPr lang="sv-SE" baseline="0" dirty="0" smtClean="0"/>
              <a:t>paneldebatt så vill jag bara lyfta frågeställningen om vi verkligen Granskas på lika villkor… eller kommer den naturliga utvecklingen av det nationella kvalitetssäkringssystemet, utifrån de erfarenheter vi löpande samlar på oss, att innebära att förutsättningarna för olika granskningsomgångar förändras under utvärderingscykeln. </a:t>
            </a:r>
          </a:p>
          <a:p>
            <a:endParaRPr lang="sv-SE" baseline="0" dirty="0" smtClean="0"/>
          </a:p>
          <a:p>
            <a:r>
              <a:rPr lang="sv-SE" baseline="0" dirty="0" smtClean="0"/>
              <a:t>Det vi kan konstatera är att:</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UKÄ har gjort justeringar i vägledningen inför starten av granskningsomgång 3. Både avseende självvärderingens utformning såväl som justeringar i bedömningsgrundernas formuleringar och i något fall placering under bedömningsområden.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Med det sagt så vill jag be om ursäkt att drog över ett par minuter och lämna över ordet till Maria.</a:t>
            </a:r>
          </a:p>
          <a:p>
            <a:endParaRPr lang="sv-SE" baseline="0" dirty="0" smtClean="0"/>
          </a:p>
        </p:txBody>
      </p:sp>
      <p:sp>
        <p:nvSpPr>
          <p:cNvPr id="4" name="Platshållare för bildnummer 3"/>
          <p:cNvSpPr>
            <a:spLocks noGrp="1"/>
          </p:cNvSpPr>
          <p:nvPr>
            <p:ph type="sldNum" sz="quarter" idx="10"/>
          </p:nvPr>
        </p:nvSpPr>
        <p:spPr/>
        <p:txBody>
          <a:bodyPr/>
          <a:lstStyle/>
          <a:p>
            <a:fld id="{E346B56D-241F-4243-BB82-52CD0FD93A25}" type="slidenum">
              <a:rPr lang="sv-SE" smtClean="0"/>
              <a:t>5</a:t>
            </a:fld>
            <a:endParaRPr lang="sv-SE"/>
          </a:p>
        </p:txBody>
      </p:sp>
    </p:spTree>
    <p:extLst>
      <p:ext uri="{BB962C8B-B14F-4D97-AF65-F5344CB8AC3E}">
        <p14:creationId xmlns:p14="http://schemas.microsoft.com/office/powerpoint/2010/main" val="7317417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9" name="Rectangle 1"/>
          <p:cNvSpPr>
            <a:spLocks noGrp="1" noChangeArrowheads="1"/>
          </p:cNvSpPr>
          <p:nvPr>
            <p:ph type="title"/>
          </p:nvPr>
        </p:nvSpPr>
        <p:spPr bwMode="auto">
          <a:xfrm>
            <a:off x="675684" y="2092325"/>
            <a:ext cx="7858125" cy="1381324"/>
          </a:xfrm>
          <a:prstGeom prst="rect">
            <a:avLst/>
          </a:prstGeom>
          <a:noFill/>
          <a:ln w="12700">
            <a:noFill/>
            <a:miter lim="800000"/>
            <a:headEnd/>
            <a:tailEnd/>
          </a:ln>
        </p:spPr>
        <p:txBody>
          <a:bodyPr vert="horz" wrap="square" lIns="35712" tIns="35712" rIns="35712" bIns="35712" numCol="1" anchor="b" anchorCtr="0" compatLnSpc="1">
            <a:prstTxWarp prst="textNoShape">
              <a:avLst/>
            </a:prstTxWarp>
          </a:bodyPr>
          <a:lstStyle>
            <a:lvl1pPr algn="l">
              <a:defRPr sz="4400" b="1">
                <a:latin typeface="Arial" pitchFamily="34" charset="0"/>
                <a:cs typeface="Arial" pitchFamily="34" charset="0"/>
              </a:defRPr>
            </a:lvl1pPr>
          </a:lstStyle>
          <a:p>
            <a:pPr lvl="0"/>
            <a:r>
              <a:rPr lang="sv-SE" noProof="0" smtClean="0">
                <a:sym typeface="Gill Sans" charset="0"/>
              </a:rPr>
              <a:t>Klicka här för att ändra format</a:t>
            </a:r>
            <a:endParaRPr lang="sv-SE" noProof="0" dirty="0">
              <a:sym typeface="Gill Sans" charset="0"/>
            </a:endParaRPr>
          </a:p>
        </p:txBody>
      </p:sp>
      <p:sp>
        <p:nvSpPr>
          <p:cNvPr id="10" name="Rectangle 2"/>
          <p:cNvSpPr>
            <a:spLocks noGrp="1" noChangeArrowheads="1"/>
          </p:cNvSpPr>
          <p:nvPr>
            <p:ph idx="1"/>
          </p:nvPr>
        </p:nvSpPr>
        <p:spPr bwMode="auto">
          <a:xfrm>
            <a:off x="675684" y="3536156"/>
            <a:ext cx="7858125" cy="794742"/>
          </a:xfrm>
          <a:prstGeom prst="rect">
            <a:avLst/>
          </a:prstGeom>
          <a:noFill/>
          <a:ln w="12700">
            <a:noFill/>
            <a:miter lim="800000"/>
            <a:headEnd/>
            <a:tailEnd/>
          </a:ln>
        </p:spPr>
        <p:txBody>
          <a:bodyPr vert="horz" wrap="square" lIns="35712" tIns="35712" rIns="35712" bIns="35712" numCol="1" anchor="t" anchorCtr="0" compatLnSpc="1">
            <a:prstTxWarp prst="textNoShape">
              <a:avLst/>
            </a:prstTxWarp>
          </a:bodyPr>
          <a:lstStyle>
            <a:lvl1pPr marL="0" indent="0">
              <a:buNone/>
              <a:defRPr sz="1600" b="0">
                <a:solidFill>
                  <a:srgbClr val="000000"/>
                </a:solidFill>
                <a:latin typeface="Arial" pitchFamily="34" charset="0"/>
                <a:cs typeface="Arial" pitchFamily="34" charset="0"/>
              </a:defRPr>
            </a:lvl1pPr>
          </a:lstStyle>
          <a:p>
            <a:pPr lvl="0"/>
            <a:r>
              <a:rPr lang="sv-SE" noProof="0" smtClean="0">
                <a:sym typeface="Gill Sans" charset="0"/>
              </a:rPr>
              <a:t>Redigera format för bakgrundstext</a:t>
            </a:r>
          </a:p>
        </p:txBody>
      </p:sp>
      <p:pic>
        <p:nvPicPr>
          <p:cNvPr id="6" name="Bildobjekt 7" descr="droppe.png"/>
          <p:cNvPicPr>
            <a:picLocks noChangeAspect="1"/>
          </p:cNvPicPr>
          <p:nvPr userDrawn="1"/>
        </p:nvPicPr>
        <p:blipFill>
          <a:blip r:embed="rId2"/>
          <a:srcRect l="88652"/>
          <a:stretch>
            <a:fillRect/>
          </a:stretch>
        </p:blipFill>
        <p:spPr bwMode="auto">
          <a:xfrm>
            <a:off x="2" y="2359029"/>
            <a:ext cx="285751" cy="2106613"/>
          </a:xfrm>
          <a:prstGeom prst="rect">
            <a:avLst/>
          </a:prstGeom>
          <a:noFill/>
          <a:ln w="9525">
            <a:noFill/>
            <a:miter lim="800000"/>
            <a:headEnd/>
            <a:tailEnd/>
          </a:ln>
        </p:spPr>
      </p:pic>
      <p:pic>
        <p:nvPicPr>
          <p:cNvPr id="11" name="Bildobjekt 7" descr="droppe.png"/>
          <p:cNvPicPr>
            <a:picLocks noChangeAspect="1"/>
          </p:cNvPicPr>
          <p:nvPr userDrawn="1"/>
        </p:nvPicPr>
        <p:blipFill>
          <a:blip r:embed="rId2"/>
          <a:srcRect/>
          <a:stretch>
            <a:fillRect/>
          </a:stretch>
        </p:blipFill>
        <p:spPr bwMode="auto">
          <a:xfrm>
            <a:off x="9935105" y="2357438"/>
            <a:ext cx="2519363" cy="2108200"/>
          </a:xfrm>
          <a:prstGeom prst="rect">
            <a:avLst/>
          </a:prstGeom>
          <a:noFill/>
          <a:ln w="9525">
            <a:noFill/>
            <a:miter lim="800000"/>
            <a:headEnd/>
            <a:tailEnd/>
          </a:ln>
        </p:spPr>
      </p:pic>
    </p:spTree>
    <p:extLst>
      <p:ext uri="{BB962C8B-B14F-4D97-AF65-F5344CB8AC3E}">
        <p14:creationId xmlns:p14="http://schemas.microsoft.com/office/powerpoint/2010/main" val="880271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amp; Text">
    <p:spTree>
      <p:nvGrpSpPr>
        <p:cNvPr id="1" name=""/>
        <p:cNvGrpSpPr/>
        <p:nvPr/>
      </p:nvGrpSpPr>
      <p:grpSpPr>
        <a:xfrm>
          <a:off x="0" y="0"/>
          <a:ext cx="0" cy="0"/>
          <a:chOff x="0" y="0"/>
          <a:chExt cx="0" cy="0"/>
        </a:xfrm>
      </p:grpSpPr>
      <p:sp>
        <p:nvSpPr>
          <p:cNvPr id="2" name="Rubrik 1"/>
          <p:cNvSpPr>
            <a:spLocks noGrp="1"/>
          </p:cNvSpPr>
          <p:nvPr>
            <p:ph type="title"/>
          </p:nvPr>
        </p:nvSpPr>
        <p:spPr>
          <a:xfrm>
            <a:off x="1679509" y="517522"/>
            <a:ext cx="8736971" cy="1255294"/>
          </a:xfrm>
        </p:spPr>
        <p:txBody>
          <a:bodyPr anchor="t" anchorCtr="0"/>
          <a:lstStyle/>
          <a:p>
            <a:r>
              <a:rPr lang="sv-SE" smtClean="0"/>
              <a:t>Klicka här för att ändra format</a:t>
            </a:r>
            <a:endParaRPr lang="sv-SE"/>
          </a:p>
        </p:txBody>
      </p:sp>
      <p:sp>
        <p:nvSpPr>
          <p:cNvPr id="5" name="Platshållare för text 4"/>
          <p:cNvSpPr>
            <a:spLocks noGrp="1"/>
          </p:cNvSpPr>
          <p:nvPr>
            <p:ph type="body" sz="quarter" idx="11"/>
          </p:nvPr>
        </p:nvSpPr>
        <p:spPr>
          <a:xfrm>
            <a:off x="1678519" y="1772816"/>
            <a:ext cx="8834967" cy="4551784"/>
          </a:xfrm>
        </p:spPr>
        <p:txBody>
          <a:bodyPr/>
          <a:lstStyle>
            <a:lvl1pPr>
              <a:buClr>
                <a:schemeClr val="accent1"/>
              </a:buClr>
              <a:defRPr/>
            </a:lvl1pPr>
            <a:lvl2pPr>
              <a:buClr>
                <a:schemeClr val="accent2"/>
              </a:buClr>
              <a:defRPr/>
            </a:lvl2pPr>
            <a:lvl3pPr>
              <a:buClr>
                <a:schemeClr val="accent3"/>
              </a:buClr>
              <a:defRPr/>
            </a:lvl3pPr>
          </a:lstStyle>
          <a:p>
            <a:pPr lvl="0"/>
            <a:r>
              <a:rPr lang="sv-SE" smtClean="0"/>
              <a:t>Redigera format för bakgrundstext</a:t>
            </a:r>
          </a:p>
          <a:p>
            <a:pPr lvl="1"/>
            <a:r>
              <a:rPr lang="sv-SE" smtClean="0"/>
              <a:t>Nivå två</a:t>
            </a:r>
          </a:p>
          <a:p>
            <a:pPr lvl="2"/>
            <a:r>
              <a:rPr lang="sv-SE" smtClean="0"/>
              <a:t>Nivå tre</a:t>
            </a:r>
          </a:p>
        </p:txBody>
      </p:sp>
      <p:sp>
        <p:nvSpPr>
          <p:cNvPr id="6" name="Platshållare för bildnummer 5"/>
          <p:cNvSpPr>
            <a:spLocks noGrp="1"/>
          </p:cNvSpPr>
          <p:nvPr>
            <p:ph type="sldNum" sz="quarter" idx="12"/>
          </p:nvPr>
        </p:nvSpPr>
        <p:spPr/>
        <p:txBody>
          <a:bodyPr/>
          <a:lstStyle/>
          <a:p>
            <a:fld id="{E21FFC3D-594F-4CAE-AAA5-4C3555641468}" type="slidenum">
              <a:rPr lang="sv-SE" smtClean="0"/>
              <a:pPr/>
              <a:t>‹#›</a:t>
            </a:fld>
            <a:endParaRPr lang="sv-SE" dirty="0"/>
          </a:p>
        </p:txBody>
      </p:sp>
    </p:spTree>
    <p:extLst>
      <p:ext uri="{BB962C8B-B14F-4D97-AF65-F5344CB8AC3E}">
        <p14:creationId xmlns:p14="http://schemas.microsoft.com/office/powerpoint/2010/main" val="1811787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1678517" y="1772816"/>
            <a:ext cx="4417483" cy="4551784"/>
          </a:xfrm>
          <a:prstGeom prst="rect">
            <a:avLst/>
          </a:prstGeom>
        </p:spPr>
        <p:txBody>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sv-SE" smtClean="0"/>
              <a:t>Redigera format för bakgrundstext</a:t>
            </a:r>
          </a:p>
          <a:p>
            <a:pPr lvl="1"/>
            <a:r>
              <a:rPr lang="sv-SE" smtClean="0"/>
              <a:t>Nivå två</a:t>
            </a:r>
          </a:p>
          <a:p>
            <a:pPr lvl="2"/>
            <a:r>
              <a:rPr lang="sv-SE" smtClean="0"/>
              <a:t>Nivå tre</a:t>
            </a:r>
          </a:p>
        </p:txBody>
      </p:sp>
      <p:sp>
        <p:nvSpPr>
          <p:cNvPr id="4" name="Platshållare för innehåll 3"/>
          <p:cNvSpPr>
            <a:spLocks noGrp="1"/>
          </p:cNvSpPr>
          <p:nvPr>
            <p:ph sz="half" idx="2"/>
          </p:nvPr>
        </p:nvSpPr>
        <p:spPr>
          <a:xfrm>
            <a:off x="6096003" y="1772816"/>
            <a:ext cx="4417484" cy="4551784"/>
          </a:xfrm>
          <a:prstGeom prst="rect">
            <a:avLst/>
          </a:prstGeom>
        </p:spPr>
        <p:txBody>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sv-SE" smtClean="0"/>
              <a:t>Redigera format för bakgrundstext</a:t>
            </a:r>
          </a:p>
          <a:p>
            <a:pPr lvl="1"/>
            <a:r>
              <a:rPr lang="sv-SE" smtClean="0"/>
              <a:t>Nivå två</a:t>
            </a:r>
          </a:p>
          <a:p>
            <a:pPr lvl="2"/>
            <a:r>
              <a:rPr lang="sv-SE" smtClean="0"/>
              <a:t>Nivå tre</a:t>
            </a:r>
          </a:p>
        </p:txBody>
      </p:sp>
      <p:sp>
        <p:nvSpPr>
          <p:cNvPr id="8" name="Rubrik 7"/>
          <p:cNvSpPr>
            <a:spLocks noGrp="1"/>
          </p:cNvSpPr>
          <p:nvPr>
            <p:ph type="title"/>
          </p:nvPr>
        </p:nvSpPr>
        <p:spPr>
          <a:xfrm>
            <a:off x="1679511" y="419138"/>
            <a:ext cx="8833975" cy="777614"/>
          </a:xfrm>
        </p:spPr>
        <p:txBody>
          <a:bodyPr/>
          <a:lstStyle/>
          <a:p>
            <a:r>
              <a:rPr lang="sv-SE" smtClean="0"/>
              <a:t>Klicka här för att ändra format</a:t>
            </a:r>
            <a:endParaRPr lang="sv-SE" dirty="0"/>
          </a:p>
        </p:txBody>
      </p:sp>
      <p:sp>
        <p:nvSpPr>
          <p:cNvPr id="10" name="Platshållare för bildnummer 9"/>
          <p:cNvSpPr>
            <a:spLocks noGrp="1"/>
          </p:cNvSpPr>
          <p:nvPr>
            <p:ph type="sldNum" sz="quarter" idx="10"/>
          </p:nvPr>
        </p:nvSpPr>
        <p:spPr/>
        <p:txBody>
          <a:bodyPr/>
          <a:lstStyle/>
          <a:p>
            <a:fld id="{E21FFC3D-594F-4CAE-AAA5-4C3555641468}" type="slidenum">
              <a:rPr lang="sv-SE" smtClean="0"/>
              <a:pPr/>
              <a:t>‹#›</a:t>
            </a:fld>
            <a:endParaRPr lang="sv-SE" dirty="0"/>
          </a:p>
        </p:txBody>
      </p:sp>
    </p:spTree>
    <p:extLst>
      <p:ext uri="{BB962C8B-B14F-4D97-AF65-F5344CB8AC3E}">
        <p14:creationId xmlns:p14="http://schemas.microsoft.com/office/powerpoint/2010/main" val="2357821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1678517" y="1844829"/>
            <a:ext cx="4321472" cy="882163"/>
          </a:xfrm>
          <a:prstGeom prst="rect">
            <a:avLst/>
          </a:prstGeom>
        </p:spPr>
        <p:txBody>
          <a:bodyPr anchor="b">
            <a:noAutofit/>
          </a:bodyPr>
          <a:lstStyle>
            <a:lvl1pPr marL="0" indent="0">
              <a:buNone/>
              <a:defRPr sz="18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1678517" y="2780932"/>
            <a:ext cx="4318000" cy="3527797"/>
          </a:xfrm>
          <a:prstGeom prst="rect">
            <a:avLst/>
          </a:prstGeom>
        </p:spPr>
        <p:txBody>
          <a:bodyPr/>
          <a:lstStyle>
            <a:lvl1pPr>
              <a:defRPr sz="1800"/>
            </a:lvl1pPr>
            <a:lvl2pPr>
              <a:defRPr sz="1600"/>
            </a:lvl2pPr>
            <a:lvl3pPr>
              <a:defRPr sz="1400"/>
            </a:lvl3pPr>
            <a:lvl4pPr>
              <a:defRPr sz="1600"/>
            </a:lvl4pPr>
            <a:lvl5pPr>
              <a:defRPr sz="1600"/>
            </a:lvl5pPr>
            <a:lvl6pPr>
              <a:defRPr sz="1600"/>
            </a:lvl6pPr>
            <a:lvl7pPr>
              <a:defRPr sz="1600"/>
            </a:lvl7pPr>
            <a:lvl8pPr>
              <a:defRPr sz="1600"/>
            </a:lvl8pPr>
            <a:lvl9pPr>
              <a:defRPr sz="1600"/>
            </a:lvl9pPr>
          </a:lstStyle>
          <a:p>
            <a:pPr lvl="0"/>
            <a:r>
              <a:rPr lang="sv-SE" smtClean="0"/>
              <a:t>Redigera format för bakgrundstext</a:t>
            </a:r>
          </a:p>
          <a:p>
            <a:pPr lvl="1"/>
            <a:r>
              <a:rPr lang="sv-SE" smtClean="0"/>
              <a:t>Nivå två</a:t>
            </a:r>
          </a:p>
          <a:p>
            <a:pPr lvl="2"/>
            <a:r>
              <a:rPr lang="sv-SE" smtClean="0"/>
              <a:t>Nivå tre</a:t>
            </a:r>
          </a:p>
        </p:txBody>
      </p:sp>
      <p:sp>
        <p:nvSpPr>
          <p:cNvPr id="5" name="Platshållare för text 4"/>
          <p:cNvSpPr>
            <a:spLocks noGrp="1"/>
          </p:cNvSpPr>
          <p:nvPr>
            <p:ph type="body" sz="quarter" idx="3"/>
          </p:nvPr>
        </p:nvSpPr>
        <p:spPr>
          <a:xfrm>
            <a:off x="6193370" y="1844829"/>
            <a:ext cx="4323591" cy="882163"/>
          </a:xfrm>
          <a:prstGeom prst="rect">
            <a:avLst/>
          </a:prstGeom>
        </p:spPr>
        <p:txBody>
          <a:bodyPr anchor="b">
            <a:noAutofit/>
          </a:bodyPr>
          <a:lstStyle>
            <a:lvl1pPr marL="0" indent="0">
              <a:buNone/>
              <a:defRPr lang="sv-SE" sz="1800" b="1" kern="1200" dirty="0" smtClean="0">
                <a:solidFill>
                  <a:schemeClr val="tx1"/>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spcBef>
                <a:spcPct val="20000"/>
              </a:spcBef>
              <a:buClr>
                <a:schemeClr val="accent1"/>
              </a:buClr>
              <a:buSzPct val="100000"/>
              <a:buFont typeface="Georgia" pitchFamily="18" charset="0"/>
              <a:buNone/>
            </a:pPr>
            <a:r>
              <a:rPr lang="sv-SE" smtClean="0"/>
              <a:t>Redigera format för bakgrundstext</a:t>
            </a:r>
          </a:p>
        </p:txBody>
      </p:sp>
      <p:sp>
        <p:nvSpPr>
          <p:cNvPr id="6" name="Platshållare för innehåll 5"/>
          <p:cNvSpPr>
            <a:spLocks noGrp="1"/>
          </p:cNvSpPr>
          <p:nvPr>
            <p:ph sz="quarter" idx="4"/>
          </p:nvPr>
        </p:nvSpPr>
        <p:spPr>
          <a:xfrm>
            <a:off x="6193368" y="2780932"/>
            <a:ext cx="4320117" cy="3527797"/>
          </a:xfrm>
          <a:prstGeom prst="rect">
            <a:avLst/>
          </a:prstGeom>
        </p:spPr>
        <p:txBody>
          <a:bodyPr/>
          <a:lstStyle>
            <a:lvl1pPr marL="273044" indent="-273044" algn="l" defTabSz="914377" rtl="0" eaLnBrk="1" latinLnBrk="0" hangingPunct="1">
              <a:spcBef>
                <a:spcPct val="20000"/>
              </a:spcBef>
              <a:buFont typeface="Georgia" pitchFamily="18" charset="0"/>
              <a:buChar char="●"/>
              <a:defRPr lang="sv-SE" sz="1800" kern="1200" dirty="0" smtClean="0">
                <a:solidFill>
                  <a:schemeClr val="tx1"/>
                </a:solidFill>
                <a:latin typeface="+mn-lt"/>
                <a:ea typeface="+mn-ea"/>
                <a:cs typeface="+mn-cs"/>
              </a:defRPr>
            </a:lvl1pPr>
            <a:lvl2pPr marL="536561" indent="-263519" algn="l" defTabSz="914377" rtl="0" eaLnBrk="1" latinLnBrk="0" hangingPunct="1">
              <a:spcBef>
                <a:spcPct val="20000"/>
              </a:spcBef>
              <a:buFont typeface="Georgia" pitchFamily="18" charset="0"/>
              <a:buChar char="●"/>
              <a:defRPr lang="sv-SE" sz="1800" kern="1200" dirty="0" smtClean="0">
                <a:solidFill>
                  <a:schemeClr val="tx1"/>
                </a:solidFill>
                <a:latin typeface="+mn-lt"/>
                <a:ea typeface="+mn-ea"/>
                <a:cs typeface="+mn-cs"/>
              </a:defRPr>
            </a:lvl2pPr>
            <a:lvl3pPr marL="809605" indent="-273044" algn="l" defTabSz="914377" rtl="0" eaLnBrk="1" latinLnBrk="0" hangingPunct="1">
              <a:spcBef>
                <a:spcPct val="20000"/>
              </a:spcBef>
              <a:buFont typeface="Georgia" pitchFamily="18" charset="0"/>
              <a:buChar char="●"/>
              <a:defRPr lang="sv-SE" sz="1800" kern="1200" dirty="0" smtClean="0">
                <a:solidFill>
                  <a:schemeClr val="tx1"/>
                </a:solidFill>
                <a:latin typeface="+mn-lt"/>
                <a:ea typeface="+mn-ea"/>
                <a:cs typeface="+mn-cs"/>
              </a:defRPr>
            </a:lvl3pPr>
            <a:lvl4pPr>
              <a:defRPr sz="1600"/>
            </a:lvl4pPr>
            <a:lvl5pPr>
              <a:defRPr sz="1600"/>
            </a:lvl5pPr>
            <a:lvl6pPr>
              <a:defRPr sz="1600"/>
            </a:lvl6pPr>
            <a:lvl7pPr>
              <a:defRPr sz="1600"/>
            </a:lvl7pPr>
            <a:lvl8pPr>
              <a:defRPr sz="1600"/>
            </a:lvl8pPr>
            <a:lvl9pPr>
              <a:defRPr sz="1600"/>
            </a:lvl9pPr>
          </a:lstStyle>
          <a:p>
            <a:pPr lvl="0"/>
            <a:r>
              <a:rPr lang="sv-SE" smtClean="0"/>
              <a:t>Redigera format för bakgrundstext</a:t>
            </a:r>
          </a:p>
          <a:p>
            <a:pPr lvl="1"/>
            <a:r>
              <a:rPr lang="sv-SE" smtClean="0"/>
              <a:t>Nivå två</a:t>
            </a:r>
          </a:p>
          <a:p>
            <a:pPr lvl="2"/>
            <a:r>
              <a:rPr lang="sv-SE" smtClean="0"/>
              <a:t>Nivå tre</a:t>
            </a:r>
          </a:p>
        </p:txBody>
      </p:sp>
      <p:sp>
        <p:nvSpPr>
          <p:cNvPr id="10" name="Rubrik 9"/>
          <p:cNvSpPr>
            <a:spLocks noGrp="1"/>
          </p:cNvSpPr>
          <p:nvPr>
            <p:ph type="title"/>
          </p:nvPr>
        </p:nvSpPr>
        <p:spPr>
          <a:xfrm>
            <a:off x="1679509" y="419138"/>
            <a:ext cx="8736971" cy="777614"/>
          </a:xfrm>
        </p:spPr>
        <p:txBody>
          <a:bodyPr/>
          <a:lstStyle/>
          <a:p>
            <a:r>
              <a:rPr lang="sv-SE" smtClean="0"/>
              <a:t>Klicka här för att ändra format</a:t>
            </a:r>
            <a:endParaRPr lang="sv-SE" dirty="0"/>
          </a:p>
        </p:txBody>
      </p:sp>
      <p:sp>
        <p:nvSpPr>
          <p:cNvPr id="12" name="Platshållare för bildnummer 11"/>
          <p:cNvSpPr>
            <a:spLocks noGrp="1"/>
          </p:cNvSpPr>
          <p:nvPr>
            <p:ph type="sldNum" sz="quarter" idx="10"/>
          </p:nvPr>
        </p:nvSpPr>
        <p:spPr/>
        <p:txBody>
          <a:bodyPr/>
          <a:lstStyle/>
          <a:p>
            <a:fld id="{E21FFC3D-594F-4CAE-AAA5-4C3555641468}" type="slidenum">
              <a:rPr lang="sv-SE" smtClean="0"/>
              <a:pPr/>
              <a:t>‹#›</a:t>
            </a:fld>
            <a:endParaRPr lang="sv-SE" dirty="0"/>
          </a:p>
        </p:txBody>
      </p:sp>
    </p:spTree>
    <p:extLst>
      <p:ext uri="{BB962C8B-B14F-4D97-AF65-F5344CB8AC3E}">
        <p14:creationId xmlns:p14="http://schemas.microsoft.com/office/powerpoint/2010/main" val="3280786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7" name="Rubrik 6"/>
          <p:cNvSpPr>
            <a:spLocks noGrp="1"/>
          </p:cNvSpPr>
          <p:nvPr>
            <p:ph type="title"/>
          </p:nvPr>
        </p:nvSpPr>
        <p:spPr>
          <a:xfrm>
            <a:off x="1679509" y="419138"/>
            <a:ext cx="8736971" cy="777614"/>
          </a:xfrm>
        </p:spPr>
        <p:txBody>
          <a:bodyPr/>
          <a:lstStyle/>
          <a:p>
            <a:r>
              <a:rPr lang="sv-SE" smtClean="0"/>
              <a:t>Klicka här för att ändra format</a:t>
            </a:r>
            <a:endParaRPr lang="sv-SE" dirty="0"/>
          </a:p>
        </p:txBody>
      </p:sp>
      <p:sp>
        <p:nvSpPr>
          <p:cNvPr id="8" name="Platshållare för bildnummer 7"/>
          <p:cNvSpPr>
            <a:spLocks noGrp="1"/>
          </p:cNvSpPr>
          <p:nvPr>
            <p:ph type="sldNum" sz="quarter" idx="10"/>
          </p:nvPr>
        </p:nvSpPr>
        <p:spPr/>
        <p:txBody>
          <a:bodyPr/>
          <a:lstStyle/>
          <a:p>
            <a:fld id="{E21FFC3D-594F-4CAE-AAA5-4C3555641468}" type="slidenum">
              <a:rPr lang="sv-SE" smtClean="0"/>
              <a:pPr/>
              <a:t>‹#›</a:t>
            </a:fld>
            <a:endParaRPr lang="sv-SE" dirty="0"/>
          </a:p>
        </p:txBody>
      </p:sp>
    </p:spTree>
    <p:extLst>
      <p:ext uri="{BB962C8B-B14F-4D97-AF65-F5344CB8AC3E}">
        <p14:creationId xmlns:p14="http://schemas.microsoft.com/office/powerpoint/2010/main" val="3209365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5" name="Platshållare för bildnummer 4"/>
          <p:cNvSpPr>
            <a:spLocks noGrp="1"/>
          </p:cNvSpPr>
          <p:nvPr>
            <p:ph type="sldNum" sz="quarter" idx="10"/>
          </p:nvPr>
        </p:nvSpPr>
        <p:spPr/>
        <p:txBody>
          <a:bodyPr/>
          <a:lstStyle/>
          <a:p>
            <a:fld id="{E21FFC3D-594F-4CAE-AAA5-4C3555641468}" type="slidenum">
              <a:rPr lang="sv-SE" smtClean="0"/>
              <a:pPr/>
              <a:t>‹#›</a:t>
            </a:fld>
            <a:endParaRPr lang="sv-SE" dirty="0"/>
          </a:p>
        </p:txBody>
      </p:sp>
    </p:spTree>
    <p:extLst>
      <p:ext uri="{BB962C8B-B14F-4D97-AF65-F5344CB8AC3E}">
        <p14:creationId xmlns:p14="http://schemas.microsoft.com/office/powerpoint/2010/main" val="1577036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Platshållare för rubrik 12"/>
          <p:cNvSpPr>
            <a:spLocks noGrp="1"/>
          </p:cNvSpPr>
          <p:nvPr>
            <p:ph type="title"/>
          </p:nvPr>
        </p:nvSpPr>
        <p:spPr>
          <a:xfrm>
            <a:off x="1679509" y="419138"/>
            <a:ext cx="8736971" cy="810456"/>
          </a:xfrm>
          <a:prstGeom prst="rect">
            <a:avLst/>
          </a:prstGeom>
        </p:spPr>
        <p:txBody>
          <a:bodyPr vert="horz" lIns="91440" tIns="45720" rIns="91440" bIns="45720" rtlCol="0" anchor="ctr">
            <a:normAutofit/>
          </a:bodyPr>
          <a:lstStyle/>
          <a:p>
            <a:r>
              <a:rPr lang="sv-SE" dirty="0" smtClean="0"/>
              <a:t>Klicka här för att ändra format</a:t>
            </a:r>
            <a:endParaRPr lang="sv-SE" dirty="0"/>
          </a:p>
        </p:txBody>
      </p:sp>
      <p:sp>
        <p:nvSpPr>
          <p:cNvPr id="14" name="Platshållare för text 13"/>
          <p:cNvSpPr>
            <a:spLocks noGrp="1"/>
          </p:cNvSpPr>
          <p:nvPr>
            <p:ph type="body" idx="1"/>
          </p:nvPr>
        </p:nvSpPr>
        <p:spPr>
          <a:xfrm>
            <a:off x="1678519" y="1783357"/>
            <a:ext cx="8834967" cy="4525963"/>
          </a:xfrm>
          <a:prstGeom prst="rect">
            <a:avLst/>
          </a:prstGeom>
        </p:spPr>
        <p:txBody>
          <a:bodyPr vert="horz" lIns="91440" tIns="45720" rIns="91440" bIns="45720" rtlCol="0">
            <a:normAutofit/>
          </a:bodyPr>
          <a:lstStyle/>
          <a:p>
            <a:pPr lvl="0"/>
            <a:r>
              <a:rPr lang="sv-SE" dirty="0" smtClean="0"/>
              <a:t>Klicka här för att ändra format på bakgrundstexten</a:t>
            </a:r>
          </a:p>
          <a:p>
            <a:pPr lvl="1"/>
            <a:r>
              <a:rPr lang="sv-SE" dirty="0" smtClean="0"/>
              <a:t>Nivå två</a:t>
            </a:r>
          </a:p>
          <a:p>
            <a:pPr lvl="2"/>
            <a:r>
              <a:rPr lang="sv-SE" dirty="0" smtClean="0"/>
              <a:t>Nivå tre</a:t>
            </a:r>
            <a:endParaRPr lang="sv-SE" dirty="0"/>
          </a:p>
        </p:txBody>
      </p:sp>
      <p:sp>
        <p:nvSpPr>
          <p:cNvPr id="15" name="Platshållare för bildnummer 14"/>
          <p:cNvSpPr>
            <a:spLocks noGrp="1"/>
          </p:cNvSpPr>
          <p:nvPr>
            <p:ph type="sldNum" sz="quarter" idx="4"/>
          </p:nvPr>
        </p:nvSpPr>
        <p:spPr>
          <a:xfrm>
            <a:off x="10513483" y="6282158"/>
            <a:ext cx="1068916" cy="243186"/>
          </a:xfrm>
          <a:prstGeom prst="rect">
            <a:avLst/>
          </a:prstGeom>
        </p:spPr>
        <p:txBody>
          <a:bodyPr vert="horz" lIns="91440" tIns="45720" rIns="91440" bIns="45720" rtlCol="0" anchor="ctr"/>
          <a:lstStyle>
            <a:lvl1pPr algn="r">
              <a:defRPr sz="1400" b="1">
                <a:solidFill>
                  <a:schemeClr val="tx2"/>
                </a:solidFill>
              </a:defRPr>
            </a:lvl1pPr>
          </a:lstStyle>
          <a:p>
            <a:fld id="{E21FFC3D-594F-4CAE-AAA5-4C3555641468}" type="slidenum">
              <a:rPr lang="sv-SE" smtClean="0"/>
              <a:pPr/>
              <a:t>‹#›</a:t>
            </a:fld>
            <a:endParaRPr lang="sv-SE" dirty="0"/>
          </a:p>
        </p:txBody>
      </p:sp>
      <p:pic>
        <p:nvPicPr>
          <p:cNvPr id="6" name="Bildobjekt 5" descr="droppe.png"/>
          <p:cNvPicPr>
            <a:picLocks noChangeAspect="1"/>
          </p:cNvPicPr>
          <p:nvPr userDrawn="1"/>
        </p:nvPicPr>
        <p:blipFill>
          <a:blip r:embed="rId8"/>
          <a:srcRect/>
          <a:stretch>
            <a:fillRect/>
          </a:stretch>
        </p:blipFill>
        <p:spPr bwMode="auto">
          <a:xfrm>
            <a:off x="605369" y="332656"/>
            <a:ext cx="1073150" cy="896938"/>
          </a:xfrm>
          <a:prstGeom prst="rect">
            <a:avLst/>
          </a:prstGeom>
          <a:noFill/>
          <a:ln w="9525">
            <a:noFill/>
            <a:miter lim="800000"/>
            <a:headEnd/>
            <a:tailEnd/>
          </a:ln>
        </p:spPr>
      </p:pic>
    </p:spTree>
    <p:extLst>
      <p:ext uri="{BB962C8B-B14F-4D97-AF65-F5344CB8AC3E}">
        <p14:creationId xmlns:p14="http://schemas.microsoft.com/office/powerpoint/2010/main" val="2776458083"/>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2" r:id="rId3"/>
    <p:sldLayoutId id="2147483653" r:id="rId4"/>
    <p:sldLayoutId id="2147483654" r:id="rId5"/>
    <p:sldLayoutId id="2147483655" r:id="rId6"/>
  </p:sldLayoutIdLst>
  <p:hf hdr="0" ftr="0" dt="0"/>
  <p:txStyles>
    <p:titleStyle>
      <a:lvl1pPr marL="0" marR="0" indent="0" algn="l" defTabSz="914377" rtl="0" eaLnBrk="1" fontAlgn="base" latinLnBrk="0" hangingPunct="1">
        <a:lnSpc>
          <a:spcPts val="4000"/>
        </a:lnSpc>
        <a:spcBef>
          <a:spcPct val="0"/>
        </a:spcBef>
        <a:spcAft>
          <a:spcPct val="0"/>
        </a:spcAft>
        <a:buNone/>
        <a:tabLst/>
        <a:defRPr lang="sv-SE" sz="3600" b="1" u="none" kern="1200" noProof="0" dirty="0">
          <a:solidFill>
            <a:schemeClr val="tx1"/>
          </a:solidFill>
          <a:latin typeface="+mj-lt"/>
          <a:ea typeface="+mj-ea"/>
          <a:cs typeface="Arial"/>
          <a:sym typeface="Gill Sans" charset="0"/>
        </a:defRPr>
      </a:lvl1pPr>
    </p:titleStyle>
    <p:bodyStyle>
      <a:lvl1pPr marL="273044" indent="-273044" algn="l" defTabSz="914377" rtl="0" eaLnBrk="1" latinLnBrk="0" hangingPunct="1">
        <a:spcBef>
          <a:spcPct val="20000"/>
        </a:spcBef>
        <a:buClr>
          <a:schemeClr val="accent1"/>
        </a:buClr>
        <a:buSzPct val="100000"/>
        <a:buFont typeface="Georgia" pitchFamily="18" charset="0"/>
        <a:buChar char="●"/>
        <a:defRPr sz="2000" kern="1200">
          <a:solidFill>
            <a:schemeClr val="tx1"/>
          </a:solidFill>
          <a:latin typeface="+mn-lt"/>
          <a:ea typeface="+mn-ea"/>
          <a:cs typeface="+mn-cs"/>
        </a:defRPr>
      </a:lvl1pPr>
      <a:lvl2pPr marL="536561" indent="-263519" algn="l" defTabSz="914377" rtl="0" eaLnBrk="1" latinLnBrk="0" hangingPunct="1">
        <a:spcBef>
          <a:spcPct val="20000"/>
        </a:spcBef>
        <a:buClr>
          <a:schemeClr val="accent2"/>
        </a:buClr>
        <a:buFont typeface="Georgia" pitchFamily="18" charset="0"/>
        <a:buChar char="●"/>
        <a:defRPr sz="1800" kern="1200">
          <a:solidFill>
            <a:schemeClr val="tx1"/>
          </a:solidFill>
          <a:latin typeface="+mn-lt"/>
          <a:ea typeface="+mn-ea"/>
          <a:cs typeface="+mn-cs"/>
        </a:defRPr>
      </a:lvl2pPr>
      <a:lvl3pPr marL="809605" indent="-273044" algn="l" defTabSz="914377" rtl="0" eaLnBrk="1" latinLnBrk="0" hangingPunct="1">
        <a:spcBef>
          <a:spcPct val="20000"/>
        </a:spcBef>
        <a:buClr>
          <a:schemeClr val="accent3"/>
        </a:buClr>
        <a:buFont typeface="Georgia" pitchFamily="18" charset="0"/>
        <a:buChar char="●"/>
        <a:defRPr sz="1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uka.se/kvalitet--examenstillstand/sa-granskas-hogre-utbildning.html" TargetMode="External"/><Relationship Id="rId7"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uka.se/download/18.a8c22c2167c579aee5d406/1550070977252/pm-2019-02-11-andringar-av-vagledning-for-granskning-av-larosatenas-kvalitetssakringsarbete.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a:xfrm>
            <a:off x="675684" y="2092325"/>
            <a:ext cx="9308748" cy="1381324"/>
          </a:xfrm>
        </p:spPr>
        <p:txBody>
          <a:bodyPr>
            <a:normAutofit fontScale="90000"/>
          </a:bodyPr>
          <a:lstStyle/>
          <a:p>
            <a:r>
              <a:rPr lang="sv-SE" dirty="0" smtClean="0">
                <a:latin typeface="Arial" charset="0"/>
                <a:sym typeface="Arial" charset="0"/>
              </a:rPr>
              <a:t>Nationellt kvalitetssäkringssystem för granskning av </a:t>
            </a:r>
            <a:r>
              <a:rPr lang="sv-SE" smtClean="0">
                <a:latin typeface="Arial" charset="0"/>
                <a:sym typeface="Arial" charset="0"/>
              </a:rPr>
              <a:t>lärosätenas verksamhet (2017-2022)</a:t>
            </a:r>
            <a:endParaRPr lang="sv-SE" dirty="0"/>
          </a:p>
        </p:txBody>
      </p:sp>
      <p:sp>
        <p:nvSpPr>
          <p:cNvPr id="7" name="Platshållare för innehåll 6"/>
          <p:cNvSpPr>
            <a:spLocks noGrp="1"/>
          </p:cNvSpPr>
          <p:nvPr>
            <p:ph idx="1"/>
          </p:nvPr>
        </p:nvSpPr>
        <p:spPr>
          <a:xfrm>
            <a:off x="675684" y="3536156"/>
            <a:ext cx="7858125" cy="1044972"/>
          </a:xfrm>
        </p:spPr>
        <p:txBody>
          <a:bodyPr>
            <a:normAutofit fontScale="92500" lnSpcReduction="10000"/>
          </a:bodyPr>
          <a:lstStyle/>
          <a:p>
            <a:r>
              <a:rPr lang="sv-SE" dirty="0" smtClean="0"/>
              <a:t>SUHF: Kvalitet </a:t>
            </a:r>
            <a:r>
              <a:rPr lang="sv-SE" dirty="0"/>
              <a:t>i administration och stödverksamhet vid lärosäten</a:t>
            </a:r>
          </a:p>
          <a:p>
            <a:r>
              <a:rPr lang="sv-SE" dirty="0" smtClean="0"/>
              <a:t>22 augusti 2019</a:t>
            </a:r>
          </a:p>
          <a:p>
            <a:r>
              <a:rPr lang="sv-SE" dirty="0" smtClean="0"/>
              <a:t>Andreas Boberg</a:t>
            </a:r>
          </a:p>
          <a:p>
            <a:r>
              <a:rPr lang="sv-SE" dirty="0" smtClean="0"/>
              <a:t>Ledningskansliet, Mälardalens högskola</a:t>
            </a:r>
            <a:endParaRPr lang="sv-SE" dirty="0"/>
          </a:p>
        </p:txBody>
      </p:sp>
    </p:spTree>
    <p:extLst>
      <p:ext uri="{BB962C8B-B14F-4D97-AF65-F5344CB8AC3E}">
        <p14:creationId xmlns:p14="http://schemas.microsoft.com/office/powerpoint/2010/main" val="1365472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679509" y="517522"/>
            <a:ext cx="10253150" cy="1255294"/>
          </a:xfrm>
        </p:spPr>
        <p:txBody>
          <a:bodyPr>
            <a:normAutofit/>
          </a:bodyPr>
          <a:lstStyle/>
          <a:p>
            <a:r>
              <a:rPr lang="sv-SE" dirty="0" smtClean="0"/>
              <a:t>Kvalitetssäkringssystemets fyra komponenter</a:t>
            </a:r>
            <a:endParaRPr lang="sv-SE" dirty="0"/>
          </a:p>
        </p:txBody>
      </p:sp>
      <p:sp>
        <p:nvSpPr>
          <p:cNvPr id="6" name="Platshållare för bildnummer 5"/>
          <p:cNvSpPr>
            <a:spLocks noGrp="1"/>
          </p:cNvSpPr>
          <p:nvPr>
            <p:ph type="sldNum" sz="quarter" idx="12"/>
          </p:nvPr>
        </p:nvSpPr>
        <p:spPr/>
        <p:txBody>
          <a:bodyPr/>
          <a:lstStyle/>
          <a:p>
            <a:fld id="{E21FFC3D-594F-4CAE-AAA5-4C3555641468}" type="slidenum">
              <a:rPr lang="sv-SE" smtClean="0"/>
              <a:pPr/>
              <a:t>2</a:t>
            </a:fld>
            <a:endParaRPr lang="sv-SE" dirty="0"/>
          </a:p>
        </p:txBody>
      </p:sp>
      <p:sp>
        <p:nvSpPr>
          <p:cNvPr id="4" name="Platshållare för text 3"/>
          <p:cNvSpPr>
            <a:spLocks noGrp="1"/>
          </p:cNvSpPr>
          <p:nvPr>
            <p:ph type="body" sz="quarter" idx="11"/>
          </p:nvPr>
        </p:nvSpPr>
        <p:spPr>
          <a:xfrm>
            <a:off x="479376" y="6525344"/>
            <a:ext cx="8834967" cy="264394"/>
          </a:xfrm>
        </p:spPr>
        <p:txBody>
          <a:bodyPr>
            <a:noAutofit/>
          </a:bodyPr>
          <a:lstStyle/>
          <a:p>
            <a:pPr marL="0" indent="0">
              <a:buNone/>
            </a:pPr>
            <a:r>
              <a:rPr lang="sv-SE" sz="1400" dirty="0" smtClean="0"/>
              <a:t>Källa: </a:t>
            </a:r>
            <a:r>
              <a:rPr lang="sv-SE" sz="1400" dirty="0" smtClean="0">
                <a:hlinkClick r:id="rId3"/>
              </a:rPr>
              <a:t>https</a:t>
            </a:r>
            <a:r>
              <a:rPr lang="sv-SE" sz="1400" dirty="0">
                <a:hlinkClick r:id="rId3"/>
              </a:rPr>
              <a:t>://www.uka.se/kvalitet--examenstillstand/sa-granskas-hogre-utbildning.html</a:t>
            </a:r>
            <a:endParaRPr lang="sv-SE" sz="1400" dirty="0"/>
          </a:p>
        </p:txBody>
      </p:sp>
      <p:grpSp>
        <p:nvGrpSpPr>
          <p:cNvPr id="32" name="Grupp 31"/>
          <p:cNvGrpSpPr/>
          <p:nvPr/>
        </p:nvGrpSpPr>
        <p:grpSpPr>
          <a:xfrm>
            <a:off x="119336" y="2212130"/>
            <a:ext cx="11324040" cy="3325274"/>
            <a:chOff x="119336" y="2212130"/>
            <a:chExt cx="11324040" cy="3325274"/>
          </a:xfrm>
        </p:grpSpPr>
        <p:pic>
          <p:nvPicPr>
            <p:cNvPr id="31" name="Bildobjekt 30"/>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429973" y="2625162"/>
              <a:ext cx="3013403" cy="2412926"/>
            </a:xfrm>
            <a:prstGeom prst="rect">
              <a:avLst/>
            </a:prstGeom>
            <a:noFill/>
          </p:spPr>
        </p:pic>
        <p:pic>
          <p:nvPicPr>
            <p:cNvPr id="7" name="Bildobjekt 6"/>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9336" y="2212130"/>
              <a:ext cx="4103530" cy="3325274"/>
            </a:xfrm>
            <a:prstGeom prst="rect">
              <a:avLst/>
            </a:prstGeom>
          </p:spPr>
        </p:pic>
        <p:pic>
          <p:nvPicPr>
            <p:cNvPr id="15" name="Bildobjekt 14"/>
            <p:cNvPicPr>
              <a:picLocks noChangeAspect="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30904" y="2680295"/>
              <a:ext cx="1739121" cy="2541321"/>
            </a:xfrm>
            <a:prstGeom prst="rect">
              <a:avLst/>
            </a:prstGeom>
          </p:spPr>
        </p:pic>
        <p:pic>
          <p:nvPicPr>
            <p:cNvPr id="16" name="Bildobjekt 15"/>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332646" y="2680207"/>
              <a:ext cx="1734754" cy="2437878"/>
            </a:xfrm>
            <a:prstGeom prst="rect">
              <a:avLst/>
            </a:prstGeom>
          </p:spPr>
        </p:pic>
      </p:grpSp>
      <p:pic>
        <p:nvPicPr>
          <p:cNvPr id="14" name="Bildobjekt 13"/>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431811" y="2627000"/>
            <a:ext cx="3013403" cy="2412926"/>
          </a:xfrm>
          <a:prstGeom prst="rect">
            <a:avLst/>
          </a:prstGeom>
          <a:solidFill>
            <a:schemeClr val="bg1"/>
          </a:solidFill>
        </p:spPr>
      </p:pic>
      <p:grpSp>
        <p:nvGrpSpPr>
          <p:cNvPr id="17" name="Grupp 16"/>
          <p:cNvGrpSpPr/>
          <p:nvPr/>
        </p:nvGrpSpPr>
        <p:grpSpPr>
          <a:xfrm>
            <a:off x="5519936" y="1268760"/>
            <a:ext cx="2547464" cy="808647"/>
            <a:chOff x="6456040" y="1268760"/>
            <a:chExt cx="2547464" cy="808647"/>
          </a:xfrm>
        </p:grpSpPr>
        <p:sp>
          <p:nvSpPr>
            <p:cNvPr id="9" name="textruta 8"/>
            <p:cNvSpPr txBox="1"/>
            <p:nvPr/>
          </p:nvSpPr>
          <p:spPr>
            <a:xfrm>
              <a:off x="6456040" y="1268760"/>
              <a:ext cx="2547464" cy="461665"/>
            </a:xfrm>
            <a:prstGeom prst="rect">
              <a:avLst/>
            </a:prstGeom>
            <a:noFill/>
          </p:spPr>
          <p:txBody>
            <a:bodyPr wrap="square" rtlCol="0">
              <a:spAutoFit/>
            </a:bodyPr>
            <a:lstStyle/>
            <a:p>
              <a:r>
                <a:rPr lang="sv-SE" sz="2400" dirty="0" smtClean="0">
                  <a:solidFill>
                    <a:srgbClr val="812991"/>
                  </a:solidFill>
                  <a:latin typeface="+mj-lt"/>
                </a:rPr>
                <a:t>Lärosätestillsyn</a:t>
              </a:r>
              <a:endParaRPr lang="sv-SE" sz="2400" dirty="0">
                <a:solidFill>
                  <a:srgbClr val="812991"/>
                </a:solidFill>
                <a:latin typeface="+mj-lt"/>
              </a:endParaRPr>
            </a:p>
          </p:txBody>
        </p:sp>
        <p:sp>
          <p:nvSpPr>
            <p:cNvPr id="18" name="Högerpil 17"/>
            <p:cNvSpPr/>
            <p:nvPr/>
          </p:nvSpPr>
          <p:spPr>
            <a:xfrm rot="8239828">
              <a:off x="6638153" y="1880449"/>
              <a:ext cx="792088" cy="196958"/>
            </a:xfrm>
            <a:prstGeom prst="rightArrow">
              <a:avLst/>
            </a:prstGeom>
            <a:solidFill>
              <a:srgbClr val="812991"/>
            </a:solidFill>
            <a:ln>
              <a:solidFill>
                <a:srgbClr val="8129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smtClean="0">
                <a:solidFill>
                  <a:schemeClr val="tx1"/>
                </a:solidFill>
              </a:endParaRPr>
            </a:p>
          </p:txBody>
        </p:sp>
      </p:grpSp>
      <p:grpSp>
        <p:nvGrpSpPr>
          <p:cNvPr id="11" name="Grupp 10"/>
          <p:cNvGrpSpPr/>
          <p:nvPr/>
        </p:nvGrpSpPr>
        <p:grpSpPr>
          <a:xfrm>
            <a:off x="2351584" y="5808280"/>
            <a:ext cx="5715815" cy="781430"/>
            <a:chOff x="3160797" y="5808280"/>
            <a:chExt cx="5715815" cy="781430"/>
          </a:xfrm>
        </p:grpSpPr>
        <p:sp>
          <p:nvSpPr>
            <p:cNvPr id="3" name="Högerpil 2"/>
            <p:cNvSpPr/>
            <p:nvPr/>
          </p:nvSpPr>
          <p:spPr>
            <a:xfrm rot="2464711">
              <a:off x="6255499" y="5826719"/>
              <a:ext cx="792088" cy="196958"/>
            </a:xfrm>
            <a:prstGeom prst="rightArrow">
              <a:avLst/>
            </a:prstGeom>
            <a:solidFill>
              <a:srgbClr val="812991"/>
            </a:solidFill>
            <a:ln>
              <a:solidFill>
                <a:srgbClr val="8129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smtClean="0">
                <a:solidFill>
                  <a:schemeClr val="tx1"/>
                </a:solidFill>
              </a:endParaRPr>
            </a:p>
          </p:txBody>
        </p:sp>
        <p:sp>
          <p:nvSpPr>
            <p:cNvPr id="12" name="textruta 11"/>
            <p:cNvSpPr txBox="1"/>
            <p:nvPr/>
          </p:nvSpPr>
          <p:spPr>
            <a:xfrm>
              <a:off x="3160797" y="6128045"/>
              <a:ext cx="2592288" cy="461665"/>
            </a:xfrm>
            <a:prstGeom prst="rect">
              <a:avLst/>
            </a:prstGeom>
            <a:noFill/>
          </p:spPr>
          <p:txBody>
            <a:bodyPr wrap="square" rtlCol="0">
              <a:spAutoFit/>
            </a:bodyPr>
            <a:lstStyle/>
            <a:p>
              <a:r>
                <a:rPr lang="sv-SE" sz="2400" dirty="0" smtClean="0">
                  <a:solidFill>
                    <a:srgbClr val="812991"/>
                  </a:solidFill>
                  <a:latin typeface="+mj-lt"/>
                </a:rPr>
                <a:t>Högre utbildning</a:t>
              </a:r>
              <a:endParaRPr lang="sv-SE" sz="2400" dirty="0">
                <a:solidFill>
                  <a:srgbClr val="812991"/>
                </a:solidFill>
                <a:latin typeface="+mj-lt"/>
              </a:endParaRPr>
            </a:p>
          </p:txBody>
        </p:sp>
        <p:sp>
          <p:nvSpPr>
            <p:cNvPr id="13" name="textruta 12"/>
            <p:cNvSpPr txBox="1"/>
            <p:nvPr/>
          </p:nvSpPr>
          <p:spPr>
            <a:xfrm>
              <a:off x="6942663" y="6119534"/>
              <a:ext cx="1933949" cy="461665"/>
            </a:xfrm>
            <a:prstGeom prst="rect">
              <a:avLst/>
            </a:prstGeom>
            <a:noFill/>
          </p:spPr>
          <p:txBody>
            <a:bodyPr wrap="square" rtlCol="0">
              <a:spAutoFit/>
            </a:bodyPr>
            <a:lstStyle/>
            <a:p>
              <a:r>
                <a:rPr lang="sv-SE" sz="2400" dirty="0" smtClean="0">
                  <a:solidFill>
                    <a:srgbClr val="812991"/>
                  </a:solidFill>
                  <a:latin typeface="+mj-lt"/>
                </a:rPr>
                <a:t>Forskning</a:t>
              </a:r>
              <a:endParaRPr lang="sv-SE" sz="2400" dirty="0">
                <a:solidFill>
                  <a:srgbClr val="812991"/>
                </a:solidFill>
                <a:latin typeface="+mj-lt"/>
              </a:endParaRPr>
            </a:p>
          </p:txBody>
        </p:sp>
        <p:sp>
          <p:nvSpPr>
            <p:cNvPr id="19" name="Högerpil 18"/>
            <p:cNvSpPr/>
            <p:nvPr/>
          </p:nvSpPr>
          <p:spPr>
            <a:xfrm rot="8524277">
              <a:off x="4918410" y="5808280"/>
              <a:ext cx="792088" cy="196958"/>
            </a:xfrm>
            <a:prstGeom prst="rightArrow">
              <a:avLst/>
            </a:prstGeom>
            <a:solidFill>
              <a:srgbClr val="812991"/>
            </a:solidFill>
            <a:ln>
              <a:solidFill>
                <a:srgbClr val="8129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smtClean="0">
                <a:solidFill>
                  <a:schemeClr val="tx1"/>
                </a:solidFill>
              </a:endParaRPr>
            </a:p>
          </p:txBody>
        </p:sp>
      </p:grpSp>
      <p:grpSp>
        <p:nvGrpSpPr>
          <p:cNvPr id="27" name="Grupp 26"/>
          <p:cNvGrpSpPr/>
          <p:nvPr/>
        </p:nvGrpSpPr>
        <p:grpSpPr>
          <a:xfrm>
            <a:off x="6308014" y="1916832"/>
            <a:ext cx="5624646" cy="2772254"/>
            <a:chOff x="7124673" y="2840191"/>
            <a:chExt cx="4917710" cy="1764403"/>
          </a:xfrm>
        </p:grpSpPr>
        <p:sp>
          <p:nvSpPr>
            <p:cNvPr id="20" name="Platshållare för innehåll 1"/>
            <p:cNvSpPr txBox="1">
              <a:spLocks/>
            </p:cNvSpPr>
            <p:nvPr/>
          </p:nvSpPr>
          <p:spPr>
            <a:xfrm>
              <a:off x="7124673" y="2861122"/>
              <a:ext cx="3556646" cy="1743472"/>
            </a:xfrm>
            <a:prstGeom prst="rect">
              <a:avLst/>
            </a:prstGeom>
          </p:spPr>
          <p:txBody>
            <a:bodyPr/>
            <a:lstStyle>
              <a:lvl1pPr marL="273044" indent="-273044" algn="l" defTabSz="914377" rtl="0" eaLnBrk="1" latinLnBrk="0" hangingPunct="1">
                <a:spcBef>
                  <a:spcPct val="20000"/>
                </a:spcBef>
                <a:buClr>
                  <a:schemeClr val="accent1"/>
                </a:buClr>
                <a:buSzPct val="100000"/>
                <a:buFont typeface="Georgia" pitchFamily="18" charset="0"/>
                <a:buChar char="●"/>
                <a:defRPr sz="2000" kern="1200">
                  <a:solidFill>
                    <a:schemeClr val="tx1"/>
                  </a:solidFill>
                  <a:latin typeface="+mn-lt"/>
                  <a:ea typeface="+mn-ea"/>
                  <a:cs typeface="+mn-cs"/>
                </a:defRPr>
              </a:lvl1pPr>
              <a:lvl2pPr marL="536561" indent="-263519" algn="l" defTabSz="914377" rtl="0" eaLnBrk="1" latinLnBrk="0" hangingPunct="1">
                <a:spcBef>
                  <a:spcPct val="20000"/>
                </a:spcBef>
                <a:buClr>
                  <a:schemeClr val="accent2"/>
                </a:buClr>
                <a:buFont typeface="Georgia" pitchFamily="18" charset="0"/>
                <a:buChar char="●"/>
                <a:defRPr sz="1800" kern="1200">
                  <a:solidFill>
                    <a:schemeClr val="tx1"/>
                  </a:solidFill>
                  <a:latin typeface="+mn-lt"/>
                  <a:ea typeface="+mn-ea"/>
                  <a:cs typeface="+mn-cs"/>
                </a:defRPr>
              </a:lvl2pPr>
              <a:lvl3pPr marL="809605" indent="-273044" algn="l" defTabSz="914377" rtl="0" eaLnBrk="1" latinLnBrk="0" hangingPunct="1">
                <a:spcBef>
                  <a:spcPct val="20000"/>
                </a:spcBef>
                <a:buClr>
                  <a:schemeClr val="accent3"/>
                </a:buClr>
                <a:buFont typeface="Georgia" pitchFamily="18" charset="0"/>
                <a:buChar char="●"/>
                <a:defRPr sz="1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sv-SE" sz="1800" dirty="0" smtClean="0"/>
                <a:t>Bedömningsområden</a:t>
              </a:r>
            </a:p>
            <a:p>
              <a:pPr marL="615942" lvl="1" indent="-342900">
                <a:buFont typeface="+mj-lt"/>
                <a:buAutoNum type="arabicPeriod"/>
              </a:pPr>
              <a:r>
                <a:rPr lang="sv-SE" sz="1600" dirty="0" smtClean="0"/>
                <a:t>Styrning och organisation</a:t>
              </a:r>
            </a:p>
            <a:p>
              <a:pPr marL="615942" lvl="1" indent="-342900">
                <a:buFont typeface="+mj-lt"/>
                <a:buAutoNum type="arabicPeriod"/>
              </a:pPr>
              <a:r>
                <a:rPr lang="sv-SE" sz="1600" dirty="0" smtClean="0"/>
                <a:t>Förutsättningar</a:t>
              </a:r>
            </a:p>
            <a:p>
              <a:pPr marL="615942" lvl="1" indent="-342900">
                <a:buFont typeface="+mj-lt"/>
                <a:buAutoNum type="arabicPeriod"/>
              </a:pPr>
              <a:r>
                <a:rPr lang="sv-SE" sz="1600" dirty="0" smtClean="0"/>
                <a:t>Utformning, genomförande och resultat</a:t>
              </a:r>
            </a:p>
            <a:p>
              <a:pPr marL="615942" lvl="1" indent="-342900">
                <a:buFont typeface="+mj-lt"/>
                <a:buAutoNum type="arabicPeriod"/>
              </a:pPr>
              <a:r>
                <a:rPr lang="sv-SE" sz="1600" dirty="0" smtClean="0"/>
                <a:t>Jämställdhet</a:t>
              </a:r>
            </a:p>
            <a:p>
              <a:pPr marL="615942" lvl="1" indent="-342900">
                <a:buFont typeface="+mj-lt"/>
                <a:buAutoNum type="arabicPeriod"/>
              </a:pPr>
              <a:r>
                <a:rPr lang="sv-SE" sz="1600" dirty="0" smtClean="0"/>
                <a:t>Student- och doktorandperspektiv</a:t>
              </a:r>
            </a:p>
            <a:p>
              <a:pPr marL="615942" lvl="1" indent="-342900">
                <a:buFont typeface="+mj-lt"/>
                <a:buAutoNum type="arabicPeriod"/>
              </a:pPr>
              <a:r>
                <a:rPr lang="sv-SE" sz="1600" dirty="0" smtClean="0"/>
                <a:t>Arbetsliv och samverkan</a:t>
              </a:r>
            </a:p>
          </p:txBody>
        </p:sp>
        <p:sp>
          <p:nvSpPr>
            <p:cNvPr id="25" name="Platshållare för innehåll 1"/>
            <p:cNvSpPr txBox="1">
              <a:spLocks/>
            </p:cNvSpPr>
            <p:nvPr/>
          </p:nvSpPr>
          <p:spPr>
            <a:xfrm>
              <a:off x="9734025" y="2840191"/>
              <a:ext cx="2308358" cy="1053525"/>
            </a:xfrm>
            <a:prstGeom prst="rect">
              <a:avLst/>
            </a:prstGeom>
          </p:spPr>
          <p:txBody>
            <a:bodyPr/>
            <a:lstStyle>
              <a:lvl1pPr marL="273044" indent="-273044" algn="l" defTabSz="914377" rtl="0" eaLnBrk="1" latinLnBrk="0" hangingPunct="1">
                <a:spcBef>
                  <a:spcPct val="20000"/>
                </a:spcBef>
                <a:buClr>
                  <a:schemeClr val="accent1"/>
                </a:buClr>
                <a:buSzPct val="100000"/>
                <a:buFont typeface="Georgia" pitchFamily="18" charset="0"/>
                <a:buChar char="●"/>
                <a:defRPr sz="2000" kern="1200">
                  <a:solidFill>
                    <a:schemeClr val="tx1"/>
                  </a:solidFill>
                  <a:latin typeface="+mn-lt"/>
                  <a:ea typeface="+mn-ea"/>
                  <a:cs typeface="+mn-cs"/>
                </a:defRPr>
              </a:lvl1pPr>
              <a:lvl2pPr marL="536561" indent="-263519" algn="l" defTabSz="914377" rtl="0" eaLnBrk="1" latinLnBrk="0" hangingPunct="1">
                <a:spcBef>
                  <a:spcPct val="20000"/>
                </a:spcBef>
                <a:buClr>
                  <a:schemeClr val="accent2"/>
                </a:buClr>
                <a:buFont typeface="Georgia" pitchFamily="18" charset="0"/>
                <a:buChar char="●"/>
                <a:defRPr sz="1800" kern="1200">
                  <a:solidFill>
                    <a:schemeClr val="tx1"/>
                  </a:solidFill>
                  <a:latin typeface="+mn-lt"/>
                  <a:ea typeface="+mn-ea"/>
                  <a:cs typeface="+mn-cs"/>
                </a:defRPr>
              </a:lvl2pPr>
              <a:lvl3pPr marL="809605" indent="-273044" algn="l" defTabSz="914377" rtl="0" eaLnBrk="1" latinLnBrk="0" hangingPunct="1">
                <a:spcBef>
                  <a:spcPct val="20000"/>
                </a:spcBef>
                <a:buClr>
                  <a:schemeClr val="accent3"/>
                </a:buClr>
                <a:buFont typeface="Georgia" pitchFamily="18" charset="0"/>
                <a:buChar char="●"/>
                <a:defRPr sz="1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sv-SE" sz="1800" dirty="0" smtClean="0"/>
                <a:t>Bedömningsgrunder</a:t>
              </a:r>
            </a:p>
            <a:p>
              <a:pPr marL="273042" lvl="1" indent="0">
                <a:buNone/>
              </a:pPr>
              <a:r>
                <a:rPr lang="sv-SE" sz="1600" dirty="0" smtClean="0">
                  <a:solidFill>
                    <a:schemeClr val="accent2"/>
                  </a:solidFill>
                </a:rPr>
                <a:t>    1.1</a:t>
              </a:r>
              <a:r>
                <a:rPr lang="sv-SE" sz="1600" dirty="0" smtClean="0"/>
                <a:t> … </a:t>
              </a:r>
              <a:r>
                <a:rPr lang="sv-SE" sz="1600" dirty="0">
                  <a:solidFill>
                    <a:schemeClr val="accent2"/>
                  </a:solidFill>
                </a:rPr>
                <a:t>1.6</a:t>
              </a:r>
            </a:p>
            <a:p>
              <a:pPr marL="273042" lvl="1" indent="0">
                <a:buNone/>
              </a:pPr>
              <a:r>
                <a:rPr lang="sv-SE" sz="1600" dirty="0" smtClean="0">
                  <a:solidFill>
                    <a:schemeClr val="accent2"/>
                  </a:solidFill>
                </a:rPr>
                <a:t>    2.1</a:t>
              </a:r>
              <a:r>
                <a:rPr lang="sv-SE" sz="1600" dirty="0" smtClean="0"/>
                <a:t> … </a:t>
              </a:r>
              <a:r>
                <a:rPr lang="sv-SE" sz="1600" dirty="0" smtClean="0">
                  <a:solidFill>
                    <a:schemeClr val="accent2"/>
                  </a:solidFill>
                </a:rPr>
                <a:t>2.4</a:t>
              </a:r>
            </a:p>
            <a:p>
              <a:pPr marL="273042" lvl="1" indent="0">
                <a:buNone/>
              </a:pPr>
              <a:r>
                <a:rPr lang="sv-SE" sz="1600" dirty="0">
                  <a:solidFill>
                    <a:schemeClr val="accent2"/>
                  </a:solidFill>
                </a:rPr>
                <a:t> </a:t>
              </a:r>
              <a:r>
                <a:rPr lang="sv-SE" sz="1600" dirty="0" smtClean="0">
                  <a:solidFill>
                    <a:schemeClr val="accent2"/>
                  </a:solidFill>
                </a:rPr>
                <a:t>   …</a:t>
              </a:r>
              <a:endParaRPr lang="sv-SE" sz="1600" dirty="0">
                <a:solidFill>
                  <a:schemeClr val="accent2"/>
                </a:solidFill>
              </a:endParaRPr>
            </a:p>
          </p:txBody>
        </p:sp>
      </p:grpSp>
      <p:cxnSp>
        <p:nvCxnSpPr>
          <p:cNvPr id="30" name="Rak pilkoppling 29"/>
          <p:cNvCxnSpPr/>
          <p:nvPr/>
        </p:nvCxnSpPr>
        <p:spPr>
          <a:xfrm>
            <a:off x="8950292" y="2134122"/>
            <a:ext cx="454065" cy="0"/>
          </a:xfrm>
          <a:prstGeom prst="straightConnector1">
            <a:avLst/>
          </a:prstGeom>
          <a:ln w="28575">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4530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fill="hold" nodeType="clickEffect">
                                  <p:stCondLst>
                                    <p:cond delay="0"/>
                                  </p:stCondLst>
                                  <p:childTnLst>
                                    <p:animMotion origin="layout" path="M -4.16667E-6 2.22222E-6 L -0.38007 -0.00996 " pathEditMode="relative" rAng="0" ptsTypes="AA">
                                      <p:cBhvr>
                                        <p:cTn id="6" dur="750" fill="hold"/>
                                        <p:tgtEl>
                                          <p:spTgt spid="14"/>
                                        </p:tgtEl>
                                        <p:attrNameLst>
                                          <p:attrName>ppt_x</p:attrName>
                                          <p:attrName>ppt_y</p:attrName>
                                        </p:attrNameLst>
                                      </p:cBhvr>
                                      <p:rCtr x="-19010" y="-509"/>
                                    </p:animMotion>
                                  </p:childTnLst>
                                </p:cTn>
                              </p:par>
                              <p:par>
                                <p:cTn id="7" presetID="6" presetClass="emph" presetSubtype="0" fill="hold" nodeType="withEffect">
                                  <p:stCondLst>
                                    <p:cond delay="0"/>
                                  </p:stCondLst>
                                  <p:childTnLst>
                                    <p:animScale>
                                      <p:cBhvr>
                                        <p:cTn id="8" dur="2000" fill="hold"/>
                                        <p:tgtEl>
                                          <p:spTgt spid="14"/>
                                        </p:tgtEl>
                                      </p:cBhvr>
                                      <p:by x="150000" y="150000"/>
                                    </p:animScale>
                                  </p:childTnLst>
                                </p:cTn>
                              </p:par>
                              <p:par>
                                <p:cTn id="9" presetID="1" presetClass="exit" presetSubtype="0" fill="hold" nodeType="withEffect">
                                  <p:stCondLst>
                                    <p:cond delay="0"/>
                                  </p:stCondLst>
                                  <p:childTnLst>
                                    <p:set>
                                      <p:cBhvr>
                                        <p:cTn id="10" dur="1" fill="hold">
                                          <p:stCondLst>
                                            <p:cond delay="0"/>
                                          </p:stCondLst>
                                        </p:cTn>
                                        <p:tgtEl>
                                          <p:spTgt spid="32"/>
                                        </p:tgtEl>
                                        <p:attrNameLst>
                                          <p:attrName>style.visibility</p:attrName>
                                        </p:attrNameLst>
                                      </p:cBhvr>
                                      <p:to>
                                        <p:strVal val="hidden"/>
                                      </p:to>
                                    </p:set>
                                  </p:childTnLst>
                                </p:cTn>
                              </p:par>
                              <p:par>
                                <p:cTn id="11" presetID="1" presetClass="entr" presetSubtype="0" fill="hold" nodeType="withEffect">
                                  <p:stCondLst>
                                    <p:cond delay="200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xit" presetSubtype="0" fill="hold" nodeType="withEffect">
                                  <p:stCondLst>
                                    <p:cond delay="0"/>
                                  </p:stCondLst>
                                  <p:childTnLst>
                                    <p:set>
                                      <p:cBhvr>
                                        <p:cTn id="24" dur="1" fill="hold">
                                          <p:stCondLst>
                                            <p:cond delay="0"/>
                                          </p:stCondLst>
                                        </p:cTn>
                                        <p:tgtEl>
                                          <p:spTgt spid="27"/>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half" idx="1"/>
          </p:nvPr>
        </p:nvSpPr>
        <p:spPr>
          <a:xfrm>
            <a:off x="886429" y="2261592"/>
            <a:ext cx="4417483" cy="3183632"/>
          </a:xfrm>
        </p:spPr>
        <p:txBody>
          <a:bodyPr/>
          <a:lstStyle/>
          <a:p>
            <a:r>
              <a:rPr lang="sv-SE" dirty="0" smtClean="0"/>
              <a:t>Bedömningsområden</a:t>
            </a:r>
          </a:p>
          <a:p>
            <a:pPr marL="615942" lvl="1" indent="-342900">
              <a:buFont typeface="+mj-lt"/>
              <a:buAutoNum type="arabicPeriod"/>
            </a:pPr>
            <a:r>
              <a:rPr lang="sv-SE" dirty="0" smtClean="0"/>
              <a:t>Styrning och organisation</a:t>
            </a:r>
          </a:p>
          <a:p>
            <a:pPr marL="615942" lvl="1" indent="-342900">
              <a:buFont typeface="+mj-lt"/>
              <a:buAutoNum type="arabicPeriod"/>
            </a:pPr>
            <a:r>
              <a:rPr lang="sv-SE" dirty="0" smtClean="0"/>
              <a:t>Förutsättningar</a:t>
            </a:r>
          </a:p>
          <a:p>
            <a:pPr marL="615942" lvl="1" indent="-342900">
              <a:buFont typeface="+mj-lt"/>
              <a:buAutoNum type="arabicPeriod"/>
            </a:pPr>
            <a:r>
              <a:rPr lang="sv-SE" dirty="0" smtClean="0">
                <a:solidFill>
                  <a:schemeClr val="bg1">
                    <a:lumMod val="50000"/>
                  </a:schemeClr>
                </a:solidFill>
              </a:rPr>
              <a:t>Utformning, genomförande och resultat</a:t>
            </a:r>
          </a:p>
          <a:p>
            <a:pPr marL="615942" lvl="1" indent="-342900">
              <a:buFont typeface="+mj-lt"/>
              <a:buAutoNum type="arabicPeriod"/>
            </a:pPr>
            <a:r>
              <a:rPr lang="sv-SE" dirty="0" smtClean="0">
                <a:solidFill>
                  <a:schemeClr val="bg1">
                    <a:lumMod val="50000"/>
                  </a:schemeClr>
                </a:solidFill>
              </a:rPr>
              <a:t>Jämställdhet</a:t>
            </a:r>
          </a:p>
          <a:p>
            <a:pPr marL="615942" lvl="1" indent="-342900">
              <a:buFont typeface="+mj-lt"/>
              <a:buAutoNum type="arabicPeriod"/>
            </a:pPr>
            <a:r>
              <a:rPr lang="sv-SE" dirty="0" smtClean="0">
                <a:solidFill>
                  <a:schemeClr val="bg1">
                    <a:lumMod val="50000"/>
                  </a:schemeClr>
                </a:solidFill>
              </a:rPr>
              <a:t>Student- och doktorandperspektiv</a:t>
            </a:r>
          </a:p>
          <a:p>
            <a:pPr marL="615942" lvl="1" indent="-342900">
              <a:buFont typeface="+mj-lt"/>
              <a:buAutoNum type="arabicPeriod"/>
            </a:pPr>
            <a:r>
              <a:rPr lang="sv-SE" dirty="0" smtClean="0">
                <a:solidFill>
                  <a:schemeClr val="bg1">
                    <a:lumMod val="50000"/>
                  </a:schemeClr>
                </a:solidFill>
              </a:rPr>
              <a:t>Arbetsliv och samverkan</a:t>
            </a:r>
          </a:p>
        </p:txBody>
      </p:sp>
      <p:sp>
        <p:nvSpPr>
          <p:cNvPr id="4" name="Rubrik 3"/>
          <p:cNvSpPr>
            <a:spLocks noGrp="1"/>
          </p:cNvSpPr>
          <p:nvPr>
            <p:ph type="title"/>
          </p:nvPr>
        </p:nvSpPr>
        <p:spPr>
          <a:xfrm>
            <a:off x="1679511" y="419138"/>
            <a:ext cx="9745081" cy="777614"/>
          </a:xfrm>
        </p:spPr>
        <p:txBody>
          <a:bodyPr>
            <a:normAutofit fontScale="90000"/>
          </a:bodyPr>
          <a:lstStyle/>
          <a:p>
            <a:r>
              <a:rPr lang="sv-SE" dirty="0" smtClean="0"/>
              <a:t>Kvalitetssäkring av stödverksamhet ingår i den sammanvägda bedömningen</a:t>
            </a:r>
            <a:endParaRPr lang="sv-SE" dirty="0"/>
          </a:p>
        </p:txBody>
      </p:sp>
      <p:sp>
        <p:nvSpPr>
          <p:cNvPr id="5" name="Platshållare för bildnummer 4"/>
          <p:cNvSpPr>
            <a:spLocks noGrp="1"/>
          </p:cNvSpPr>
          <p:nvPr>
            <p:ph type="sldNum" sz="quarter" idx="10"/>
          </p:nvPr>
        </p:nvSpPr>
        <p:spPr/>
        <p:txBody>
          <a:bodyPr/>
          <a:lstStyle/>
          <a:p>
            <a:fld id="{E21FFC3D-594F-4CAE-AAA5-4C3555641468}" type="slidenum">
              <a:rPr lang="sv-SE" smtClean="0"/>
              <a:pPr/>
              <a:t>3</a:t>
            </a:fld>
            <a:endParaRPr lang="sv-SE" dirty="0"/>
          </a:p>
        </p:txBody>
      </p:sp>
      <p:sp>
        <p:nvSpPr>
          <p:cNvPr id="14" name="Platshållare för text 3"/>
          <p:cNvSpPr txBox="1">
            <a:spLocks/>
          </p:cNvSpPr>
          <p:nvPr/>
        </p:nvSpPr>
        <p:spPr>
          <a:xfrm>
            <a:off x="767408" y="6525344"/>
            <a:ext cx="9408368" cy="195754"/>
          </a:xfrm>
          <a:prstGeom prst="rect">
            <a:avLst/>
          </a:prstGeom>
        </p:spPr>
        <p:txBody>
          <a:bodyPr>
            <a:noAutofit/>
          </a:bodyPr>
          <a:lstStyle>
            <a:lvl1pPr marL="273044" indent="-273044" algn="l" defTabSz="914377" rtl="0" eaLnBrk="1" latinLnBrk="0" hangingPunct="1">
              <a:spcBef>
                <a:spcPct val="20000"/>
              </a:spcBef>
              <a:buClr>
                <a:schemeClr val="accent1"/>
              </a:buClr>
              <a:buSzPct val="100000"/>
              <a:buFont typeface="Georgia" pitchFamily="18" charset="0"/>
              <a:buChar char="●"/>
              <a:defRPr sz="2000" kern="1200">
                <a:solidFill>
                  <a:schemeClr val="tx1"/>
                </a:solidFill>
                <a:latin typeface="+mn-lt"/>
                <a:ea typeface="+mn-ea"/>
                <a:cs typeface="+mn-cs"/>
              </a:defRPr>
            </a:lvl1pPr>
            <a:lvl2pPr marL="536561" indent="-263519" algn="l" defTabSz="914377" rtl="0" eaLnBrk="1" latinLnBrk="0" hangingPunct="1">
              <a:spcBef>
                <a:spcPct val="20000"/>
              </a:spcBef>
              <a:buClr>
                <a:schemeClr val="accent2"/>
              </a:buClr>
              <a:buFont typeface="Georgia" pitchFamily="18" charset="0"/>
              <a:buChar char="●"/>
              <a:defRPr sz="1800" kern="1200">
                <a:solidFill>
                  <a:schemeClr val="tx1"/>
                </a:solidFill>
                <a:latin typeface="+mn-lt"/>
                <a:ea typeface="+mn-ea"/>
                <a:cs typeface="+mn-cs"/>
              </a:defRPr>
            </a:lvl2pPr>
            <a:lvl3pPr marL="809605" indent="-273044" algn="l" defTabSz="914377" rtl="0" eaLnBrk="1" latinLnBrk="0" hangingPunct="1">
              <a:spcBef>
                <a:spcPct val="20000"/>
              </a:spcBef>
              <a:buClr>
                <a:schemeClr val="accent3"/>
              </a:buClr>
              <a:buFont typeface="Georgia" pitchFamily="18" charset="0"/>
              <a:buChar char="●"/>
              <a:defRPr sz="1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Georgia" pitchFamily="18" charset="0"/>
              <a:buNone/>
            </a:pPr>
            <a:r>
              <a:rPr lang="sv-SE" sz="1400" dirty="0" smtClean="0"/>
              <a:t>Källa: Vägledning för granskning av lärosätenas kvalitetssäkringsarbete, rev 2019-02-15</a:t>
            </a:r>
            <a:endParaRPr lang="sv-SE" sz="1400" dirty="0"/>
          </a:p>
        </p:txBody>
      </p:sp>
      <p:sp>
        <p:nvSpPr>
          <p:cNvPr id="15" name="Platshållare för innehåll 2"/>
          <p:cNvSpPr txBox="1">
            <a:spLocks/>
          </p:cNvSpPr>
          <p:nvPr/>
        </p:nvSpPr>
        <p:spPr>
          <a:xfrm>
            <a:off x="5540240" y="2132856"/>
            <a:ext cx="5755436" cy="3471664"/>
          </a:xfrm>
          <a:prstGeom prst="rect">
            <a:avLst/>
          </a:prstGeom>
        </p:spPr>
        <p:txBody>
          <a:bodyPr vert="horz" lIns="91440" tIns="45720" rIns="91440" bIns="45720" rtlCol="0">
            <a:normAutofit/>
          </a:bodyPr>
          <a:lstStyle>
            <a:lvl1pPr marL="273044" indent="-273044" algn="l" defTabSz="914377" rtl="0" eaLnBrk="1" latinLnBrk="0" hangingPunct="1">
              <a:spcBef>
                <a:spcPct val="20000"/>
              </a:spcBef>
              <a:buClr>
                <a:schemeClr val="accent1"/>
              </a:buClr>
              <a:buSzPct val="100000"/>
              <a:buFont typeface="Georgia" pitchFamily="18" charset="0"/>
              <a:buChar char="●"/>
              <a:defRPr sz="2000" kern="1200">
                <a:solidFill>
                  <a:schemeClr val="tx1"/>
                </a:solidFill>
                <a:latin typeface="+mn-lt"/>
                <a:ea typeface="+mn-ea"/>
                <a:cs typeface="+mn-cs"/>
              </a:defRPr>
            </a:lvl1pPr>
            <a:lvl2pPr marL="536561" indent="-263519" algn="l" defTabSz="914377" rtl="0" eaLnBrk="1" latinLnBrk="0" hangingPunct="1">
              <a:spcBef>
                <a:spcPct val="20000"/>
              </a:spcBef>
              <a:buClr>
                <a:schemeClr val="accent2"/>
              </a:buClr>
              <a:buFont typeface="Georgia" pitchFamily="18" charset="0"/>
              <a:buChar char="●"/>
              <a:defRPr sz="1800" kern="1200">
                <a:solidFill>
                  <a:schemeClr val="tx1"/>
                </a:solidFill>
                <a:latin typeface="+mn-lt"/>
                <a:ea typeface="+mn-ea"/>
                <a:cs typeface="+mn-cs"/>
              </a:defRPr>
            </a:lvl2pPr>
            <a:lvl3pPr marL="809605" indent="-273044" algn="l" defTabSz="914377" rtl="0" eaLnBrk="1" latinLnBrk="0" hangingPunct="1">
              <a:spcBef>
                <a:spcPct val="20000"/>
              </a:spcBef>
              <a:buClr>
                <a:schemeClr val="accent3"/>
              </a:buClr>
              <a:buFont typeface="Georgia" pitchFamily="18" charset="0"/>
              <a:buChar char="●"/>
              <a:defRPr sz="16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sv-SE" dirty="0" smtClean="0"/>
              <a:t>Bedömningsgrunder</a:t>
            </a:r>
          </a:p>
          <a:p>
            <a:pPr lvl="1"/>
            <a:r>
              <a:rPr lang="sv-SE" dirty="0" smtClean="0"/>
              <a:t>1.4 Lärosätet har systematiska processer som uppmuntrar till delaktighet, engagemang och ansvar hos lärare, övrig personal samt studenter och doktorander. </a:t>
            </a:r>
          </a:p>
          <a:p>
            <a:pPr lvl="1"/>
            <a:r>
              <a:rPr lang="sv-SE" dirty="0" smtClean="0"/>
              <a:t>2.3 </a:t>
            </a:r>
            <a:r>
              <a:rPr lang="sv-SE" dirty="0"/>
              <a:t>Lärosätet säkerställer att infrastruktur, studentstöd och läranderesurser är ändamålsenliga för studenternas och doktorandernas lärande och att dessa används på ett effektivt sätt. </a:t>
            </a:r>
          </a:p>
        </p:txBody>
      </p:sp>
    </p:spTree>
    <p:extLst>
      <p:ext uri="{BB962C8B-B14F-4D97-AF65-F5344CB8AC3E}">
        <p14:creationId xmlns:p14="http://schemas.microsoft.com/office/powerpoint/2010/main" val="807938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solidFill>
                  <a:srgbClr val="000000"/>
                </a:solidFill>
                <a:latin typeface="Arial" charset="0"/>
                <a:ea typeface="Arial" charset="0"/>
                <a:cs typeface="Arial" charset="0"/>
                <a:sym typeface="Arial" charset="0"/>
              </a:rPr>
              <a:t>Processen</a:t>
            </a:r>
            <a:endParaRPr lang="sv-SE" dirty="0"/>
          </a:p>
        </p:txBody>
      </p:sp>
      <p:sp>
        <p:nvSpPr>
          <p:cNvPr id="4" name="Platshållare för bildnummer 3"/>
          <p:cNvSpPr>
            <a:spLocks noGrp="1"/>
          </p:cNvSpPr>
          <p:nvPr>
            <p:ph type="sldNum" sz="quarter" idx="10"/>
          </p:nvPr>
        </p:nvSpPr>
        <p:spPr/>
        <p:txBody>
          <a:bodyPr/>
          <a:lstStyle/>
          <a:p>
            <a:fld id="{E21FFC3D-594F-4CAE-AAA5-4C3555641468}" type="slidenum">
              <a:rPr lang="sv-SE" smtClean="0"/>
              <a:pPr/>
              <a:t>4</a:t>
            </a:fld>
            <a:endParaRPr lang="sv-SE" dirty="0"/>
          </a:p>
        </p:txBody>
      </p:sp>
      <p:pic>
        <p:nvPicPr>
          <p:cNvPr id="6" name="Bildobjekt 5"/>
          <p:cNvPicPr>
            <a:picLocks noChangeAspect="1"/>
          </p:cNvPicPr>
          <p:nvPr/>
        </p:nvPicPr>
        <p:blipFill>
          <a:blip r:embed="rId3"/>
          <a:stretch>
            <a:fillRect/>
          </a:stretch>
        </p:blipFill>
        <p:spPr>
          <a:xfrm>
            <a:off x="1679511" y="253557"/>
            <a:ext cx="8738557" cy="6156711"/>
          </a:xfrm>
          <a:prstGeom prst="rect">
            <a:avLst/>
          </a:prstGeom>
        </p:spPr>
      </p:pic>
      <p:sp>
        <p:nvSpPr>
          <p:cNvPr id="7" name="Platshållare för text 3"/>
          <p:cNvSpPr txBox="1">
            <a:spLocks/>
          </p:cNvSpPr>
          <p:nvPr/>
        </p:nvSpPr>
        <p:spPr>
          <a:xfrm>
            <a:off x="767408" y="6473606"/>
            <a:ext cx="9408368" cy="195754"/>
          </a:xfrm>
          <a:prstGeom prst="rect">
            <a:avLst/>
          </a:prstGeom>
        </p:spPr>
        <p:txBody>
          <a:bodyPr>
            <a:noAutofit/>
          </a:bodyPr>
          <a:lstStyle>
            <a:lvl1pPr marL="273044" indent="-273044" algn="l" defTabSz="914377" rtl="0" eaLnBrk="1" latinLnBrk="0" hangingPunct="1">
              <a:spcBef>
                <a:spcPct val="20000"/>
              </a:spcBef>
              <a:buClr>
                <a:schemeClr val="accent1"/>
              </a:buClr>
              <a:buSzPct val="100000"/>
              <a:buFont typeface="Georgia" pitchFamily="18" charset="0"/>
              <a:buChar char="●"/>
              <a:defRPr sz="2000" kern="1200">
                <a:solidFill>
                  <a:schemeClr val="tx1"/>
                </a:solidFill>
                <a:latin typeface="+mn-lt"/>
                <a:ea typeface="+mn-ea"/>
                <a:cs typeface="+mn-cs"/>
              </a:defRPr>
            </a:lvl1pPr>
            <a:lvl2pPr marL="536561" indent="-263519" algn="l" defTabSz="914377" rtl="0" eaLnBrk="1" latinLnBrk="0" hangingPunct="1">
              <a:spcBef>
                <a:spcPct val="20000"/>
              </a:spcBef>
              <a:buClr>
                <a:schemeClr val="accent2"/>
              </a:buClr>
              <a:buFont typeface="Georgia" pitchFamily="18" charset="0"/>
              <a:buChar char="●"/>
              <a:defRPr sz="1800" kern="1200">
                <a:solidFill>
                  <a:schemeClr val="tx1"/>
                </a:solidFill>
                <a:latin typeface="+mn-lt"/>
                <a:ea typeface="+mn-ea"/>
                <a:cs typeface="+mn-cs"/>
              </a:defRPr>
            </a:lvl2pPr>
            <a:lvl3pPr marL="809605" indent="-273044" algn="l" defTabSz="914377" rtl="0" eaLnBrk="1" latinLnBrk="0" hangingPunct="1">
              <a:spcBef>
                <a:spcPct val="20000"/>
              </a:spcBef>
              <a:buClr>
                <a:schemeClr val="accent3"/>
              </a:buClr>
              <a:buFont typeface="Georgia" pitchFamily="18" charset="0"/>
              <a:buChar char="●"/>
              <a:defRPr sz="1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Georgia" pitchFamily="18" charset="0"/>
              <a:buNone/>
            </a:pPr>
            <a:r>
              <a:rPr lang="sv-SE" sz="1400" dirty="0" smtClean="0"/>
              <a:t>Källa: Vägledning för granskning av lärosätenas kvalitetssäkringsarbete, rev 2019-02-15</a:t>
            </a:r>
            <a:endParaRPr lang="sv-SE" sz="1400" dirty="0"/>
          </a:p>
        </p:txBody>
      </p:sp>
    </p:spTree>
    <p:extLst>
      <p:ext uri="{BB962C8B-B14F-4D97-AF65-F5344CB8AC3E}">
        <p14:creationId xmlns:p14="http://schemas.microsoft.com/office/powerpoint/2010/main" val="2074005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Granskas vi på lika villkor? …</a:t>
            </a:r>
            <a:endParaRPr lang="sv-SE" dirty="0"/>
          </a:p>
        </p:txBody>
      </p:sp>
      <p:sp>
        <p:nvSpPr>
          <p:cNvPr id="5" name="Platshållare för bildnummer 4"/>
          <p:cNvSpPr>
            <a:spLocks noGrp="1"/>
          </p:cNvSpPr>
          <p:nvPr>
            <p:ph type="sldNum" sz="quarter" idx="4294967295"/>
          </p:nvPr>
        </p:nvSpPr>
        <p:spPr>
          <a:xfrm>
            <a:off x="11123613" y="6281738"/>
            <a:ext cx="1068387" cy="242887"/>
          </a:xfrm>
        </p:spPr>
        <p:txBody>
          <a:bodyPr/>
          <a:lstStyle/>
          <a:p>
            <a:fld id="{E21FFC3D-594F-4CAE-AAA5-4C3555641468}" type="slidenum">
              <a:rPr lang="sv-SE" smtClean="0"/>
              <a:pPr/>
              <a:t>5</a:t>
            </a:fld>
            <a:endParaRPr lang="sv-SE" dirty="0"/>
          </a:p>
        </p:txBody>
      </p:sp>
      <p:sp>
        <p:nvSpPr>
          <p:cNvPr id="7" name="Platshållare för text 3"/>
          <p:cNvSpPr txBox="1">
            <a:spLocks/>
          </p:cNvSpPr>
          <p:nvPr/>
        </p:nvSpPr>
        <p:spPr>
          <a:xfrm>
            <a:off x="767408" y="6093296"/>
            <a:ext cx="10513168" cy="720080"/>
          </a:xfrm>
          <a:prstGeom prst="rect">
            <a:avLst/>
          </a:prstGeom>
        </p:spPr>
        <p:txBody>
          <a:bodyPr>
            <a:noAutofit/>
          </a:bodyPr>
          <a:lstStyle>
            <a:lvl1pPr marL="273044" indent="-273044" algn="l" defTabSz="914377" rtl="0" eaLnBrk="1" latinLnBrk="0" hangingPunct="1">
              <a:spcBef>
                <a:spcPct val="20000"/>
              </a:spcBef>
              <a:buClr>
                <a:schemeClr val="accent1"/>
              </a:buClr>
              <a:buSzPct val="100000"/>
              <a:buFont typeface="Georgia" pitchFamily="18" charset="0"/>
              <a:buChar char="●"/>
              <a:defRPr sz="2000" kern="1200">
                <a:solidFill>
                  <a:schemeClr val="tx1"/>
                </a:solidFill>
                <a:latin typeface="+mn-lt"/>
                <a:ea typeface="+mn-ea"/>
                <a:cs typeface="+mn-cs"/>
              </a:defRPr>
            </a:lvl1pPr>
            <a:lvl2pPr marL="536561" indent="-263519" algn="l" defTabSz="914377" rtl="0" eaLnBrk="1" latinLnBrk="0" hangingPunct="1">
              <a:spcBef>
                <a:spcPct val="20000"/>
              </a:spcBef>
              <a:buClr>
                <a:schemeClr val="accent2"/>
              </a:buClr>
              <a:buFont typeface="Georgia" pitchFamily="18" charset="0"/>
              <a:buChar char="●"/>
              <a:defRPr sz="1800" kern="1200">
                <a:solidFill>
                  <a:schemeClr val="tx1"/>
                </a:solidFill>
                <a:latin typeface="+mn-lt"/>
                <a:ea typeface="+mn-ea"/>
                <a:cs typeface="+mn-cs"/>
              </a:defRPr>
            </a:lvl2pPr>
            <a:lvl3pPr marL="809605" indent="-273044" algn="l" defTabSz="914377" rtl="0" eaLnBrk="1" latinLnBrk="0" hangingPunct="1">
              <a:spcBef>
                <a:spcPct val="20000"/>
              </a:spcBef>
              <a:buClr>
                <a:schemeClr val="accent3"/>
              </a:buClr>
              <a:buFont typeface="Georgia" pitchFamily="18" charset="0"/>
              <a:buChar char="●"/>
              <a:defRPr sz="1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sv-SE" sz="1400" dirty="0" smtClean="0"/>
              <a:t>Källa: PM Ändringar i vägledningen för granskning av lärosätenas kvalitetssäkringsarbete, </a:t>
            </a:r>
            <a:r>
              <a:rPr lang="sv-SE" sz="1400" dirty="0">
                <a:hlinkClick r:id="rId3"/>
              </a:rPr>
              <a:t>https://www.uka.se/download/18.a8c22c2167c579aee5d406/1550070977252/pm-2019-02-11-andringar-av-vagledning-for-granskning-av-larosatenas-kvalitetssakringsarbete.pdf</a:t>
            </a:r>
            <a:endParaRPr lang="sv-SE" sz="1400" dirty="0"/>
          </a:p>
          <a:p>
            <a:pPr marL="0" indent="0">
              <a:buFont typeface="Georgia" pitchFamily="18" charset="0"/>
              <a:buNone/>
            </a:pPr>
            <a:r>
              <a:rPr lang="sv-SE" sz="1400" dirty="0" smtClean="0"/>
              <a:t> </a:t>
            </a:r>
            <a:endParaRPr lang="sv-SE" sz="1400" dirty="0"/>
          </a:p>
        </p:txBody>
      </p:sp>
      <p:sp>
        <p:nvSpPr>
          <p:cNvPr id="2" name="Platshållare för text 1"/>
          <p:cNvSpPr>
            <a:spLocks noGrp="1"/>
          </p:cNvSpPr>
          <p:nvPr>
            <p:ph type="body" sz="quarter" idx="11"/>
          </p:nvPr>
        </p:nvSpPr>
        <p:spPr/>
        <p:txBody>
          <a:bodyPr/>
          <a:lstStyle/>
          <a:p>
            <a:r>
              <a:rPr lang="sv-SE" dirty="0" smtClean="0"/>
              <a:t>… eller kommer den naturliga utvecklingen </a:t>
            </a:r>
            <a:r>
              <a:rPr lang="sv-SE" dirty="0"/>
              <a:t>av det nationella </a:t>
            </a:r>
            <a:r>
              <a:rPr lang="sv-SE" dirty="0" smtClean="0"/>
              <a:t>kvalitetssäkringssystemet, utifrån de erfarenheter vi löpande samlar på oss, att innebära att förutsättningarna för olika granskningsomgångar förändras under utvärderingscykeln?</a:t>
            </a:r>
          </a:p>
          <a:p>
            <a:endParaRPr lang="sv-SE" dirty="0" smtClean="0"/>
          </a:p>
          <a:p>
            <a:r>
              <a:rPr lang="sv-SE" dirty="0" smtClean="0"/>
              <a:t>Ändringar i vägledningen för granskning av lärosätenas kvalitetssäkringsarbete.</a:t>
            </a:r>
            <a:endParaRPr lang="sv-SE" dirty="0"/>
          </a:p>
        </p:txBody>
      </p:sp>
    </p:spTree>
    <p:extLst>
      <p:ext uri="{BB962C8B-B14F-4D97-AF65-F5344CB8AC3E}">
        <p14:creationId xmlns:p14="http://schemas.microsoft.com/office/powerpoint/2010/main" val="1058661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MälardalensHögskola2">
      <a:dk1>
        <a:srgbClr val="000000"/>
      </a:dk1>
      <a:lt1>
        <a:srgbClr val="FFFFFF"/>
      </a:lt1>
      <a:dk2>
        <a:srgbClr val="808080"/>
      </a:dk2>
      <a:lt2>
        <a:srgbClr val="000000"/>
      </a:lt2>
      <a:accent1>
        <a:srgbClr val="FF8800"/>
      </a:accent1>
      <a:accent2>
        <a:srgbClr val="00AABB"/>
      </a:accent2>
      <a:accent3>
        <a:srgbClr val="990066"/>
      </a:accent3>
      <a:accent4>
        <a:srgbClr val="99CC55"/>
      </a:accent4>
      <a:accent5>
        <a:srgbClr val="FFDD00"/>
      </a:accent5>
      <a:accent6>
        <a:srgbClr val="EE55AA"/>
      </a:accent6>
      <a:hlink>
        <a:srgbClr val="00AABB"/>
      </a:hlink>
      <a:folHlink>
        <a:srgbClr val="99CC55"/>
      </a:folHlink>
    </a:clrScheme>
    <a:fontScheme name="Mälardalens högskola">
      <a:majorFont>
        <a:latin typeface="Arial"/>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EF221C92-BCE9-4DDB-AAAF-16D3CE3539AD}" vid="{275B79BB-3D38-4ADD-8FEC-0C80C1F629E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Svenska Droppe 16x9</Template>
  <TotalTime>1281</TotalTime>
  <Words>1280</Words>
  <Application>Microsoft Office PowerPoint</Application>
  <PresentationFormat>Widescreen</PresentationFormat>
  <Paragraphs>107</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Georgia</vt:lpstr>
      <vt:lpstr>Gill Sans</vt:lpstr>
      <vt:lpstr>Office-tema</vt:lpstr>
      <vt:lpstr>Nationellt kvalitetssäkringssystem för granskning av lärosätenas verksamhet (2017-2022)</vt:lpstr>
      <vt:lpstr>Kvalitetssäkringssystemets fyra komponenter</vt:lpstr>
      <vt:lpstr>Kvalitetssäkring av stödverksamhet ingår i den sammanvägda bedömningen</vt:lpstr>
      <vt:lpstr>Processen</vt:lpstr>
      <vt:lpstr>Granskas vi på lika villkor? …</vt:lpstr>
    </vt:vector>
  </TitlesOfParts>
  <Company>Mälardalens högskola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Nationellt kvalitetssäkringsystem</dc:title>
  <dc:creator>Andreas Boberg</dc:creator>
  <cp:lastModifiedBy>SH Guest</cp:lastModifiedBy>
  <cp:revision>85</cp:revision>
  <cp:lastPrinted>2019-08-15T13:41:46Z</cp:lastPrinted>
  <dcterms:created xsi:type="dcterms:W3CDTF">2019-06-19T06:45:41Z</dcterms:created>
  <dcterms:modified xsi:type="dcterms:W3CDTF">2019-08-22T07:37:21Z</dcterms:modified>
</cp:coreProperties>
</file>