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11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Mönster ppt.png"/>
          <p:cNvPicPr>
            <a:picLocks noChangeAspect="1"/>
          </p:cNvPicPr>
          <p:nvPr userDrawn="1"/>
        </p:nvPicPr>
        <p:blipFill>
          <a:blip r:embed="rId2"/>
          <a:srcRect t="20093" r="4333" b="28800"/>
          <a:stretch>
            <a:fillRect/>
          </a:stretch>
        </p:blipFill>
        <p:spPr>
          <a:xfrm>
            <a:off x="325651" y="1031279"/>
            <a:ext cx="8513549" cy="521712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 descr="HH_color_Liggande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093" y="223136"/>
            <a:ext cx="1744361" cy="579431"/>
          </a:xfrm>
          <a:prstGeom prst="rect">
            <a:avLst/>
          </a:prstGeom>
        </p:spPr>
      </p:pic>
      <p:pic>
        <p:nvPicPr>
          <p:cNvPr id="9" name="Bildobjekt 8" descr="Sidfot_lång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" y="6480431"/>
            <a:ext cx="1600200" cy="24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852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3061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740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199" y="273600"/>
            <a:ext cx="8368749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2000"/>
            <a:ext cx="8368748" cy="4525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806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325651" y="1031279"/>
            <a:ext cx="8513549" cy="5217122"/>
          </a:xfrm>
          <a:prstGeom prst="rect">
            <a:avLst/>
          </a:prstGeom>
          <a:solidFill>
            <a:srgbClr val="00498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8" descr="Sidfot_lån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480431"/>
            <a:ext cx="1600200" cy="241044"/>
          </a:xfrm>
          <a:prstGeom prst="rect">
            <a:avLst/>
          </a:prstGeom>
        </p:spPr>
      </p:pic>
      <p:pic>
        <p:nvPicPr>
          <p:cNvPr id="10" name="Bildobjekt 9" descr="HH_color_Liggande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093" y="223136"/>
            <a:ext cx="1744361" cy="57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83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HH_color_Liggand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8093" y="223136"/>
            <a:ext cx="1744361" cy="579431"/>
          </a:xfrm>
          <a:prstGeom prst="rect">
            <a:avLst/>
          </a:prstGeom>
        </p:spPr>
      </p:pic>
      <p:pic>
        <p:nvPicPr>
          <p:cNvPr id="8" name="Bildobjekt 7" descr="Sidfot_lång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6480431"/>
            <a:ext cx="1600200" cy="24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92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2000"/>
            <a:ext cx="4104000" cy="452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15310" y="1602000"/>
            <a:ext cx="4104000" cy="452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171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36874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485143"/>
            <a:ext cx="4104000" cy="531604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084400"/>
            <a:ext cx="4104000" cy="4018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708822" y="1485143"/>
            <a:ext cx="4104000" cy="531604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708822" y="2084400"/>
            <a:ext cx="4104000" cy="4018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030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123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4103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B496-ABEF-44ED-A2F0-F0CF274C688E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78D9-81D2-4496-A352-7CD7B16C1E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979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199" y="273600"/>
            <a:ext cx="836874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2000"/>
            <a:ext cx="8368748" cy="452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718320" y="6356350"/>
            <a:ext cx="1132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ill Sans Std Light" pitchFamily="34" charset="0"/>
              </a:defRPr>
            </a:lvl1pPr>
          </a:lstStyle>
          <a:p>
            <a:fld id="{E77EB496-ABEF-44ED-A2F0-F0CF274C688E}" type="datetimeFigureOut">
              <a:rPr lang="sv-SE" smtClean="0"/>
              <a:pPr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913853" y="6356350"/>
            <a:ext cx="37594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ill Sans Std Light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736420" y="6356350"/>
            <a:ext cx="614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ill Sans Std Light" pitchFamily="34" charset="0"/>
              </a:defRPr>
            </a:lvl1pPr>
          </a:lstStyle>
          <a:p>
            <a:fld id="{7F1778D9-81D2-4496-A352-7CD7B16C1ED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HH_color_Liggande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491003" y="6233968"/>
            <a:ext cx="1517278" cy="504000"/>
          </a:xfrm>
          <a:prstGeom prst="rect">
            <a:avLst/>
          </a:prstGeom>
        </p:spPr>
      </p:pic>
      <p:pic>
        <p:nvPicPr>
          <p:cNvPr id="8" name="Bildobjekt 7" descr="Sidfot_lång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" y="6480431"/>
            <a:ext cx="1600200" cy="24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82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72" r:id="rId3"/>
    <p:sldLayoutId id="2147483671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894637"/>
            <a:ext cx="7772400" cy="2275027"/>
          </a:xfrm>
        </p:spPr>
        <p:txBody>
          <a:bodyPr>
            <a:normAutofit/>
          </a:bodyPr>
          <a:lstStyle/>
          <a:p>
            <a:r>
              <a:rPr lang="sv-SE" b="1" dirty="0"/>
              <a:t>Två blir en, Fler kan mer </a:t>
            </a:r>
            <a:r>
              <a:rPr lang="sv-SE" dirty="0"/>
              <a:t>–</a:t>
            </a:r>
            <a:br>
              <a:rPr lang="sv-SE" dirty="0"/>
            </a:br>
            <a:r>
              <a:rPr lang="sv-SE" dirty="0"/>
              <a:t>Ett nytt sätt att arbeta med service i verksamhetsstödet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r>
              <a:rPr lang="sv-SE"/>
              <a:t>Jessica </a:t>
            </a:r>
            <a:r>
              <a:rPr lang="sv-SE" dirty="0"/>
              <a:t>Bengtsson och Ulrika Kerttu</a:t>
            </a:r>
          </a:p>
        </p:txBody>
      </p:sp>
    </p:spTree>
    <p:extLst>
      <p:ext uri="{BB962C8B-B14F-4D97-AF65-F5344CB8AC3E}">
        <p14:creationId xmlns:p14="http://schemas.microsoft.com/office/powerpoint/2010/main" val="419165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196561-8BAE-4582-8F37-3B2F4D518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Bakgrund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1519E7-831E-4926-931B-B7949955D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Två avdelningar inom avdelningen</a:t>
            </a:r>
          </a:p>
          <a:p>
            <a:pPr lvl="1"/>
            <a:r>
              <a:rPr lang="sv-SE" dirty="0"/>
              <a:t>lokalvård och vaktmästeri </a:t>
            </a:r>
          </a:p>
          <a:p>
            <a:pPr lvl="1"/>
            <a:r>
              <a:rPr lang="sv-SE" dirty="0"/>
              <a:t>16 medarbetare</a:t>
            </a:r>
          </a:p>
          <a:p>
            <a:pPr lvl="1"/>
            <a:r>
              <a:rPr lang="sv-SE" dirty="0"/>
              <a:t>48.215 kvm i 17 byggnader</a:t>
            </a:r>
          </a:p>
          <a:p>
            <a:r>
              <a:rPr lang="sv-SE" dirty="0"/>
              <a:t>Personstyrda arbetsuppgifter</a:t>
            </a:r>
          </a:p>
          <a:p>
            <a:r>
              <a:rPr lang="sv-SE" dirty="0"/>
              <a:t>Ojämn arbetsfördelning</a:t>
            </a:r>
          </a:p>
          <a:p>
            <a:r>
              <a:rPr lang="sv-SE" dirty="0"/>
              <a:t>Stora möjligheter att hitta synergieffekter om avdelningen arbetar som </a:t>
            </a:r>
            <a:r>
              <a:rPr lang="sv-SE" u="sng" dirty="0"/>
              <a:t>ett</a:t>
            </a:r>
            <a:r>
              <a:rPr lang="sv-SE" dirty="0"/>
              <a:t> Campusservice</a:t>
            </a:r>
          </a:p>
          <a:p>
            <a:r>
              <a:rPr lang="sv-SE" dirty="0"/>
              <a:t>Önskemål om ett mer akademinära stöd och husvärdar för att öka besvärsfrihet och snabbt lyssna in de olika behov som finns och som förändras.</a:t>
            </a:r>
          </a:p>
          <a:p>
            <a:r>
              <a:rPr lang="sv-SE" dirty="0"/>
              <a:t>Behov från övriga verksamhetsstöd skapar möjligheter för utveckling av vår service</a:t>
            </a:r>
          </a:p>
        </p:txBody>
      </p:sp>
    </p:spTree>
    <p:extLst>
      <p:ext uri="{BB962C8B-B14F-4D97-AF65-F5344CB8AC3E}">
        <p14:creationId xmlns:p14="http://schemas.microsoft.com/office/powerpoint/2010/main" val="63368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8A6594-292F-4729-87E0-E70B32062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Arbetsuppgifter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04AA3F-FABC-4BA6-B974-8C43F95F49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Lokalvård</a:t>
            </a:r>
          </a:p>
          <a:p>
            <a:r>
              <a:rPr lang="sv-SE" dirty="0"/>
              <a:t>Pentryservice </a:t>
            </a:r>
          </a:p>
          <a:p>
            <a:r>
              <a:rPr lang="sv-SE" dirty="0"/>
              <a:t>Kaffeservice </a:t>
            </a:r>
          </a:p>
          <a:p>
            <a:r>
              <a:rPr lang="sv-SE" dirty="0"/>
              <a:t>Kontroll 1:a hjälpen-tavlor</a:t>
            </a:r>
          </a:p>
          <a:p>
            <a:r>
              <a:rPr lang="sv-SE" dirty="0"/>
              <a:t>Distribution av kopieringspapper</a:t>
            </a:r>
          </a:p>
          <a:p>
            <a:r>
              <a:rPr lang="sv-SE" dirty="0"/>
              <a:t>Skötsel av kopieringsmaskiner</a:t>
            </a:r>
          </a:p>
          <a:p>
            <a:r>
              <a:rPr lang="sv-SE" dirty="0"/>
              <a:t>Avfallshantering och sortering, returpapper</a:t>
            </a:r>
          </a:p>
          <a:p>
            <a:r>
              <a:rPr lang="sv-SE" dirty="0"/>
              <a:t>Inköp och påfyllning av hygienmaterial</a:t>
            </a:r>
          </a:p>
          <a:p>
            <a:r>
              <a:rPr lang="sv-SE" dirty="0"/>
              <a:t>Inköp av kontorsmaterial och möbler</a:t>
            </a:r>
          </a:p>
          <a:p>
            <a:r>
              <a:rPr lang="sv-SE" dirty="0"/>
              <a:t>Post och paket</a:t>
            </a:r>
          </a:p>
          <a:p>
            <a:r>
              <a:rPr lang="sv-SE" dirty="0"/>
              <a:t>Godsmottagning</a:t>
            </a:r>
          </a:p>
          <a:p>
            <a:r>
              <a:rPr lang="sv-SE" dirty="0"/>
              <a:t>Flaggning</a:t>
            </a:r>
          </a:p>
          <a:p>
            <a:pPr marL="0" indent="0">
              <a:buNone/>
            </a:pPr>
            <a:r>
              <a:rPr lang="sv-SE" dirty="0"/>
              <a:t>   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0D515B5-F2A6-4283-86B0-EC01C54815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Utskrifter postrar, </a:t>
            </a:r>
            <a:r>
              <a:rPr lang="sv-SE" dirty="0" err="1"/>
              <a:t>rollups</a:t>
            </a:r>
            <a:r>
              <a:rPr lang="sv-SE" dirty="0"/>
              <a:t> och småformat</a:t>
            </a:r>
          </a:p>
          <a:p>
            <a:r>
              <a:rPr lang="sv-SE" dirty="0"/>
              <a:t>Uppmöblering vid små och stora event </a:t>
            </a:r>
          </a:p>
          <a:p>
            <a:r>
              <a:rPr lang="sv-SE" dirty="0"/>
              <a:t>Helpdeskärenden</a:t>
            </a:r>
          </a:p>
          <a:p>
            <a:r>
              <a:rPr lang="sv-SE" dirty="0"/>
              <a:t>Nycklar och passerkort</a:t>
            </a:r>
          </a:p>
          <a:p>
            <a:r>
              <a:rPr lang="sv-SE" dirty="0"/>
              <a:t>Byte glödlampor och lysrör</a:t>
            </a:r>
          </a:p>
          <a:p>
            <a:r>
              <a:rPr lang="sv-SE" dirty="0"/>
              <a:t>Lättare inre fastighetsskötsel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3982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4AACDA-6ED7-46D4-BF2F-F901FA05A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Utmaningar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AAFB2E-4C27-48C7-949B-58CAC1003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Förändringsarbetet i sig</a:t>
            </a:r>
          </a:p>
          <a:p>
            <a:r>
              <a:rPr lang="sv-SE" dirty="0"/>
              <a:t>Motivera medarbetare för att alla ska sträva mot samma mål </a:t>
            </a:r>
          </a:p>
          <a:p>
            <a:r>
              <a:rPr lang="sv-SE" dirty="0"/>
              <a:t>Hitta rätt BESTA-kod för servicemedarbetare</a:t>
            </a:r>
          </a:p>
          <a:p>
            <a:r>
              <a:rPr lang="sv-SE" dirty="0"/>
              <a:t>Översyn och omförhandling av arbetstidsavtalen - två olika avtal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368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F24660-BA8D-41D2-9453-5299E5FD9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Hur långt har vi kommit?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AF14EA-7EA3-46E9-BAD9-CEA1BF70D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076" y="1650127"/>
            <a:ext cx="8368748" cy="4525200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Vi har flyttat in i gemensamma lokaler</a:t>
            </a:r>
          </a:p>
          <a:p>
            <a:r>
              <a:rPr lang="sv-SE" dirty="0"/>
              <a:t>Vi har gemensamma APT och möten</a:t>
            </a:r>
          </a:p>
          <a:p>
            <a:r>
              <a:rPr lang="sv-SE" dirty="0"/>
              <a:t>Vi har lokalvårdare som har lärt sig övriga sysslor</a:t>
            </a:r>
          </a:p>
          <a:p>
            <a:r>
              <a:rPr lang="sv-SE" dirty="0"/>
              <a:t>Vi har rekryterat in nya servicemedarbetare som arbetar med lokalvård och lättare fastighetsservice/vaktmästeri</a:t>
            </a:r>
          </a:p>
          <a:p>
            <a:r>
              <a:rPr lang="sv-SE" dirty="0"/>
              <a:t>Avdelningen har påbörjat att gemensamt skapa nya arbetsområden med Husvärdar och att fler ska kunna mer för att säkra vår service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7398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A15769-294F-4A9D-953B-FA5D6A597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Framgångsfaktorer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1659C8-75DC-4720-9D29-12CB22AFE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Gott om tålamod </a:t>
            </a:r>
          </a:p>
          <a:p>
            <a:r>
              <a:rPr lang="sv-SE" dirty="0"/>
              <a:t>Mod att vända på ”stenarna”</a:t>
            </a:r>
          </a:p>
          <a:p>
            <a:r>
              <a:rPr lang="sv-SE" dirty="0"/>
              <a:t>Känna stöd om något blir fel för att våga hitta nya lösningar och prova igen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2947152"/>
      </p:ext>
    </p:extLst>
  </p:cSld>
  <p:clrMapOvr>
    <a:masterClrMapping/>
  </p:clrMapOvr>
</p:sld>
</file>

<file path=ppt/theme/theme1.xml><?xml version="1.0" encoding="utf-8"?>
<a:theme xmlns:a="http://schemas.openxmlformats.org/drawingml/2006/main" name="HH_Tema 2013-11-21">
  <a:themeElements>
    <a:clrScheme name="HH-mal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4985"/>
      </a:accent1>
      <a:accent2>
        <a:srgbClr val="22BBEA"/>
      </a:accent2>
      <a:accent3>
        <a:srgbClr val="006DB0"/>
      </a:accent3>
      <a:accent4>
        <a:srgbClr val="96C0E3"/>
      </a:accent4>
      <a:accent5>
        <a:srgbClr val="B81218"/>
      </a:accent5>
      <a:accent6>
        <a:srgbClr val="B0CC3B"/>
      </a:accent6>
      <a:hlink>
        <a:srgbClr val="0000FF"/>
      </a:hlink>
      <a:folHlink>
        <a:srgbClr val="800080"/>
      </a:folHlink>
    </a:clrScheme>
    <a:fontScheme name="HH-PPT">
      <a:majorFont>
        <a:latin typeface="Gill Sans Std"/>
        <a:ea typeface=""/>
        <a:cs typeface=""/>
      </a:majorFont>
      <a:minorFont>
        <a:latin typeface="Gill Sans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H - svensk 2013-12-04.potx" id="{001A8680-00FF-4AD6-ABDA-3EC2054A1F6C}" vid="{A62BDBF4-B045-4024-9AD6-BEED8EF1AB5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PresentationSV</Template>
  <TotalTime>107</TotalTime>
  <Words>257</Words>
  <Application>Microsoft Office PowerPoint</Application>
  <PresentationFormat>Bildspel på skärmen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Gill Sans Std</vt:lpstr>
      <vt:lpstr>Gill Sans Std Light</vt:lpstr>
      <vt:lpstr>HH_Tema 2013-11-21</vt:lpstr>
      <vt:lpstr>Två blir en, Fler kan mer – Ett nytt sätt att arbeta med service i verksamhetsstödet</vt:lpstr>
      <vt:lpstr>Bakgrund</vt:lpstr>
      <vt:lpstr>Arbetsuppgifter</vt:lpstr>
      <vt:lpstr>Utmaningar</vt:lpstr>
      <vt:lpstr>Hur långt har vi kommit?</vt:lpstr>
      <vt:lpstr>Framgångsfaktorer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Två blir en, Fler kan mer</dc:title>
  <dc:creator>Ulrika Kerttu</dc:creator>
  <cp:lastModifiedBy>Ulrika Kerttu</cp:lastModifiedBy>
  <cp:revision>13</cp:revision>
  <dcterms:created xsi:type="dcterms:W3CDTF">2019-08-19T10:58:12Z</dcterms:created>
  <dcterms:modified xsi:type="dcterms:W3CDTF">2019-08-19T14:12:36Z</dcterms:modified>
</cp:coreProperties>
</file>