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303" r:id="rId6"/>
    <p:sldId id="278" r:id="rId7"/>
    <p:sldId id="323" r:id="rId8"/>
    <p:sldId id="300" r:id="rId9"/>
    <p:sldId id="279" r:id="rId10"/>
    <p:sldId id="293" r:id="rId11"/>
    <p:sldId id="299" r:id="rId12"/>
    <p:sldId id="298" r:id="rId13"/>
    <p:sldId id="282" r:id="rId14"/>
    <p:sldId id="283" r:id="rId15"/>
    <p:sldId id="316" r:id="rId16"/>
    <p:sldId id="320" r:id="rId17"/>
    <p:sldId id="318" r:id="rId18"/>
    <p:sldId id="322" r:id="rId19"/>
    <p:sldId id="291" r:id="rId20"/>
    <p:sldId id="324"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81832" autoAdjust="0"/>
  </p:normalViewPr>
  <p:slideViewPr>
    <p:cSldViewPr snapToGrid="0">
      <p:cViewPr varScale="1">
        <p:scale>
          <a:sx n="72" d="100"/>
          <a:sy n="72" d="100"/>
        </p:scale>
        <p:origin x="8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3E1F0-6391-49EF-B8B8-04EB9C8CEF5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CF2C3618-AD55-4587-B16D-D5E49EA6BB8F}">
      <dgm:prSet phldrT="[Text]" custT="1"/>
      <dgm:spPr/>
      <dgm:t>
        <a:bodyPr/>
        <a:lstStyle/>
        <a:p>
          <a:r>
            <a:rPr lang="sv-SE" sz="800" noProof="0" dirty="0" smtClean="0">
              <a:solidFill>
                <a:schemeClr val="tx1"/>
              </a:solidFill>
            </a:rPr>
            <a:t>Identifiera tjänstens innehåll</a:t>
          </a:r>
        </a:p>
        <a:p>
          <a:r>
            <a:rPr lang="sv-SE" sz="800" noProof="0" dirty="0" smtClean="0">
              <a:solidFill>
                <a:schemeClr val="tx1"/>
              </a:solidFill>
            </a:rPr>
            <a:t>VAD?</a:t>
          </a:r>
          <a:endParaRPr lang="sv-SE" sz="800" noProof="0" dirty="0">
            <a:solidFill>
              <a:schemeClr val="tx1"/>
            </a:solidFill>
          </a:endParaRPr>
        </a:p>
      </dgm:t>
    </dgm:pt>
    <dgm:pt modelId="{49F82B74-9F8E-41FB-8BF0-160C408F8884}" type="parTrans" cxnId="{19552B99-D322-4EE2-BFDA-C0A3955CCD11}">
      <dgm:prSet/>
      <dgm:spPr/>
      <dgm:t>
        <a:bodyPr/>
        <a:lstStyle/>
        <a:p>
          <a:endParaRPr lang="sv-SE" sz="1800">
            <a:solidFill>
              <a:schemeClr val="tx1"/>
            </a:solidFill>
          </a:endParaRPr>
        </a:p>
      </dgm:t>
    </dgm:pt>
    <dgm:pt modelId="{26426578-9F9C-4347-9348-36B4B2EB33A4}" type="sibTrans" cxnId="{19552B99-D322-4EE2-BFDA-C0A3955CCD11}">
      <dgm:prSet/>
      <dgm:spPr/>
      <dgm:t>
        <a:bodyPr/>
        <a:lstStyle/>
        <a:p>
          <a:endParaRPr lang="sv-SE" sz="1800">
            <a:solidFill>
              <a:schemeClr val="tx1"/>
            </a:solidFill>
          </a:endParaRPr>
        </a:p>
      </dgm:t>
    </dgm:pt>
    <dgm:pt modelId="{C9290619-6A13-4F3D-B58D-3D296E2A45DE}">
      <dgm:prSet phldrT="[Text]" custT="1">
        <dgm:style>
          <a:lnRef idx="3">
            <a:schemeClr val="lt1"/>
          </a:lnRef>
          <a:fillRef idx="1">
            <a:schemeClr val="accent1"/>
          </a:fillRef>
          <a:effectRef idx="1">
            <a:schemeClr val="accent1"/>
          </a:effectRef>
          <a:fontRef idx="minor">
            <a:schemeClr val="lt1"/>
          </a:fontRef>
        </dgm:style>
      </dgm:prSet>
      <dgm:spPr/>
      <dgm:t>
        <a:bodyPr/>
        <a:lstStyle/>
        <a:p>
          <a:r>
            <a:rPr lang="sv-SE" sz="800" noProof="0" dirty="0" smtClean="0">
              <a:solidFill>
                <a:schemeClr val="tx1"/>
              </a:solidFill>
            </a:rPr>
            <a:t>Samordna</a:t>
          </a:r>
        </a:p>
        <a:p>
          <a:r>
            <a:rPr lang="sv-SE" sz="800" noProof="0" dirty="0" smtClean="0">
              <a:solidFill>
                <a:schemeClr val="tx1"/>
              </a:solidFill>
            </a:rPr>
            <a:t>Leverans</a:t>
          </a:r>
        </a:p>
        <a:p>
          <a:r>
            <a:rPr lang="sv-SE" sz="800" noProof="0" dirty="0" smtClean="0">
              <a:solidFill>
                <a:schemeClr val="tx1"/>
              </a:solidFill>
            </a:rPr>
            <a:t>VEM?</a:t>
          </a:r>
          <a:endParaRPr lang="sv-SE" sz="800" noProof="0" dirty="0">
            <a:solidFill>
              <a:schemeClr val="tx1"/>
            </a:solidFill>
          </a:endParaRPr>
        </a:p>
      </dgm:t>
    </dgm:pt>
    <dgm:pt modelId="{8D0B00A8-DC2B-4DFD-850D-37F4C724B470}" type="parTrans" cxnId="{53229D17-329D-4388-8621-6B9B416B21DC}">
      <dgm:prSet/>
      <dgm:spPr/>
      <dgm:t>
        <a:bodyPr/>
        <a:lstStyle/>
        <a:p>
          <a:endParaRPr lang="sv-SE" sz="1800">
            <a:solidFill>
              <a:schemeClr val="tx1"/>
            </a:solidFill>
          </a:endParaRPr>
        </a:p>
      </dgm:t>
    </dgm:pt>
    <dgm:pt modelId="{A6E3022E-0B1C-4231-BE62-2A5B9AABFF38}" type="sibTrans" cxnId="{53229D17-329D-4388-8621-6B9B416B21DC}">
      <dgm:prSet/>
      <dgm:spPr/>
      <dgm:t>
        <a:bodyPr/>
        <a:lstStyle/>
        <a:p>
          <a:endParaRPr lang="sv-SE" sz="1800">
            <a:solidFill>
              <a:schemeClr val="tx1"/>
            </a:solidFill>
          </a:endParaRPr>
        </a:p>
      </dgm:t>
    </dgm:pt>
    <dgm:pt modelId="{0E013B2B-58C4-4EF1-A682-7360E3858200}">
      <dgm:prSet phldrT="[Text]" custT="1"/>
      <dgm:spPr/>
      <dgm:t>
        <a:bodyPr/>
        <a:lstStyle/>
        <a:p>
          <a:r>
            <a:rPr lang="sv-SE" sz="800" noProof="0" dirty="0" smtClean="0">
              <a:solidFill>
                <a:schemeClr val="tx1"/>
              </a:solidFill>
            </a:rPr>
            <a:t>Utveckla tjänsten</a:t>
          </a:r>
        </a:p>
        <a:p>
          <a:r>
            <a:rPr lang="sv-SE" sz="800" noProof="0" dirty="0" smtClean="0">
              <a:solidFill>
                <a:schemeClr val="tx1"/>
              </a:solidFill>
            </a:rPr>
            <a:t>HUR? VAR?</a:t>
          </a:r>
        </a:p>
      </dgm:t>
    </dgm:pt>
    <dgm:pt modelId="{E0C298B2-EA30-4409-97F1-95D47071392E}" type="parTrans" cxnId="{6CE02080-7E8E-4182-A60F-39AA22EB0D14}">
      <dgm:prSet/>
      <dgm:spPr/>
      <dgm:t>
        <a:bodyPr/>
        <a:lstStyle/>
        <a:p>
          <a:endParaRPr lang="sv-SE" sz="1800">
            <a:solidFill>
              <a:schemeClr val="tx1"/>
            </a:solidFill>
          </a:endParaRPr>
        </a:p>
      </dgm:t>
    </dgm:pt>
    <dgm:pt modelId="{0623B109-295F-4089-AFBE-A38F61902DE2}" type="sibTrans" cxnId="{6CE02080-7E8E-4182-A60F-39AA22EB0D14}">
      <dgm:prSet/>
      <dgm:spPr/>
      <dgm:t>
        <a:bodyPr/>
        <a:lstStyle/>
        <a:p>
          <a:endParaRPr lang="sv-SE" sz="1800">
            <a:solidFill>
              <a:schemeClr val="tx1"/>
            </a:solidFill>
          </a:endParaRPr>
        </a:p>
      </dgm:t>
    </dgm:pt>
    <dgm:pt modelId="{12207A15-3F21-4666-B806-E2BA37B2E8E7}">
      <dgm:prSet phldrT="[Text]" custT="1"/>
      <dgm:spPr/>
      <dgm:t>
        <a:bodyPr/>
        <a:lstStyle/>
        <a:p>
          <a:r>
            <a:rPr lang="sv-SE" sz="800" noProof="0" dirty="0" smtClean="0">
              <a:solidFill>
                <a:schemeClr val="tx1"/>
              </a:solidFill>
            </a:rPr>
            <a:t>Synliggöra tjänsten</a:t>
          </a:r>
          <a:endParaRPr lang="sv-SE" sz="800" noProof="0" dirty="0">
            <a:solidFill>
              <a:schemeClr val="tx1"/>
            </a:solidFill>
          </a:endParaRPr>
        </a:p>
      </dgm:t>
    </dgm:pt>
    <dgm:pt modelId="{27A82E17-0BF0-40B9-ABD2-F2CD9D21590E}" type="parTrans" cxnId="{6436E7F4-0A60-46D0-BE83-1FD2CA198C29}">
      <dgm:prSet/>
      <dgm:spPr/>
      <dgm:t>
        <a:bodyPr/>
        <a:lstStyle/>
        <a:p>
          <a:endParaRPr lang="sv-SE" sz="1800">
            <a:solidFill>
              <a:schemeClr val="tx1"/>
            </a:solidFill>
          </a:endParaRPr>
        </a:p>
      </dgm:t>
    </dgm:pt>
    <dgm:pt modelId="{F27EE11F-FA26-4F4D-8599-C188C49FA663}" type="sibTrans" cxnId="{6436E7F4-0A60-46D0-BE83-1FD2CA198C29}">
      <dgm:prSet/>
      <dgm:spPr/>
      <dgm:t>
        <a:bodyPr/>
        <a:lstStyle/>
        <a:p>
          <a:endParaRPr lang="sv-SE" sz="1800">
            <a:solidFill>
              <a:schemeClr val="tx1"/>
            </a:solidFill>
          </a:endParaRPr>
        </a:p>
      </dgm:t>
    </dgm:pt>
    <dgm:pt modelId="{DEF2B090-6F04-4314-A0FC-9BDDE7BBC873}">
      <dgm:prSet custT="1"/>
      <dgm:spPr/>
      <dgm:t>
        <a:bodyPr/>
        <a:lstStyle/>
        <a:p>
          <a:r>
            <a:rPr lang="en-US" sz="800" dirty="0" err="1" smtClean="0">
              <a:solidFill>
                <a:schemeClr val="tx1"/>
              </a:solidFill>
            </a:rPr>
            <a:t>Definiera</a:t>
          </a:r>
          <a:r>
            <a:rPr lang="en-US" sz="800" dirty="0" smtClean="0">
              <a:solidFill>
                <a:schemeClr val="tx1"/>
              </a:solidFill>
            </a:rPr>
            <a:t> </a:t>
          </a:r>
          <a:r>
            <a:rPr lang="en-US" sz="800" dirty="0" err="1" smtClean="0">
              <a:solidFill>
                <a:schemeClr val="tx1"/>
              </a:solidFill>
            </a:rPr>
            <a:t>tjänsteleverans</a:t>
          </a:r>
          <a:endParaRPr lang="en-US" sz="800" dirty="0" smtClean="0">
            <a:solidFill>
              <a:schemeClr val="tx1"/>
            </a:solidFill>
          </a:endParaRPr>
        </a:p>
        <a:p>
          <a:r>
            <a:rPr lang="en-US" sz="800" dirty="0" smtClean="0">
              <a:solidFill>
                <a:schemeClr val="tx1"/>
              </a:solidFill>
            </a:rPr>
            <a:t>NÄR? VAR?</a:t>
          </a:r>
        </a:p>
      </dgm:t>
    </dgm:pt>
    <dgm:pt modelId="{CFCCFDAA-0CB8-49C0-AA79-33A58DBAC6BD}" type="parTrans" cxnId="{588CA225-2E43-4935-8065-F2FE28E1E1B7}">
      <dgm:prSet/>
      <dgm:spPr/>
      <dgm:t>
        <a:bodyPr/>
        <a:lstStyle/>
        <a:p>
          <a:endParaRPr lang="sv-SE" sz="1800">
            <a:solidFill>
              <a:schemeClr val="tx1"/>
            </a:solidFill>
          </a:endParaRPr>
        </a:p>
      </dgm:t>
    </dgm:pt>
    <dgm:pt modelId="{CB1A6698-234E-4967-9238-C7DE7706C43A}" type="sibTrans" cxnId="{588CA225-2E43-4935-8065-F2FE28E1E1B7}">
      <dgm:prSet/>
      <dgm:spPr/>
      <dgm:t>
        <a:bodyPr/>
        <a:lstStyle/>
        <a:p>
          <a:endParaRPr lang="sv-SE" sz="1800">
            <a:solidFill>
              <a:schemeClr val="tx1"/>
            </a:solidFill>
          </a:endParaRPr>
        </a:p>
      </dgm:t>
    </dgm:pt>
    <dgm:pt modelId="{CD853BBF-6E62-4517-B350-24BF2254DC1F}">
      <dgm:prSet custT="1">
        <dgm:style>
          <a:lnRef idx="3">
            <a:schemeClr val="lt1"/>
          </a:lnRef>
          <a:fillRef idx="1">
            <a:schemeClr val="accent1"/>
          </a:fillRef>
          <a:effectRef idx="1">
            <a:schemeClr val="accent1"/>
          </a:effectRef>
          <a:fontRef idx="minor">
            <a:schemeClr val="lt1"/>
          </a:fontRef>
        </dgm:style>
      </dgm:prSet>
      <dgm:spPr>
        <a:ln>
          <a:prstDash val="dash"/>
        </a:ln>
      </dgm:spPr>
      <dgm:t>
        <a:bodyPr/>
        <a:lstStyle/>
        <a:p>
          <a:r>
            <a:rPr lang="sv-SE" sz="800" noProof="0" dirty="0" smtClean="0">
              <a:solidFill>
                <a:schemeClr val="tx1"/>
              </a:solidFill>
            </a:rPr>
            <a:t>Leverera tjänsten</a:t>
          </a:r>
          <a:endParaRPr lang="sv-SE" sz="800" noProof="0" dirty="0">
            <a:solidFill>
              <a:schemeClr val="tx1"/>
            </a:solidFill>
          </a:endParaRPr>
        </a:p>
      </dgm:t>
    </dgm:pt>
    <dgm:pt modelId="{3A2DA2CC-00FC-436D-BA8D-DF37F228B39D}" type="parTrans" cxnId="{50C85E93-80CE-438A-BD19-E8CA3EEB9A4B}">
      <dgm:prSet/>
      <dgm:spPr/>
      <dgm:t>
        <a:bodyPr/>
        <a:lstStyle/>
        <a:p>
          <a:endParaRPr lang="sv-SE" sz="1800">
            <a:solidFill>
              <a:schemeClr val="tx1"/>
            </a:solidFill>
          </a:endParaRPr>
        </a:p>
      </dgm:t>
    </dgm:pt>
    <dgm:pt modelId="{B38403BD-B3A5-4827-B1B4-DF0C7BBA6A9F}" type="sibTrans" cxnId="{50C85E93-80CE-438A-BD19-E8CA3EEB9A4B}">
      <dgm:prSet/>
      <dgm:spPr/>
      <dgm:t>
        <a:bodyPr/>
        <a:lstStyle/>
        <a:p>
          <a:endParaRPr lang="sv-SE" sz="1800">
            <a:solidFill>
              <a:schemeClr val="tx1"/>
            </a:solidFill>
          </a:endParaRPr>
        </a:p>
      </dgm:t>
    </dgm:pt>
    <dgm:pt modelId="{8955668B-1F91-49E4-BC1A-E3F66F28CABF}">
      <dgm:prSet custT="1"/>
      <dgm:spPr/>
      <dgm:t>
        <a:bodyPr/>
        <a:lstStyle/>
        <a:p>
          <a:r>
            <a:rPr lang="sv-SE" sz="800" noProof="0" dirty="0" smtClean="0">
              <a:solidFill>
                <a:schemeClr val="tx1"/>
              </a:solidFill>
            </a:rPr>
            <a:t>Utvärdera leveransen</a:t>
          </a:r>
          <a:endParaRPr lang="sv-SE" sz="800" noProof="0" dirty="0">
            <a:solidFill>
              <a:schemeClr val="tx1"/>
            </a:solidFill>
          </a:endParaRPr>
        </a:p>
      </dgm:t>
    </dgm:pt>
    <dgm:pt modelId="{88BEF8EB-70FC-466C-BC05-24558D4E0DCE}" type="parTrans" cxnId="{BE08FC09-EA09-4734-8E26-DE171B4FDC41}">
      <dgm:prSet/>
      <dgm:spPr/>
      <dgm:t>
        <a:bodyPr/>
        <a:lstStyle/>
        <a:p>
          <a:endParaRPr lang="sv-SE" sz="1800">
            <a:solidFill>
              <a:schemeClr val="tx1"/>
            </a:solidFill>
          </a:endParaRPr>
        </a:p>
      </dgm:t>
    </dgm:pt>
    <dgm:pt modelId="{5DFBB525-7E99-45C3-9873-42B39E14EFC2}" type="sibTrans" cxnId="{BE08FC09-EA09-4734-8E26-DE171B4FDC41}">
      <dgm:prSet/>
      <dgm:spPr/>
      <dgm:t>
        <a:bodyPr/>
        <a:lstStyle/>
        <a:p>
          <a:endParaRPr lang="sv-SE" sz="1800">
            <a:solidFill>
              <a:schemeClr val="tx1"/>
            </a:solidFill>
          </a:endParaRPr>
        </a:p>
      </dgm:t>
    </dgm:pt>
    <dgm:pt modelId="{ADDD3D2A-E280-49E2-A301-DFC20540045B}" type="pres">
      <dgm:prSet presAssocID="{C1A3E1F0-6391-49EF-B8B8-04EB9C8CEF53}" presName="cycle" presStyleCnt="0">
        <dgm:presLayoutVars>
          <dgm:dir/>
          <dgm:resizeHandles val="exact"/>
        </dgm:presLayoutVars>
      </dgm:prSet>
      <dgm:spPr/>
      <dgm:t>
        <a:bodyPr/>
        <a:lstStyle/>
        <a:p>
          <a:endParaRPr lang="sv-SE"/>
        </a:p>
      </dgm:t>
    </dgm:pt>
    <dgm:pt modelId="{F3884B30-AECB-4F57-95DF-BB12204FEE82}" type="pres">
      <dgm:prSet presAssocID="{CF2C3618-AD55-4587-B16D-D5E49EA6BB8F}" presName="node" presStyleLbl="node1" presStyleIdx="0" presStyleCnt="7">
        <dgm:presLayoutVars>
          <dgm:bulletEnabled val="1"/>
        </dgm:presLayoutVars>
      </dgm:prSet>
      <dgm:spPr/>
      <dgm:t>
        <a:bodyPr/>
        <a:lstStyle/>
        <a:p>
          <a:endParaRPr lang="sv-SE"/>
        </a:p>
      </dgm:t>
    </dgm:pt>
    <dgm:pt modelId="{CF41D4CC-397A-4EC2-ADDB-82658E1E105E}" type="pres">
      <dgm:prSet presAssocID="{CF2C3618-AD55-4587-B16D-D5E49EA6BB8F}" presName="spNode" presStyleCnt="0"/>
      <dgm:spPr/>
    </dgm:pt>
    <dgm:pt modelId="{2DC174CC-DE3D-47A4-ABE8-29F8EB2418C3}" type="pres">
      <dgm:prSet presAssocID="{26426578-9F9C-4347-9348-36B4B2EB33A4}" presName="sibTrans" presStyleLbl="sibTrans1D1" presStyleIdx="0" presStyleCnt="7"/>
      <dgm:spPr/>
      <dgm:t>
        <a:bodyPr/>
        <a:lstStyle/>
        <a:p>
          <a:endParaRPr lang="sv-SE"/>
        </a:p>
      </dgm:t>
    </dgm:pt>
    <dgm:pt modelId="{088F73D4-B660-4173-8CDF-F4A1F7F7A088}" type="pres">
      <dgm:prSet presAssocID="{DEF2B090-6F04-4314-A0FC-9BDDE7BBC873}" presName="node" presStyleLbl="node1" presStyleIdx="1" presStyleCnt="7">
        <dgm:presLayoutVars>
          <dgm:bulletEnabled val="1"/>
        </dgm:presLayoutVars>
      </dgm:prSet>
      <dgm:spPr/>
      <dgm:t>
        <a:bodyPr/>
        <a:lstStyle/>
        <a:p>
          <a:endParaRPr lang="sv-SE"/>
        </a:p>
      </dgm:t>
    </dgm:pt>
    <dgm:pt modelId="{2BB217ED-9007-4A55-939F-213DAF722BD9}" type="pres">
      <dgm:prSet presAssocID="{DEF2B090-6F04-4314-A0FC-9BDDE7BBC873}" presName="spNode" presStyleCnt="0"/>
      <dgm:spPr/>
    </dgm:pt>
    <dgm:pt modelId="{EE9C449C-65B1-45F3-9234-8A0F363BAE91}" type="pres">
      <dgm:prSet presAssocID="{CB1A6698-234E-4967-9238-C7DE7706C43A}" presName="sibTrans" presStyleLbl="sibTrans1D1" presStyleIdx="1" presStyleCnt="7"/>
      <dgm:spPr/>
      <dgm:t>
        <a:bodyPr/>
        <a:lstStyle/>
        <a:p>
          <a:endParaRPr lang="sv-SE"/>
        </a:p>
      </dgm:t>
    </dgm:pt>
    <dgm:pt modelId="{D423AB3D-F74B-4CEF-B298-44C16C06EF16}" type="pres">
      <dgm:prSet presAssocID="{C9290619-6A13-4F3D-B58D-3D296E2A45DE}" presName="node" presStyleLbl="node1" presStyleIdx="2" presStyleCnt="7">
        <dgm:presLayoutVars>
          <dgm:bulletEnabled val="1"/>
        </dgm:presLayoutVars>
      </dgm:prSet>
      <dgm:spPr/>
      <dgm:t>
        <a:bodyPr/>
        <a:lstStyle/>
        <a:p>
          <a:endParaRPr lang="sv-SE"/>
        </a:p>
      </dgm:t>
    </dgm:pt>
    <dgm:pt modelId="{3D7D2FCF-719F-4F16-B191-A368B7859B9D}" type="pres">
      <dgm:prSet presAssocID="{C9290619-6A13-4F3D-B58D-3D296E2A45DE}" presName="spNode" presStyleCnt="0"/>
      <dgm:spPr/>
    </dgm:pt>
    <dgm:pt modelId="{61DD55BD-6AFE-4D98-8EF2-928698053287}" type="pres">
      <dgm:prSet presAssocID="{A6E3022E-0B1C-4231-BE62-2A5B9AABFF38}" presName="sibTrans" presStyleLbl="sibTrans1D1" presStyleIdx="2" presStyleCnt="7"/>
      <dgm:spPr/>
      <dgm:t>
        <a:bodyPr/>
        <a:lstStyle/>
        <a:p>
          <a:endParaRPr lang="sv-SE"/>
        </a:p>
      </dgm:t>
    </dgm:pt>
    <dgm:pt modelId="{01654472-0A5D-41AB-9E54-ECB790762EA6}" type="pres">
      <dgm:prSet presAssocID="{0E013B2B-58C4-4EF1-A682-7360E3858200}" presName="node" presStyleLbl="node1" presStyleIdx="3" presStyleCnt="7">
        <dgm:presLayoutVars>
          <dgm:bulletEnabled val="1"/>
        </dgm:presLayoutVars>
      </dgm:prSet>
      <dgm:spPr/>
      <dgm:t>
        <a:bodyPr/>
        <a:lstStyle/>
        <a:p>
          <a:endParaRPr lang="sv-SE"/>
        </a:p>
      </dgm:t>
    </dgm:pt>
    <dgm:pt modelId="{A05ECD55-FC82-4DEC-8CDE-C6FDCA446C41}" type="pres">
      <dgm:prSet presAssocID="{0E013B2B-58C4-4EF1-A682-7360E3858200}" presName="spNode" presStyleCnt="0"/>
      <dgm:spPr/>
    </dgm:pt>
    <dgm:pt modelId="{33CAA9F6-3EE1-4E9B-AC14-A93E780BFE65}" type="pres">
      <dgm:prSet presAssocID="{0623B109-295F-4089-AFBE-A38F61902DE2}" presName="sibTrans" presStyleLbl="sibTrans1D1" presStyleIdx="3" presStyleCnt="7"/>
      <dgm:spPr/>
      <dgm:t>
        <a:bodyPr/>
        <a:lstStyle/>
        <a:p>
          <a:endParaRPr lang="sv-SE"/>
        </a:p>
      </dgm:t>
    </dgm:pt>
    <dgm:pt modelId="{243D8AB5-F361-4EFE-A3F3-EA58D9538A5F}" type="pres">
      <dgm:prSet presAssocID="{12207A15-3F21-4666-B806-E2BA37B2E8E7}" presName="node" presStyleLbl="node1" presStyleIdx="4" presStyleCnt="7">
        <dgm:presLayoutVars>
          <dgm:bulletEnabled val="1"/>
        </dgm:presLayoutVars>
      </dgm:prSet>
      <dgm:spPr/>
      <dgm:t>
        <a:bodyPr/>
        <a:lstStyle/>
        <a:p>
          <a:endParaRPr lang="sv-SE"/>
        </a:p>
      </dgm:t>
    </dgm:pt>
    <dgm:pt modelId="{B03A421B-39B0-468F-A762-8EA4FD74D370}" type="pres">
      <dgm:prSet presAssocID="{12207A15-3F21-4666-B806-E2BA37B2E8E7}" presName="spNode" presStyleCnt="0"/>
      <dgm:spPr/>
    </dgm:pt>
    <dgm:pt modelId="{8D67D7F6-C68B-41D6-AE16-6C56882370E0}" type="pres">
      <dgm:prSet presAssocID="{F27EE11F-FA26-4F4D-8599-C188C49FA663}" presName="sibTrans" presStyleLbl="sibTrans1D1" presStyleIdx="4" presStyleCnt="7"/>
      <dgm:spPr/>
      <dgm:t>
        <a:bodyPr/>
        <a:lstStyle/>
        <a:p>
          <a:endParaRPr lang="sv-SE"/>
        </a:p>
      </dgm:t>
    </dgm:pt>
    <dgm:pt modelId="{4CDBDB43-4203-4B6A-9D25-DBD45C9503BD}" type="pres">
      <dgm:prSet presAssocID="{CD853BBF-6E62-4517-B350-24BF2254DC1F}" presName="node" presStyleLbl="node1" presStyleIdx="5" presStyleCnt="7">
        <dgm:presLayoutVars>
          <dgm:bulletEnabled val="1"/>
        </dgm:presLayoutVars>
      </dgm:prSet>
      <dgm:spPr/>
      <dgm:t>
        <a:bodyPr/>
        <a:lstStyle/>
        <a:p>
          <a:endParaRPr lang="sv-SE"/>
        </a:p>
      </dgm:t>
    </dgm:pt>
    <dgm:pt modelId="{E1B8DE0B-0BDF-49F7-ABD8-130A2A3E3ECC}" type="pres">
      <dgm:prSet presAssocID="{CD853BBF-6E62-4517-B350-24BF2254DC1F}" presName="spNode" presStyleCnt="0"/>
      <dgm:spPr/>
    </dgm:pt>
    <dgm:pt modelId="{DFFD729C-B193-4E52-B51F-FFDA6E9ACD87}" type="pres">
      <dgm:prSet presAssocID="{B38403BD-B3A5-4827-B1B4-DF0C7BBA6A9F}" presName="sibTrans" presStyleLbl="sibTrans1D1" presStyleIdx="5" presStyleCnt="7"/>
      <dgm:spPr/>
      <dgm:t>
        <a:bodyPr/>
        <a:lstStyle/>
        <a:p>
          <a:endParaRPr lang="sv-SE"/>
        </a:p>
      </dgm:t>
    </dgm:pt>
    <dgm:pt modelId="{9D68E4FF-2F28-4925-A496-B01C8C9C178A}" type="pres">
      <dgm:prSet presAssocID="{8955668B-1F91-49E4-BC1A-E3F66F28CABF}" presName="node" presStyleLbl="node1" presStyleIdx="6" presStyleCnt="7">
        <dgm:presLayoutVars>
          <dgm:bulletEnabled val="1"/>
        </dgm:presLayoutVars>
      </dgm:prSet>
      <dgm:spPr/>
      <dgm:t>
        <a:bodyPr/>
        <a:lstStyle/>
        <a:p>
          <a:endParaRPr lang="sv-SE"/>
        </a:p>
      </dgm:t>
    </dgm:pt>
    <dgm:pt modelId="{6A2901BA-32A0-4E31-94C4-2069156AF10F}" type="pres">
      <dgm:prSet presAssocID="{8955668B-1F91-49E4-BC1A-E3F66F28CABF}" presName="spNode" presStyleCnt="0"/>
      <dgm:spPr/>
    </dgm:pt>
    <dgm:pt modelId="{FE2E893D-50A2-4B5F-94B3-232B6A9F603F}" type="pres">
      <dgm:prSet presAssocID="{5DFBB525-7E99-45C3-9873-42B39E14EFC2}" presName="sibTrans" presStyleLbl="sibTrans1D1" presStyleIdx="6" presStyleCnt="7"/>
      <dgm:spPr/>
      <dgm:t>
        <a:bodyPr/>
        <a:lstStyle/>
        <a:p>
          <a:endParaRPr lang="sv-SE"/>
        </a:p>
      </dgm:t>
    </dgm:pt>
  </dgm:ptLst>
  <dgm:cxnLst>
    <dgm:cxn modelId="{5ED5715E-E7B4-4218-B3BA-53E46635DE25}" type="presOf" srcId="{26426578-9F9C-4347-9348-36B4B2EB33A4}" destId="{2DC174CC-DE3D-47A4-ABE8-29F8EB2418C3}" srcOrd="0" destOrd="0" presId="urn:microsoft.com/office/officeart/2005/8/layout/cycle5"/>
    <dgm:cxn modelId="{952B70EF-A91F-48D4-8D37-2AFABE26A423}" type="presOf" srcId="{5DFBB525-7E99-45C3-9873-42B39E14EFC2}" destId="{FE2E893D-50A2-4B5F-94B3-232B6A9F603F}" srcOrd="0" destOrd="0" presId="urn:microsoft.com/office/officeart/2005/8/layout/cycle5"/>
    <dgm:cxn modelId="{2E5BAD8D-9ACD-4C91-8D30-2A9FBC6F2963}" type="presOf" srcId="{0E013B2B-58C4-4EF1-A682-7360E3858200}" destId="{01654472-0A5D-41AB-9E54-ECB790762EA6}" srcOrd="0" destOrd="0" presId="urn:microsoft.com/office/officeart/2005/8/layout/cycle5"/>
    <dgm:cxn modelId="{37832208-AA94-4CFC-8B30-0DFEFC195B23}" type="presOf" srcId="{0623B109-295F-4089-AFBE-A38F61902DE2}" destId="{33CAA9F6-3EE1-4E9B-AC14-A93E780BFE65}" srcOrd="0" destOrd="0" presId="urn:microsoft.com/office/officeart/2005/8/layout/cycle5"/>
    <dgm:cxn modelId="{50C85E93-80CE-438A-BD19-E8CA3EEB9A4B}" srcId="{C1A3E1F0-6391-49EF-B8B8-04EB9C8CEF53}" destId="{CD853BBF-6E62-4517-B350-24BF2254DC1F}" srcOrd="5" destOrd="0" parTransId="{3A2DA2CC-00FC-436D-BA8D-DF37F228B39D}" sibTransId="{B38403BD-B3A5-4827-B1B4-DF0C7BBA6A9F}"/>
    <dgm:cxn modelId="{446F114E-26B8-47E6-90E0-0D1A0E2322DF}" type="presOf" srcId="{C1A3E1F0-6391-49EF-B8B8-04EB9C8CEF53}" destId="{ADDD3D2A-E280-49E2-A301-DFC20540045B}" srcOrd="0" destOrd="0" presId="urn:microsoft.com/office/officeart/2005/8/layout/cycle5"/>
    <dgm:cxn modelId="{19552B99-D322-4EE2-BFDA-C0A3955CCD11}" srcId="{C1A3E1F0-6391-49EF-B8B8-04EB9C8CEF53}" destId="{CF2C3618-AD55-4587-B16D-D5E49EA6BB8F}" srcOrd="0" destOrd="0" parTransId="{49F82B74-9F8E-41FB-8BF0-160C408F8884}" sibTransId="{26426578-9F9C-4347-9348-36B4B2EB33A4}"/>
    <dgm:cxn modelId="{04F22479-AE36-4D22-BC15-5E4F831FDE45}" type="presOf" srcId="{12207A15-3F21-4666-B806-E2BA37B2E8E7}" destId="{243D8AB5-F361-4EFE-A3F3-EA58D9538A5F}" srcOrd="0" destOrd="0" presId="urn:microsoft.com/office/officeart/2005/8/layout/cycle5"/>
    <dgm:cxn modelId="{67DE86A9-C2B1-4901-AA44-C7CD66C5969F}" type="presOf" srcId="{F27EE11F-FA26-4F4D-8599-C188C49FA663}" destId="{8D67D7F6-C68B-41D6-AE16-6C56882370E0}" srcOrd="0" destOrd="0" presId="urn:microsoft.com/office/officeart/2005/8/layout/cycle5"/>
    <dgm:cxn modelId="{588CA225-2E43-4935-8065-F2FE28E1E1B7}" srcId="{C1A3E1F0-6391-49EF-B8B8-04EB9C8CEF53}" destId="{DEF2B090-6F04-4314-A0FC-9BDDE7BBC873}" srcOrd="1" destOrd="0" parTransId="{CFCCFDAA-0CB8-49C0-AA79-33A58DBAC6BD}" sibTransId="{CB1A6698-234E-4967-9238-C7DE7706C43A}"/>
    <dgm:cxn modelId="{C3BD9130-626F-4112-963A-C18ABEB20943}" type="presOf" srcId="{B38403BD-B3A5-4827-B1B4-DF0C7BBA6A9F}" destId="{DFFD729C-B193-4E52-B51F-FFDA6E9ACD87}" srcOrd="0" destOrd="0" presId="urn:microsoft.com/office/officeart/2005/8/layout/cycle5"/>
    <dgm:cxn modelId="{BE08FC09-EA09-4734-8E26-DE171B4FDC41}" srcId="{C1A3E1F0-6391-49EF-B8B8-04EB9C8CEF53}" destId="{8955668B-1F91-49E4-BC1A-E3F66F28CABF}" srcOrd="6" destOrd="0" parTransId="{88BEF8EB-70FC-466C-BC05-24558D4E0DCE}" sibTransId="{5DFBB525-7E99-45C3-9873-42B39E14EFC2}"/>
    <dgm:cxn modelId="{88649A88-5037-4BF9-9697-07932B7E1810}" type="presOf" srcId="{A6E3022E-0B1C-4231-BE62-2A5B9AABFF38}" destId="{61DD55BD-6AFE-4D98-8EF2-928698053287}" srcOrd="0" destOrd="0" presId="urn:microsoft.com/office/officeart/2005/8/layout/cycle5"/>
    <dgm:cxn modelId="{D4AEC89C-93AF-466D-9181-15F84B298E8E}" type="presOf" srcId="{CB1A6698-234E-4967-9238-C7DE7706C43A}" destId="{EE9C449C-65B1-45F3-9234-8A0F363BAE91}" srcOrd="0" destOrd="0" presId="urn:microsoft.com/office/officeart/2005/8/layout/cycle5"/>
    <dgm:cxn modelId="{0B0FA5BC-A1B8-45D3-8BBC-006ADC0F4F14}" type="presOf" srcId="{CF2C3618-AD55-4587-B16D-D5E49EA6BB8F}" destId="{F3884B30-AECB-4F57-95DF-BB12204FEE82}" srcOrd="0" destOrd="0" presId="urn:microsoft.com/office/officeart/2005/8/layout/cycle5"/>
    <dgm:cxn modelId="{6436E7F4-0A60-46D0-BE83-1FD2CA198C29}" srcId="{C1A3E1F0-6391-49EF-B8B8-04EB9C8CEF53}" destId="{12207A15-3F21-4666-B806-E2BA37B2E8E7}" srcOrd="4" destOrd="0" parTransId="{27A82E17-0BF0-40B9-ABD2-F2CD9D21590E}" sibTransId="{F27EE11F-FA26-4F4D-8599-C188C49FA663}"/>
    <dgm:cxn modelId="{E706D412-22E7-4680-9D0A-BBDB3BB3B87F}" type="presOf" srcId="{C9290619-6A13-4F3D-B58D-3D296E2A45DE}" destId="{D423AB3D-F74B-4CEF-B298-44C16C06EF16}" srcOrd="0" destOrd="0" presId="urn:microsoft.com/office/officeart/2005/8/layout/cycle5"/>
    <dgm:cxn modelId="{53229D17-329D-4388-8621-6B9B416B21DC}" srcId="{C1A3E1F0-6391-49EF-B8B8-04EB9C8CEF53}" destId="{C9290619-6A13-4F3D-B58D-3D296E2A45DE}" srcOrd="2" destOrd="0" parTransId="{8D0B00A8-DC2B-4DFD-850D-37F4C724B470}" sibTransId="{A6E3022E-0B1C-4231-BE62-2A5B9AABFF38}"/>
    <dgm:cxn modelId="{6CE02080-7E8E-4182-A60F-39AA22EB0D14}" srcId="{C1A3E1F0-6391-49EF-B8B8-04EB9C8CEF53}" destId="{0E013B2B-58C4-4EF1-A682-7360E3858200}" srcOrd="3" destOrd="0" parTransId="{E0C298B2-EA30-4409-97F1-95D47071392E}" sibTransId="{0623B109-295F-4089-AFBE-A38F61902DE2}"/>
    <dgm:cxn modelId="{9B7FBF51-D0A1-4209-A899-644D9A7078ED}" type="presOf" srcId="{DEF2B090-6F04-4314-A0FC-9BDDE7BBC873}" destId="{088F73D4-B660-4173-8CDF-F4A1F7F7A088}" srcOrd="0" destOrd="0" presId="urn:microsoft.com/office/officeart/2005/8/layout/cycle5"/>
    <dgm:cxn modelId="{78BE9E95-8E26-4503-A2EC-624E5D80B8E9}" type="presOf" srcId="{CD853BBF-6E62-4517-B350-24BF2254DC1F}" destId="{4CDBDB43-4203-4B6A-9D25-DBD45C9503BD}" srcOrd="0" destOrd="0" presId="urn:microsoft.com/office/officeart/2005/8/layout/cycle5"/>
    <dgm:cxn modelId="{0656B2AC-411C-469C-B03A-831725F266FA}" type="presOf" srcId="{8955668B-1F91-49E4-BC1A-E3F66F28CABF}" destId="{9D68E4FF-2F28-4925-A496-B01C8C9C178A}" srcOrd="0" destOrd="0" presId="urn:microsoft.com/office/officeart/2005/8/layout/cycle5"/>
    <dgm:cxn modelId="{07BD68D2-5026-4AC8-9DA5-B394DC384117}" type="presParOf" srcId="{ADDD3D2A-E280-49E2-A301-DFC20540045B}" destId="{F3884B30-AECB-4F57-95DF-BB12204FEE82}" srcOrd="0" destOrd="0" presId="urn:microsoft.com/office/officeart/2005/8/layout/cycle5"/>
    <dgm:cxn modelId="{8DB6B0FC-C914-42B7-AAA8-1BEF40157351}" type="presParOf" srcId="{ADDD3D2A-E280-49E2-A301-DFC20540045B}" destId="{CF41D4CC-397A-4EC2-ADDB-82658E1E105E}" srcOrd="1" destOrd="0" presId="urn:microsoft.com/office/officeart/2005/8/layout/cycle5"/>
    <dgm:cxn modelId="{68A7ED88-A0C6-4462-9F39-11744B53756C}" type="presParOf" srcId="{ADDD3D2A-E280-49E2-A301-DFC20540045B}" destId="{2DC174CC-DE3D-47A4-ABE8-29F8EB2418C3}" srcOrd="2" destOrd="0" presId="urn:microsoft.com/office/officeart/2005/8/layout/cycle5"/>
    <dgm:cxn modelId="{F2335E3A-A06A-48BE-A1AA-7C43722D250F}" type="presParOf" srcId="{ADDD3D2A-E280-49E2-A301-DFC20540045B}" destId="{088F73D4-B660-4173-8CDF-F4A1F7F7A088}" srcOrd="3" destOrd="0" presId="urn:microsoft.com/office/officeart/2005/8/layout/cycle5"/>
    <dgm:cxn modelId="{43C05584-D32E-42EA-9B9A-C3461FF1CBB1}" type="presParOf" srcId="{ADDD3D2A-E280-49E2-A301-DFC20540045B}" destId="{2BB217ED-9007-4A55-939F-213DAF722BD9}" srcOrd="4" destOrd="0" presId="urn:microsoft.com/office/officeart/2005/8/layout/cycle5"/>
    <dgm:cxn modelId="{0437B444-68AC-4008-851E-BAFE851EAA26}" type="presParOf" srcId="{ADDD3D2A-E280-49E2-A301-DFC20540045B}" destId="{EE9C449C-65B1-45F3-9234-8A0F363BAE91}" srcOrd="5" destOrd="0" presId="urn:microsoft.com/office/officeart/2005/8/layout/cycle5"/>
    <dgm:cxn modelId="{39703C5D-2D08-4B31-8E64-7FD9D5019CA1}" type="presParOf" srcId="{ADDD3D2A-E280-49E2-A301-DFC20540045B}" destId="{D423AB3D-F74B-4CEF-B298-44C16C06EF16}" srcOrd="6" destOrd="0" presId="urn:microsoft.com/office/officeart/2005/8/layout/cycle5"/>
    <dgm:cxn modelId="{3A31ED09-C38D-4824-9188-301364E08A58}" type="presParOf" srcId="{ADDD3D2A-E280-49E2-A301-DFC20540045B}" destId="{3D7D2FCF-719F-4F16-B191-A368B7859B9D}" srcOrd="7" destOrd="0" presId="urn:microsoft.com/office/officeart/2005/8/layout/cycle5"/>
    <dgm:cxn modelId="{62AB9C0E-31F0-4E55-87BA-2E469C358ABD}" type="presParOf" srcId="{ADDD3D2A-E280-49E2-A301-DFC20540045B}" destId="{61DD55BD-6AFE-4D98-8EF2-928698053287}" srcOrd="8" destOrd="0" presId="urn:microsoft.com/office/officeart/2005/8/layout/cycle5"/>
    <dgm:cxn modelId="{786E738F-6DF9-413F-AAFC-C895D4A3847A}" type="presParOf" srcId="{ADDD3D2A-E280-49E2-A301-DFC20540045B}" destId="{01654472-0A5D-41AB-9E54-ECB790762EA6}" srcOrd="9" destOrd="0" presId="urn:microsoft.com/office/officeart/2005/8/layout/cycle5"/>
    <dgm:cxn modelId="{ADF5EF50-F37E-46D8-8699-B7F9795B89CC}" type="presParOf" srcId="{ADDD3D2A-E280-49E2-A301-DFC20540045B}" destId="{A05ECD55-FC82-4DEC-8CDE-C6FDCA446C41}" srcOrd="10" destOrd="0" presId="urn:microsoft.com/office/officeart/2005/8/layout/cycle5"/>
    <dgm:cxn modelId="{7256A12B-8DED-4110-ABDB-6B02EF55363A}" type="presParOf" srcId="{ADDD3D2A-E280-49E2-A301-DFC20540045B}" destId="{33CAA9F6-3EE1-4E9B-AC14-A93E780BFE65}" srcOrd="11" destOrd="0" presId="urn:microsoft.com/office/officeart/2005/8/layout/cycle5"/>
    <dgm:cxn modelId="{14BF39F7-98F6-495B-8EA3-D871984A63BC}" type="presParOf" srcId="{ADDD3D2A-E280-49E2-A301-DFC20540045B}" destId="{243D8AB5-F361-4EFE-A3F3-EA58D9538A5F}" srcOrd="12" destOrd="0" presId="urn:microsoft.com/office/officeart/2005/8/layout/cycle5"/>
    <dgm:cxn modelId="{719B80D4-E0D4-4A9A-9100-EC883F55B254}" type="presParOf" srcId="{ADDD3D2A-E280-49E2-A301-DFC20540045B}" destId="{B03A421B-39B0-468F-A762-8EA4FD74D370}" srcOrd="13" destOrd="0" presId="urn:microsoft.com/office/officeart/2005/8/layout/cycle5"/>
    <dgm:cxn modelId="{65D1F06F-83EB-4697-889B-4DAE82F486CC}" type="presParOf" srcId="{ADDD3D2A-E280-49E2-A301-DFC20540045B}" destId="{8D67D7F6-C68B-41D6-AE16-6C56882370E0}" srcOrd="14" destOrd="0" presId="urn:microsoft.com/office/officeart/2005/8/layout/cycle5"/>
    <dgm:cxn modelId="{CF4820C6-50E4-410F-9C1E-E72FDEAE908E}" type="presParOf" srcId="{ADDD3D2A-E280-49E2-A301-DFC20540045B}" destId="{4CDBDB43-4203-4B6A-9D25-DBD45C9503BD}" srcOrd="15" destOrd="0" presId="urn:microsoft.com/office/officeart/2005/8/layout/cycle5"/>
    <dgm:cxn modelId="{3D7BA242-2E5F-43BC-AF51-5191987E63A3}" type="presParOf" srcId="{ADDD3D2A-E280-49E2-A301-DFC20540045B}" destId="{E1B8DE0B-0BDF-49F7-ABD8-130A2A3E3ECC}" srcOrd="16" destOrd="0" presId="urn:microsoft.com/office/officeart/2005/8/layout/cycle5"/>
    <dgm:cxn modelId="{20CA9FA4-03FC-4A93-8E12-6F056DB8C959}" type="presParOf" srcId="{ADDD3D2A-E280-49E2-A301-DFC20540045B}" destId="{DFFD729C-B193-4E52-B51F-FFDA6E9ACD87}" srcOrd="17" destOrd="0" presId="urn:microsoft.com/office/officeart/2005/8/layout/cycle5"/>
    <dgm:cxn modelId="{017E2A73-85DA-4181-AF18-C60F2B83E536}" type="presParOf" srcId="{ADDD3D2A-E280-49E2-A301-DFC20540045B}" destId="{9D68E4FF-2F28-4925-A496-B01C8C9C178A}" srcOrd="18" destOrd="0" presId="urn:microsoft.com/office/officeart/2005/8/layout/cycle5"/>
    <dgm:cxn modelId="{A0F36841-B886-47A5-85A5-9FE579CCADA4}" type="presParOf" srcId="{ADDD3D2A-E280-49E2-A301-DFC20540045B}" destId="{6A2901BA-32A0-4E31-94C4-2069156AF10F}" srcOrd="19" destOrd="0" presId="urn:microsoft.com/office/officeart/2005/8/layout/cycle5"/>
    <dgm:cxn modelId="{8B3184D4-25A1-48EE-81E9-590D119487F7}" type="presParOf" srcId="{ADDD3D2A-E280-49E2-A301-DFC20540045B}" destId="{FE2E893D-50A2-4B5F-94B3-232B6A9F603F}"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4B30-AECB-4F57-95DF-BB12204FEE82}">
      <dsp:nvSpPr>
        <dsp:cNvPr id="0" name=""/>
        <dsp:cNvSpPr/>
      </dsp:nvSpPr>
      <dsp:spPr>
        <a:xfrm>
          <a:off x="4955976" y="418"/>
          <a:ext cx="1060846" cy="68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Identifiera tjänstens innehåll</a:t>
          </a:r>
        </a:p>
        <a:p>
          <a:pPr lvl="0" algn="ctr" defTabSz="355600">
            <a:lnSpc>
              <a:spcPct val="90000"/>
            </a:lnSpc>
            <a:spcBef>
              <a:spcPct val="0"/>
            </a:spcBef>
            <a:spcAft>
              <a:spcPct val="35000"/>
            </a:spcAft>
          </a:pPr>
          <a:r>
            <a:rPr lang="sv-SE" sz="800" kern="1200" noProof="0" dirty="0" smtClean="0">
              <a:solidFill>
                <a:schemeClr val="tx1"/>
              </a:solidFill>
            </a:rPr>
            <a:t>VAD?</a:t>
          </a:r>
          <a:endParaRPr lang="sv-SE" sz="800" kern="1200" noProof="0" dirty="0">
            <a:solidFill>
              <a:schemeClr val="tx1"/>
            </a:solidFill>
          </a:endParaRPr>
        </a:p>
      </dsp:txBody>
      <dsp:txXfrm>
        <a:off x="4989637" y="34079"/>
        <a:ext cx="993524" cy="622228"/>
      </dsp:txXfrm>
    </dsp:sp>
    <dsp:sp modelId="{2DC174CC-DE3D-47A4-ABE8-29F8EB2418C3}">
      <dsp:nvSpPr>
        <dsp:cNvPr id="0" name=""/>
        <dsp:cNvSpPr/>
      </dsp:nvSpPr>
      <dsp:spPr>
        <a:xfrm>
          <a:off x="3519089" y="345193"/>
          <a:ext cx="3934621" cy="3934621"/>
        </a:xfrm>
        <a:custGeom>
          <a:avLst/>
          <a:gdLst/>
          <a:ahLst/>
          <a:cxnLst/>
          <a:rect l="0" t="0" r="0" b="0"/>
          <a:pathLst>
            <a:path>
              <a:moveTo>
                <a:pt x="2636509" y="117314"/>
              </a:moveTo>
              <a:arcTo wR="1967310" hR="1967310" stAng="17393194" swAng="7714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8F73D4-B660-4173-8CDF-F4A1F7F7A088}">
      <dsp:nvSpPr>
        <dsp:cNvPr id="0" name=""/>
        <dsp:cNvSpPr/>
      </dsp:nvSpPr>
      <dsp:spPr>
        <a:xfrm>
          <a:off x="6494082" y="741131"/>
          <a:ext cx="1060846" cy="68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solidFill>
                <a:schemeClr val="tx1"/>
              </a:solidFill>
            </a:rPr>
            <a:t>Definiera</a:t>
          </a:r>
          <a:r>
            <a:rPr lang="en-US" sz="800" kern="1200" dirty="0" smtClean="0">
              <a:solidFill>
                <a:schemeClr val="tx1"/>
              </a:solidFill>
            </a:rPr>
            <a:t> </a:t>
          </a:r>
          <a:r>
            <a:rPr lang="en-US" sz="800" kern="1200" dirty="0" err="1" smtClean="0">
              <a:solidFill>
                <a:schemeClr val="tx1"/>
              </a:solidFill>
            </a:rPr>
            <a:t>tjänsteleverans</a:t>
          </a:r>
          <a:endParaRPr lang="en-US" sz="800" kern="1200" dirty="0" smtClean="0">
            <a:solidFill>
              <a:schemeClr val="tx1"/>
            </a:solidFill>
          </a:endParaRPr>
        </a:p>
        <a:p>
          <a:pPr lvl="0" algn="ctr" defTabSz="355600">
            <a:lnSpc>
              <a:spcPct val="90000"/>
            </a:lnSpc>
            <a:spcBef>
              <a:spcPct val="0"/>
            </a:spcBef>
            <a:spcAft>
              <a:spcPct val="35000"/>
            </a:spcAft>
          </a:pPr>
          <a:r>
            <a:rPr lang="en-US" sz="800" kern="1200" dirty="0" smtClean="0">
              <a:solidFill>
                <a:schemeClr val="tx1"/>
              </a:solidFill>
            </a:rPr>
            <a:t>NÄR? VAR?</a:t>
          </a:r>
        </a:p>
      </dsp:txBody>
      <dsp:txXfrm>
        <a:off x="6527743" y="774792"/>
        <a:ext cx="993524" cy="622228"/>
      </dsp:txXfrm>
    </dsp:sp>
    <dsp:sp modelId="{EE9C449C-65B1-45F3-9234-8A0F363BAE91}">
      <dsp:nvSpPr>
        <dsp:cNvPr id="0" name=""/>
        <dsp:cNvSpPr/>
      </dsp:nvSpPr>
      <dsp:spPr>
        <a:xfrm>
          <a:off x="3519089" y="345193"/>
          <a:ext cx="3934621" cy="3934621"/>
        </a:xfrm>
        <a:custGeom>
          <a:avLst/>
          <a:gdLst/>
          <a:ahLst/>
          <a:cxnLst/>
          <a:rect l="0" t="0" r="0" b="0"/>
          <a:pathLst>
            <a:path>
              <a:moveTo>
                <a:pt x="3806079" y="1267851"/>
              </a:moveTo>
              <a:arcTo wR="1967310" hR="1967310" stAng="20350405" swAng="10639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23AB3D-F74B-4CEF-B298-44C16C06EF16}">
      <dsp:nvSpPr>
        <dsp:cNvPr id="0" name=""/>
        <dsp:cNvSpPr/>
      </dsp:nvSpPr>
      <dsp:spPr>
        <a:xfrm>
          <a:off x="6873962" y="2405497"/>
          <a:ext cx="1060846" cy="68955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Samordna</a:t>
          </a:r>
        </a:p>
        <a:p>
          <a:pPr lvl="0" algn="ctr" defTabSz="355600">
            <a:lnSpc>
              <a:spcPct val="90000"/>
            </a:lnSpc>
            <a:spcBef>
              <a:spcPct val="0"/>
            </a:spcBef>
            <a:spcAft>
              <a:spcPct val="35000"/>
            </a:spcAft>
          </a:pPr>
          <a:r>
            <a:rPr lang="sv-SE" sz="800" kern="1200" noProof="0" dirty="0" smtClean="0">
              <a:solidFill>
                <a:schemeClr val="tx1"/>
              </a:solidFill>
            </a:rPr>
            <a:t>Leverans</a:t>
          </a:r>
        </a:p>
        <a:p>
          <a:pPr lvl="0" algn="ctr" defTabSz="355600">
            <a:lnSpc>
              <a:spcPct val="90000"/>
            </a:lnSpc>
            <a:spcBef>
              <a:spcPct val="0"/>
            </a:spcBef>
            <a:spcAft>
              <a:spcPct val="35000"/>
            </a:spcAft>
          </a:pPr>
          <a:r>
            <a:rPr lang="sv-SE" sz="800" kern="1200" noProof="0" dirty="0" smtClean="0">
              <a:solidFill>
                <a:schemeClr val="tx1"/>
              </a:solidFill>
            </a:rPr>
            <a:t>VEM?</a:t>
          </a:r>
          <a:endParaRPr lang="sv-SE" sz="800" kern="1200" noProof="0" dirty="0">
            <a:solidFill>
              <a:schemeClr val="tx1"/>
            </a:solidFill>
          </a:endParaRPr>
        </a:p>
      </dsp:txBody>
      <dsp:txXfrm>
        <a:off x="6907623" y="2439158"/>
        <a:ext cx="993524" cy="622228"/>
      </dsp:txXfrm>
    </dsp:sp>
    <dsp:sp modelId="{61DD55BD-6AFE-4D98-8EF2-928698053287}">
      <dsp:nvSpPr>
        <dsp:cNvPr id="0" name=""/>
        <dsp:cNvSpPr/>
      </dsp:nvSpPr>
      <dsp:spPr>
        <a:xfrm>
          <a:off x="3519089" y="345193"/>
          <a:ext cx="3934621" cy="3934621"/>
        </a:xfrm>
        <a:custGeom>
          <a:avLst/>
          <a:gdLst/>
          <a:ahLst/>
          <a:cxnLst/>
          <a:rect l="0" t="0" r="0" b="0"/>
          <a:pathLst>
            <a:path>
              <a:moveTo>
                <a:pt x="3703927" y="2891687"/>
              </a:moveTo>
              <a:arcTo wR="1967310" hR="1967310" stAng="1681545" swAng="8349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1654472-0A5D-41AB-9E54-ECB790762EA6}">
      <dsp:nvSpPr>
        <dsp:cNvPr id="0" name=""/>
        <dsp:cNvSpPr/>
      </dsp:nvSpPr>
      <dsp:spPr>
        <a:xfrm>
          <a:off x="5809560" y="3740215"/>
          <a:ext cx="1060846" cy="68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Utveckla tjänsten</a:t>
          </a:r>
        </a:p>
        <a:p>
          <a:pPr lvl="0" algn="ctr" defTabSz="355600">
            <a:lnSpc>
              <a:spcPct val="90000"/>
            </a:lnSpc>
            <a:spcBef>
              <a:spcPct val="0"/>
            </a:spcBef>
            <a:spcAft>
              <a:spcPct val="35000"/>
            </a:spcAft>
          </a:pPr>
          <a:r>
            <a:rPr lang="sv-SE" sz="800" kern="1200" noProof="0" dirty="0" smtClean="0">
              <a:solidFill>
                <a:schemeClr val="tx1"/>
              </a:solidFill>
            </a:rPr>
            <a:t>HUR? VAR?</a:t>
          </a:r>
        </a:p>
      </dsp:txBody>
      <dsp:txXfrm>
        <a:off x="5843221" y="3773876"/>
        <a:ext cx="993524" cy="622228"/>
      </dsp:txXfrm>
    </dsp:sp>
    <dsp:sp modelId="{33CAA9F6-3EE1-4E9B-AC14-A93E780BFE65}">
      <dsp:nvSpPr>
        <dsp:cNvPr id="0" name=""/>
        <dsp:cNvSpPr/>
      </dsp:nvSpPr>
      <dsp:spPr>
        <a:xfrm>
          <a:off x="3519089" y="345193"/>
          <a:ext cx="3934621" cy="3934621"/>
        </a:xfrm>
        <a:custGeom>
          <a:avLst/>
          <a:gdLst/>
          <a:ahLst/>
          <a:cxnLst/>
          <a:rect l="0" t="0" r="0" b="0"/>
          <a:pathLst>
            <a:path>
              <a:moveTo>
                <a:pt x="2162357" y="3924928"/>
              </a:moveTo>
              <a:arcTo wR="1967310" hR="1967310" stAng="5058608" swAng="6827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3D8AB5-F361-4EFE-A3F3-EA58D9538A5F}">
      <dsp:nvSpPr>
        <dsp:cNvPr id="0" name=""/>
        <dsp:cNvSpPr/>
      </dsp:nvSpPr>
      <dsp:spPr>
        <a:xfrm>
          <a:off x="4102392" y="3740215"/>
          <a:ext cx="1060846" cy="68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Synliggöra tjänsten</a:t>
          </a:r>
          <a:endParaRPr lang="sv-SE" sz="800" kern="1200" noProof="0" dirty="0">
            <a:solidFill>
              <a:schemeClr val="tx1"/>
            </a:solidFill>
          </a:endParaRPr>
        </a:p>
      </dsp:txBody>
      <dsp:txXfrm>
        <a:off x="4136053" y="3773876"/>
        <a:ext cx="993524" cy="622228"/>
      </dsp:txXfrm>
    </dsp:sp>
    <dsp:sp modelId="{8D67D7F6-C68B-41D6-AE16-6C56882370E0}">
      <dsp:nvSpPr>
        <dsp:cNvPr id="0" name=""/>
        <dsp:cNvSpPr/>
      </dsp:nvSpPr>
      <dsp:spPr>
        <a:xfrm>
          <a:off x="3519089" y="345193"/>
          <a:ext cx="3934621" cy="3934621"/>
        </a:xfrm>
        <a:custGeom>
          <a:avLst/>
          <a:gdLst/>
          <a:ahLst/>
          <a:cxnLst/>
          <a:rect l="0" t="0" r="0" b="0"/>
          <a:pathLst>
            <a:path>
              <a:moveTo>
                <a:pt x="503977" y="3282212"/>
              </a:moveTo>
              <a:arcTo wR="1967310" hR="1967310" stAng="8283492" swAng="8349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DBDB43-4203-4B6A-9D25-DBD45C9503BD}">
      <dsp:nvSpPr>
        <dsp:cNvPr id="0" name=""/>
        <dsp:cNvSpPr/>
      </dsp:nvSpPr>
      <dsp:spPr>
        <a:xfrm>
          <a:off x="3037990" y="2405497"/>
          <a:ext cx="1060846" cy="689550"/>
        </a:xfrm>
        <a:prstGeom prst="roundRect">
          <a:avLst/>
        </a:prstGeom>
        <a:solidFill>
          <a:schemeClr val="accent1"/>
        </a:solidFill>
        <a:ln w="38100" cap="flat" cmpd="sng" algn="ctr">
          <a:solidFill>
            <a:schemeClr val="lt1"/>
          </a:solidFill>
          <a:prstDash val="dash"/>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Leverera tjänsten</a:t>
          </a:r>
          <a:endParaRPr lang="sv-SE" sz="800" kern="1200" noProof="0" dirty="0">
            <a:solidFill>
              <a:schemeClr val="tx1"/>
            </a:solidFill>
          </a:endParaRPr>
        </a:p>
      </dsp:txBody>
      <dsp:txXfrm>
        <a:off x="3071651" y="2439158"/>
        <a:ext cx="993524" cy="622228"/>
      </dsp:txXfrm>
    </dsp:sp>
    <dsp:sp modelId="{DFFD729C-B193-4E52-B51F-FFDA6E9ACD87}">
      <dsp:nvSpPr>
        <dsp:cNvPr id="0" name=""/>
        <dsp:cNvSpPr/>
      </dsp:nvSpPr>
      <dsp:spPr>
        <a:xfrm>
          <a:off x="3519089" y="345193"/>
          <a:ext cx="3934621" cy="3934621"/>
        </a:xfrm>
        <a:custGeom>
          <a:avLst/>
          <a:gdLst/>
          <a:ahLst/>
          <a:cxnLst/>
          <a:rect l="0" t="0" r="0" b="0"/>
          <a:pathLst>
            <a:path>
              <a:moveTo>
                <a:pt x="2869" y="1861100"/>
              </a:moveTo>
              <a:arcTo wR="1967310" hR="1967310" stAng="10985687" swAng="10639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68E4FF-2F28-4925-A496-B01C8C9C178A}">
      <dsp:nvSpPr>
        <dsp:cNvPr id="0" name=""/>
        <dsp:cNvSpPr/>
      </dsp:nvSpPr>
      <dsp:spPr>
        <a:xfrm>
          <a:off x="3417871" y="741131"/>
          <a:ext cx="1060846" cy="68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kern="1200" noProof="0" dirty="0" smtClean="0">
              <a:solidFill>
                <a:schemeClr val="tx1"/>
              </a:solidFill>
            </a:rPr>
            <a:t>Utvärdera leveransen</a:t>
          </a:r>
          <a:endParaRPr lang="sv-SE" sz="800" kern="1200" noProof="0" dirty="0">
            <a:solidFill>
              <a:schemeClr val="tx1"/>
            </a:solidFill>
          </a:endParaRPr>
        </a:p>
      </dsp:txBody>
      <dsp:txXfrm>
        <a:off x="3451532" y="774792"/>
        <a:ext cx="993524" cy="622228"/>
      </dsp:txXfrm>
    </dsp:sp>
    <dsp:sp modelId="{FE2E893D-50A2-4B5F-94B3-232B6A9F603F}">
      <dsp:nvSpPr>
        <dsp:cNvPr id="0" name=""/>
        <dsp:cNvSpPr/>
      </dsp:nvSpPr>
      <dsp:spPr>
        <a:xfrm>
          <a:off x="3519089" y="345193"/>
          <a:ext cx="3934621" cy="3934621"/>
        </a:xfrm>
        <a:custGeom>
          <a:avLst/>
          <a:gdLst/>
          <a:ahLst/>
          <a:cxnLst/>
          <a:rect l="0" t="0" r="0" b="0"/>
          <a:pathLst>
            <a:path>
              <a:moveTo>
                <a:pt x="903194" y="312630"/>
              </a:moveTo>
              <a:arcTo wR="1967310" hR="1967310" stAng="14235308" swAng="7714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45B92-9C38-4A1E-B705-9CC8C67B4E76}" type="datetimeFigureOut">
              <a:rPr lang="sv-SE" smtClean="0"/>
              <a:t>2019-08-19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35FE-B175-402F-A197-EE28B7C61762}" type="slidenum">
              <a:rPr lang="sv-SE" smtClean="0"/>
              <a:t>‹#›</a:t>
            </a:fld>
            <a:endParaRPr lang="sv-SE"/>
          </a:p>
        </p:txBody>
      </p:sp>
    </p:spTree>
    <p:extLst>
      <p:ext uri="{BB962C8B-B14F-4D97-AF65-F5344CB8AC3E}">
        <p14:creationId xmlns:p14="http://schemas.microsoft.com/office/powerpoint/2010/main" val="4313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JENNY</a:t>
            </a:r>
            <a:endParaRPr lang="en-US" dirty="0"/>
          </a:p>
        </p:txBody>
      </p:sp>
      <p:sp>
        <p:nvSpPr>
          <p:cNvPr id="4" name="Slide Number Placeholder 3"/>
          <p:cNvSpPr>
            <a:spLocks noGrp="1"/>
          </p:cNvSpPr>
          <p:nvPr>
            <p:ph type="sldNum" sz="quarter" idx="10"/>
          </p:nvPr>
        </p:nvSpPr>
        <p:spPr/>
        <p:txBody>
          <a:bodyPr/>
          <a:lstStyle/>
          <a:p>
            <a:fld id="{1E205B9A-0DEC-4C0B-B819-E7CE4AACE4B3}" type="slidenum">
              <a:rPr lang="en-GB" smtClean="0"/>
              <a:t>10</a:t>
            </a:fld>
            <a:endParaRPr lang="en-GB"/>
          </a:p>
        </p:txBody>
      </p:sp>
    </p:spTree>
    <p:extLst>
      <p:ext uri="{BB962C8B-B14F-4D97-AF65-F5344CB8AC3E}">
        <p14:creationId xmlns:p14="http://schemas.microsoft.com/office/powerpoint/2010/main" val="144985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5873"/>
            <a:ext cx="10363200" cy="706969"/>
          </a:xfrm>
        </p:spPr>
        <p:txBody>
          <a:bodyPr/>
          <a:lstStyle>
            <a:lvl1pPr>
              <a:defRPr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1828800" y="2540496"/>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15356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47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02425"/>
            <a:ext cx="5384800" cy="45259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002425"/>
            <a:ext cx="5384800" cy="4525963"/>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13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853133"/>
            <a:ext cx="5386917" cy="639763"/>
          </a:xfr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609600" y="2564906"/>
            <a:ext cx="5386917" cy="2453439"/>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1853133"/>
            <a:ext cx="5389033" cy="639763"/>
          </a:xfr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193369" y="2564906"/>
            <a:ext cx="5389033" cy="2453439"/>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1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5" name="Text Placeholder 2"/>
          <p:cNvSpPr>
            <a:spLocks noGrp="1"/>
          </p:cNvSpPr>
          <p:nvPr>
            <p:ph idx="1"/>
          </p:nvPr>
        </p:nvSpPr>
        <p:spPr bwMode="auto">
          <a:xfrm>
            <a:off x="609600" y="1988840"/>
            <a:ext cx="10972800" cy="443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832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npassad layout">
    <p:spTree>
      <p:nvGrpSpPr>
        <p:cNvPr id="1" name=""/>
        <p:cNvGrpSpPr/>
        <p:nvPr/>
      </p:nvGrpSpPr>
      <p:grpSpPr>
        <a:xfrm>
          <a:off x="0" y="0"/>
          <a:ext cx="0" cy="0"/>
          <a:chOff x="0" y="0"/>
          <a:chExt cx="0" cy="0"/>
        </a:xfrm>
      </p:grpSpPr>
      <p:pic>
        <p:nvPicPr>
          <p:cNvPr id="4" name="Bildobjekt 3" descr="LTU sve - vit.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9314" y="1843324"/>
            <a:ext cx="5873372" cy="3171353"/>
          </a:xfrm>
          <a:prstGeom prst="rect">
            <a:avLst/>
          </a:prstGeom>
        </p:spPr>
      </p:pic>
    </p:spTree>
    <p:extLst>
      <p:ext uri="{BB962C8B-B14F-4D97-AF65-F5344CB8AC3E}">
        <p14:creationId xmlns:p14="http://schemas.microsoft.com/office/powerpoint/2010/main" val="193256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12" name="Bildobjekt 11" descr="isblock frilagda med skugga cmyk blänkare.psd"/>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8000" contrast="1000"/>
                    </a14:imgEffect>
                  </a14:imgLayer>
                </a14:imgProps>
              </a:ext>
              <a:ext uri="{28A0092B-C50C-407E-A947-70E740481C1C}">
                <a14:useLocalDpi xmlns:a14="http://schemas.microsoft.com/office/drawing/2010/main"/>
              </a:ext>
            </a:extLst>
          </a:blip>
          <a:srcRect r="8709"/>
          <a:stretch/>
        </p:blipFill>
        <p:spPr>
          <a:xfrm>
            <a:off x="10293628" y="3599220"/>
            <a:ext cx="1882848" cy="3387051"/>
          </a:xfrm>
          <a:prstGeom prst="rect">
            <a:avLst/>
          </a:prstGeom>
        </p:spPr>
      </p:pic>
      <p:sp>
        <p:nvSpPr>
          <p:cNvPr id="1026" name="Title Placeholder 1"/>
          <p:cNvSpPr>
            <a:spLocks noGrp="1"/>
          </p:cNvSpPr>
          <p:nvPr>
            <p:ph type="title"/>
          </p:nvPr>
        </p:nvSpPr>
        <p:spPr bwMode="auto">
          <a:xfrm>
            <a:off x="609600" y="836712"/>
            <a:ext cx="10972800"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endParaRPr lang="en-US" dirty="0"/>
          </a:p>
        </p:txBody>
      </p:sp>
      <p:sp>
        <p:nvSpPr>
          <p:cNvPr id="1027" name="Text Placeholder 2"/>
          <p:cNvSpPr>
            <a:spLocks noGrp="1"/>
          </p:cNvSpPr>
          <p:nvPr>
            <p:ph type="body" idx="1"/>
          </p:nvPr>
        </p:nvSpPr>
        <p:spPr bwMode="auto">
          <a:xfrm>
            <a:off x="609600" y="1988840"/>
            <a:ext cx="10972800" cy="443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pic>
        <p:nvPicPr>
          <p:cNvPr id="8" name="Bildobjekt 7" descr="LTU sve - vit.ep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81965" y="5868130"/>
            <a:ext cx="1174675" cy="634271"/>
          </a:xfrm>
          <a:prstGeom prst="rect">
            <a:avLst/>
          </a:prstGeom>
        </p:spPr>
      </p:pic>
    </p:spTree>
    <p:extLst>
      <p:ext uri="{BB962C8B-B14F-4D97-AF65-F5344CB8AC3E}">
        <p14:creationId xmlns:p14="http://schemas.microsoft.com/office/powerpoint/2010/main" val="3953775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609585" rtl="0" eaLnBrk="1" fontAlgn="base" hangingPunct="1">
        <a:spcBef>
          <a:spcPct val="0"/>
        </a:spcBef>
        <a:spcAft>
          <a:spcPct val="0"/>
        </a:spcAft>
        <a:defRPr sz="3733" b="1" kern="1200" cap="all" baseline="0">
          <a:solidFill>
            <a:schemeClr val="bg1"/>
          </a:solidFill>
          <a:latin typeface="Arial"/>
          <a:ea typeface="ＭＳ Ｐゴシック" charset="0"/>
          <a:cs typeface="Arial"/>
        </a:defRPr>
      </a:lvl1pPr>
      <a:lvl2pPr algn="ctr" defTabSz="609585" rtl="0" eaLnBrk="1" fontAlgn="base" hangingPunct="1">
        <a:spcBef>
          <a:spcPct val="0"/>
        </a:spcBef>
        <a:spcAft>
          <a:spcPct val="0"/>
        </a:spcAft>
        <a:defRPr sz="4267">
          <a:solidFill>
            <a:srgbClr val="162852"/>
          </a:solidFill>
          <a:latin typeface="Arial" charset="0"/>
          <a:ea typeface="ＭＳ Ｐゴシック" charset="0"/>
        </a:defRPr>
      </a:lvl2pPr>
      <a:lvl3pPr algn="ctr" defTabSz="609585" rtl="0" eaLnBrk="1" fontAlgn="base" hangingPunct="1">
        <a:spcBef>
          <a:spcPct val="0"/>
        </a:spcBef>
        <a:spcAft>
          <a:spcPct val="0"/>
        </a:spcAft>
        <a:defRPr sz="4267">
          <a:solidFill>
            <a:srgbClr val="162852"/>
          </a:solidFill>
          <a:latin typeface="Arial" charset="0"/>
          <a:ea typeface="ＭＳ Ｐゴシック" charset="0"/>
        </a:defRPr>
      </a:lvl3pPr>
      <a:lvl4pPr algn="ctr" defTabSz="609585" rtl="0" eaLnBrk="1" fontAlgn="base" hangingPunct="1">
        <a:spcBef>
          <a:spcPct val="0"/>
        </a:spcBef>
        <a:spcAft>
          <a:spcPct val="0"/>
        </a:spcAft>
        <a:defRPr sz="4267">
          <a:solidFill>
            <a:srgbClr val="162852"/>
          </a:solidFill>
          <a:latin typeface="Arial" charset="0"/>
          <a:ea typeface="ＭＳ Ｐゴシック" charset="0"/>
        </a:defRPr>
      </a:lvl4pPr>
      <a:lvl5pPr algn="ctr" defTabSz="609585" rtl="0" eaLnBrk="1" fontAlgn="base" hangingPunct="1">
        <a:spcBef>
          <a:spcPct val="0"/>
        </a:spcBef>
        <a:spcAft>
          <a:spcPct val="0"/>
        </a:spcAft>
        <a:defRPr sz="4267">
          <a:solidFill>
            <a:srgbClr val="162852"/>
          </a:solidFill>
          <a:latin typeface="Arial" charset="0"/>
          <a:ea typeface="ＭＳ Ｐゴシック" charset="0"/>
        </a:defRPr>
      </a:lvl5pPr>
      <a:lvl6pPr marL="609585" algn="ctr" defTabSz="609585" rtl="0" eaLnBrk="1" fontAlgn="base" hangingPunct="1">
        <a:spcBef>
          <a:spcPct val="0"/>
        </a:spcBef>
        <a:spcAft>
          <a:spcPct val="0"/>
        </a:spcAft>
        <a:defRPr sz="4267">
          <a:solidFill>
            <a:srgbClr val="003366"/>
          </a:solidFill>
          <a:latin typeface="Arial" charset="0"/>
          <a:ea typeface="ＭＳ Ｐゴシック" charset="0"/>
        </a:defRPr>
      </a:lvl6pPr>
      <a:lvl7pPr marL="1219170" algn="ctr" defTabSz="609585" rtl="0" eaLnBrk="1" fontAlgn="base" hangingPunct="1">
        <a:spcBef>
          <a:spcPct val="0"/>
        </a:spcBef>
        <a:spcAft>
          <a:spcPct val="0"/>
        </a:spcAft>
        <a:defRPr sz="4267">
          <a:solidFill>
            <a:srgbClr val="003366"/>
          </a:solidFill>
          <a:latin typeface="Arial" charset="0"/>
          <a:ea typeface="ＭＳ Ｐゴシック" charset="0"/>
        </a:defRPr>
      </a:lvl7pPr>
      <a:lvl8pPr marL="1828754" algn="ctr" defTabSz="609585" rtl="0" eaLnBrk="1" fontAlgn="base" hangingPunct="1">
        <a:spcBef>
          <a:spcPct val="0"/>
        </a:spcBef>
        <a:spcAft>
          <a:spcPct val="0"/>
        </a:spcAft>
        <a:defRPr sz="4267">
          <a:solidFill>
            <a:srgbClr val="003366"/>
          </a:solidFill>
          <a:latin typeface="Arial" charset="0"/>
          <a:ea typeface="ＭＳ Ｐゴシック" charset="0"/>
        </a:defRPr>
      </a:lvl8pPr>
      <a:lvl9pPr marL="2438339" algn="ctr" defTabSz="609585" rtl="0" eaLnBrk="1" fontAlgn="base" hangingPunct="1">
        <a:spcBef>
          <a:spcPct val="0"/>
        </a:spcBef>
        <a:spcAft>
          <a:spcPct val="0"/>
        </a:spcAft>
        <a:defRPr sz="4267">
          <a:solidFill>
            <a:srgbClr val="003366"/>
          </a:solidFill>
          <a:latin typeface="Arial" charset="0"/>
          <a:ea typeface="ＭＳ Ｐゴシック" charset="0"/>
        </a:defRPr>
      </a:lvl9pPr>
    </p:titleStyle>
    <p:bodyStyle>
      <a:lvl1pPr marL="457189" indent="-457189" algn="l" defTabSz="609585" rtl="0" eaLnBrk="1" fontAlgn="base" hangingPunct="1">
        <a:spcBef>
          <a:spcPct val="20000"/>
        </a:spcBef>
        <a:spcAft>
          <a:spcPct val="0"/>
        </a:spcAft>
        <a:buFont typeface="Wingdings" panose="05000000000000000000" pitchFamily="2" charset="2"/>
        <a:buChar char="§"/>
        <a:defRPr sz="3200" kern="1200">
          <a:solidFill>
            <a:schemeClr val="bg1"/>
          </a:solidFill>
          <a:latin typeface="Arial"/>
          <a:ea typeface="ＭＳ Ｐゴシック" charset="0"/>
          <a:cs typeface="Arial"/>
        </a:defRPr>
      </a:lvl1pPr>
      <a:lvl2pPr marL="990575" indent="-380990" algn="l" defTabSz="609585" rtl="0" eaLnBrk="1" fontAlgn="base" hangingPunct="1">
        <a:spcBef>
          <a:spcPct val="20000"/>
        </a:spcBef>
        <a:spcAft>
          <a:spcPct val="0"/>
        </a:spcAft>
        <a:buFont typeface="Arial" charset="0"/>
        <a:buChar char="–"/>
        <a:defRPr sz="2667" kern="1200">
          <a:solidFill>
            <a:schemeClr val="bg1"/>
          </a:solidFill>
          <a:latin typeface="Arial"/>
          <a:ea typeface="ＭＳ Ｐゴシック" charset="0"/>
          <a:cs typeface="Arial"/>
        </a:defRPr>
      </a:lvl2pPr>
      <a:lvl3pPr marL="1523962" indent="-304792" algn="l" defTabSz="609585" rtl="0" eaLnBrk="1" fontAlgn="base" hangingPunct="1">
        <a:spcBef>
          <a:spcPct val="20000"/>
        </a:spcBef>
        <a:spcAft>
          <a:spcPct val="0"/>
        </a:spcAft>
        <a:buFont typeface="Arial" charset="0"/>
        <a:buChar char="•"/>
        <a:defRPr sz="2400" kern="1200">
          <a:solidFill>
            <a:schemeClr val="bg1"/>
          </a:solidFill>
          <a:latin typeface="Arial"/>
          <a:ea typeface="ＭＳ Ｐゴシック" charset="0"/>
          <a:cs typeface="Arial"/>
        </a:defRPr>
      </a:lvl3pPr>
      <a:lvl4pPr marL="2133547" indent="-304792" algn="l" defTabSz="609585" rtl="0" eaLnBrk="1" fontAlgn="base" hangingPunct="1">
        <a:spcBef>
          <a:spcPct val="20000"/>
        </a:spcBef>
        <a:spcAft>
          <a:spcPct val="0"/>
        </a:spcAft>
        <a:buFont typeface="Arial" charset="0"/>
        <a:buChar char="–"/>
        <a:defRPr sz="2133" kern="1200">
          <a:solidFill>
            <a:schemeClr val="bg1"/>
          </a:solidFill>
          <a:latin typeface="Arial"/>
          <a:ea typeface="ＭＳ Ｐゴシック" charset="0"/>
          <a:cs typeface="Arial"/>
        </a:defRPr>
      </a:lvl4pPr>
      <a:lvl5pPr marL="2743131" indent="-304792" algn="l" defTabSz="609585" rtl="0" eaLnBrk="1" fontAlgn="base" hangingPunct="1">
        <a:spcBef>
          <a:spcPct val="20000"/>
        </a:spcBef>
        <a:spcAft>
          <a:spcPct val="0"/>
        </a:spcAft>
        <a:buFont typeface="Arial" charset="0"/>
        <a:buChar char="»"/>
        <a:defRPr sz="2133" kern="1200">
          <a:solidFill>
            <a:schemeClr val="bg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767" y="2728495"/>
            <a:ext cx="10363200" cy="706969"/>
          </a:xfrm>
        </p:spPr>
        <p:txBody>
          <a:bodyPr/>
          <a:lstStyle/>
          <a:p>
            <a:r>
              <a:rPr lang="sv-SE" dirty="0"/>
              <a:t>Överbrygga mellanrummen – Så utvecklar vi verksamhetsstöd med forskaren i fokus</a:t>
            </a:r>
          </a:p>
        </p:txBody>
      </p:sp>
      <p:sp>
        <p:nvSpPr>
          <p:cNvPr id="3" name="Subtitle 2"/>
          <p:cNvSpPr>
            <a:spLocks noGrp="1"/>
          </p:cNvSpPr>
          <p:nvPr>
            <p:ph type="subTitle" idx="1"/>
          </p:nvPr>
        </p:nvSpPr>
        <p:spPr>
          <a:xfrm>
            <a:off x="1690576" y="5017882"/>
            <a:ext cx="8534400" cy="1752600"/>
          </a:xfrm>
        </p:spPr>
        <p:txBody>
          <a:bodyPr/>
          <a:lstStyle/>
          <a:p>
            <a:r>
              <a:rPr lang="sv-SE" dirty="0" smtClean="0"/>
              <a:t>20190822</a:t>
            </a:r>
            <a:endParaRPr lang="sv-SE" dirty="0"/>
          </a:p>
        </p:txBody>
      </p:sp>
    </p:spTree>
    <p:extLst>
      <p:ext uri="{BB962C8B-B14F-4D97-AF65-F5344CB8AC3E}">
        <p14:creationId xmlns:p14="http://schemas.microsoft.com/office/powerpoint/2010/main" val="145323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70693" y="602296"/>
            <a:ext cx="10972800" cy="960107"/>
          </a:xfrm>
        </p:spPr>
        <p:txBody>
          <a:bodyPr/>
          <a:lstStyle/>
          <a:p>
            <a:r>
              <a:rPr lang="sv-SE" dirty="0" smtClean="0"/>
              <a:t>Behov av samordning</a:t>
            </a:r>
            <a:endParaRPr lang="sv-SE" dirty="0"/>
          </a:p>
        </p:txBody>
      </p:sp>
      <p:sp>
        <p:nvSpPr>
          <p:cNvPr id="30" name="Rektangel 29"/>
          <p:cNvSpPr/>
          <p:nvPr/>
        </p:nvSpPr>
        <p:spPr>
          <a:xfrm>
            <a:off x="6686740" y="3184125"/>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Kommersiell nytta</a:t>
            </a:r>
          </a:p>
        </p:txBody>
      </p:sp>
      <p:sp>
        <p:nvSpPr>
          <p:cNvPr id="31" name="Rektangel 30"/>
          <p:cNvSpPr/>
          <p:nvPr/>
        </p:nvSpPr>
        <p:spPr>
          <a:xfrm>
            <a:off x="6686740" y="3790353"/>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err="1">
                <a:solidFill>
                  <a:schemeClr val="tx1"/>
                </a:solidFill>
              </a:rPr>
              <a:t>Open</a:t>
            </a:r>
            <a:r>
              <a:rPr lang="sv-SE" sz="1200" dirty="0">
                <a:solidFill>
                  <a:schemeClr val="tx1"/>
                </a:solidFill>
              </a:rPr>
              <a:t> access</a:t>
            </a:r>
          </a:p>
        </p:txBody>
      </p:sp>
      <p:sp>
        <p:nvSpPr>
          <p:cNvPr id="32" name="Rektangel 31"/>
          <p:cNvSpPr/>
          <p:nvPr/>
        </p:nvSpPr>
        <p:spPr>
          <a:xfrm>
            <a:off x="6686739" y="4391789"/>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Datahanteringsplan</a:t>
            </a:r>
          </a:p>
        </p:txBody>
      </p:sp>
      <p:sp>
        <p:nvSpPr>
          <p:cNvPr id="33" name="Rektangel 32"/>
          <p:cNvSpPr/>
          <p:nvPr/>
        </p:nvSpPr>
        <p:spPr>
          <a:xfrm>
            <a:off x="6686738" y="4987759"/>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Relation till globala miljömål</a:t>
            </a:r>
          </a:p>
        </p:txBody>
      </p:sp>
      <p:sp>
        <p:nvSpPr>
          <p:cNvPr id="34" name="Rektangel 33"/>
          <p:cNvSpPr/>
          <p:nvPr/>
        </p:nvSpPr>
        <p:spPr>
          <a:xfrm>
            <a:off x="6686737" y="1976461"/>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Budget</a:t>
            </a:r>
          </a:p>
        </p:txBody>
      </p:sp>
      <p:sp>
        <p:nvSpPr>
          <p:cNvPr id="35" name="Rektangel 34"/>
          <p:cNvSpPr/>
          <p:nvPr/>
        </p:nvSpPr>
        <p:spPr>
          <a:xfrm>
            <a:off x="6686741" y="2580293"/>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Projektplan</a:t>
            </a:r>
          </a:p>
        </p:txBody>
      </p:sp>
      <p:sp>
        <p:nvSpPr>
          <p:cNvPr id="41" name="textruta 40"/>
          <p:cNvSpPr txBox="1"/>
          <p:nvPr/>
        </p:nvSpPr>
        <p:spPr>
          <a:xfrm>
            <a:off x="8342421" y="1562403"/>
            <a:ext cx="1152880" cy="297454"/>
          </a:xfrm>
          <a:prstGeom prst="rect">
            <a:avLst/>
          </a:prstGeom>
          <a:noFill/>
        </p:spPr>
        <p:txBody>
          <a:bodyPr wrap="none" rtlCol="0">
            <a:spAutoFit/>
          </a:bodyPr>
          <a:lstStyle/>
          <a:p>
            <a:r>
              <a:rPr lang="sv-SE" sz="1333" dirty="0">
                <a:solidFill>
                  <a:schemeClr val="bg1"/>
                </a:solidFill>
              </a:rPr>
              <a:t>Organisation</a:t>
            </a:r>
          </a:p>
        </p:txBody>
      </p:sp>
      <p:sp>
        <p:nvSpPr>
          <p:cNvPr id="15" name="Rektangel 14"/>
          <p:cNvSpPr/>
          <p:nvPr/>
        </p:nvSpPr>
        <p:spPr>
          <a:xfrm>
            <a:off x="3905925" y="1964458"/>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a:solidFill>
                  <a:schemeClr val="tx1"/>
                </a:solidFill>
              </a:rPr>
              <a:t>Ansök om externfinansiering</a:t>
            </a:r>
          </a:p>
        </p:txBody>
      </p:sp>
      <p:sp>
        <p:nvSpPr>
          <p:cNvPr id="16" name="Rektangel 15"/>
          <p:cNvSpPr/>
          <p:nvPr/>
        </p:nvSpPr>
        <p:spPr>
          <a:xfrm>
            <a:off x="3897836" y="3189271"/>
            <a:ext cx="1590689" cy="541096"/>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solidFill>
                  <a:schemeClr val="tx1"/>
                </a:solidFill>
              </a:rPr>
              <a:t>Bygg kapacitet för externfinansiering</a:t>
            </a:r>
          </a:p>
        </p:txBody>
      </p:sp>
      <p:sp>
        <p:nvSpPr>
          <p:cNvPr id="17" name="Rektangel 16"/>
          <p:cNvSpPr/>
          <p:nvPr/>
        </p:nvSpPr>
        <p:spPr>
          <a:xfrm>
            <a:off x="3905925" y="2577908"/>
            <a:ext cx="1590689" cy="541096"/>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solidFill>
                  <a:schemeClr val="tx1"/>
                </a:solidFill>
              </a:rPr>
              <a:t>Hitta rätt utlysning</a:t>
            </a:r>
          </a:p>
        </p:txBody>
      </p:sp>
      <p:sp>
        <p:nvSpPr>
          <p:cNvPr id="18" name="Rektangel 17"/>
          <p:cNvSpPr/>
          <p:nvPr/>
        </p:nvSpPr>
        <p:spPr>
          <a:xfrm>
            <a:off x="3897835" y="3797483"/>
            <a:ext cx="1590689" cy="541096"/>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smtClean="0">
                <a:solidFill>
                  <a:schemeClr val="tx1"/>
                </a:solidFill>
              </a:rPr>
              <a:t>Administrera externfinansierade projekt</a:t>
            </a:r>
            <a:endParaRPr lang="sv-SE" sz="1200" dirty="0">
              <a:solidFill>
                <a:schemeClr val="tx1"/>
              </a:solidFill>
            </a:endParaRPr>
          </a:p>
        </p:txBody>
      </p:sp>
      <p:sp>
        <p:nvSpPr>
          <p:cNvPr id="5" name="Rektangel 4"/>
          <p:cNvSpPr/>
          <p:nvPr/>
        </p:nvSpPr>
        <p:spPr>
          <a:xfrm>
            <a:off x="1283475" y="1939061"/>
            <a:ext cx="1590685"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sv-SE" sz="1200" dirty="0">
                <a:solidFill>
                  <a:schemeClr val="tx1"/>
                </a:solidFill>
              </a:rPr>
              <a:t>Externfinansiering</a:t>
            </a:r>
          </a:p>
        </p:txBody>
      </p:sp>
      <p:sp>
        <p:nvSpPr>
          <p:cNvPr id="21" name="Högerpil 20"/>
          <p:cNvSpPr/>
          <p:nvPr/>
        </p:nvSpPr>
        <p:spPr>
          <a:xfrm>
            <a:off x="3010626" y="2055079"/>
            <a:ext cx="480053" cy="29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Vänster klammerparentes 22"/>
          <p:cNvSpPr/>
          <p:nvPr/>
        </p:nvSpPr>
        <p:spPr>
          <a:xfrm>
            <a:off x="3498014" y="1964458"/>
            <a:ext cx="284310" cy="3693156"/>
          </a:xfrm>
          <a:prstGeom prst="leftBrace">
            <a:avLst>
              <a:gd name="adj1" fmla="val 9794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Högerpil 52"/>
          <p:cNvSpPr/>
          <p:nvPr/>
        </p:nvSpPr>
        <p:spPr>
          <a:xfrm>
            <a:off x="5886791" y="2119891"/>
            <a:ext cx="480053" cy="29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Vänster klammerparentes 23"/>
          <p:cNvSpPr/>
          <p:nvPr/>
        </p:nvSpPr>
        <p:spPr>
          <a:xfrm>
            <a:off x="6261862" y="1912664"/>
            <a:ext cx="385017" cy="4288894"/>
          </a:xfrm>
          <a:prstGeom prst="leftBrace">
            <a:avLst>
              <a:gd name="adj1" fmla="val 81702"/>
              <a:gd name="adj2" fmla="val 50000"/>
            </a:avLst>
          </a:prstGeom>
          <a:noFill/>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Höger klammerparentes 24"/>
          <p:cNvSpPr/>
          <p:nvPr/>
        </p:nvSpPr>
        <p:spPr>
          <a:xfrm>
            <a:off x="5620215" y="1939061"/>
            <a:ext cx="170549" cy="653841"/>
          </a:xfrm>
          <a:prstGeom prst="rightBrace">
            <a:avLst>
              <a:gd name="adj1" fmla="val 4727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Rektangel 53"/>
          <p:cNvSpPr/>
          <p:nvPr/>
        </p:nvSpPr>
        <p:spPr>
          <a:xfrm>
            <a:off x="8277427" y="3184125"/>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LTU Business</a:t>
            </a:r>
          </a:p>
        </p:txBody>
      </p:sp>
      <p:sp>
        <p:nvSpPr>
          <p:cNvPr id="55" name="Rektangel 54"/>
          <p:cNvSpPr/>
          <p:nvPr/>
        </p:nvSpPr>
        <p:spPr>
          <a:xfrm>
            <a:off x="8277427" y="3790353"/>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Biblioteket</a:t>
            </a:r>
          </a:p>
        </p:txBody>
      </p:sp>
      <p:sp>
        <p:nvSpPr>
          <p:cNvPr id="56" name="Rektangel 55"/>
          <p:cNvSpPr/>
          <p:nvPr/>
        </p:nvSpPr>
        <p:spPr>
          <a:xfrm>
            <a:off x="8277426" y="4391789"/>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Biblioteket</a:t>
            </a:r>
          </a:p>
        </p:txBody>
      </p:sp>
      <p:sp>
        <p:nvSpPr>
          <p:cNvPr id="57" name="Rektangel 56"/>
          <p:cNvSpPr/>
          <p:nvPr/>
        </p:nvSpPr>
        <p:spPr>
          <a:xfrm>
            <a:off x="8277424" y="4987759"/>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Innovationskontoret</a:t>
            </a:r>
          </a:p>
        </p:txBody>
      </p:sp>
      <p:sp>
        <p:nvSpPr>
          <p:cNvPr id="58" name="Rektangel 57"/>
          <p:cNvSpPr/>
          <p:nvPr/>
        </p:nvSpPr>
        <p:spPr>
          <a:xfrm>
            <a:off x="8277424" y="1976461"/>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Verksamhetsnära administrativt stöd</a:t>
            </a:r>
          </a:p>
        </p:txBody>
      </p:sp>
      <p:sp>
        <p:nvSpPr>
          <p:cNvPr id="59" name="Rektangel 58"/>
          <p:cNvSpPr/>
          <p:nvPr/>
        </p:nvSpPr>
        <p:spPr>
          <a:xfrm>
            <a:off x="8277424" y="2574159"/>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t>Grants Office</a:t>
            </a:r>
          </a:p>
        </p:txBody>
      </p:sp>
      <p:sp>
        <p:nvSpPr>
          <p:cNvPr id="36" name="textruta 35"/>
          <p:cNvSpPr txBox="1"/>
          <p:nvPr/>
        </p:nvSpPr>
        <p:spPr>
          <a:xfrm>
            <a:off x="6588174" y="1580040"/>
            <a:ext cx="1739579" cy="297454"/>
          </a:xfrm>
          <a:prstGeom prst="rect">
            <a:avLst/>
          </a:prstGeom>
          <a:noFill/>
        </p:spPr>
        <p:txBody>
          <a:bodyPr wrap="none" rtlCol="0">
            <a:spAutoFit/>
          </a:bodyPr>
          <a:lstStyle/>
          <a:p>
            <a:r>
              <a:rPr lang="sv-SE" sz="1333" dirty="0">
                <a:solidFill>
                  <a:schemeClr val="bg1"/>
                </a:solidFill>
              </a:rPr>
              <a:t>Tjänstekomponenter</a:t>
            </a:r>
          </a:p>
        </p:txBody>
      </p:sp>
      <p:sp>
        <p:nvSpPr>
          <p:cNvPr id="3" name="textruta 2"/>
          <p:cNvSpPr txBox="1"/>
          <p:nvPr/>
        </p:nvSpPr>
        <p:spPr>
          <a:xfrm>
            <a:off x="4319789" y="1596737"/>
            <a:ext cx="649537" cy="297454"/>
          </a:xfrm>
          <a:prstGeom prst="rect">
            <a:avLst/>
          </a:prstGeom>
          <a:noFill/>
        </p:spPr>
        <p:txBody>
          <a:bodyPr wrap="none" rtlCol="0">
            <a:spAutoFit/>
          </a:bodyPr>
          <a:lstStyle/>
          <a:p>
            <a:r>
              <a:rPr lang="en-US" sz="1333" dirty="0" err="1" smtClean="0">
                <a:solidFill>
                  <a:schemeClr val="bg1"/>
                </a:solidFill>
              </a:rPr>
              <a:t>Tjänst</a:t>
            </a:r>
            <a:endParaRPr lang="en-US" dirty="0"/>
          </a:p>
        </p:txBody>
      </p:sp>
      <p:sp>
        <p:nvSpPr>
          <p:cNvPr id="37" name="textruta 36"/>
          <p:cNvSpPr txBox="1"/>
          <p:nvPr/>
        </p:nvSpPr>
        <p:spPr>
          <a:xfrm>
            <a:off x="1456691" y="1574201"/>
            <a:ext cx="1244251" cy="369332"/>
          </a:xfrm>
          <a:prstGeom prst="rect">
            <a:avLst/>
          </a:prstGeom>
          <a:noFill/>
        </p:spPr>
        <p:txBody>
          <a:bodyPr wrap="none" rtlCol="0">
            <a:spAutoFit/>
          </a:bodyPr>
          <a:lstStyle/>
          <a:p>
            <a:r>
              <a:rPr lang="en-US" sz="1333" dirty="0" err="1">
                <a:solidFill>
                  <a:schemeClr val="bg1"/>
                </a:solidFill>
              </a:rPr>
              <a:t>Tjänstegrupp</a:t>
            </a:r>
            <a:r>
              <a:rPr lang="en-US" dirty="0" smtClean="0"/>
              <a:t> </a:t>
            </a:r>
            <a:endParaRPr lang="en-US" dirty="0"/>
          </a:p>
        </p:txBody>
      </p:sp>
      <p:sp>
        <p:nvSpPr>
          <p:cNvPr id="29" name="Rektangel 28"/>
          <p:cNvSpPr/>
          <p:nvPr/>
        </p:nvSpPr>
        <p:spPr>
          <a:xfrm>
            <a:off x="6686737" y="5583729"/>
            <a:ext cx="1590689" cy="54318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sv-SE" sz="1200" dirty="0" smtClean="0">
                <a:solidFill>
                  <a:schemeClr val="tx1"/>
                </a:solidFill>
              </a:rPr>
              <a:t>……..</a:t>
            </a:r>
            <a:endParaRPr lang="sv-SE" sz="1200" dirty="0">
              <a:solidFill>
                <a:schemeClr val="tx1"/>
              </a:solidFill>
            </a:endParaRPr>
          </a:p>
        </p:txBody>
      </p:sp>
      <p:sp>
        <p:nvSpPr>
          <p:cNvPr id="38" name="Rektangel 37"/>
          <p:cNvSpPr/>
          <p:nvPr/>
        </p:nvSpPr>
        <p:spPr>
          <a:xfrm>
            <a:off x="8277424" y="5577595"/>
            <a:ext cx="1590689" cy="54318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smtClean="0"/>
              <a:t>……….</a:t>
            </a:r>
            <a:endParaRPr lang="sv-SE" sz="1200" dirty="0"/>
          </a:p>
        </p:txBody>
      </p:sp>
      <p:sp>
        <p:nvSpPr>
          <p:cNvPr id="39" name="Rektangel 38"/>
          <p:cNvSpPr/>
          <p:nvPr/>
        </p:nvSpPr>
        <p:spPr>
          <a:xfrm>
            <a:off x="3905925" y="4451459"/>
            <a:ext cx="1582599" cy="536300"/>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solidFill>
                  <a:schemeClr val="tx1"/>
                </a:solidFill>
              </a:rPr>
              <a:t>Ta fram din uppdragsutbildning</a:t>
            </a:r>
          </a:p>
        </p:txBody>
      </p:sp>
      <p:sp>
        <p:nvSpPr>
          <p:cNvPr id="40" name="Rektangel 39"/>
          <p:cNvSpPr/>
          <p:nvPr/>
        </p:nvSpPr>
        <p:spPr>
          <a:xfrm>
            <a:off x="3905925" y="5079641"/>
            <a:ext cx="1582599" cy="582249"/>
          </a:xfrm>
          <a:prstGeom prst="rect">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sv-SE" sz="1200" dirty="0">
                <a:solidFill>
                  <a:schemeClr val="tx1"/>
                </a:solidFill>
              </a:rPr>
              <a:t>Sälj din uppdragsutbildning</a:t>
            </a:r>
          </a:p>
        </p:txBody>
      </p:sp>
    </p:spTree>
    <p:extLst>
      <p:ext uri="{BB962C8B-B14F-4D97-AF65-F5344CB8AC3E}">
        <p14:creationId xmlns:p14="http://schemas.microsoft.com/office/powerpoint/2010/main" val="4222284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7940" y="577960"/>
            <a:ext cx="10972800" cy="960107"/>
          </a:xfrm>
        </p:spPr>
        <p:txBody>
          <a:bodyPr/>
          <a:lstStyle/>
          <a:p>
            <a:r>
              <a:rPr lang="sv-SE" sz="3200" dirty="0" smtClean="0"/>
              <a:t>Vad </a:t>
            </a:r>
            <a:r>
              <a:rPr lang="sv-SE" sz="3200" dirty="0"/>
              <a:t>är forskarstödstjänster?</a:t>
            </a:r>
          </a:p>
        </p:txBody>
      </p:sp>
      <p:sp>
        <p:nvSpPr>
          <p:cNvPr id="4" name="Rektangel 3"/>
          <p:cNvSpPr/>
          <p:nvPr/>
        </p:nvSpPr>
        <p:spPr>
          <a:xfrm>
            <a:off x="843792" y="1820263"/>
            <a:ext cx="1562521" cy="5523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Externfinansiering</a:t>
            </a:r>
          </a:p>
        </p:txBody>
      </p:sp>
      <p:sp>
        <p:nvSpPr>
          <p:cNvPr id="5" name="Rektangel 4"/>
          <p:cNvSpPr/>
          <p:nvPr/>
        </p:nvSpPr>
        <p:spPr>
          <a:xfrm>
            <a:off x="843790" y="2490172"/>
            <a:ext cx="1562521" cy="5417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Samverkan</a:t>
            </a:r>
          </a:p>
        </p:txBody>
      </p:sp>
      <p:sp>
        <p:nvSpPr>
          <p:cNvPr id="6" name="Rektangel 5"/>
          <p:cNvSpPr/>
          <p:nvPr/>
        </p:nvSpPr>
        <p:spPr>
          <a:xfrm>
            <a:off x="843789" y="3139393"/>
            <a:ext cx="1562521" cy="535711"/>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Positionering</a:t>
            </a:r>
          </a:p>
        </p:txBody>
      </p:sp>
      <p:sp>
        <p:nvSpPr>
          <p:cNvPr id="7" name="Rektangel 6"/>
          <p:cNvSpPr/>
          <p:nvPr/>
        </p:nvSpPr>
        <p:spPr>
          <a:xfrm>
            <a:off x="843789" y="4460112"/>
            <a:ext cx="1562521" cy="55937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Infrastruktur</a:t>
            </a:r>
          </a:p>
        </p:txBody>
      </p:sp>
      <p:sp>
        <p:nvSpPr>
          <p:cNvPr id="8" name="Rektangel 7"/>
          <p:cNvSpPr/>
          <p:nvPr/>
        </p:nvSpPr>
        <p:spPr>
          <a:xfrm>
            <a:off x="843788" y="5124469"/>
            <a:ext cx="1562521" cy="5593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Immateriella tillgångar och datahantering</a:t>
            </a:r>
          </a:p>
        </p:txBody>
      </p:sp>
      <p:sp>
        <p:nvSpPr>
          <p:cNvPr id="9" name="Rektangel 8"/>
          <p:cNvSpPr/>
          <p:nvPr/>
        </p:nvSpPr>
        <p:spPr>
          <a:xfrm>
            <a:off x="843789" y="3800976"/>
            <a:ext cx="1562521" cy="5547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Synliggöra och nyttiggöra</a:t>
            </a:r>
          </a:p>
        </p:txBody>
      </p:sp>
      <p:sp>
        <p:nvSpPr>
          <p:cNvPr id="10" name="Rektangel 9"/>
          <p:cNvSpPr/>
          <p:nvPr/>
        </p:nvSpPr>
        <p:spPr>
          <a:xfrm>
            <a:off x="2684008" y="1811851"/>
            <a:ext cx="1377631" cy="55100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smtClean="0"/>
              <a:t>Ansök om externfinansiering</a:t>
            </a:r>
            <a:endParaRPr lang="sv-SE" sz="900" dirty="0"/>
          </a:p>
        </p:txBody>
      </p:sp>
      <p:sp>
        <p:nvSpPr>
          <p:cNvPr id="11" name="Rektangel 10"/>
          <p:cNvSpPr/>
          <p:nvPr/>
        </p:nvSpPr>
        <p:spPr>
          <a:xfrm>
            <a:off x="2684008" y="2483331"/>
            <a:ext cx="1377631" cy="5387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smtClean="0"/>
              <a:t>Sök samverkanscheckar</a:t>
            </a:r>
            <a:endParaRPr lang="sv-SE" sz="900" dirty="0"/>
          </a:p>
        </p:txBody>
      </p:sp>
      <p:sp>
        <p:nvSpPr>
          <p:cNvPr id="12" name="Rektangel 11"/>
          <p:cNvSpPr/>
          <p:nvPr/>
        </p:nvSpPr>
        <p:spPr>
          <a:xfrm>
            <a:off x="2682870" y="3792572"/>
            <a:ext cx="1369163" cy="5531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smtClean="0"/>
              <a:t>Kommersialisering</a:t>
            </a:r>
            <a:endParaRPr lang="sv-SE" sz="900" dirty="0"/>
          </a:p>
        </p:txBody>
      </p:sp>
      <p:sp>
        <p:nvSpPr>
          <p:cNvPr id="13" name="Rektangel 12"/>
          <p:cNvSpPr/>
          <p:nvPr/>
        </p:nvSpPr>
        <p:spPr>
          <a:xfrm>
            <a:off x="4138740" y="1809411"/>
            <a:ext cx="1377631" cy="5488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smtClean="0"/>
              <a:t>Bygg kapacitet för </a:t>
            </a:r>
            <a:r>
              <a:rPr lang="sv-SE" sz="900" dirty="0"/>
              <a:t>externfinansiering</a:t>
            </a:r>
          </a:p>
        </p:txBody>
      </p:sp>
      <p:sp>
        <p:nvSpPr>
          <p:cNvPr id="14" name="Rektangel 13"/>
          <p:cNvSpPr/>
          <p:nvPr/>
        </p:nvSpPr>
        <p:spPr>
          <a:xfrm>
            <a:off x="7063894" y="1817137"/>
            <a:ext cx="1377631" cy="5488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a:t>Hitta rätt utlysning</a:t>
            </a:r>
          </a:p>
        </p:txBody>
      </p:sp>
      <p:sp>
        <p:nvSpPr>
          <p:cNvPr id="15" name="Rektangel 14"/>
          <p:cNvSpPr/>
          <p:nvPr/>
        </p:nvSpPr>
        <p:spPr>
          <a:xfrm>
            <a:off x="5603539" y="1817137"/>
            <a:ext cx="1377631" cy="5488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smtClean="0"/>
              <a:t>Administrera externfinansierade projekt</a:t>
            </a:r>
            <a:endParaRPr lang="sv-SE" sz="900" dirty="0"/>
          </a:p>
        </p:txBody>
      </p:sp>
      <p:sp>
        <p:nvSpPr>
          <p:cNvPr id="16" name="Rektangel 15"/>
          <p:cNvSpPr/>
          <p:nvPr/>
        </p:nvSpPr>
        <p:spPr>
          <a:xfrm>
            <a:off x="843786" y="5811064"/>
            <a:ext cx="1562521" cy="55937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Karriär</a:t>
            </a:r>
          </a:p>
        </p:txBody>
      </p:sp>
      <p:cxnSp>
        <p:nvCxnSpPr>
          <p:cNvPr id="17" name="Rak koppling 16"/>
          <p:cNvCxnSpPr/>
          <p:nvPr/>
        </p:nvCxnSpPr>
        <p:spPr>
          <a:xfrm>
            <a:off x="2591217" y="1403646"/>
            <a:ext cx="0" cy="5056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Rektangel 18"/>
          <p:cNvSpPr/>
          <p:nvPr/>
        </p:nvSpPr>
        <p:spPr>
          <a:xfrm>
            <a:off x="4148710" y="2489846"/>
            <a:ext cx="1377631" cy="5436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Hitta partners</a:t>
            </a:r>
          </a:p>
        </p:txBody>
      </p:sp>
      <p:sp>
        <p:nvSpPr>
          <p:cNvPr id="20" name="Rektangel 19"/>
          <p:cNvSpPr/>
          <p:nvPr/>
        </p:nvSpPr>
        <p:spPr>
          <a:xfrm>
            <a:off x="2684008" y="5129626"/>
            <a:ext cx="1377631" cy="5577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Immateriella tillgångar</a:t>
            </a:r>
          </a:p>
        </p:txBody>
      </p:sp>
      <p:sp>
        <p:nvSpPr>
          <p:cNvPr id="21" name="Rektangel 20"/>
          <p:cNvSpPr/>
          <p:nvPr/>
        </p:nvSpPr>
        <p:spPr>
          <a:xfrm>
            <a:off x="4152944" y="4449988"/>
            <a:ext cx="1369162"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smtClean="0"/>
              <a:t>Boka </a:t>
            </a:r>
            <a:r>
              <a:rPr lang="sv-SE" sz="900" dirty="0" err="1" smtClean="0"/>
              <a:t>labbtid</a:t>
            </a:r>
            <a:endParaRPr lang="sv-SE" sz="900" dirty="0"/>
          </a:p>
        </p:txBody>
      </p:sp>
      <p:sp>
        <p:nvSpPr>
          <p:cNvPr id="22" name="Rektangel 21"/>
          <p:cNvSpPr/>
          <p:nvPr/>
        </p:nvSpPr>
        <p:spPr>
          <a:xfrm>
            <a:off x="5592888" y="4439416"/>
            <a:ext cx="1377631"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Infrastruktur i vår omvärld</a:t>
            </a:r>
          </a:p>
        </p:txBody>
      </p:sp>
      <p:sp>
        <p:nvSpPr>
          <p:cNvPr id="24" name="Rektangel 23"/>
          <p:cNvSpPr/>
          <p:nvPr/>
        </p:nvSpPr>
        <p:spPr>
          <a:xfrm>
            <a:off x="8517605" y="1813816"/>
            <a:ext cx="1333569" cy="5488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smtClean="0"/>
              <a:t>Ta fram din uppdragsutbildning</a:t>
            </a:r>
            <a:endParaRPr lang="sv-SE" sz="900" dirty="0"/>
          </a:p>
        </p:txBody>
      </p:sp>
      <p:sp>
        <p:nvSpPr>
          <p:cNvPr id="25" name="Rektangel 24"/>
          <p:cNvSpPr/>
          <p:nvPr/>
        </p:nvSpPr>
        <p:spPr>
          <a:xfrm>
            <a:off x="5603539" y="3149504"/>
            <a:ext cx="1377631" cy="53556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Påverka call texter EUs ramprogram</a:t>
            </a:r>
          </a:p>
        </p:txBody>
      </p:sp>
      <p:sp>
        <p:nvSpPr>
          <p:cNvPr id="26" name="Rektangel 25"/>
          <p:cNvSpPr/>
          <p:nvPr/>
        </p:nvSpPr>
        <p:spPr>
          <a:xfrm>
            <a:off x="7063892" y="3136227"/>
            <a:ext cx="1377631" cy="53556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Strategisk </a:t>
            </a:r>
            <a:r>
              <a:rPr lang="sv-SE" sz="900" dirty="0" err="1"/>
              <a:t>outreach</a:t>
            </a:r>
            <a:endParaRPr lang="sv-SE" sz="900" dirty="0"/>
          </a:p>
        </p:txBody>
      </p:sp>
      <p:sp>
        <p:nvSpPr>
          <p:cNvPr id="27" name="Rektangel 26"/>
          <p:cNvSpPr/>
          <p:nvPr/>
        </p:nvSpPr>
        <p:spPr>
          <a:xfrm>
            <a:off x="2684008" y="3144179"/>
            <a:ext cx="1377631" cy="5238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Delta i nätverk, grupper, allianser och plattformar</a:t>
            </a:r>
          </a:p>
        </p:txBody>
      </p:sp>
      <p:sp>
        <p:nvSpPr>
          <p:cNvPr id="28" name="Rektangel 27"/>
          <p:cNvSpPr/>
          <p:nvPr/>
        </p:nvSpPr>
        <p:spPr>
          <a:xfrm>
            <a:off x="4138739" y="3138444"/>
            <a:ext cx="1377631" cy="53556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Påverka utbud externfinansiering</a:t>
            </a:r>
          </a:p>
        </p:txBody>
      </p:sp>
      <p:sp>
        <p:nvSpPr>
          <p:cNvPr id="29" name="Rektangel 28"/>
          <p:cNvSpPr/>
          <p:nvPr/>
        </p:nvSpPr>
        <p:spPr>
          <a:xfrm>
            <a:off x="2684009" y="5818753"/>
            <a:ext cx="1377631"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Att leda starka forskarteam</a:t>
            </a:r>
          </a:p>
        </p:txBody>
      </p:sp>
      <p:sp>
        <p:nvSpPr>
          <p:cNvPr id="30" name="Rektangel 29"/>
          <p:cNvSpPr/>
          <p:nvPr/>
        </p:nvSpPr>
        <p:spPr>
          <a:xfrm>
            <a:off x="8517605" y="5818753"/>
            <a:ext cx="1333569"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Doktorandskolor</a:t>
            </a:r>
          </a:p>
        </p:txBody>
      </p:sp>
      <p:sp>
        <p:nvSpPr>
          <p:cNvPr id="31" name="Rektangel 30"/>
          <p:cNvSpPr/>
          <p:nvPr/>
        </p:nvSpPr>
        <p:spPr>
          <a:xfrm>
            <a:off x="7066483" y="5826967"/>
            <a:ext cx="1396931"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Program för särskilda uppdrag</a:t>
            </a:r>
          </a:p>
        </p:txBody>
      </p:sp>
      <p:sp>
        <p:nvSpPr>
          <p:cNvPr id="32" name="Rektangel 31"/>
          <p:cNvSpPr/>
          <p:nvPr/>
        </p:nvSpPr>
        <p:spPr>
          <a:xfrm>
            <a:off x="5593470" y="5837765"/>
            <a:ext cx="1396931"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Juniora  lovande </a:t>
            </a:r>
            <a:r>
              <a:rPr lang="sv-SE" sz="900" dirty="0" err="1"/>
              <a:t>forskAre</a:t>
            </a:r>
            <a:endParaRPr lang="sv-SE" sz="900" dirty="0"/>
          </a:p>
        </p:txBody>
      </p:sp>
      <p:sp>
        <p:nvSpPr>
          <p:cNvPr id="33" name="Rektangel 32"/>
          <p:cNvSpPr/>
          <p:nvPr/>
        </p:nvSpPr>
        <p:spPr>
          <a:xfrm>
            <a:off x="4132489" y="5830040"/>
            <a:ext cx="1396931"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err="1"/>
              <a:t>Leadership</a:t>
            </a:r>
            <a:r>
              <a:rPr lang="sv-SE" sz="900" dirty="0"/>
              <a:t> in </a:t>
            </a:r>
            <a:r>
              <a:rPr lang="sv-SE" sz="900" dirty="0" err="1"/>
              <a:t>academia</a:t>
            </a:r>
            <a:endParaRPr lang="sv-SE" sz="900" dirty="0"/>
          </a:p>
        </p:txBody>
      </p:sp>
      <p:sp>
        <p:nvSpPr>
          <p:cNvPr id="37" name="textruta 36"/>
          <p:cNvSpPr txBox="1"/>
          <p:nvPr/>
        </p:nvSpPr>
        <p:spPr>
          <a:xfrm>
            <a:off x="777940" y="1470857"/>
            <a:ext cx="1650747" cy="338554"/>
          </a:xfrm>
          <a:prstGeom prst="rect">
            <a:avLst/>
          </a:prstGeom>
          <a:noFill/>
        </p:spPr>
        <p:txBody>
          <a:bodyPr wrap="square" rtlCol="0">
            <a:spAutoFit/>
          </a:bodyPr>
          <a:lstStyle/>
          <a:p>
            <a:r>
              <a:rPr lang="sv-SE" sz="1600" dirty="0">
                <a:solidFill>
                  <a:schemeClr val="bg1"/>
                </a:solidFill>
              </a:rPr>
              <a:t>Tjänstegrupper</a:t>
            </a:r>
          </a:p>
        </p:txBody>
      </p:sp>
      <p:sp>
        <p:nvSpPr>
          <p:cNvPr id="38" name="textruta 37"/>
          <p:cNvSpPr txBox="1"/>
          <p:nvPr/>
        </p:nvSpPr>
        <p:spPr>
          <a:xfrm>
            <a:off x="2591217" y="1470857"/>
            <a:ext cx="1368195" cy="338554"/>
          </a:xfrm>
          <a:prstGeom prst="rect">
            <a:avLst/>
          </a:prstGeom>
          <a:noFill/>
        </p:spPr>
        <p:txBody>
          <a:bodyPr wrap="square" rtlCol="0">
            <a:spAutoFit/>
          </a:bodyPr>
          <a:lstStyle/>
          <a:p>
            <a:r>
              <a:rPr lang="sv-SE" sz="1600" dirty="0">
                <a:solidFill>
                  <a:schemeClr val="bg1"/>
                </a:solidFill>
              </a:rPr>
              <a:t>Tjänster</a:t>
            </a:r>
          </a:p>
        </p:txBody>
      </p:sp>
      <p:sp>
        <p:nvSpPr>
          <p:cNvPr id="40" name="Rektangel 39"/>
          <p:cNvSpPr/>
          <p:nvPr/>
        </p:nvSpPr>
        <p:spPr>
          <a:xfrm>
            <a:off x="4148710" y="3790138"/>
            <a:ext cx="1369163" cy="5531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Social innovation</a:t>
            </a:r>
          </a:p>
        </p:txBody>
      </p:sp>
      <p:sp>
        <p:nvSpPr>
          <p:cNvPr id="36" name="Rektangel 10">
            <a:extLst>
              <a:ext uri="{FF2B5EF4-FFF2-40B4-BE49-F238E27FC236}">
                <a16:creationId xmlns:a16="http://schemas.microsoft.com/office/drawing/2014/main" id="{B9A5D024-E92D-4E5C-B283-3950724F886E}"/>
              </a:ext>
            </a:extLst>
          </p:cNvPr>
          <p:cNvSpPr/>
          <p:nvPr/>
        </p:nvSpPr>
        <p:spPr>
          <a:xfrm>
            <a:off x="5592888" y="3789008"/>
            <a:ext cx="1392589" cy="541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Publicera </a:t>
            </a:r>
            <a:r>
              <a:rPr lang="sv-SE" sz="900" dirty="0" err="1"/>
              <a:t>Open</a:t>
            </a:r>
            <a:r>
              <a:rPr lang="sv-SE" sz="900" dirty="0"/>
              <a:t> Access</a:t>
            </a:r>
          </a:p>
        </p:txBody>
      </p:sp>
      <p:sp>
        <p:nvSpPr>
          <p:cNvPr id="39" name="Rektangel 10">
            <a:extLst>
              <a:ext uri="{FF2B5EF4-FFF2-40B4-BE49-F238E27FC236}">
                <a16:creationId xmlns:a16="http://schemas.microsoft.com/office/drawing/2014/main" id="{435EDFED-A7A3-45CA-B544-57A4AB65E067}"/>
              </a:ext>
            </a:extLst>
          </p:cNvPr>
          <p:cNvSpPr/>
          <p:nvPr/>
        </p:nvSpPr>
        <p:spPr>
          <a:xfrm>
            <a:off x="7057416" y="3774534"/>
            <a:ext cx="1392589" cy="541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Registrera publikationer</a:t>
            </a:r>
          </a:p>
        </p:txBody>
      </p:sp>
      <p:sp>
        <p:nvSpPr>
          <p:cNvPr id="42" name="Rektangel 10">
            <a:extLst>
              <a:ext uri="{FF2B5EF4-FFF2-40B4-BE49-F238E27FC236}">
                <a16:creationId xmlns:a16="http://schemas.microsoft.com/office/drawing/2014/main" id="{BE743A92-9D8A-4320-8023-AE8B2CEA5AF2}"/>
              </a:ext>
            </a:extLst>
          </p:cNvPr>
          <p:cNvSpPr/>
          <p:nvPr/>
        </p:nvSpPr>
        <p:spPr>
          <a:xfrm>
            <a:off x="8525527" y="3768126"/>
            <a:ext cx="1392589" cy="541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Publiceringsstrategi</a:t>
            </a:r>
          </a:p>
        </p:txBody>
      </p:sp>
      <p:sp>
        <p:nvSpPr>
          <p:cNvPr id="43" name="Rektangel 10">
            <a:extLst>
              <a:ext uri="{FF2B5EF4-FFF2-40B4-BE49-F238E27FC236}">
                <a16:creationId xmlns:a16="http://schemas.microsoft.com/office/drawing/2014/main" id="{8FF064E7-6FE2-45B0-B501-30DA9BBBAF66}"/>
              </a:ext>
            </a:extLst>
          </p:cNvPr>
          <p:cNvSpPr/>
          <p:nvPr/>
        </p:nvSpPr>
        <p:spPr>
          <a:xfrm>
            <a:off x="9989548" y="3774534"/>
            <a:ext cx="1392589" cy="541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Public </a:t>
            </a:r>
            <a:r>
              <a:rPr lang="sv-SE" sz="900" dirty="0" err="1"/>
              <a:t>outreach</a:t>
            </a:r>
            <a:endParaRPr lang="sv-SE" sz="900" dirty="0"/>
          </a:p>
        </p:txBody>
      </p:sp>
      <p:sp>
        <p:nvSpPr>
          <p:cNvPr id="44" name="Rektangel 3">
            <a:extLst>
              <a:ext uri="{FF2B5EF4-FFF2-40B4-BE49-F238E27FC236}">
                <a16:creationId xmlns:a16="http://schemas.microsoft.com/office/drawing/2014/main" id="{43791C62-D989-4D6E-9644-DE915BF13B53}"/>
              </a:ext>
            </a:extLst>
          </p:cNvPr>
          <p:cNvSpPr/>
          <p:nvPr/>
        </p:nvSpPr>
        <p:spPr>
          <a:xfrm>
            <a:off x="5609064" y="2482123"/>
            <a:ext cx="1399522" cy="5582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sv-SE" sz="900" dirty="0"/>
              <a:t>Analysera publiceringsmönster</a:t>
            </a:r>
          </a:p>
        </p:txBody>
      </p:sp>
      <p:sp>
        <p:nvSpPr>
          <p:cNvPr id="45" name="Rektangel 5">
            <a:extLst>
              <a:ext uri="{FF2B5EF4-FFF2-40B4-BE49-F238E27FC236}">
                <a16:creationId xmlns:a16="http://schemas.microsoft.com/office/drawing/2014/main" id="{B8CCCFC3-A0A6-4982-A23E-55519CE78A63}"/>
              </a:ext>
            </a:extLst>
          </p:cNvPr>
          <p:cNvSpPr/>
          <p:nvPr/>
        </p:nvSpPr>
        <p:spPr>
          <a:xfrm>
            <a:off x="7044010" y="4442000"/>
            <a:ext cx="1397513" cy="5525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Tillhandahålla informationsresurser</a:t>
            </a:r>
          </a:p>
        </p:txBody>
      </p:sp>
      <p:sp>
        <p:nvSpPr>
          <p:cNvPr id="46" name="Rektangel 5">
            <a:extLst>
              <a:ext uri="{FF2B5EF4-FFF2-40B4-BE49-F238E27FC236}">
                <a16:creationId xmlns:a16="http://schemas.microsoft.com/office/drawing/2014/main" id="{74D54346-66B1-4E56-A5F0-05F9D69F5888}"/>
              </a:ext>
            </a:extLst>
          </p:cNvPr>
          <p:cNvSpPr/>
          <p:nvPr/>
        </p:nvSpPr>
        <p:spPr>
          <a:xfrm>
            <a:off x="8517605" y="4452572"/>
            <a:ext cx="1397513" cy="5525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a:t>Tillhandahålla system och systemstöd</a:t>
            </a:r>
          </a:p>
        </p:txBody>
      </p:sp>
      <p:sp>
        <p:nvSpPr>
          <p:cNvPr id="47" name="Rektangel 6">
            <a:extLst>
              <a:ext uri="{FF2B5EF4-FFF2-40B4-BE49-F238E27FC236}">
                <a16:creationId xmlns:a16="http://schemas.microsoft.com/office/drawing/2014/main" id="{7DF8EDDB-1ED8-4FE8-8E6C-F4A888B48E30}"/>
              </a:ext>
            </a:extLst>
          </p:cNvPr>
          <p:cNvSpPr/>
          <p:nvPr/>
        </p:nvSpPr>
        <p:spPr>
          <a:xfrm>
            <a:off x="4148710" y="5127771"/>
            <a:ext cx="1380710" cy="5596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Skriv datahanteringsplan</a:t>
            </a:r>
          </a:p>
        </p:txBody>
      </p:sp>
      <p:sp>
        <p:nvSpPr>
          <p:cNvPr id="48" name="Rektangel 6">
            <a:extLst>
              <a:ext uri="{FF2B5EF4-FFF2-40B4-BE49-F238E27FC236}">
                <a16:creationId xmlns:a16="http://schemas.microsoft.com/office/drawing/2014/main" id="{6550F3B2-A148-4019-9AB6-92AADB9D55E8}"/>
              </a:ext>
            </a:extLst>
          </p:cNvPr>
          <p:cNvSpPr/>
          <p:nvPr/>
        </p:nvSpPr>
        <p:spPr>
          <a:xfrm>
            <a:off x="5619879" y="5127770"/>
            <a:ext cx="1380710" cy="5596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sv-SE" sz="900" dirty="0"/>
              <a:t>Beskriv och hantera data</a:t>
            </a:r>
          </a:p>
        </p:txBody>
      </p:sp>
      <p:sp>
        <p:nvSpPr>
          <p:cNvPr id="49" name="Rektangel 48"/>
          <p:cNvSpPr/>
          <p:nvPr/>
        </p:nvSpPr>
        <p:spPr>
          <a:xfrm>
            <a:off x="9918116" y="1809411"/>
            <a:ext cx="1333569" cy="5488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sv-SE" sz="900" dirty="0" smtClean="0"/>
              <a:t>Sälj din uppdragsutbildning</a:t>
            </a:r>
            <a:endParaRPr lang="sv-SE" sz="900" dirty="0"/>
          </a:p>
        </p:txBody>
      </p:sp>
      <p:sp>
        <p:nvSpPr>
          <p:cNvPr id="50" name="Rektangel 49"/>
          <p:cNvSpPr/>
          <p:nvPr/>
        </p:nvSpPr>
        <p:spPr>
          <a:xfrm>
            <a:off x="2694820" y="4439416"/>
            <a:ext cx="1369162" cy="55774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50000"/>
              </a:lnSpc>
            </a:pPr>
            <a:r>
              <a:rPr lang="sv-SE" sz="900" dirty="0" smtClean="0"/>
              <a:t>Tillgängliggör din infrastruktur</a:t>
            </a:r>
            <a:endParaRPr lang="sv-SE" sz="900" dirty="0"/>
          </a:p>
        </p:txBody>
      </p:sp>
    </p:spTree>
    <p:extLst>
      <p:ext uri="{BB962C8B-B14F-4D97-AF65-F5344CB8AC3E}">
        <p14:creationId xmlns:p14="http://schemas.microsoft.com/office/powerpoint/2010/main" val="42121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p:cNvSpPr/>
          <p:nvPr/>
        </p:nvSpPr>
        <p:spPr>
          <a:xfrm rot="19394089">
            <a:off x="3417246" y="3637317"/>
            <a:ext cx="2055692" cy="31258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p:txBody>
          <a:bodyPr/>
          <a:lstStyle/>
          <a:p>
            <a:r>
              <a:rPr lang="sv-SE" dirty="0" smtClean="0"/>
              <a:t>SÅ utvecklar vi Tjänster </a:t>
            </a:r>
            <a:endParaRPr lang="sv-SE" dirty="0"/>
          </a:p>
        </p:txBody>
      </p:sp>
      <p:graphicFrame>
        <p:nvGraphicFramePr>
          <p:cNvPr id="4" name="Platshållare för innehåll 19"/>
          <p:cNvGraphicFramePr>
            <a:graphicFrameLocks noGrp="1"/>
          </p:cNvGraphicFramePr>
          <p:nvPr>
            <p:ph idx="1"/>
            <p:extLst/>
          </p:nvPr>
        </p:nvGraphicFramePr>
        <p:xfrm>
          <a:off x="335360" y="1796819"/>
          <a:ext cx="10972800" cy="443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8783749" y="2934693"/>
            <a:ext cx="266153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1600" b="1" dirty="0" smtClean="0"/>
              <a:t>Lärdom:</a:t>
            </a:r>
          </a:p>
          <a:p>
            <a:r>
              <a:rPr lang="sv-SE" sz="1600" dirty="0" smtClean="0"/>
              <a:t>Gemensam modell för utvecklingsarbetet underlättar samordning</a:t>
            </a:r>
            <a:endParaRPr lang="sv-SE" sz="1600" dirty="0"/>
          </a:p>
        </p:txBody>
      </p:sp>
    </p:spTree>
    <p:extLst>
      <p:ext uri="{BB962C8B-B14F-4D97-AF65-F5344CB8AC3E}">
        <p14:creationId xmlns:p14="http://schemas.microsoft.com/office/powerpoint/2010/main" val="59158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Så levererar vi tjänster</a:t>
            </a:r>
            <a:endParaRPr lang="sv-SE" dirty="0"/>
          </a:p>
        </p:txBody>
      </p:sp>
      <p:sp>
        <p:nvSpPr>
          <p:cNvPr id="4" name="Rektangel 3"/>
          <p:cNvSpPr/>
          <p:nvPr/>
        </p:nvSpPr>
        <p:spPr>
          <a:xfrm>
            <a:off x="1382387" y="2286388"/>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Ta </a:t>
            </a:r>
            <a:r>
              <a:rPr lang="en-US" sz="1200" dirty="0" err="1" smtClean="0"/>
              <a:t>fram</a:t>
            </a:r>
            <a:r>
              <a:rPr lang="en-US" sz="1200" dirty="0" smtClean="0"/>
              <a:t> </a:t>
            </a:r>
            <a:r>
              <a:rPr lang="en-US" sz="1200" dirty="0" err="1" smtClean="0"/>
              <a:t>lista</a:t>
            </a:r>
            <a:r>
              <a:rPr lang="en-US" sz="1200" dirty="0" smtClean="0"/>
              <a:t> </a:t>
            </a:r>
            <a:r>
              <a:rPr lang="en-US" sz="1200" dirty="0" err="1" smtClean="0"/>
              <a:t>på</a:t>
            </a:r>
            <a:r>
              <a:rPr lang="en-US" sz="1200" dirty="0" smtClean="0"/>
              <a:t> ÄF</a:t>
            </a:r>
            <a:endParaRPr lang="en-US" sz="1200" dirty="0"/>
          </a:p>
        </p:txBody>
      </p:sp>
      <p:sp>
        <p:nvSpPr>
          <p:cNvPr id="5" name="Rektangel 4"/>
          <p:cNvSpPr/>
          <p:nvPr/>
        </p:nvSpPr>
        <p:spPr>
          <a:xfrm>
            <a:off x="2695707" y="2291277"/>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Erbjudande</a:t>
            </a:r>
            <a:r>
              <a:rPr lang="en-US" sz="1200" dirty="0" smtClean="0"/>
              <a:t> om </a:t>
            </a:r>
            <a:r>
              <a:rPr lang="en-US" sz="1200" dirty="0" err="1" smtClean="0"/>
              <a:t>möte</a:t>
            </a:r>
            <a:endParaRPr lang="en-US" sz="1200" dirty="0"/>
          </a:p>
        </p:txBody>
      </p:sp>
      <p:sp>
        <p:nvSpPr>
          <p:cNvPr id="6" name="Romb 5"/>
          <p:cNvSpPr/>
          <p:nvPr/>
        </p:nvSpPr>
        <p:spPr>
          <a:xfrm>
            <a:off x="4083970" y="2474835"/>
            <a:ext cx="287007" cy="234461"/>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ktangel 6"/>
          <p:cNvSpPr/>
          <p:nvPr/>
        </p:nvSpPr>
        <p:spPr>
          <a:xfrm>
            <a:off x="4584664" y="2287265"/>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Möte</a:t>
            </a:r>
            <a:r>
              <a:rPr lang="en-US" sz="1200" dirty="0" smtClean="0"/>
              <a:t> med ÄF</a:t>
            </a:r>
            <a:endParaRPr lang="en-US" sz="1200" dirty="0"/>
          </a:p>
        </p:txBody>
      </p:sp>
      <p:sp>
        <p:nvSpPr>
          <p:cNvPr id="8" name="Rektangel 7"/>
          <p:cNvSpPr/>
          <p:nvPr/>
        </p:nvSpPr>
        <p:spPr>
          <a:xfrm>
            <a:off x="7277550" y="2297479"/>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Planering</a:t>
            </a:r>
            <a:r>
              <a:rPr lang="en-US" sz="1200" dirty="0" smtClean="0"/>
              <a:t> </a:t>
            </a:r>
            <a:r>
              <a:rPr lang="en-US" sz="1200" dirty="0" err="1" smtClean="0"/>
              <a:t>av</a:t>
            </a:r>
            <a:r>
              <a:rPr lang="en-US" sz="1200" dirty="0" smtClean="0"/>
              <a:t> </a:t>
            </a:r>
            <a:r>
              <a:rPr lang="en-US" sz="1200" dirty="0" err="1" smtClean="0"/>
              <a:t>aktivitet</a:t>
            </a:r>
            <a:endParaRPr lang="en-US" sz="1200" dirty="0"/>
          </a:p>
        </p:txBody>
      </p:sp>
      <p:sp>
        <p:nvSpPr>
          <p:cNvPr id="9" name="Rektangel 8"/>
          <p:cNvSpPr/>
          <p:nvPr/>
        </p:nvSpPr>
        <p:spPr>
          <a:xfrm>
            <a:off x="8583853" y="2296602"/>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Genomföra</a:t>
            </a:r>
            <a:r>
              <a:rPr lang="en-US" sz="1200" dirty="0" smtClean="0"/>
              <a:t> </a:t>
            </a:r>
            <a:r>
              <a:rPr lang="en-US" sz="1200" dirty="0" err="1" smtClean="0"/>
              <a:t>aktivitet</a:t>
            </a:r>
            <a:endParaRPr lang="en-US" sz="1200" dirty="0"/>
          </a:p>
        </p:txBody>
      </p:sp>
      <p:sp>
        <p:nvSpPr>
          <p:cNvPr id="10" name="Rektangel 9"/>
          <p:cNvSpPr/>
          <p:nvPr/>
        </p:nvSpPr>
        <p:spPr>
          <a:xfrm>
            <a:off x="9848922" y="2286388"/>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Avstämning</a:t>
            </a:r>
            <a:r>
              <a:rPr lang="en-US" sz="1200" dirty="0" smtClean="0"/>
              <a:t> med ÄF</a:t>
            </a:r>
            <a:endParaRPr lang="en-US" sz="1200" dirty="0"/>
          </a:p>
        </p:txBody>
      </p:sp>
      <p:sp>
        <p:nvSpPr>
          <p:cNvPr id="11" name="Romb 10"/>
          <p:cNvSpPr/>
          <p:nvPr/>
        </p:nvSpPr>
        <p:spPr>
          <a:xfrm>
            <a:off x="10258246" y="3490147"/>
            <a:ext cx="287007" cy="234461"/>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ktangel 11"/>
          <p:cNvSpPr/>
          <p:nvPr/>
        </p:nvSpPr>
        <p:spPr>
          <a:xfrm>
            <a:off x="8668950" y="3864051"/>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Placera</a:t>
            </a:r>
            <a:r>
              <a:rPr lang="en-US" sz="1200" dirty="0" smtClean="0"/>
              <a:t> </a:t>
            </a:r>
            <a:r>
              <a:rPr lang="en-US" sz="1200" dirty="0" err="1" smtClean="0"/>
              <a:t>på</a:t>
            </a:r>
            <a:r>
              <a:rPr lang="en-US" sz="1200" dirty="0" smtClean="0"/>
              <a:t> </a:t>
            </a:r>
            <a:r>
              <a:rPr lang="en-US" sz="1200" dirty="0" err="1" smtClean="0"/>
              <a:t>lista</a:t>
            </a:r>
            <a:r>
              <a:rPr lang="en-US" sz="1200" dirty="0" smtClean="0"/>
              <a:t> </a:t>
            </a:r>
            <a:r>
              <a:rPr lang="en-US" sz="1200" dirty="0" err="1" smtClean="0"/>
              <a:t>för</a:t>
            </a:r>
            <a:r>
              <a:rPr lang="en-US" sz="1200" dirty="0" smtClean="0"/>
              <a:t> </a:t>
            </a:r>
            <a:r>
              <a:rPr lang="en-US" sz="1200" dirty="0" err="1" smtClean="0"/>
              <a:t>uppföljning</a:t>
            </a:r>
            <a:endParaRPr lang="en-US" sz="1200" dirty="0"/>
          </a:p>
        </p:txBody>
      </p:sp>
      <p:cxnSp>
        <p:nvCxnSpPr>
          <p:cNvPr id="13" name="Rak pilkoppling 12"/>
          <p:cNvCxnSpPr>
            <a:stCxn id="4" idx="3"/>
          </p:cNvCxnSpPr>
          <p:nvPr/>
        </p:nvCxnSpPr>
        <p:spPr>
          <a:xfrm>
            <a:off x="2477261" y="2591188"/>
            <a:ext cx="212558" cy="0"/>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4" name="Rak pilkoppling 13"/>
          <p:cNvCxnSpPr>
            <a:stCxn id="5" idx="3"/>
            <a:endCxn id="6" idx="1"/>
          </p:cNvCxnSpPr>
          <p:nvPr/>
        </p:nvCxnSpPr>
        <p:spPr>
          <a:xfrm flipV="1">
            <a:off x="3790581" y="2592066"/>
            <a:ext cx="293389" cy="4011"/>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5" name="Vinklad koppling 14"/>
          <p:cNvCxnSpPr>
            <a:stCxn id="6" idx="2"/>
            <a:endCxn id="12" idx="1"/>
          </p:cNvCxnSpPr>
          <p:nvPr/>
        </p:nvCxnSpPr>
        <p:spPr>
          <a:xfrm rot="16200000" flipH="1">
            <a:off x="5718435" y="1218335"/>
            <a:ext cx="1459555" cy="4441476"/>
          </a:xfrm>
          <a:prstGeom prst="bentConnector2">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6" name="Rak pilkoppling 15"/>
          <p:cNvCxnSpPr>
            <a:stCxn id="6" idx="3"/>
            <a:endCxn id="7" idx="1"/>
          </p:cNvCxnSpPr>
          <p:nvPr/>
        </p:nvCxnSpPr>
        <p:spPr>
          <a:xfrm flipV="1">
            <a:off x="4370977" y="2592065"/>
            <a:ext cx="213687" cy="1"/>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7" name="Rak pilkoppling 16"/>
          <p:cNvCxnSpPr>
            <a:stCxn id="7" idx="3"/>
          </p:cNvCxnSpPr>
          <p:nvPr/>
        </p:nvCxnSpPr>
        <p:spPr>
          <a:xfrm flipV="1">
            <a:off x="5679538" y="2591188"/>
            <a:ext cx="251569" cy="87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8" name="Rak pilkoppling 17"/>
          <p:cNvCxnSpPr>
            <a:stCxn id="8" idx="3"/>
            <a:endCxn id="9" idx="1"/>
          </p:cNvCxnSpPr>
          <p:nvPr/>
        </p:nvCxnSpPr>
        <p:spPr>
          <a:xfrm flipV="1">
            <a:off x="8372424" y="2601402"/>
            <a:ext cx="211429" cy="87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19" name="Rak pilkoppling 18"/>
          <p:cNvCxnSpPr>
            <a:stCxn id="9" idx="3"/>
            <a:endCxn id="10" idx="1"/>
          </p:cNvCxnSpPr>
          <p:nvPr/>
        </p:nvCxnSpPr>
        <p:spPr>
          <a:xfrm flipV="1">
            <a:off x="9678727" y="2591188"/>
            <a:ext cx="170195" cy="10214"/>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0" name="Rak pilkoppling 19"/>
          <p:cNvCxnSpPr>
            <a:stCxn id="10" idx="2"/>
            <a:endCxn id="11" idx="0"/>
          </p:cNvCxnSpPr>
          <p:nvPr/>
        </p:nvCxnSpPr>
        <p:spPr>
          <a:xfrm>
            <a:off x="10396359" y="2895988"/>
            <a:ext cx="5391" cy="594159"/>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1" name="Vinklad koppling 20"/>
          <p:cNvCxnSpPr>
            <a:stCxn id="11" idx="2"/>
            <a:endCxn id="12" idx="3"/>
          </p:cNvCxnSpPr>
          <p:nvPr/>
        </p:nvCxnSpPr>
        <p:spPr>
          <a:xfrm rot="5400000">
            <a:off x="9860666" y="3627766"/>
            <a:ext cx="444243" cy="637926"/>
          </a:xfrm>
          <a:prstGeom prst="bentConnector2">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2" name="Vinklad koppling 21"/>
          <p:cNvCxnSpPr>
            <a:stCxn id="11" idx="1"/>
            <a:endCxn id="8" idx="2"/>
          </p:cNvCxnSpPr>
          <p:nvPr/>
        </p:nvCxnSpPr>
        <p:spPr>
          <a:xfrm rot="10800000">
            <a:off x="7824988" y="2907080"/>
            <a:ext cx="2433259" cy="700299"/>
          </a:xfrm>
          <a:prstGeom prst="bentConnector2">
            <a:avLst/>
          </a:prstGeom>
          <a:ln>
            <a:tailEnd type="triangle"/>
          </a:ln>
        </p:spPr>
        <p:style>
          <a:lnRef idx="1">
            <a:schemeClr val="accent2"/>
          </a:lnRef>
          <a:fillRef idx="2">
            <a:schemeClr val="accent2"/>
          </a:fillRef>
          <a:effectRef idx="1">
            <a:schemeClr val="accent2"/>
          </a:effectRef>
          <a:fontRef idx="minor">
            <a:schemeClr val="dk1"/>
          </a:fontRef>
        </p:style>
      </p:cxnSp>
      <p:cxnSp>
        <p:nvCxnSpPr>
          <p:cNvPr id="23" name="Vinklad koppling 22"/>
          <p:cNvCxnSpPr>
            <a:stCxn id="12" idx="2"/>
            <a:endCxn id="4" idx="2"/>
          </p:cNvCxnSpPr>
          <p:nvPr/>
        </p:nvCxnSpPr>
        <p:spPr>
          <a:xfrm rot="5400000" flipH="1">
            <a:off x="4784274" y="41539"/>
            <a:ext cx="1577663" cy="7286563"/>
          </a:xfrm>
          <a:prstGeom prst="bentConnector3">
            <a:avLst>
              <a:gd name="adj1" fmla="val -14490"/>
            </a:avLst>
          </a:prstGeom>
          <a:ln>
            <a:tailEnd type="triangle"/>
          </a:ln>
        </p:spPr>
        <p:style>
          <a:lnRef idx="1">
            <a:schemeClr val="accent2"/>
          </a:lnRef>
          <a:fillRef idx="2">
            <a:schemeClr val="accent2"/>
          </a:fillRef>
          <a:effectRef idx="1">
            <a:schemeClr val="accent2"/>
          </a:effectRef>
          <a:fontRef idx="minor">
            <a:schemeClr val="dk1"/>
          </a:fontRef>
        </p:style>
      </p:cxnSp>
      <p:sp>
        <p:nvSpPr>
          <p:cNvPr id="24" name="Rektangel 23"/>
          <p:cNvSpPr/>
          <p:nvPr/>
        </p:nvSpPr>
        <p:spPr>
          <a:xfrm>
            <a:off x="5931107" y="2290129"/>
            <a:ext cx="1094874"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t>Fördela</a:t>
            </a:r>
            <a:r>
              <a:rPr lang="en-US" sz="1200" dirty="0" smtClean="0"/>
              <a:t> </a:t>
            </a:r>
            <a:r>
              <a:rPr lang="en-US" sz="1200" dirty="0" err="1" smtClean="0"/>
              <a:t>kundansvar</a:t>
            </a:r>
            <a:endParaRPr lang="en-US" sz="1200" dirty="0"/>
          </a:p>
        </p:txBody>
      </p:sp>
      <p:cxnSp>
        <p:nvCxnSpPr>
          <p:cNvPr id="25" name="Rak pilkoppling 24"/>
          <p:cNvCxnSpPr/>
          <p:nvPr/>
        </p:nvCxnSpPr>
        <p:spPr>
          <a:xfrm flipV="1">
            <a:off x="7030251" y="2590311"/>
            <a:ext cx="251569" cy="877"/>
          </a:xfrm>
          <a:prstGeom prst="straightConnector1">
            <a:avLst/>
          </a:prstGeom>
          <a:ln>
            <a:tailEnd type="triangle"/>
          </a:ln>
        </p:spPr>
        <p:style>
          <a:lnRef idx="1">
            <a:schemeClr val="accent2"/>
          </a:lnRef>
          <a:fillRef idx="2">
            <a:schemeClr val="accent2"/>
          </a:fillRef>
          <a:effectRef idx="1">
            <a:schemeClr val="accent2"/>
          </a:effectRef>
          <a:fontRef idx="minor">
            <a:schemeClr val="dk1"/>
          </a:fontRef>
        </p:style>
      </p:cxnSp>
      <p:sp>
        <p:nvSpPr>
          <p:cNvPr id="26" name="textruta 25"/>
          <p:cNvSpPr txBox="1"/>
          <p:nvPr/>
        </p:nvSpPr>
        <p:spPr>
          <a:xfrm>
            <a:off x="1154462" y="4986640"/>
            <a:ext cx="417736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1600" b="1" dirty="0" smtClean="0"/>
              <a:t>Lärdom:</a:t>
            </a:r>
          </a:p>
          <a:p>
            <a:r>
              <a:rPr lang="sv-SE" sz="1600" dirty="0" smtClean="0"/>
              <a:t>En tydlig process för hur tjänsten levereras effektiviserar samordning</a:t>
            </a:r>
            <a:endParaRPr lang="sv-SE" sz="1600" dirty="0"/>
          </a:p>
        </p:txBody>
      </p:sp>
    </p:spTree>
    <p:extLst>
      <p:ext uri="{BB962C8B-B14F-4D97-AF65-F5344CB8AC3E}">
        <p14:creationId xmlns:p14="http://schemas.microsoft.com/office/powerpoint/2010/main" val="314524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dirty="0" smtClean="0"/>
              <a:t>utveckling </a:t>
            </a:r>
            <a:r>
              <a:rPr lang="sv-SE" sz="3600" dirty="0"/>
              <a:t>och </a:t>
            </a:r>
            <a:r>
              <a:rPr lang="sv-SE" sz="3600" dirty="0" smtClean="0"/>
              <a:t>förvaltning av tjänster</a:t>
            </a:r>
            <a:endParaRPr lang="en-US" sz="4800" dirty="0"/>
          </a:p>
        </p:txBody>
      </p:sp>
      <p:sp>
        <p:nvSpPr>
          <p:cNvPr id="5" name="textruta 4"/>
          <p:cNvSpPr txBox="1"/>
          <p:nvPr/>
        </p:nvSpPr>
        <p:spPr>
          <a:xfrm>
            <a:off x="2644522" y="1929727"/>
            <a:ext cx="6656783" cy="861774"/>
          </a:xfrm>
          <a:prstGeom prst="rect">
            <a:avLst/>
          </a:prstGeom>
          <a:solidFill>
            <a:schemeClr val="accent2"/>
          </a:solidFill>
        </p:spPr>
        <p:txBody>
          <a:bodyPr wrap="square" rtlCol="0">
            <a:spAutoFit/>
          </a:bodyPr>
          <a:lstStyle/>
          <a:p>
            <a:r>
              <a:rPr lang="en-US" sz="1400" b="1" dirty="0" err="1">
                <a:solidFill>
                  <a:schemeClr val="bg1"/>
                </a:solidFill>
              </a:rPr>
              <a:t>Områdeschefer</a:t>
            </a:r>
            <a:endParaRPr lang="en-US" sz="1400" b="1" dirty="0">
              <a:solidFill>
                <a:schemeClr val="bg1"/>
              </a:solidFill>
            </a:endParaRPr>
          </a:p>
          <a:p>
            <a:pPr marL="228594" indent="-228594">
              <a:buFont typeface="Arial" panose="020B0604020202020204" pitchFamily="34" charset="0"/>
              <a:buChar char="•"/>
            </a:pPr>
            <a:r>
              <a:rPr lang="en-US" sz="1200" dirty="0" err="1">
                <a:solidFill>
                  <a:schemeClr val="bg1"/>
                </a:solidFill>
              </a:rPr>
              <a:t>Samverkan</a:t>
            </a:r>
            <a:r>
              <a:rPr lang="en-US" sz="1200" dirty="0">
                <a:solidFill>
                  <a:schemeClr val="bg1"/>
                </a:solidFill>
              </a:rPr>
              <a:t>, </a:t>
            </a:r>
            <a:r>
              <a:rPr lang="en-US" sz="1200" dirty="0" err="1">
                <a:solidFill>
                  <a:schemeClr val="bg1"/>
                </a:solidFill>
              </a:rPr>
              <a:t>externfinansiering</a:t>
            </a:r>
            <a:r>
              <a:rPr lang="en-US" sz="1200" dirty="0">
                <a:solidFill>
                  <a:schemeClr val="bg1"/>
                </a:solidFill>
              </a:rPr>
              <a:t> </a:t>
            </a:r>
            <a:r>
              <a:rPr lang="en-US" sz="1200" dirty="0" err="1">
                <a:solidFill>
                  <a:schemeClr val="bg1"/>
                </a:solidFill>
              </a:rPr>
              <a:t>och</a:t>
            </a:r>
            <a:r>
              <a:rPr lang="en-US" sz="1200" dirty="0">
                <a:solidFill>
                  <a:schemeClr val="bg1"/>
                </a:solidFill>
              </a:rPr>
              <a:t> innovation</a:t>
            </a:r>
          </a:p>
          <a:p>
            <a:pPr marL="228594" indent="-228594">
              <a:buFont typeface="Arial" panose="020B0604020202020204" pitchFamily="34" charset="0"/>
              <a:buChar char="•"/>
            </a:pPr>
            <a:r>
              <a:rPr lang="en-US" sz="1200" dirty="0" err="1">
                <a:solidFill>
                  <a:schemeClr val="bg1"/>
                </a:solidFill>
              </a:rPr>
              <a:t>Biblioteket</a:t>
            </a:r>
            <a:endParaRPr lang="en-US" sz="1200" dirty="0">
              <a:solidFill>
                <a:schemeClr val="bg1"/>
              </a:solidFill>
            </a:endParaRPr>
          </a:p>
          <a:p>
            <a:pPr marL="228594" indent="-228594">
              <a:buFont typeface="Arial" panose="020B0604020202020204" pitchFamily="34" charset="0"/>
              <a:buChar char="•"/>
            </a:pPr>
            <a:r>
              <a:rPr lang="en-US" sz="1200" dirty="0">
                <a:solidFill>
                  <a:schemeClr val="bg1"/>
                </a:solidFill>
              </a:rPr>
              <a:t>HR</a:t>
            </a:r>
          </a:p>
        </p:txBody>
      </p:sp>
      <p:sp>
        <p:nvSpPr>
          <p:cNvPr id="6" name="Rektangel 5"/>
          <p:cNvSpPr/>
          <p:nvPr/>
        </p:nvSpPr>
        <p:spPr>
          <a:xfrm>
            <a:off x="453509" y="4898688"/>
            <a:ext cx="1521367" cy="7005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200" dirty="0"/>
              <a:t>Externfinansiering</a:t>
            </a:r>
          </a:p>
        </p:txBody>
      </p:sp>
      <p:sp>
        <p:nvSpPr>
          <p:cNvPr id="7" name="Rektangel 6"/>
          <p:cNvSpPr/>
          <p:nvPr/>
        </p:nvSpPr>
        <p:spPr>
          <a:xfrm>
            <a:off x="2069560" y="4894404"/>
            <a:ext cx="1521367" cy="700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Samverkan</a:t>
            </a:r>
          </a:p>
        </p:txBody>
      </p:sp>
      <p:sp>
        <p:nvSpPr>
          <p:cNvPr id="8" name="Rektangel 7"/>
          <p:cNvSpPr/>
          <p:nvPr/>
        </p:nvSpPr>
        <p:spPr>
          <a:xfrm>
            <a:off x="3685611" y="4894404"/>
            <a:ext cx="1521367" cy="7005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200" dirty="0"/>
              <a:t>Positionera forskning</a:t>
            </a:r>
          </a:p>
        </p:txBody>
      </p:sp>
      <p:sp>
        <p:nvSpPr>
          <p:cNvPr id="9" name="Rektangel 8"/>
          <p:cNvSpPr/>
          <p:nvPr/>
        </p:nvSpPr>
        <p:spPr>
          <a:xfrm>
            <a:off x="6917711" y="4894404"/>
            <a:ext cx="1521368" cy="704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200" dirty="0"/>
              <a:t>Infrastruktur</a:t>
            </a:r>
          </a:p>
        </p:txBody>
      </p:sp>
      <p:sp>
        <p:nvSpPr>
          <p:cNvPr id="10" name="Rektangel 9"/>
          <p:cNvSpPr/>
          <p:nvPr/>
        </p:nvSpPr>
        <p:spPr>
          <a:xfrm>
            <a:off x="8533763" y="4894404"/>
            <a:ext cx="1521369" cy="7005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200" dirty="0"/>
              <a:t>Tillgångar och data</a:t>
            </a:r>
          </a:p>
        </p:txBody>
      </p:sp>
      <p:sp>
        <p:nvSpPr>
          <p:cNvPr id="11" name="Rektangel 10"/>
          <p:cNvSpPr/>
          <p:nvPr/>
        </p:nvSpPr>
        <p:spPr>
          <a:xfrm>
            <a:off x="5301661" y="4894404"/>
            <a:ext cx="1521367" cy="700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t>Synliggöra forskning</a:t>
            </a:r>
          </a:p>
        </p:txBody>
      </p:sp>
      <p:sp>
        <p:nvSpPr>
          <p:cNvPr id="12" name="Rektangel 11"/>
          <p:cNvSpPr/>
          <p:nvPr/>
        </p:nvSpPr>
        <p:spPr>
          <a:xfrm>
            <a:off x="10149815" y="4898688"/>
            <a:ext cx="1521367" cy="700531"/>
          </a:xfrm>
          <a:prstGeom prst="rect">
            <a:avLst/>
          </a:prstGeom>
          <a:solidFill>
            <a:schemeClr val="accent6"/>
          </a:solidFill>
          <a:ln>
            <a:solidFill>
              <a:schemeClr val="accent6">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200" dirty="0"/>
              <a:t>Karriär</a:t>
            </a:r>
          </a:p>
        </p:txBody>
      </p:sp>
      <p:sp>
        <p:nvSpPr>
          <p:cNvPr id="14" name="Rektangel 13"/>
          <p:cNvSpPr/>
          <p:nvPr/>
        </p:nvSpPr>
        <p:spPr>
          <a:xfrm>
            <a:off x="2644522" y="2844119"/>
            <a:ext cx="2233060" cy="7005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t>Samordningsansvarig </a:t>
            </a:r>
            <a:r>
              <a:rPr lang="sv-SE" sz="1051" dirty="0"/>
              <a:t>Samverkan, externfinansiering och innovation</a:t>
            </a:r>
          </a:p>
        </p:txBody>
      </p:sp>
      <p:sp>
        <p:nvSpPr>
          <p:cNvPr id="16" name="Rektangel 15"/>
          <p:cNvSpPr/>
          <p:nvPr/>
        </p:nvSpPr>
        <p:spPr>
          <a:xfrm>
            <a:off x="4856383" y="2844119"/>
            <a:ext cx="2233060" cy="7005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t>Samordningsansvarig </a:t>
            </a:r>
            <a:r>
              <a:rPr lang="sv-SE" sz="1051" dirty="0"/>
              <a:t>Biblioteket</a:t>
            </a:r>
          </a:p>
        </p:txBody>
      </p:sp>
      <p:sp>
        <p:nvSpPr>
          <p:cNvPr id="17" name="Rektangel 16"/>
          <p:cNvSpPr/>
          <p:nvPr/>
        </p:nvSpPr>
        <p:spPr>
          <a:xfrm>
            <a:off x="7068245" y="2852631"/>
            <a:ext cx="2233060" cy="69415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bg1"/>
                </a:solidFill>
              </a:rPr>
              <a:t>Samordningsansvarig </a:t>
            </a:r>
          </a:p>
          <a:p>
            <a:pPr algn="ctr"/>
            <a:r>
              <a:rPr lang="sv-SE" sz="1051" dirty="0">
                <a:solidFill>
                  <a:schemeClr val="bg1"/>
                </a:solidFill>
              </a:rPr>
              <a:t>HR</a:t>
            </a:r>
          </a:p>
        </p:txBody>
      </p:sp>
      <p:sp>
        <p:nvSpPr>
          <p:cNvPr id="26" name="Vänster klammerparentes 25"/>
          <p:cNvSpPr/>
          <p:nvPr/>
        </p:nvSpPr>
        <p:spPr>
          <a:xfrm rot="5400000">
            <a:off x="5895484" y="-1015139"/>
            <a:ext cx="393820" cy="11425272"/>
          </a:xfrm>
          <a:prstGeom prst="leftBrace">
            <a:avLst>
              <a:gd name="adj1" fmla="val 516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ktangel 27"/>
          <p:cNvSpPr/>
          <p:nvPr/>
        </p:nvSpPr>
        <p:spPr>
          <a:xfrm>
            <a:off x="5248755" y="3758612"/>
            <a:ext cx="1503451" cy="700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t>Ca 15-20 Tjänsteansvarig</a:t>
            </a:r>
            <a:endParaRPr lang="sv-SE" sz="1051" dirty="0"/>
          </a:p>
        </p:txBody>
      </p:sp>
      <p:sp>
        <p:nvSpPr>
          <p:cNvPr id="2" name="textruta 1"/>
          <p:cNvSpPr txBox="1"/>
          <p:nvPr/>
        </p:nvSpPr>
        <p:spPr>
          <a:xfrm>
            <a:off x="379758" y="3039461"/>
            <a:ext cx="1697901" cy="369332"/>
          </a:xfrm>
          <a:prstGeom prst="rect">
            <a:avLst/>
          </a:prstGeom>
          <a:noFill/>
        </p:spPr>
        <p:txBody>
          <a:bodyPr wrap="none" rtlCol="0">
            <a:spAutoFit/>
          </a:bodyPr>
          <a:lstStyle/>
          <a:p>
            <a:r>
              <a:rPr lang="en-US" dirty="0" err="1" smtClean="0">
                <a:solidFill>
                  <a:schemeClr val="bg1"/>
                </a:solidFill>
              </a:rPr>
              <a:t>Föredragande</a:t>
            </a:r>
            <a:r>
              <a:rPr lang="en-US" dirty="0" smtClean="0">
                <a:solidFill>
                  <a:schemeClr val="bg1"/>
                </a:solidFill>
              </a:rPr>
              <a:t>:</a:t>
            </a:r>
            <a:endParaRPr lang="en-US" dirty="0">
              <a:solidFill>
                <a:schemeClr val="bg1"/>
              </a:solidFill>
            </a:endParaRPr>
          </a:p>
        </p:txBody>
      </p:sp>
      <p:sp>
        <p:nvSpPr>
          <p:cNvPr id="35" name="textruta 34"/>
          <p:cNvSpPr txBox="1"/>
          <p:nvPr/>
        </p:nvSpPr>
        <p:spPr>
          <a:xfrm>
            <a:off x="380654" y="1953667"/>
            <a:ext cx="1249060" cy="369332"/>
          </a:xfrm>
          <a:prstGeom prst="rect">
            <a:avLst/>
          </a:prstGeom>
          <a:noFill/>
        </p:spPr>
        <p:txBody>
          <a:bodyPr wrap="none" rtlCol="0">
            <a:spAutoFit/>
          </a:bodyPr>
          <a:lstStyle/>
          <a:p>
            <a:r>
              <a:rPr lang="en-US" dirty="0" err="1" smtClean="0">
                <a:solidFill>
                  <a:schemeClr val="bg1"/>
                </a:solidFill>
              </a:rPr>
              <a:t>Styrgrupp</a:t>
            </a:r>
            <a:r>
              <a:rPr lang="en-US" dirty="0" smtClean="0">
                <a:solidFill>
                  <a:schemeClr val="bg1"/>
                </a:solidFill>
              </a:rPr>
              <a:t>:</a:t>
            </a:r>
            <a:endParaRPr lang="en-US" dirty="0">
              <a:solidFill>
                <a:schemeClr val="bg1"/>
              </a:solidFill>
            </a:endParaRPr>
          </a:p>
        </p:txBody>
      </p:sp>
      <p:sp>
        <p:nvSpPr>
          <p:cNvPr id="18" name="Rektangel 17"/>
          <p:cNvSpPr/>
          <p:nvPr/>
        </p:nvSpPr>
        <p:spPr>
          <a:xfrm>
            <a:off x="453509" y="5817963"/>
            <a:ext cx="11217673" cy="430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Utvecklingsprojekt med relevans för forskarstödet</a:t>
            </a:r>
            <a:endParaRPr lang="sv-SE" sz="1400" dirty="0"/>
          </a:p>
        </p:txBody>
      </p:sp>
      <p:sp>
        <p:nvSpPr>
          <p:cNvPr id="4" name="textruta 3"/>
          <p:cNvSpPr txBox="1"/>
          <p:nvPr/>
        </p:nvSpPr>
        <p:spPr>
          <a:xfrm>
            <a:off x="9797612" y="2649290"/>
            <a:ext cx="200741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1600" b="1" dirty="0" smtClean="0"/>
              <a:t>Lärdom:</a:t>
            </a:r>
          </a:p>
          <a:p>
            <a:r>
              <a:rPr lang="sv-SE" sz="1600" dirty="0" smtClean="0"/>
              <a:t>Struktur för utvecklingsarbete underlättar planering och prioritering</a:t>
            </a:r>
          </a:p>
        </p:txBody>
      </p:sp>
    </p:spTree>
    <p:extLst>
      <p:ext uri="{BB962C8B-B14F-4D97-AF65-F5344CB8AC3E}">
        <p14:creationId xmlns:p14="http://schemas.microsoft.com/office/powerpoint/2010/main" val="1830852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Så når vi ut med forskarstödet</a:t>
            </a:r>
            <a:endParaRPr lang="sv-SE" dirty="0"/>
          </a:p>
        </p:txBody>
      </p:sp>
      <p:sp>
        <p:nvSpPr>
          <p:cNvPr id="8" name="textruta 7"/>
          <p:cNvSpPr txBox="1"/>
          <p:nvPr/>
        </p:nvSpPr>
        <p:spPr>
          <a:xfrm>
            <a:off x="1662548" y="2099815"/>
            <a:ext cx="277091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1600" b="1" dirty="0" smtClean="0"/>
              <a:t>Digital hemvist:</a:t>
            </a:r>
          </a:p>
          <a:p>
            <a:endParaRPr lang="sv-SE" sz="1600" dirty="0" smtClean="0"/>
          </a:p>
          <a:p>
            <a:r>
              <a:rPr lang="sv-SE" sz="1600" dirty="0" smtClean="0"/>
              <a:t>Vi utvecklar forskarwebben för en plattform som samlar kommunikation till målgruppen forskare. </a:t>
            </a:r>
          </a:p>
          <a:p>
            <a:endParaRPr lang="sv-SE" sz="1600" dirty="0"/>
          </a:p>
        </p:txBody>
      </p:sp>
      <p:sp>
        <p:nvSpPr>
          <p:cNvPr id="9" name="textruta 8"/>
          <p:cNvSpPr txBox="1"/>
          <p:nvPr/>
        </p:nvSpPr>
        <p:spPr>
          <a:xfrm>
            <a:off x="4749800" y="2099815"/>
            <a:ext cx="26924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1600" b="1" dirty="0" smtClean="0"/>
              <a:t>Fysisk hemvist:</a:t>
            </a:r>
          </a:p>
          <a:p>
            <a:endParaRPr lang="sv-SE" sz="1600" dirty="0" smtClean="0"/>
          </a:p>
          <a:p>
            <a:r>
              <a:rPr lang="sv-SE" sz="1600" dirty="0" smtClean="0"/>
              <a:t>Vi utvecklar forskartorget en plats som samlar aktiviteter och information med forskaren som målgrupp</a:t>
            </a:r>
            <a:endParaRPr lang="sv-SE" sz="1600" dirty="0"/>
          </a:p>
        </p:txBody>
      </p:sp>
      <p:sp>
        <p:nvSpPr>
          <p:cNvPr id="11" name="textruta 10"/>
          <p:cNvSpPr txBox="1"/>
          <p:nvPr/>
        </p:nvSpPr>
        <p:spPr>
          <a:xfrm>
            <a:off x="7758542" y="2099815"/>
            <a:ext cx="26924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1600" b="1" dirty="0" smtClean="0"/>
              <a:t>Utbildningsutbud:</a:t>
            </a:r>
          </a:p>
          <a:p>
            <a:endParaRPr lang="sv-SE" sz="1600" dirty="0" smtClean="0"/>
          </a:p>
          <a:p>
            <a:r>
              <a:rPr lang="sv-SE" sz="1600" dirty="0" smtClean="0"/>
              <a:t>Vi utvecklar ett gemensamt utbildningsutbud med forskaren som målgrupp.</a:t>
            </a:r>
          </a:p>
          <a:p>
            <a:endParaRPr lang="sv-SE" sz="1600" dirty="0" smtClean="0"/>
          </a:p>
          <a:p>
            <a:endParaRPr lang="sv-SE" sz="1600" dirty="0" smtClean="0"/>
          </a:p>
        </p:txBody>
      </p:sp>
      <p:sp>
        <p:nvSpPr>
          <p:cNvPr id="12" name="textruta 11"/>
          <p:cNvSpPr txBox="1"/>
          <p:nvPr/>
        </p:nvSpPr>
        <p:spPr>
          <a:xfrm>
            <a:off x="1662548" y="4367342"/>
            <a:ext cx="878839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1600" b="1" dirty="0" smtClean="0"/>
              <a:t>Lärdom:</a:t>
            </a:r>
            <a:endParaRPr lang="sv-SE" sz="1600" dirty="0" smtClean="0"/>
          </a:p>
          <a:p>
            <a:r>
              <a:rPr lang="sv-SE" sz="1600" dirty="0" smtClean="0"/>
              <a:t>För att lyckas med effektiv kommunikation räcker det inte med stöd för paketering av tjänsterna. Att utveckla en funktion som stödjer arbetet med strategi, prioritering och relevans samt val av kommunikationsform är lika viktigt.</a:t>
            </a:r>
            <a:endParaRPr lang="sv-SE" sz="1600" dirty="0"/>
          </a:p>
        </p:txBody>
      </p:sp>
    </p:spTree>
    <p:extLst>
      <p:ext uri="{BB962C8B-B14F-4D97-AF65-F5344CB8AC3E}">
        <p14:creationId xmlns:p14="http://schemas.microsoft.com/office/powerpoint/2010/main" val="295338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en-US" sz="3600" dirty="0" err="1" smtClean="0"/>
              <a:t>Forskarstödet</a:t>
            </a:r>
            <a:r>
              <a:rPr lang="en-US" sz="3600" dirty="0" smtClean="0"/>
              <a:t> </a:t>
            </a:r>
            <a:r>
              <a:rPr lang="en-US" sz="3600" dirty="0" err="1" smtClean="0"/>
              <a:t>och</a:t>
            </a:r>
            <a:r>
              <a:rPr lang="en-US" sz="3600" dirty="0" smtClean="0"/>
              <a:t> </a:t>
            </a:r>
            <a:r>
              <a:rPr lang="en-US" sz="3600" dirty="0" err="1" smtClean="0"/>
              <a:t>Verksamhetskartan</a:t>
            </a:r>
            <a:endParaRPr lang="en-US" sz="3600" dirty="0"/>
          </a:p>
        </p:txBody>
      </p:sp>
      <p:sp>
        <p:nvSpPr>
          <p:cNvPr id="11" name="Platshållare för innehåll 6"/>
          <p:cNvSpPr>
            <a:spLocks noGrp="1"/>
          </p:cNvSpPr>
          <p:nvPr>
            <p:ph idx="1"/>
          </p:nvPr>
        </p:nvSpPr>
        <p:spPr>
          <a:xfrm>
            <a:off x="7962092" y="2551202"/>
            <a:ext cx="3620308" cy="1410246"/>
          </a:xfrm>
          <a:prstGeom prst="rect">
            <a:avLst/>
          </a:prstGeom>
        </p:spPr>
        <p:txBody>
          <a:bodyPr>
            <a:normAutofit/>
          </a:bodyPr>
          <a:lstStyle/>
          <a:p>
            <a:pPr marL="514338" indent="-514338">
              <a:buFont typeface="+mj-lt"/>
              <a:buAutoNum type="arabicPeriod"/>
            </a:pPr>
            <a:r>
              <a:rPr lang="sv-SE" sz="1400" dirty="0" smtClean="0"/>
              <a:t>Administrera externfinansierade projekt</a:t>
            </a:r>
          </a:p>
          <a:p>
            <a:pPr marL="514338" indent="-514338">
              <a:buFont typeface="+mj-lt"/>
              <a:buAutoNum type="arabicPeriod"/>
            </a:pPr>
            <a:r>
              <a:rPr lang="sv-SE" sz="1400" dirty="0" smtClean="0"/>
              <a:t>Synliggöra akademisk produktion</a:t>
            </a:r>
          </a:p>
          <a:p>
            <a:pPr marL="514338" indent="-514338">
              <a:buFont typeface="+mj-lt"/>
              <a:buAutoNum type="arabicPeriod"/>
            </a:pPr>
            <a:r>
              <a:rPr lang="sv-SE" sz="1400" dirty="0" smtClean="0"/>
              <a:t>Hantera forskningsinfrastruktur</a:t>
            </a:r>
          </a:p>
          <a:p>
            <a:pPr marL="514338" indent="-514338">
              <a:buFont typeface="+mj-lt"/>
              <a:buAutoNum type="arabicPeriod"/>
            </a:pPr>
            <a:endParaRPr lang="sv-SE" sz="1400" dirty="0"/>
          </a:p>
        </p:txBody>
      </p:sp>
      <p:pic>
        <p:nvPicPr>
          <p:cNvPr id="7" name="Bildobjekt 6"/>
          <p:cNvPicPr>
            <a:picLocks noChangeAspect="1"/>
          </p:cNvPicPr>
          <p:nvPr/>
        </p:nvPicPr>
        <p:blipFill>
          <a:blip r:embed="rId2"/>
          <a:stretch>
            <a:fillRect/>
          </a:stretch>
        </p:blipFill>
        <p:spPr>
          <a:xfrm>
            <a:off x="815414" y="2146151"/>
            <a:ext cx="7028209" cy="4188528"/>
          </a:xfrm>
          <a:prstGeom prst="rect">
            <a:avLst/>
          </a:prstGeom>
        </p:spPr>
      </p:pic>
      <p:sp>
        <p:nvSpPr>
          <p:cNvPr id="10" name="Platshållare för text 5"/>
          <p:cNvSpPr txBox="1">
            <a:spLocks/>
          </p:cNvSpPr>
          <p:nvPr/>
        </p:nvSpPr>
        <p:spPr>
          <a:xfrm>
            <a:off x="7962092" y="1963449"/>
            <a:ext cx="3668216" cy="587753"/>
          </a:xfrm>
          <a:prstGeom prst="rect">
            <a:avLst/>
          </a:prstGeom>
        </p:spPr>
        <p:txBody>
          <a:bodyPr/>
          <a:lstStyle>
            <a:lvl1pPr marL="342900" indent="-342900" algn="l" defTabSz="457200" rtl="0" eaLnBrk="1" fontAlgn="base" hangingPunct="1">
              <a:spcBef>
                <a:spcPct val="20000"/>
              </a:spcBef>
              <a:spcAft>
                <a:spcPct val="0"/>
              </a:spcAft>
              <a:buFont typeface="Wingdings" panose="05000000000000000000" pitchFamily="2" charset="2"/>
              <a:buChar char="§"/>
              <a:defRPr sz="2400" kern="1200">
                <a:solidFill>
                  <a:schemeClr val="bg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bg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67" dirty="0"/>
              <a:t>Kartlägger processer vid </a:t>
            </a:r>
            <a:r>
              <a:rPr lang="sv-SE" sz="1867" dirty="0" smtClean="0"/>
              <a:t>behov:</a:t>
            </a:r>
            <a:endParaRPr lang="sv-SE" sz="1867" dirty="0"/>
          </a:p>
        </p:txBody>
      </p:sp>
      <p:sp>
        <p:nvSpPr>
          <p:cNvPr id="12" name="5-uddig stjärna 11"/>
          <p:cNvSpPr/>
          <p:nvPr/>
        </p:nvSpPr>
        <p:spPr>
          <a:xfrm>
            <a:off x="4574299" y="3606343"/>
            <a:ext cx="355104" cy="3551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uddig stjärna 12"/>
          <p:cNvSpPr/>
          <p:nvPr/>
        </p:nvSpPr>
        <p:spPr>
          <a:xfrm>
            <a:off x="5918448" y="3018969"/>
            <a:ext cx="355104" cy="3551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uddig stjärna 13"/>
          <p:cNvSpPr/>
          <p:nvPr/>
        </p:nvSpPr>
        <p:spPr>
          <a:xfrm>
            <a:off x="4506056" y="2373649"/>
            <a:ext cx="355104" cy="3551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uddig stjärna 14"/>
          <p:cNvSpPr/>
          <p:nvPr/>
        </p:nvSpPr>
        <p:spPr>
          <a:xfrm>
            <a:off x="3064433" y="3782781"/>
            <a:ext cx="355104" cy="3551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uddig stjärna 15"/>
          <p:cNvSpPr/>
          <p:nvPr/>
        </p:nvSpPr>
        <p:spPr>
          <a:xfrm>
            <a:off x="3064433" y="3251239"/>
            <a:ext cx="355104" cy="3551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ruta 1"/>
          <p:cNvSpPr txBox="1"/>
          <p:nvPr/>
        </p:nvSpPr>
        <p:spPr>
          <a:xfrm>
            <a:off x="7992721" y="4272576"/>
            <a:ext cx="3606957"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1600" b="1" dirty="0" smtClean="0"/>
              <a:t>Lärdom</a:t>
            </a:r>
            <a:r>
              <a:rPr lang="en-US" sz="1600" b="1" dirty="0" smtClean="0"/>
              <a:t>:</a:t>
            </a:r>
          </a:p>
          <a:p>
            <a:r>
              <a:rPr lang="en-US" sz="1600" dirty="0" err="1" smtClean="0"/>
              <a:t>Verksamhetskartan</a:t>
            </a:r>
            <a:r>
              <a:rPr lang="en-US" sz="1600" dirty="0" smtClean="0"/>
              <a:t> </a:t>
            </a:r>
            <a:r>
              <a:rPr lang="en-US" sz="1600" dirty="0" err="1" smtClean="0"/>
              <a:t>skall</a:t>
            </a:r>
            <a:r>
              <a:rPr lang="en-US" sz="1600" dirty="0" smtClean="0"/>
              <a:t> </a:t>
            </a:r>
            <a:r>
              <a:rPr lang="en-US" sz="1600" dirty="0" err="1" smtClean="0"/>
              <a:t>ses</a:t>
            </a:r>
            <a:r>
              <a:rPr lang="en-US" sz="1600" dirty="0" smtClean="0"/>
              <a:t> </a:t>
            </a:r>
            <a:r>
              <a:rPr lang="en-US" sz="1600" dirty="0" err="1" smtClean="0"/>
              <a:t>som</a:t>
            </a:r>
            <a:r>
              <a:rPr lang="en-US" sz="1600" dirty="0" smtClean="0"/>
              <a:t> </a:t>
            </a:r>
            <a:r>
              <a:rPr lang="en-US" sz="1600" dirty="0" err="1" smtClean="0"/>
              <a:t>ett</a:t>
            </a:r>
            <a:r>
              <a:rPr lang="en-US" sz="1600" dirty="0" smtClean="0"/>
              <a:t> </a:t>
            </a:r>
            <a:r>
              <a:rPr lang="en-US" sz="1600" dirty="0" err="1" smtClean="0"/>
              <a:t>stöd</a:t>
            </a:r>
            <a:r>
              <a:rPr lang="en-US" sz="1600" dirty="0" smtClean="0"/>
              <a:t> </a:t>
            </a:r>
            <a:r>
              <a:rPr lang="en-US" sz="1600" dirty="0" err="1" smtClean="0"/>
              <a:t>och</a:t>
            </a:r>
            <a:r>
              <a:rPr lang="en-US" sz="1600" dirty="0" smtClean="0"/>
              <a:t> processer </a:t>
            </a:r>
            <a:r>
              <a:rPr lang="en-US" sz="1600" dirty="0" err="1" smtClean="0"/>
              <a:t>kopplas</a:t>
            </a:r>
            <a:r>
              <a:rPr lang="en-US" sz="1600" dirty="0" smtClean="0"/>
              <a:t> vid </a:t>
            </a:r>
            <a:r>
              <a:rPr lang="en-US" sz="1600" dirty="0" err="1" smtClean="0"/>
              <a:t>behov</a:t>
            </a:r>
            <a:r>
              <a:rPr lang="en-US" sz="1600" dirty="0" smtClean="0"/>
              <a:t>.</a:t>
            </a:r>
          </a:p>
          <a:p>
            <a:endParaRPr lang="en-US" sz="1600" dirty="0" smtClean="0"/>
          </a:p>
          <a:p>
            <a:r>
              <a:rPr lang="en-US" sz="1600" dirty="0" err="1" smtClean="0"/>
              <a:t>Tjänsteleveranser</a:t>
            </a:r>
            <a:r>
              <a:rPr lang="en-US" sz="1600" dirty="0" smtClean="0"/>
              <a:t> </a:t>
            </a:r>
            <a:r>
              <a:rPr lang="en-US" sz="1600" dirty="0" err="1" smtClean="0"/>
              <a:t>kan</a:t>
            </a:r>
            <a:r>
              <a:rPr lang="en-US" sz="1600" dirty="0" smtClean="0"/>
              <a:t> </a:t>
            </a:r>
            <a:r>
              <a:rPr lang="en-US" sz="1600" dirty="0" err="1" smtClean="0"/>
              <a:t>kopplas</a:t>
            </a:r>
            <a:r>
              <a:rPr lang="en-US" sz="1600" dirty="0" smtClean="0"/>
              <a:t> till </a:t>
            </a:r>
            <a:r>
              <a:rPr lang="en-US" sz="1600" dirty="0" err="1" smtClean="0"/>
              <a:t>verksamhetsprocesserna</a:t>
            </a:r>
            <a:r>
              <a:rPr lang="en-US" sz="1600" dirty="0"/>
              <a:t>.</a:t>
            </a:r>
          </a:p>
        </p:txBody>
      </p:sp>
    </p:spTree>
    <p:extLst>
      <p:ext uri="{BB962C8B-B14F-4D97-AF65-F5344CB8AC3E}">
        <p14:creationId xmlns:p14="http://schemas.microsoft.com/office/powerpoint/2010/main" val="2972056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191" y="2027558"/>
            <a:ext cx="10972800" cy="960107"/>
          </a:xfrm>
        </p:spPr>
        <p:txBody>
          <a:bodyPr/>
          <a:lstStyle/>
          <a:p>
            <a:r>
              <a:rPr lang="sv-SE" dirty="0" smtClean="0"/>
              <a:t>Tack!</a:t>
            </a:r>
            <a:endParaRPr lang="sv-SE" dirty="0"/>
          </a:p>
        </p:txBody>
      </p:sp>
      <p:sp>
        <p:nvSpPr>
          <p:cNvPr id="4" name="TextBox 3"/>
          <p:cNvSpPr txBox="1"/>
          <p:nvPr/>
        </p:nvSpPr>
        <p:spPr>
          <a:xfrm>
            <a:off x="4369981" y="3689498"/>
            <a:ext cx="3615070" cy="1477328"/>
          </a:xfrm>
          <a:prstGeom prst="rect">
            <a:avLst/>
          </a:prstGeom>
          <a:noFill/>
        </p:spPr>
        <p:txBody>
          <a:bodyPr wrap="square" rtlCol="0">
            <a:spAutoFit/>
          </a:bodyPr>
          <a:lstStyle/>
          <a:p>
            <a:r>
              <a:rPr lang="sv-SE" dirty="0" smtClean="0">
                <a:solidFill>
                  <a:schemeClr val="bg1"/>
                </a:solidFill>
              </a:rPr>
              <a:t>Viktoria Mattsson </a:t>
            </a:r>
          </a:p>
          <a:p>
            <a:r>
              <a:rPr lang="sv-SE" dirty="0" smtClean="0">
                <a:solidFill>
                  <a:schemeClr val="bg1"/>
                </a:solidFill>
              </a:rPr>
              <a:t>Jenny Kajberg</a:t>
            </a:r>
          </a:p>
          <a:p>
            <a:endParaRPr lang="sv-SE" dirty="0">
              <a:solidFill>
                <a:schemeClr val="bg1"/>
              </a:solidFill>
            </a:endParaRPr>
          </a:p>
          <a:p>
            <a:r>
              <a:rPr lang="sv-SE" dirty="0" smtClean="0">
                <a:solidFill>
                  <a:schemeClr val="bg1"/>
                </a:solidFill>
              </a:rPr>
              <a:t>Luleå tekniska universitet</a:t>
            </a:r>
          </a:p>
          <a:p>
            <a:r>
              <a:rPr lang="sv-SE" dirty="0" smtClean="0">
                <a:solidFill>
                  <a:schemeClr val="bg1"/>
                </a:solidFill>
              </a:rPr>
              <a:t>2019</a:t>
            </a:r>
            <a:endParaRPr lang="sv-SE" dirty="0">
              <a:solidFill>
                <a:schemeClr val="bg1"/>
              </a:solidFill>
            </a:endParaRPr>
          </a:p>
        </p:txBody>
      </p:sp>
    </p:spTree>
    <p:extLst>
      <p:ext uri="{BB962C8B-B14F-4D97-AF65-F5344CB8AC3E}">
        <p14:creationId xmlns:p14="http://schemas.microsoft.com/office/powerpoint/2010/main" val="358860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32" y="2442228"/>
            <a:ext cx="10972800" cy="960107"/>
          </a:xfrm>
        </p:spPr>
        <p:txBody>
          <a:bodyPr/>
          <a:lstStyle/>
          <a:p>
            <a:r>
              <a:rPr lang="sv-SE" dirty="0" smtClean="0"/>
              <a:t>Bakgrund</a:t>
            </a:r>
            <a:endParaRPr lang="sv-SE" dirty="0"/>
          </a:p>
        </p:txBody>
      </p:sp>
    </p:spTree>
    <p:extLst>
      <p:ext uri="{BB962C8B-B14F-4D97-AF65-F5344CB8AC3E}">
        <p14:creationId xmlns:p14="http://schemas.microsoft.com/office/powerpoint/2010/main" val="120006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8120" y="3735977"/>
            <a:ext cx="1071154" cy="2011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sz="3200" dirty="0" smtClean="0"/>
              <a:t>Vem är vi?</a:t>
            </a:r>
            <a:br>
              <a:rPr lang="sv-SE" sz="3200" dirty="0" smtClean="0"/>
            </a:br>
            <a:r>
              <a:rPr lang="sv-SE" sz="3200" dirty="0" smtClean="0"/>
              <a:t>En del av det gemensamma verksamhetsstödet</a:t>
            </a:r>
            <a:endParaRPr lang="sv-SE" sz="3200" dirty="0"/>
          </a:p>
        </p:txBody>
      </p:sp>
      <p:pic>
        <p:nvPicPr>
          <p:cNvPr id="6" name="Platshållare för innehåll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988841"/>
            <a:ext cx="10972800" cy="3913607"/>
          </a:xfrm>
        </p:spPr>
      </p:pic>
      <p:cxnSp>
        <p:nvCxnSpPr>
          <p:cNvPr id="16" name="Rak pilkoppling 15"/>
          <p:cNvCxnSpPr/>
          <p:nvPr/>
        </p:nvCxnSpPr>
        <p:spPr>
          <a:xfrm flipH="1">
            <a:off x="8400256" y="2852936"/>
            <a:ext cx="1056117" cy="1056117"/>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7" name="Rektangel 16"/>
          <p:cNvSpPr/>
          <p:nvPr/>
        </p:nvSpPr>
        <p:spPr>
          <a:xfrm>
            <a:off x="7920203" y="2180861"/>
            <a:ext cx="1536171" cy="67207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Innovations-</a:t>
            </a:r>
            <a:r>
              <a:rPr lang="en-US" sz="1600" dirty="0" err="1">
                <a:solidFill>
                  <a:schemeClr val="tx1"/>
                </a:solidFill>
              </a:rPr>
              <a:t>kontoret</a:t>
            </a:r>
            <a:endParaRPr lang="en-US" sz="1600" dirty="0">
              <a:solidFill>
                <a:schemeClr val="tx1"/>
              </a:solidFill>
            </a:endParaRPr>
          </a:p>
        </p:txBody>
      </p:sp>
      <p:sp>
        <p:nvSpPr>
          <p:cNvPr id="18" name="Rektangel 17"/>
          <p:cNvSpPr/>
          <p:nvPr/>
        </p:nvSpPr>
        <p:spPr>
          <a:xfrm>
            <a:off x="9475760" y="2180861"/>
            <a:ext cx="1536171" cy="67207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Grants Office</a:t>
            </a:r>
          </a:p>
        </p:txBody>
      </p:sp>
      <p:sp>
        <p:nvSpPr>
          <p:cNvPr id="4" name="Rectangle 3"/>
          <p:cNvSpPr/>
          <p:nvPr/>
        </p:nvSpPr>
        <p:spPr>
          <a:xfrm>
            <a:off x="7818120" y="3735977"/>
            <a:ext cx="1005840" cy="2011680"/>
          </a:xfrm>
          <a:prstGeom prst="rect">
            <a:avLst/>
          </a:prstGeom>
          <a:noFill/>
          <a:ln w="317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ctangle 4"/>
          <p:cNvSpPr/>
          <p:nvPr/>
        </p:nvSpPr>
        <p:spPr>
          <a:xfrm>
            <a:off x="890546" y="4707172"/>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ectangle 9"/>
          <p:cNvSpPr/>
          <p:nvPr/>
        </p:nvSpPr>
        <p:spPr>
          <a:xfrm>
            <a:off x="1777070" y="4667416"/>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10"/>
          <p:cNvSpPr/>
          <p:nvPr/>
        </p:nvSpPr>
        <p:spPr>
          <a:xfrm>
            <a:off x="2670267" y="4707172"/>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ctangle 11"/>
          <p:cNvSpPr/>
          <p:nvPr/>
        </p:nvSpPr>
        <p:spPr>
          <a:xfrm>
            <a:off x="3563464" y="4715124"/>
            <a:ext cx="612251" cy="27829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ctangle 12"/>
          <p:cNvSpPr/>
          <p:nvPr/>
        </p:nvSpPr>
        <p:spPr>
          <a:xfrm>
            <a:off x="4456661" y="4667416"/>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ctangle 13"/>
          <p:cNvSpPr/>
          <p:nvPr/>
        </p:nvSpPr>
        <p:spPr>
          <a:xfrm>
            <a:off x="5343185" y="4789525"/>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ectangle 14"/>
          <p:cNvSpPr/>
          <p:nvPr/>
        </p:nvSpPr>
        <p:spPr>
          <a:xfrm>
            <a:off x="6229709" y="4715124"/>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Rectangle 18"/>
          <p:cNvSpPr/>
          <p:nvPr/>
        </p:nvSpPr>
        <p:spPr>
          <a:xfrm>
            <a:off x="7136252" y="4762831"/>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Rectangle 19"/>
          <p:cNvSpPr/>
          <p:nvPr/>
        </p:nvSpPr>
        <p:spPr>
          <a:xfrm>
            <a:off x="8928314" y="4707172"/>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Rectangle 20"/>
          <p:cNvSpPr/>
          <p:nvPr/>
        </p:nvSpPr>
        <p:spPr>
          <a:xfrm>
            <a:off x="9800120" y="4762831"/>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Rectangle 21"/>
          <p:cNvSpPr/>
          <p:nvPr/>
        </p:nvSpPr>
        <p:spPr>
          <a:xfrm>
            <a:off x="10740226" y="4784414"/>
            <a:ext cx="612251" cy="17492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8856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2075" y="608795"/>
            <a:ext cx="6410325" cy="5810250"/>
          </a:xfrm>
          <a:prstGeom prst="rect">
            <a:avLst/>
          </a:prstGeom>
        </p:spPr>
      </p:pic>
      <p:sp>
        <p:nvSpPr>
          <p:cNvPr id="5" name="TextBox 4"/>
          <p:cNvSpPr txBox="1"/>
          <p:nvPr/>
        </p:nvSpPr>
        <p:spPr>
          <a:xfrm>
            <a:off x="808075" y="1073887"/>
            <a:ext cx="3040911" cy="3785652"/>
          </a:xfrm>
          <a:prstGeom prst="rect">
            <a:avLst/>
          </a:prstGeom>
          <a:noFill/>
        </p:spPr>
        <p:txBody>
          <a:bodyPr wrap="square" rtlCol="0">
            <a:spAutoFit/>
          </a:bodyPr>
          <a:lstStyle/>
          <a:p>
            <a:r>
              <a:rPr lang="sv-SE" sz="4000" dirty="0" smtClean="0">
                <a:solidFill>
                  <a:schemeClr val="bg1"/>
                </a:solidFill>
              </a:rPr>
              <a:t>Våra </a:t>
            </a:r>
            <a:r>
              <a:rPr lang="sv-SE" sz="4000" dirty="0">
                <a:solidFill>
                  <a:schemeClr val="bg1"/>
                </a:solidFill>
              </a:rPr>
              <a:t>kunder behöver våra tjänster </a:t>
            </a:r>
            <a:r>
              <a:rPr lang="sv-SE" sz="4000" dirty="0" smtClean="0">
                <a:solidFill>
                  <a:schemeClr val="bg1"/>
                </a:solidFill>
              </a:rPr>
              <a:t>i </a:t>
            </a:r>
            <a:r>
              <a:rPr lang="sv-SE" sz="4000" dirty="0">
                <a:solidFill>
                  <a:schemeClr val="bg1"/>
                </a:solidFill>
              </a:rPr>
              <a:t>olika </a:t>
            </a:r>
            <a:r>
              <a:rPr lang="sv-SE" sz="4000" dirty="0" smtClean="0">
                <a:solidFill>
                  <a:schemeClr val="bg1"/>
                </a:solidFill>
              </a:rPr>
              <a:t>roller och i olika situationer</a:t>
            </a:r>
            <a:endParaRPr lang="sv-SE" sz="4000" dirty="0">
              <a:solidFill>
                <a:schemeClr val="bg1"/>
              </a:solidFill>
            </a:endParaRPr>
          </a:p>
        </p:txBody>
      </p:sp>
    </p:spTree>
    <p:extLst>
      <p:ext uri="{BB962C8B-B14F-4D97-AF65-F5344CB8AC3E}">
        <p14:creationId xmlns:p14="http://schemas.microsoft.com/office/powerpoint/2010/main" val="34594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Tre delar</a:t>
            </a:r>
            <a:endParaRPr lang="sv-SE" dirty="0"/>
          </a:p>
        </p:txBody>
      </p:sp>
      <p:sp>
        <p:nvSpPr>
          <p:cNvPr id="3" name="Content Placeholder 2"/>
          <p:cNvSpPr>
            <a:spLocks noGrp="1"/>
          </p:cNvSpPr>
          <p:nvPr>
            <p:ph idx="1"/>
          </p:nvPr>
        </p:nvSpPr>
        <p:spPr/>
        <p:txBody>
          <a:bodyPr/>
          <a:lstStyle/>
          <a:p>
            <a:r>
              <a:rPr lang="sv-SE" sz="2000" b="1" dirty="0"/>
              <a:t>Samordning av forskarstöd: </a:t>
            </a:r>
            <a:r>
              <a:rPr lang="sv-SE" sz="2000" dirty="0"/>
              <a:t>Vi utvecklar tydliga tjänster som utgår från forskaren och forskningsledarens behov. Genom att överbrygga mellanrummen mellan verksamhetsstödets olika delar skapar vi effektivitet och relevans. Tjänsteleveransen av forskarstödstjänsterna anpassas till verksamhetens drivkraft och prioriteringar. </a:t>
            </a:r>
          </a:p>
          <a:p>
            <a:r>
              <a:rPr lang="sv-SE" sz="2000" b="1" dirty="0"/>
              <a:t>Digital och </a:t>
            </a:r>
            <a:r>
              <a:rPr lang="sv-SE" sz="2000" b="1" dirty="0" smtClean="0"/>
              <a:t>fysisk </a:t>
            </a:r>
            <a:r>
              <a:rPr lang="sv-SE" sz="2000" b="1" dirty="0"/>
              <a:t>hemvist:</a:t>
            </a:r>
            <a:r>
              <a:rPr lang="sv-SE" sz="2000" dirty="0"/>
              <a:t> Forskarwebben och Forskartorget är plattformar som skapar en tydlig hemvist för forskarstödets tjänsteutbud och tillhandahåller relevant information som underlättar och effektiviserar forskarens arbete. </a:t>
            </a:r>
          </a:p>
          <a:p>
            <a:r>
              <a:rPr lang="sv-SE" sz="2000" b="1" dirty="0"/>
              <a:t>Ledning och styrning:</a:t>
            </a:r>
            <a:r>
              <a:rPr lang="sv-SE" sz="2000" dirty="0"/>
              <a:t> Universitetets modell för processorienterat förbättringsarbete säkrar långsiktig styrning av forskarstödet. Processer för forskarstöd länkar processerna och tjänsterna. Akademi involveras på ett naturligt sätt för en effektiv styrning. Arbetssättet möjliggör sammanhållen dialog med prefekter, samordnad verksamhetsplanering och samordning av verksamhetsövergripande utvecklingsprojekt inom området</a:t>
            </a:r>
            <a:r>
              <a:rPr lang="sv-SE" sz="2000" dirty="0" smtClean="0"/>
              <a:t>.</a:t>
            </a:r>
            <a:endParaRPr lang="sv-SE" sz="2000" dirty="0"/>
          </a:p>
        </p:txBody>
      </p:sp>
    </p:spTree>
    <p:extLst>
      <p:ext uri="{BB962C8B-B14F-4D97-AF65-F5344CB8AC3E}">
        <p14:creationId xmlns:p14="http://schemas.microsoft.com/office/powerpoint/2010/main" val="400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göra annorlunda? </a:t>
            </a:r>
            <a:endParaRPr lang="sv-SE" dirty="0"/>
          </a:p>
        </p:txBody>
      </p:sp>
      <p:sp>
        <p:nvSpPr>
          <p:cNvPr id="3" name="Platshållare för innehåll 2"/>
          <p:cNvSpPr>
            <a:spLocks noGrp="1"/>
          </p:cNvSpPr>
          <p:nvPr>
            <p:ph idx="1"/>
          </p:nvPr>
        </p:nvSpPr>
        <p:spPr/>
        <p:txBody>
          <a:bodyPr/>
          <a:lstStyle/>
          <a:p>
            <a:r>
              <a:rPr lang="sv-SE" dirty="0" smtClean="0"/>
              <a:t>Stärka universitetets förmåga att möta utmaningar</a:t>
            </a:r>
          </a:p>
          <a:p>
            <a:pPr lvl="1"/>
            <a:r>
              <a:rPr lang="sv-SE" dirty="0" smtClean="0"/>
              <a:t>Förutsättningarna </a:t>
            </a:r>
            <a:r>
              <a:rPr lang="sv-SE" dirty="0"/>
              <a:t>för </a:t>
            </a:r>
            <a:r>
              <a:rPr lang="sv-SE" dirty="0" smtClean="0"/>
              <a:t>forskning </a:t>
            </a:r>
            <a:r>
              <a:rPr lang="sv-SE" dirty="0"/>
              <a:t>är i ständig </a:t>
            </a:r>
            <a:r>
              <a:rPr lang="sv-SE" dirty="0" smtClean="0"/>
              <a:t>förändring</a:t>
            </a:r>
            <a:endParaRPr lang="sv-SE" dirty="0" smtClean="0"/>
          </a:p>
          <a:p>
            <a:r>
              <a:rPr lang="sv-SE" dirty="0" smtClean="0"/>
              <a:t>Forskare och forskningsledare skall får rätt stöd i rätt </a:t>
            </a:r>
            <a:r>
              <a:rPr lang="sv-SE" dirty="0" smtClean="0"/>
              <a:t>tid</a:t>
            </a:r>
            <a:endParaRPr lang="sv-SE" dirty="0" smtClean="0"/>
          </a:p>
          <a:p>
            <a:pPr lvl="1"/>
            <a:r>
              <a:rPr lang="sv-SE" dirty="0" smtClean="0"/>
              <a:t>Öka </a:t>
            </a:r>
            <a:r>
              <a:rPr lang="sv-SE" dirty="0" smtClean="0"/>
              <a:t>kvaliteten </a:t>
            </a:r>
            <a:r>
              <a:rPr lang="sv-SE" dirty="0" smtClean="0"/>
              <a:t>i stödet till forskaren</a:t>
            </a:r>
          </a:p>
          <a:p>
            <a:r>
              <a:rPr lang="sv-SE" dirty="0" smtClean="0"/>
              <a:t>Organisation och bemanning</a:t>
            </a:r>
            <a:endParaRPr lang="sv-SE" dirty="0"/>
          </a:p>
          <a:p>
            <a:r>
              <a:rPr lang="sv-SE" dirty="0" smtClean="0"/>
              <a:t>Utveckla tillsammans med verksamheten</a:t>
            </a:r>
          </a:p>
          <a:p>
            <a:pPr lvl="1"/>
            <a:r>
              <a:rPr lang="sv-SE" dirty="0" smtClean="0"/>
              <a:t>Göra rätt </a:t>
            </a:r>
            <a:r>
              <a:rPr lang="sv-SE" dirty="0" smtClean="0"/>
              <a:t>saker</a:t>
            </a:r>
            <a:endParaRPr lang="sv-SE" dirty="0" smtClean="0"/>
          </a:p>
          <a:p>
            <a:endParaRPr lang="sv-SE" dirty="0" smtClean="0"/>
          </a:p>
        </p:txBody>
      </p:sp>
    </p:spTree>
    <p:extLst>
      <p:ext uri="{BB962C8B-B14F-4D97-AF65-F5344CB8AC3E}">
        <p14:creationId xmlns:p14="http://schemas.microsoft.com/office/powerpoint/2010/main" val="421482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tog vi oss hit?</a:t>
            </a:r>
            <a:endParaRPr lang="sv-SE" dirty="0"/>
          </a:p>
        </p:txBody>
      </p:sp>
      <p:sp>
        <p:nvSpPr>
          <p:cNvPr id="3" name="Platshållare för innehåll 2"/>
          <p:cNvSpPr>
            <a:spLocks noGrp="1"/>
          </p:cNvSpPr>
          <p:nvPr>
            <p:ph idx="1"/>
          </p:nvPr>
        </p:nvSpPr>
        <p:spPr>
          <a:xfrm>
            <a:off x="609600" y="1796819"/>
            <a:ext cx="10972800" cy="4430205"/>
          </a:xfrm>
        </p:spPr>
        <p:txBody>
          <a:bodyPr/>
          <a:lstStyle/>
          <a:p>
            <a:r>
              <a:rPr lang="sv-SE" dirty="0" smtClean="0"/>
              <a:t>Tydligt uppdrag om tydliga tjänster</a:t>
            </a:r>
          </a:p>
          <a:p>
            <a:r>
              <a:rPr lang="sv-SE" dirty="0" smtClean="0"/>
              <a:t>Startade från grunden: Mål, syfte, metod. </a:t>
            </a:r>
          </a:p>
          <a:p>
            <a:r>
              <a:rPr lang="sv-SE" dirty="0" smtClean="0"/>
              <a:t>Tron på processen och målbilden</a:t>
            </a:r>
          </a:p>
          <a:p>
            <a:r>
              <a:rPr lang="sv-SE" dirty="0" smtClean="0"/>
              <a:t>Modet att omvärdera</a:t>
            </a:r>
          </a:p>
          <a:p>
            <a:r>
              <a:rPr lang="sv-SE" dirty="0" smtClean="0"/>
              <a:t>Uthållighet, uthållighet, uthållighet</a:t>
            </a:r>
          </a:p>
          <a:p>
            <a:r>
              <a:rPr lang="sv-SE" dirty="0" smtClean="0"/>
              <a:t>Våga ha ett experimentellt arbetssätt, modellen har vuxit fram </a:t>
            </a:r>
            <a:r>
              <a:rPr lang="sv-SE" dirty="0" smtClean="0"/>
              <a:t>efterhand</a:t>
            </a:r>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3645840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VAR </a:t>
            </a:r>
            <a:r>
              <a:rPr lang="en-US" dirty="0" err="1" smtClean="0"/>
              <a:t>är</a:t>
            </a:r>
            <a:r>
              <a:rPr lang="en-US" dirty="0" smtClean="0"/>
              <a:t> vi I </a:t>
            </a:r>
            <a:r>
              <a:rPr lang="en-US" dirty="0" err="1" smtClean="0"/>
              <a:t>processen</a:t>
            </a:r>
            <a:r>
              <a:rPr lang="en-US" dirty="0" smtClean="0"/>
              <a:t>?</a:t>
            </a:r>
            <a:br>
              <a:rPr lang="en-US" dirty="0" smtClean="0"/>
            </a:br>
            <a:r>
              <a:rPr lang="en-US" sz="2400" dirty="0" err="1"/>
              <a:t>övergången</a:t>
            </a:r>
            <a:r>
              <a:rPr lang="en-US" sz="2400" dirty="0"/>
              <a:t> </a:t>
            </a:r>
            <a:r>
              <a:rPr lang="en-US" sz="2400" dirty="0" err="1"/>
              <a:t>mellan</a:t>
            </a:r>
            <a:r>
              <a:rPr lang="en-US" sz="2400" dirty="0"/>
              <a:t> </a:t>
            </a:r>
            <a:r>
              <a:rPr lang="en-US" sz="2400" dirty="0" err="1"/>
              <a:t>ostrukturerat</a:t>
            </a:r>
            <a:r>
              <a:rPr lang="en-US" sz="2400" dirty="0"/>
              <a:t> </a:t>
            </a:r>
            <a:r>
              <a:rPr lang="en-US" sz="2400" dirty="0" err="1"/>
              <a:t>och</a:t>
            </a:r>
            <a:r>
              <a:rPr lang="en-US" sz="2400" dirty="0"/>
              <a:t> </a:t>
            </a:r>
            <a:r>
              <a:rPr lang="en-US" sz="2400" dirty="0" err="1"/>
              <a:t>strukturerat</a:t>
            </a:r>
            <a:endParaRPr lang="en-US" dirty="0"/>
          </a:p>
        </p:txBody>
      </p:sp>
      <p:sp>
        <p:nvSpPr>
          <p:cNvPr id="3" name="Platshållare för innehåll 2"/>
          <p:cNvSpPr>
            <a:spLocks noGrp="1"/>
          </p:cNvSpPr>
          <p:nvPr>
            <p:ph idx="1"/>
          </p:nvPr>
        </p:nvSpPr>
        <p:spPr/>
        <p:txBody>
          <a:bodyPr/>
          <a:lstStyle/>
          <a:p>
            <a:r>
              <a:rPr lang="en-US" dirty="0" err="1" smtClean="0"/>
              <a:t>Tjänsteutvecklingsansvariga</a:t>
            </a:r>
            <a:r>
              <a:rPr lang="en-US" dirty="0" smtClean="0"/>
              <a:t> driver </a:t>
            </a:r>
            <a:r>
              <a:rPr lang="en-US" dirty="0" err="1" smtClean="0"/>
              <a:t>utvecklingen</a:t>
            </a:r>
            <a:r>
              <a:rPr lang="en-US" dirty="0" smtClean="0"/>
              <a:t> </a:t>
            </a:r>
            <a:r>
              <a:rPr lang="en-US" dirty="0" err="1" smtClean="0"/>
              <a:t>av</a:t>
            </a:r>
            <a:r>
              <a:rPr lang="en-US" dirty="0" smtClean="0"/>
              <a:t> </a:t>
            </a:r>
            <a:r>
              <a:rPr lang="en-US" dirty="0" err="1" smtClean="0"/>
              <a:t>tjänster</a:t>
            </a:r>
            <a:endParaRPr lang="en-US" dirty="0" smtClean="0"/>
          </a:p>
          <a:p>
            <a:r>
              <a:rPr lang="en-US" dirty="0" err="1" smtClean="0"/>
              <a:t>Implementering</a:t>
            </a:r>
            <a:r>
              <a:rPr lang="en-US" dirty="0" smtClean="0"/>
              <a:t> </a:t>
            </a:r>
            <a:r>
              <a:rPr lang="en-US" dirty="0" err="1" smtClean="0"/>
              <a:t>av</a:t>
            </a:r>
            <a:r>
              <a:rPr lang="en-US" dirty="0" smtClean="0"/>
              <a:t> </a:t>
            </a:r>
            <a:r>
              <a:rPr lang="en-US" dirty="0" err="1" smtClean="0"/>
              <a:t>styningsmodellen</a:t>
            </a:r>
            <a:r>
              <a:rPr lang="en-US" dirty="0" smtClean="0"/>
              <a:t> </a:t>
            </a:r>
            <a:r>
              <a:rPr lang="en-US" dirty="0" err="1" smtClean="0"/>
              <a:t>rullar</a:t>
            </a:r>
            <a:r>
              <a:rPr lang="en-US" dirty="0" smtClean="0"/>
              <a:t> </a:t>
            </a:r>
            <a:r>
              <a:rPr lang="en-US" dirty="0" err="1" smtClean="0"/>
              <a:t>igång</a:t>
            </a:r>
            <a:endParaRPr lang="en-US" dirty="0" smtClean="0"/>
          </a:p>
          <a:p>
            <a:r>
              <a:rPr lang="en-US" dirty="0" err="1" smtClean="0"/>
              <a:t>Uppsamling</a:t>
            </a:r>
            <a:r>
              <a:rPr lang="en-US" dirty="0" smtClean="0"/>
              <a:t> </a:t>
            </a:r>
            <a:r>
              <a:rPr lang="en-US" dirty="0" err="1" smtClean="0"/>
              <a:t>av</a:t>
            </a:r>
            <a:r>
              <a:rPr lang="en-US" dirty="0" smtClean="0"/>
              <a:t> </a:t>
            </a:r>
            <a:r>
              <a:rPr lang="en-US" dirty="0" err="1" smtClean="0"/>
              <a:t>tjänster</a:t>
            </a:r>
            <a:r>
              <a:rPr lang="en-US" dirty="0" smtClean="0"/>
              <a:t> </a:t>
            </a:r>
            <a:r>
              <a:rPr lang="en-US" dirty="0" err="1" smtClean="0"/>
              <a:t>för</a:t>
            </a:r>
            <a:r>
              <a:rPr lang="en-US" dirty="0" smtClean="0"/>
              <a:t> </a:t>
            </a:r>
            <a:r>
              <a:rPr lang="en-US" dirty="0" err="1" smtClean="0"/>
              <a:t>verifiering</a:t>
            </a:r>
            <a:r>
              <a:rPr lang="en-US" dirty="0" smtClean="0"/>
              <a:t> </a:t>
            </a:r>
            <a:r>
              <a:rPr lang="en-US" dirty="0" err="1" smtClean="0"/>
              <a:t>är</a:t>
            </a:r>
            <a:r>
              <a:rPr lang="en-US" dirty="0" smtClean="0"/>
              <a:t> </a:t>
            </a:r>
            <a:r>
              <a:rPr lang="en-US" dirty="0" err="1" smtClean="0"/>
              <a:t>nästa</a:t>
            </a:r>
            <a:r>
              <a:rPr lang="en-US" dirty="0" smtClean="0"/>
              <a:t> </a:t>
            </a:r>
            <a:r>
              <a:rPr lang="en-US" dirty="0" err="1" smtClean="0"/>
              <a:t>steg</a:t>
            </a:r>
            <a:endParaRPr lang="en-US" dirty="0" smtClean="0"/>
          </a:p>
          <a:p>
            <a:r>
              <a:rPr lang="en-US" dirty="0" err="1" smtClean="0"/>
              <a:t>Strukturera</a:t>
            </a:r>
            <a:r>
              <a:rPr lang="en-US" dirty="0" smtClean="0"/>
              <a:t> </a:t>
            </a:r>
            <a:r>
              <a:rPr lang="en-US" dirty="0" err="1" smtClean="0"/>
              <a:t>dialogen</a:t>
            </a:r>
            <a:r>
              <a:rPr lang="en-US" dirty="0" smtClean="0"/>
              <a:t> med </a:t>
            </a:r>
            <a:r>
              <a:rPr lang="en-US" dirty="0" err="1" smtClean="0"/>
              <a:t>verksamheten</a:t>
            </a:r>
            <a:r>
              <a:rPr lang="en-US" dirty="0" smtClean="0"/>
              <a:t> </a:t>
            </a:r>
            <a:r>
              <a:rPr lang="en-US" dirty="0" err="1" smtClean="0"/>
              <a:t>genom</a:t>
            </a:r>
            <a:r>
              <a:rPr lang="en-US" dirty="0" smtClean="0"/>
              <a:t> </a:t>
            </a:r>
            <a:r>
              <a:rPr lang="en-US" dirty="0" err="1" smtClean="0"/>
              <a:t>befintliga</a:t>
            </a:r>
            <a:r>
              <a:rPr lang="en-US" dirty="0" smtClean="0"/>
              <a:t> </a:t>
            </a:r>
            <a:r>
              <a:rPr lang="en-US" dirty="0" err="1" smtClean="0"/>
              <a:t>kanaler</a:t>
            </a:r>
            <a:endParaRPr lang="en-US" dirty="0" smtClean="0"/>
          </a:p>
          <a:p>
            <a:r>
              <a:rPr lang="en-US" dirty="0" err="1" smtClean="0"/>
              <a:t>Koppla</a:t>
            </a:r>
            <a:r>
              <a:rPr lang="en-US" dirty="0" smtClean="0"/>
              <a:t> till </a:t>
            </a:r>
            <a:r>
              <a:rPr lang="en-US" dirty="0" err="1" smtClean="0"/>
              <a:t>verksamhetsplanering</a:t>
            </a:r>
            <a:r>
              <a:rPr lang="en-US" dirty="0" smtClean="0"/>
              <a:t> </a:t>
            </a:r>
            <a:r>
              <a:rPr lang="en-US" dirty="0" err="1" smtClean="0"/>
              <a:t>och</a:t>
            </a:r>
            <a:r>
              <a:rPr lang="en-US" dirty="0" smtClean="0"/>
              <a:t> </a:t>
            </a:r>
            <a:r>
              <a:rPr lang="en-US" dirty="0" err="1" smtClean="0"/>
              <a:t>bemanning</a:t>
            </a:r>
            <a:endParaRPr lang="en-US" dirty="0"/>
          </a:p>
          <a:p>
            <a:endParaRPr lang="en-US" dirty="0"/>
          </a:p>
        </p:txBody>
      </p:sp>
    </p:spTree>
    <p:extLst>
      <p:ext uri="{BB962C8B-B14F-4D97-AF65-F5344CB8AC3E}">
        <p14:creationId xmlns:p14="http://schemas.microsoft.com/office/powerpoint/2010/main" val="29132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8312"/>
            <a:ext cx="10972800" cy="960107"/>
          </a:xfrm>
        </p:spPr>
        <p:txBody>
          <a:bodyPr/>
          <a:lstStyle/>
          <a:p>
            <a:r>
              <a:rPr lang="sv-SE" dirty="0" smtClean="0"/>
              <a:t>Tjänster för </a:t>
            </a:r>
            <a:r>
              <a:rPr lang="sv-SE" dirty="0" smtClean="0"/>
              <a:t>forskarstöd</a:t>
            </a:r>
            <a:endParaRPr lang="sv-SE" dirty="0"/>
          </a:p>
        </p:txBody>
      </p:sp>
    </p:spTree>
    <p:extLst>
      <p:ext uri="{BB962C8B-B14F-4D97-AF65-F5344CB8AC3E}">
        <p14:creationId xmlns:p14="http://schemas.microsoft.com/office/powerpoint/2010/main" val="3529677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2-4086 LTU powerpointmall">
  <a:themeElements>
    <a:clrScheme name="LTU colours">
      <a:dk1>
        <a:sysClr val="windowText" lastClr="000000"/>
      </a:dk1>
      <a:lt1>
        <a:sysClr val="window" lastClr="FFFFFF"/>
      </a:lt1>
      <a:dk2>
        <a:srgbClr val="1F497D"/>
      </a:dk2>
      <a:lt2>
        <a:srgbClr val="EEECE1"/>
      </a:lt2>
      <a:accent1>
        <a:srgbClr val="96ACCD"/>
      </a:accent1>
      <a:accent2>
        <a:srgbClr val="4F81BD"/>
      </a:accent2>
      <a:accent3>
        <a:srgbClr val="BA001C"/>
      </a:accent3>
      <a:accent4>
        <a:srgbClr val="061731"/>
      </a:accent4>
      <a:accent5>
        <a:srgbClr val="3576D0"/>
      </a:accent5>
      <a:accent6>
        <a:srgbClr val="99CCFF"/>
      </a:accent6>
      <a:hlink>
        <a:srgbClr val="394764"/>
      </a:hlink>
      <a:folHlink>
        <a:srgbClr val="394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9D1738CEA3847ACB3969D3797A255" ma:contentTypeVersion="28" ma:contentTypeDescription="Create a new document." ma:contentTypeScope="" ma:versionID="6b78d5a4cedd57145e74ac4b15e60221">
  <xsd:schema xmlns:xsd="http://www.w3.org/2001/XMLSchema" xmlns:xs="http://www.w3.org/2001/XMLSchema" xmlns:p="http://schemas.microsoft.com/office/2006/metadata/properties" xmlns:ns3="519ac68e-d0f0-4976-ac91-88d2c4a9a3b7" xmlns:ns4="564d9536-89ed-4915-a76d-a386e206f2d3" targetNamespace="http://schemas.microsoft.com/office/2006/metadata/properties" ma:root="true" ma:fieldsID="32110bfb6962d17a6dc50e5ceed71176" ns3:_="" ns4:_="">
    <xsd:import namespace="519ac68e-d0f0-4976-ac91-88d2c4a9a3b7"/>
    <xsd:import namespace="564d9536-89ed-4915-a76d-a386e206f2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ac68e-d0f0-4976-ac91-88d2c4a9a3b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4d9536-89ed-4915-a76d-a386e206f2d3"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element name="SharingHintHash" ma:index="3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519ac68e-d0f0-4976-ac91-88d2c4a9a3b7" xsi:nil="true"/>
    <IsNotebookLocked xmlns="519ac68e-d0f0-4976-ac91-88d2c4a9a3b7" xsi:nil="true"/>
    <FolderType xmlns="519ac68e-d0f0-4976-ac91-88d2c4a9a3b7" xsi:nil="true"/>
    <Owner xmlns="519ac68e-d0f0-4976-ac91-88d2c4a9a3b7">
      <UserInfo>
        <DisplayName/>
        <AccountId xsi:nil="true"/>
        <AccountType/>
      </UserInfo>
    </Owner>
    <Students xmlns="519ac68e-d0f0-4976-ac91-88d2c4a9a3b7">
      <UserInfo>
        <DisplayName/>
        <AccountId xsi:nil="true"/>
        <AccountType/>
      </UserInfo>
    </Students>
    <Is_Collaboration_Space_Locked xmlns="519ac68e-d0f0-4976-ac91-88d2c4a9a3b7" xsi:nil="true"/>
    <AppVersion xmlns="519ac68e-d0f0-4976-ac91-88d2c4a9a3b7" xsi:nil="true"/>
    <NotebookType xmlns="519ac68e-d0f0-4976-ac91-88d2c4a9a3b7" xsi:nil="true"/>
    <Teachers xmlns="519ac68e-d0f0-4976-ac91-88d2c4a9a3b7">
      <UserInfo>
        <DisplayName/>
        <AccountId xsi:nil="true"/>
        <AccountType/>
      </UserInfo>
    </Teachers>
    <Student_Groups xmlns="519ac68e-d0f0-4976-ac91-88d2c4a9a3b7">
      <UserInfo>
        <DisplayName/>
        <AccountId xsi:nil="true"/>
        <AccountType/>
      </UserInfo>
    </Student_Groups>
    <Invited_Students xmlns="519ac68e-d0f0-4976-ac91-88d2c4a9a3b7" xsi:nil="true"/>
    <CultureName xmlns="519ac68e-d0f0-4976-ac91-88d2c4a9a3b7" xsi:nil="true"/>
    <Self_Registration_Enabled xmlns="519ac68e-d0f0-4976-ac91-88d2c4a9a3b7" xsi:nil="true"/>
    <Has_Teacher_Only_SectionGroup xmlns="519ac68e-d0f0-4976-ac91-88d2c4a9a3b7" xsi:nil="true"/>
    <DefaultSectionNames xmlns="519ac68e-d0f0-4976-ac91-88d2c4a9a3b7" xsi:nil="true"/>
    <TeamsChannelId xmlns="519ac68e-d0f0-4976-ac91-88d2c4a9a3b7" xsi:nil="true"/>
    <Templates xmlns="519ac68e-d0f0-4976-ac91-88d2c4a9a3b7" xsi:nil="true"/>
  </documentManagement>
</p:properties>
</file>

<file path=customXml/itemProps1.xml><?xml version="1.0" encoding="utf-8"?>
<ds:datastoreItem xmlns:ds="http://schemas.openxmlformats.org/officeDocument/2006/customXml" ds:itemID="{498280F4-6460-46D8-90A3-623839AA7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ac68e-d0f0-4976-ac91-88d2c4a9a3b7"/>
    <ds:schemaRef ds:uri="564d9536-89ed-4915-a76d-a386e206f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ED669B-71A8-4458-8BBD-5202AF476DDF}">
  <ds:schemaRefs>
    <ds:schemaRef ds:uri="http://schemas.microsoft.com/sharepoint/v3/contenttype/forms"/>
  </ds:schemaRefs>
</ds:datastoreItem>
</file>

<file path=customXml/itemProps3.xml><?xml version="1.0" encoding="utf-8"?>
<ds:datastoreItem xmlns:ds="http://schemas.openxmlformats.org/officeDocument/2006/customXml" ds:itemID="{58DA229D-0627-46EF-AD99-E2080F4DCAF6}">
  <ds:schemaRefs>
    <ds:schemaRef ds:uri="http://schemas.microsoft.com/office/infopath/2007/PartnerControls"/>
    <ds:schemaRef ds:uri="http://purl.org/dc/terms/"/>
    <ds:schemaRef ds:uri="http://schemas.microsoft.com/office/2006/documentManagement/types"/>
    <ds:schemaRef ds:uri="564d9536-89ed-4915-a76d-a386e206f2d3"/>
    <ds:schemaRef ds:uri="http://schemas.openxmlformats.org/package/2006/metadata/core-properties"/>
    <ds:schemaRef ds:uri="http://purl.org/dc/elements/1.1/"/>
    <ds:schemaRef ds:uri="http://schemas.microsoft.com/office/2006/metadata/properties"/>
    <ds:schemaRef ds:uri="519ac68e-d0f0-4976-ac91-88d2c4a9a3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LTU-16x9-swe</Template>
  <TotalTime>16424</TotalTime>
  <Words>717</Words>
  <Application>Microsoft Office PowerPoint</Application>
  <PresentationFormat>Widescreen</PresentationFormat>
  <Paragraphs>179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Wingdings</vt:lpstr>
      <vt:lpstr>12-4086 LTU powerpointmall</vt:lpstr>
      <vt:lpstr>Överbrygga mellanrummen – Så utvecklar vi verksamhetsstöd med forskaren i fokus</vt:lpstr>
      <vt:lpstr>Bakgrund</vt:lpstr>
      <vt:lpstr>Vem är vi? En del av det gemensamma verksamhetsstödet</vt:lpstr>
      <vt:lpstr>PowerPoint Presentation</vt:lpstr>
      <vt:lpstr>Tre delar</vt:lpstr>
      <vt:lpstr>Varför göra annorlunda? </vt:lpstr>
      <vt:lpstr>Hur tog vi oss hit?</vt:lpstr>
      <vt:lpstr>VAR är vi I processen? övergången mellan ostrukturerat och strukturerat</vt:lpstr>
      <vt:lpstr>Tjänster för forskarstöd</vt:lpstr>
      <vt:lpstr>Behov av samordning</vt:lpstr>
      <vt:lpstr>Vad är forskarstödstjänster?</vt:lpstr>
      <vt:lpstr>SÅ utvecklar vi Tjänster </vt:lpstr>
      <vt:lpstr>Så levererar vi tjänster</vt:lpstr>
      <vt:lpstr>utveckling och förvaltning av tjänster</vt:lpstr>
      <vt:lpstr>Så når vi ut med forskarstödet</vt:lpstr>
      <vt:lpstr>Forskarstödet och Verksamhetskartan</vt:lpstr>
      <vt:lpstr>Tack!</vt:lpstr>
    </vt:vector>
  </TitlesOfParts>
  <Company>Luleå tekniska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Viktoria Mattsson</dc:creator>
  <cp:lastModifiedBy>Viktoria Mattsson</cp:lastModifiedBy>
  <cp:revision>62</cp:revision>
  <dcterms:created xsi:type="dcterms:W3CDTF">2019-06-27T12:23:42Z</dcterms:created>
  <dcterms:modified xsi:type="dcterms:W3CDTF">2019-08-19T18:39:11Z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0x010100B5A9D1738CEA3847ACB3969D3797A255</vt:lpwstr>
  </property>
</Properties>
</file>