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69" autoAdjust="0"/>
  </p:normalViewPr>
  <p:slideViewPr>
    <p:cSldViewPr snapToGrid="0">
      <p:cViewPr varScale="1">
        <p:scale>
          <a:sx n="128" d="100"/>
          <a:sy n="128" d="100"/>
        </p:scale>
        <p:origin x="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19/08/2019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2019-08-19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82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rgbClr val="848489"/>
                </a:solidFill>
              </a:defRPr>
            </a:lvl1pPr>
          </a:lstStyle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se/scholar?hl=sv&amp;as_sdt=0%2C5&amp;q=Ryttberg+Geschwind&amp;btnG=" TargetMode="External"/><Relationship Id="rId2" Type="http://schemas.openxmlformats.org/officeDocument/2006/relationships/hyperlink" Target="https://www.tandfonline.com/doi/pdf/10.3402/nstep.v2.31537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https://link.springer.com/article/10.1007/s10734-019-00388-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F11C3C-CCC9-3642-A8F3-F90CADF08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785" y="423285"/>
            <a:ext cx="8181215" cy="643695"/>
          </a:xfrm>
        </p:spPr>
        <p:txBody>
          <a:bodyPr/>
          <a:lstStyle/>
          <a:p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i="1" dirty="0" err="1"/>
              <a:t>professionaliserat</a:t>
            </a:r>
            <a:r>
              <a:rPr lang="en-GB" i="1" dirty="0"/>
              <a:t> </a:t>
            </a:r>
            <a:r>
              <a:rPr lang="en-GB" dirty="0" err="1"/>
              <a:t>verksamhetsstöd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högskolan</a:t>
            </a:r>
            <a:r>
              <a:rPr lang="en-GB" dirty="0"/>
              <a:t> – </a:t>
            </a:r>
            <a:r>
              <a:rPr lang="en-GB" dirty="0" err="1"/>
              <a:t>vad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det</a:t>
            </a:r>
            <a:r>
              <a:rPr lang="en-GB" dirty="0"/>
              <a:t>?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F38668-52C0-3F4A-95F7-E69ABE60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974802"/>
            <a:ext cx="8181215" cy="711031"/>
          </a:xfrm>
        </p:spPr>
        <p:txBody>
          <a:bodyPr/>
          <a:lstStyle/>
          <a:p>
            <a:r>
              <a:rPr lang="en-GB" dirty="0"/>
              <a:t>Malin Ryttberg KTH/ HEOS (Higher Education Organisational Studies)</a:t>
            </a:r>
          </a:p>
          <a:p>
            <a:r>
              <a:rPr lang="en-GB" dirty="0"/>
              <a:t>SUHF 190822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87555E4-1462-704B-824D-67235242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00" y="197539"/>
            <a:ext cx="7552857" cy="673874"/>
          </a:xfrm>
        </p:spPr>
        <p:txBody>
          <a:bodyPr/>
          <a:lstStyle/>
          <a:p>
            <a:r>
              <a:rPr lang="en-GB" dirty="0" err="1"/>
              <a:t>Utbildning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forskning</a:t>
            </a:r>
            <a:r>
              <a:rPr lang="en-GB" dirty="0"/>
              <a:t>, </a:t>
            </a:r>
            <a:r>
              <a:rPr lang="en-GB" dirty="0" err="1" smtClean="0"/>
              <a:t>autonomi</a:t>
            </a:r>
            <a:r>
              <a:rPr lang="en-GB" dirty="0" smtClean="0"/>
              <a:t> men…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DC37C1-D8A0-DA41-9721-23DD355AF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042904-6C12-3C45-8180-36DC2B5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ACA8915-11D9-104B-B56A-314C1C6FBA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/>
            <a:r>
              <a:rPr lang="sv-SE" dirty="0" smtClean="0"/>
              <a:t>Regeringen </a:t>
            </a:r>
            <a:r>
              <a:rPr lang="sv-SE" dirty="0"/>
              <a:t>- krav och förväntningar på lärosätenas prestationer och profilering </a:t>
            </a:r>
          </a:p>
          <a:p>
            <a:pPr marL="641350" lvl="1" indent="-285750"/>
            <a:r>
              <a:rPr lang="sv-SE" dirty="0"/>
              <a:t>Effektivitet </a:t>
            </a:r>
          </a:p>
          <a:p>
            <a:pPr marL="641350" lvl="1" indent="-285750"/>
            <a:r>
              <a:rPr lang="sv-SE" dirty="0"/>
              <a:t>Samverka – nyttiggörande – innovation</a:t>
            </a:r>
          </a:p>
          <a:p>
            <a:pPr marL="641350" lvl="1" indent="-285750"/>
            <a:r>
              <a:rPr lang="sv-SE" dirty="0" smtClean="0"/>
              <a:t>Ansvarsutkrävande</a:t>
            </a:r>
          </a:p>
          <a:p>
            <a:pPr marL="355600" lvl="1" indent="0">
              <a:buNone/>
            </a:pPr>
            <a:endParaRPr lang="sv-SE" dirty="0"/>
          </a:p>
          <a:p>
            <a:r>
              <a:rPr lang="sv-SE" dirty="0"/>
              <a:t>Konkurrens -  nationellt o. </a:t>
            </a:r>
            <a:r>
              <a:rPr lang="sv-SE" dirty="0" smtClean="0"/>
              <a:t>internationellt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/>
              <a:t>IT-vecklingen – organisering av arbete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390" y="14423"/>
            <a:ext cx="1298610" cy="995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478" y="1524387"/>
            <a:ext cx="1633870" cy="1121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400" y="2766642"/>
            <a:ext cx="2139881" cy="1475360"/>
          </a:xfrm>
          <a:prstGeom prst="rect">
            <a:avLst/>
          </a:prstGeom>
        </p:spPr>
      </p:pic>
      <p:pic>
        <p:nvPicPr>
          <p:cNvPr id="15" name="Picture 14" descr="File:Science Olympiad Logo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8" y="3041650"/>
            <a:ext cx="2021262" cy="10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Content Placeholder 5" descr="YouTube Black 2013 - Themes and Skins for Youtube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" y="47803"/>
            <a:ext cx="7450666" cy="4613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50" y="418092"/>
            <a:ext cx="5938019" cy="1735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124" y="1400307"/>
            <a:ext cx="646232" cy="2889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350" y="1404580"/>
            <a:ext cx="646232" cy="2969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382" y="3727357"/>
            <a:ext cx="4206605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949" y="1529243"/>
            <a:ext cx="2280102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Administratör </a:t>
            </a:r>
            <a:r>
              <a:rPr lang="sv-SE" sz="2800" dirty="0"/>
              <a:t>och administration?!</a:t>
            </a:r>
            <a:br>
              <a:rPr lang="sv-SE" sz="2800" dirty="0"/>
            </a:br>
            <a:endParaRPr lang="sv-SE" dirty="0"/>
          </a:p>
        </p:txBody>
      </p:sp>
      <p:pic>
        <p:nvPicPr>
          <p:cNvPr id="7" name="Content Placeholder 6" descr="File:User-admin-gear.svg - Wikipedia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058805"/>
            <a:ext cx="1629373" cy="1878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788" y="310384"/>
            <a:ext cx="1603387" cy="2030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071" y="2016478"/>
            <a:ext cx="1713124" cy="1182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702" y="1205639"/>
            <a:ext cx="1024217" cy="792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125" y="1058805"/>
            <a:ext cx="1249788" cy="1201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538" y="3350673"/>
            <a:ext cx="3025443" cy="14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Styrsystem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kultur</a:t>
            </a:r>
            <a:r>
              <a:rPr lang="en-GB" dirty="0"/>
              <a:t> 1+1+1=1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sv-SE" sz="2400" dirty="0"/>
              <a:t>Behövs flera styrsystem:</a:t>
            </a:r>
          </a:p>
          <a:p>
            <a:pPr marL="698500" lvl="1" indent="-342900"/>
            <a:r>
              <a:rPr lang="sv-SE" sz="2400" dirty="0"/>
              <a:t>Kollegialitet</a:t>
            </a:r>
          </a:p>
          <a:p>
            <a:pPr marL="698500" lvl="1" indent="-342900"/>
            <a:r>
              <a:rPr lang="sv-SE" sz="2400" dirty="0"/>
              <a:t>Management (NPM)</a:t>
            </a:r>
          </a:p>
          <a:p>
            <a:pPr marL="698500" lvl="1" indent="-342900"/>
            <a:r>
              <a:rPr lang="sv-SE" sz="2400" dirty="0"/>
              <a:t>Byråkrati</a:t>
            </a:r>
          </a:p>
          <a:p>
            <a:pPr lvl="1" indent="0">
              <a:buNone/>
            </a:pPr>
            <a:endParaRPr lang="sv-SE" sz="1600" dirty="0"/>
          </a:p>
          <a:p>
            <a:pPr marL="342900" lvl="1" indent="-342900"/>
            <a:r>
              <a:rPr lang="sv-SE" sz="2400" dirty="0" smtClean="0"/>
              <a:t>Olika </a:t>
            </a:r>
            <a:r>
              <a:rPr lang="sv-SE" sz="2400" dirty="0"/>
              <a:t>logiker för olika </a:t>
            </a:r>
            <a:r>
              <a:rPr lang="sv-SE" sz="2400" dirty="0" smtClean="0"/>
              <a:t>professioner?</a:t>
            </a:r>
            <a:endParaRPr lang="sv-SE" sz="240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22" y="3441795"/>
            <a:ext cx="1282605" cy="1282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41" y="3559963"/>
            <a:ext cx="1164437" cy="1164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200" y="3441795"/>
            <a:ext cx="1396105" cy="1274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486" y="251752"/>
            <a:ext cx="2060627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Professionaliserad</a:t>
            </a:r>
            <a:r>
              <a:rPr lang="en-GB" dirty="0" smtClean="0"/>
              <a:t> – </a:t>
            </a:r>
            <a:r>
              <a:rPr lang="en-GB" dirty="0" err="1" smtClean="0"/>
              <a:t>vad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47" y="133077"/>
            <a:ext cx="2365453" cy="158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7170">
            <a:off x="-182880" y="1272077"/>
            <a:ext cx="1737511" cy="349940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Professionell kunskap vilar på vetenskaplig grund förvärvad genom högskoleutbildning.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Professionell kunskap är en unik kombination av att ”veta vad” och ”veta hur”.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Professionell kunskap går inte att hänföra till ett enskilt ämnesområde. Mer av tvärvetenskapligt</a:t>
            </a:r>
            <a:r>
              <a:rPr lang="sv-SE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prstClr val="black"/>
                </a:solidFill>
              </a:rPr>
              <a:t>Professionell kunskap = arbetsdelning, specialisering!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i="1" dirty="0" err="1" smtClean="0">
                <a:solidFill>
                  <a:prstClr val="black"/>
                </a:solidFill>
              </a:rPr>
              <a:t>Avprofessionalisering</a:t>
            </a:r>
            <a:r>
              <a:rPr lang="sv-SE" i="1" dirty="0" smtClean="0">
                <a:solidFill>
                  <a:prstClr val="black"/>
                </a:solidFill>
              </a:rPr>
              <a:t>, </a:t>
            </a:r>
            <a:r>
              <a:rPr lang="sv-SE" i="1" dirty="0" err="1" smtClean="0">
                <a:solidFill>
                  <a:prstClr val="black"/>
                </a:solidFill>
              </a:rPr>
              <a:t>amatörisering</a:t>
            </a:r>
            <a:r>
              <a:rPr lang="sv-SE" i="1" dirty="0" smtClean="0">
                <a:solidFill>
                  <a:prstClr val="black"/>
                </a:solidFill>
              </a:rPr>
              <a:t>……..</a:t>
            </a:r>
            <a:endParaRPr lang="sv-SE" i="1" dirty="0">
              <a:solidFill>
                <a:prstClr val="black"/>
              </a:solidFill>
            </a:endParaRPr>
          </a:p>
          <a:p>
            <a:pPr lvl="0"/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670" y="374301"/>
            <a:ext cx="5938019" cy="4462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268" y="965959"/>
            <a:ext cx="120101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062000" y="657013"/>
            <a:ext cx="7559674" cy="40673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Kvalitativa</a:t>
            </a:r>
            <a:r>
              <a:rPr lang="en-GB" dirty="0" smtClean="0"/>
              <a:t> studier: - 27 + 19 </a:t>
            </a:r>
            <a:r>
              <a:rPr lang="en-GB" dirty="0" err="1" smtClean="0"/>
              <a:t>intervjuer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Sverige</a:t>
            </a:r>
            <a:r>
              <a:rPr lang="en-GB" dirty="0"/>
              <a:t> + </a:t>
            </a:r>
            <a:r>
              <a:rPr lang="en-GB" dirty="0" err="1" smtClean="0"/>
              <a:t>Nordeuropa</a:t>
            </a:r>
            <a:r>
              <a:rPr lang="en-GB" dirty="0" smtClean="0"/>
              <a:t> + </a:t>
            </a:r>
            <a:r>
              <a:rPr lang="en-GB" dirty="0" err="1" smtClean="0"/>
              <a:t>Tekniskt</a:t>
            </a:r>
            <a:r>
              <a:rPr lang="en-GB" dirty="0" smtClean="0"/>
              <a:t> </a:t>
            </a:r>
            <a:r>
              <a:rPr lang="en-GB" dirty="0" err="1" smtClean="0"/>
              <a:t>orienterade</a:t>
            </a:r>
            <a:r>
              <a:rPr lang="en-GB" dirty="0" smtClean="0"/>
              <a:t> </a:t>
            </a:r>
            <a:r>
              <a:rPr lang="en-GB" dirty="0" err="1" smtClean="0"/>
              <a:t>lärosäten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 err="1" smtClean="0"/>
              <a:t>Artikel</a:t>
            </a:r>
            <a:r>
              <a:rPr lang="en-GB" b="1" i="1" dirty="0" smtClean="0"/>
              <a:t> 1</a:t>
            </a:r>
            <a:r>
              <a:rPr lang="en-GB" dirty="0" smtClean="0"/>
              <a:t>: </a:t>
            </a:r>
            <a:r>
              <a:rPr lang="en-US" b="1" dirty="0" smtClean="0">
                <a:hlinkClick r:id="rId2"/>
              </a:rPr>
              <a:t>Those who walk the talk: the role of administrative professionals in transforming universities into strategic actors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 err="1" smtClean="0"/>
              <a:t>Artikel</a:t>
            </a:r>
            <a:r>
              <a:rPr lang="en-GB" b="1" i="1" dirty="0" smtClean="0"/>
              <a:t> 2: </a:t>
            </a:r>
            <a:r>
              <a:rPr lang="en-US" b="1" dirty="0" smtClean="0">
                <a:hlinkClick r:id="rId3"/>
              </a:rPr>
              <a:t>Professional support staff at higher education institutions in Sweden: roles and success factors for the job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 err="1" smtClean="0"/>
              <a:t>Artikel</a:t>
            </a:r>
            <a:r>
              <a:rPr lang="en-GB" b="1" i="1" dirty="0" smtClean="0"/>
              <a:t> 3: </a:t>
            </a:r>
            <a:r>
              <a:rPr lang="en-US" b="1" dirty="0" smtClean="0">
                <a:hlinkClick r:id="rId4"/>
              </a:rPr>
              <a:t>Professional </a:t>
            </a:r>
            <a:r>
              <a:rPr lang="en-US" b="1" dirty="0">
                <a:hlinkClick r:id="rId4"/>
              </a:rPr>
              <a:t>support staff in higher education: networks and associations as sense givers</a:t>
            </a: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 err="1" smtClean="0"/>
              <a:t>Artikel</a:t>
            </a:r>
            <a:r>
              <a:rPr lang="en-GB" b="1" i="1" dirty="0" smtClean="0"/>
              <a:t> 4</a:t>
            </a:r>
            <a:r>
              <a:rPr lang="en-GB" dirty="0" smtClean="0"/>
              <a:t>: </a:t>
            </a:r>
            <a:r>
              <a:rPr lang="en-US" i="1" dirty="0" err="1"/>
              <a:t>Organising</a:t>
            </a:r>
            <a:r>
              <a:rPr lang="en-US" i="1" dirty="0"/>
              <a:t> Administrative Staff –  a </a:t>
            </a:r>
            <a:r>
              <a:rPr lang="en-US" i="1" dirty="0" smtClean="0"/>
              <a:t>Multidimensional </a:t>
            </a:r>
            <a:r>
              <a:rPr lang="en-US" i="1" dirty="0"/>
              <a:t>B</a:t>
            </a:r>
            <a:r>
              <a:rPr lang="en-US" i="1" dirty="0" smtClean="0"/>
              <a:t>alance </a:t>
            </a:r>
            <a:r>
              <a:rPr lang="en-US" i="1" dirty="0"/>
              <a:t>A</a:t>
            </a:r>
            <a:r>
              <a:rPr lang="en-US" i="1" dirty="0" smtClean="0"/>
              <a:t>ct</a:t>
            </a:r>
            <a:endParaRPr lang="en-GB" i="1" dirty="0" smtClean="0"/>
          </a:p>
          <a:p>
            <a:endParaRPr lang="en-GB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 err="1" smtClean="0"/>
              <a:t>Artikel</a:t>
            </a:r>
            <a:r>
              <a:rPr lang="en-GB" b="1" i="1" dirty="0" smtClean="0"/>
              <a:t> 5: </a:t>
            </a:r>
            <a:r>
              <a:rPr lang="en-GB" i="1" dirty="0" err="1" smtClean="0"/>
              <a:t>Vad</a:t>
            </a:r>
            <a:r>
              <a:rPr lang="en-GB" i="1" dirty="0" smtClean="0"/>
              <a:t> </a:t>
            </a:r>
            <a:r>
              <a:rPr lang="en-GB" i="1" dirty="0" err="1" smtClean="0"/>
              <a:t>är</a:t>
            </a:r>
            <a:r>
              <a:rPr lang="en-GB" i="1" dirty="0" smtClean="0"/>
              <a:t> administration vid </a:t>
            </a:r>
            <a:r>
              <a:rPr lang="en-GB" i="1" dirty="0" err="1" smtClean="0"/>
              <a:t>svenska</a:t>
            </a:r>
            <a:r>
              <a:rPr lang="en-GB" i="1" dirty="0" smtClean="0"/>
              <a:t> </a:t>
            </a:r>
            <a:r>
              <a:rPr lang="en-GB" i="1" dirty="0" err="1" smtClean="0"/>
              <a:t>lärosäten</a:t>
            </a:r>
            <a:r>
              <a:rPr lang="en-GB" i="1" dirty="0" smtClean="0"/>
              <a:t>?</a:t>
            </a:r>
            <a:endParaRPr lang="en-GB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2000" y="184019"/>
            <a:ext cx="7552857" cy="398488"/>
          </a:xfrm>
        </p:spPr>
        <p:txBody>
          <a:bodyPr/>
          <a:lstStyle/>
          <a:p>
            <a:r>
              <a:rPr lang="en-GB" dirty="0" err="1" smtClean="0"/>
              <a:t>Resultat</a:t>
            </a:r>
            <a:r>
              <a:rPr lang="en-GB" smtClean="0"/>
              <a:t>…status…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122" y="240311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smtClean="0"/>
              <a:t>190822 Malin Ryttberg KTH/HEOS - ryttberg@kth.se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4942" y="996587"/>
            <a:ext cx="2261812" cy="22861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professionaliserat verksamhetsstödet…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738" y="3203212"/>
            <a:ext cx="1500596" cy="1500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539" y="2479871"/>
            <a:ext cx="3755461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725" y="3700504"/>
            <a:ext cx="1912315" cy="506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6136" y="1222415"/>
            <a:ext cx="270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Utbilda + forska +++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Kompetenskrav 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Högutbildat 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= komplext!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7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all_16x9_F (1).potx" id="{BE624EC1-4F62-4DC8-B9E4-453D120CE72B}" vid="{7DAB5301-49AB-4EA1-857A-E1147B6F727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2019 general_16_9</Template>
  <TotalTime>597</TotalTime>
  <Words>295</Words>
  <Application>Microsoft Office PowerPoint</Application>
  <PresentationFormat>On-screen Show (16:9)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Systemtypsnitt</vt:lpstr>
      <vt:lpstr>KTH_PPT-mall</vt:lpstr>
      <vt:lpstr>Ett professionaliserat verksamhetsstöd i högskolan – vad är det? </vt:lpstr>
      <vt:lpstr>Utbildning och forskning, autonomi men…</vt:lpstr>
      <vt:lpstr>PowerPoint Presentation</vt:lpstr>
      <vt:lpstr>  Administratör och administration?! </vt:lpstr>
      <vt:lpstr>Styrsystem och kultur 1+1+1=1</vt:lpstr>
      <vt:lpstr>Professionaliserad – vad är det?</vt:lpstr>
      <vt:lpstr>Resultat…status…</vt:lpstr>
      <vt:lpstr>Ett professionaliserat verksamhetsstödet…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 professionaliserat verksamhetsstöd i högskolan – vad är det?</dc:title>
  <dc:creator>Malin Ryttberg</dc:creator>
  <cp:lastModifiedBy>Malin Ryttberg</cp:lastModifiedBy>
  <cp:revision>13</cp:revision>
  <cp:lastPrinted>2013-05-27T09:10:21Z</cp:lastPrinted>
  <dcterms:created xsi:type="dcterms:W3CDTF">2019-08-14T09:17:38Z</dcterms:created>
  <dcterms:modified xsi:type="dcterms:W3CDTF">2019-08-19T18:35:28Z</dcterms:modified>
</cp:coreProperties>
</file>