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6" r:id="rId2"/>
    <p:sldId id="275" r:id="rId3"/>
    <p:sldId id="276" r:id="rId4"/>
    <p:sldId id="285" r:id="rId5"/>
    <p:sldId id="286" r:id="rId6"/>
    <p:sldId id="287" r:id="rId7"/>
    <p:sldId id="288" r:id="rId8"/>
    <p:sldId id="289" r:id="rId9"/>
    <p:sldId id="290" r:id="rId10"/>
    <p:sldId id="292" r:id="rId11"/>
    <p:sldId id="279" r:id="rId12"/>
    <p:sldId id="281" r:id="rId13"/>
    <p:sldId id="282" r:id="rId14"/>
    <p:sldId id="280" r:id="rId15"/>
    <p:sldId id="277" r:id="rId16"/>
    <p:sldId id="291" r:id="rId17"/>
    <p:sldId id="283" r:id="rId18"/>
    <p:sldId id="284" r:id="rId19"/>
    <p:sldId id="269" r:id="rId20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0060"/>
    <a:srgbClr val="D60093"/>
    <a:srgbClr val="CC00CC"/>
    <a:srgbClr val="341C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26451"/>
    <p:restoredTop sz="88634" autoAdjust="0"/>
  </p:normalViewPr>
  <p:slideViewPr>
    <p:cSldViewPr snapToGrid="0" snapToObjects="1">
      <p:cViewPr varScale="1">
        <p:scale>
          <a:sx n="115" d="100"/>
          <a:sy n="115" d="100"/>
        </p:scale>
        <p:origin x="220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gif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61C061-A3D6-4A58-BDC7-3E78ACD88D70}" type="doc">
      <dgm:prSet loTypeId="urn:microsoft.com/office/officeart/2005/8/layout/hList7#2" loCatId="list" qsTypeId="urn:microsoft.com/office/officeart/2005/8/quickstyle/simple1" qsCatId="simple" csTypeId="urn:microsoft.com/office/officeart/2005/8/colors/accent1_2" csCatId="accent1" phldr="1"/>
      <dgm:spPr/>
    </dgm:pt>
    <dgm:pt modelId="{660563BB-C9AF-40A7-BC52-9B180C20260F}">
      <dgm:prSet phldrT="[Text]" custT="1"/>
      <dgm:spPr/>
      <dgm:t>
        <a:bodyPr/>
        <a:lstStyle/>
        <a:p>
          <a:pPr algn="ctr"/>
          <a:r>
            <a:rPr lang="en-GB" sz="2400" b="1" dirty="0" err="1" smtClean="0"/>
            <a:t>Internationell</a:t>
          </a:r>
          <a:r>
            <a:rPr lang="en-GB" sz="2400" b="1" dirty="0" smtClean="0"/>
            <a:t> </a:t>
          </a:r>
          <a:r>
            <a:rPr lang="en-GB" sz="2400" b="1" dirty="0"/>
            <a:t>Bank </a:t>
          </a:r>
          <a:r>
            <a:rPr lang="en-GB" sz="2400" b="1" dirty="0" err="1" smtClean="0"/>
            <a:t>överföring</a:t>
          </a:r>
          <a:endParaRPr lang="en-GB" sz="2400" b="1" dirty="0"/>
        </a:p>
      </dgm:t>
    </dgm:pt>
    <dgm:pt modelId="{F40A6BFF-AEF6-4976-827E-9BB9D991B349}" type="parTrans" cxnId="{9C7293F7-45A9-4E86-9B47-CC3A5C33BC7C}">
      <dgm:prSet/>
      <dgm:spPr/>
      <dgm:t>
        <a:bodyPr/>
        <a:lstStyle/>
        <a:p>
          <a:pPr algn="ctr"/>
          <a:endParaRPr lang="en-GB"/>
        </a:p>
      </dgm:t>
    </dgm:pt>
    <dgm:pt modelId="{8FB1CD34-E580-4E8E-ACBD-9406B9D72D11}" type="sibTrans" cxnId="{9C7293F7-45A9-4E86-9B47-CC3A5C33BC7C}">
      <dgm:prSet/>
      <dgm:spPr/>
      <dgm:t>
        <a:bodyPr/>
        <a:lstStyle/>
        <a:p>
          <a:pPr algn="ctr"/>
          <a:endParaRPr lang="en-GB"/>
        </a:p>
      </dgm:t>
    </dgm:pt>
    <dgm:pt modelId="{51B2EC6E-B8BC-40F8-98A7-762769773540}">
      <dgm:prSet phldrT="[Text]" custT="1"/>
      <dgm:spPr/>
      <dgm:t>
        <a:bodyPr/>
        <a:lstStyle/>
        <a:p>
          <a:pPr algn="ctr"/>
          <a:r>
            <a:rPr lang="en-GB" sz="2400" b="1" dirty="0" err="1" smtClean="0"/>
            <a:t>Kreditkort</a:t>
          </a:r>
          <a:endParaRPr lang="en-GB" sz="2400" b="1" dirty="0"/>
        </a:p>
      </dgm:t>
    </dgm:pt>
    <dgm:pt modelId="{6EAF1E1F-A7F3-47FA-9E29-DF478023AC96}" type="parTrans" cxnId="{3C2AE2C1-5DAA-4FD5-B14C-BF7068CE8AFB}">
      <dgm:prSet/>
      <dgm:spPr/>
      <dgm:t>
        <a:bodyPr/>
        <a:lstStyle/>
        <a:p>
          <a:pPr algn="ctr"/>
          <a:endParaRPr lang="en-GB"/>
        </a:p>
      </dgm:t>
    </dgm:pt>
    <dgm:pt modelId="{B3A37134-442A-4BB0-90C7-3268E09BC73E}" type="sibTrans" cxnId="{3C2AE2C1-5DAA-4FD5-B14C-BF7068CE8AFB}">
      <dgm:prSet/>
      <dgm:spPr/>
      <dgm:t>
        <a:bodyPr/>
        <a:lstStyle/>
        <a:p>
          <a:pPr algn="ctr"/>
          <a:endParaRPr lang="en-GB"/>
        </a:p>
      </dgm:t>
    </dgm:pt>
    <dgm:pt modelId="{21BE5DD1-D73F-4387-97F5-08BFA6BA1FD1}" type="pres">
      <dgm:prSet presAssocID="{2F61C061-A3D6-4A58-BDC7-3E78ACD88D70}" presName="Name0" presStyleCnt="0">
        <dgm:presLayoutVars>
          <dgm:dir/>
          <dgm:resizeHandles val="exact"/>
        </dgm:presLayoutVars>
      </dgm:prSet>
      <dgm:spPr/>
    </dgm:pt>
    <dgm:pt modelId="{CCD5C53C-EFD7-4261-B28C-BBFDD8063269}" type="pres">
      <dgm:prSet presAssocID="{2F61C061-A3D6-4A58-BDC7-3E78ACD88D70}" presName="fgShape" presStyleLbl="fgShp" presStyleIdx="0" presStyleCnt="1" custScaleX="815"/>
      <dgm:spPr>
        <a:solidFill>
          <a:schemeClr val="bg1"/>
        </a:solidFill>
      </dgm:spPr>
    </dgm:pt>
    <dgm:pt modelId="{01B819A7-61B0-4A9F-BF24-314D16FE586B}" type="pres">
      <dgm:prSet presAssocID="{2F61C061-A3D6-4A58-BDC7-3E78ACD88D70}" presName="linComp" presStyleCnt="0"/>
      <dgm:spPr/>
    </dgm:pt>
    <dgm:pt modelId="{A8E20F32-B90E-49ED-8CC2-F054F764952C}" type="pres">
      <dgm:prSet presAssocID="{660563BB-C9AF-40A7-BC52-9B180C20260F}" presName="compNode" presStyleCnt="0"/>
      <dgm:spPr/>
    </dgm:pt>
    <dgm:pt modelId="{DBA9347F-4EEE-4253-86FD-5052CA757AAD}" type="pres">
      <dgm:prSet presAssocID="{660563BB-C9AF-40A7-BC52-9B180C20260F}" presName="bkgdShape" presStyleLbl="node1" presStyleIdx="0" presStyleCnt="2"/>
      <dgm:spPr/>
      <dgm:t>
        <a:bodyPr/>
        <a:lstStyle/>
        <a:p>
          <a:endParaRPr lang="sv-SE"/>
        </a:p>
      </dgm:t>
    </dgm:pt>
    <dgm:pt modelId="{D065B468-DF71-4709-846B-67B5A52E43D2}" type="pres">
      <dgm:prSet presAssocID="{660563BB-C9AF-40A7-BC52-9B180C20260F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9E3C96C3-C936-4E56-8A70-60FE91AAAE33}" type="pres">
      <dgm:prSet presAssocID="{660563BB-C9AF-40A7-BC52-9B180C20260F}" presName="invisiNode" presStyleLbl="node1" presStyleIdx="0" presStyleCnt="2"/>
      <dgm:spPr/>
    </dgm:pt>
    <dgm:pt modelId="{EBDC7DCB-2BF6-4FE8-A62F-719F9C499B7A}" type="pres">
      <dgm:prSet presAssocID="{660563BB-C9AF-40A7-BC52-9B180C20260F}" presName="imagNode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1DD439D-AB2D-45D2-8241-2D8A93E347C2}" type="pres">
      <dgm:prSet presAssocID="{8FB1CD34-E580-4E8E-ACBD-9406B9D72D11}" presName="sibTrans" presStyleLbl="sibTrans2D1" presStyleIdx="0" presStyleCnt="0"/>
      <dgm:spPr/>
      <dgm:t>
        <a:bodyPr/>
        <a:lstStyle/>
        <a:p>
          <a:endParaRPr lang="sv-SE"/>
        </a:p>
      </dgm:t>
    </dgm:pt>
    <dgm:pt modelId="{9B936390-197B-4955-981E-A3B28C498505}" type="pres">
      <dgm:prSet presAssocID="{51B2EC6E-B8BC-40F8-98A7-762769773540}" presName="compNode" presStyleCnt="0"/>
      <dgm:spPr/>
    </dgm:pt>
    <dgm:pt modelId="{41049ECC-C1A0-4F7D-9435-8C1C7B175E3F}" type="pres">
      <dgm:prSet presAssocID="{51B2EC6E-B8BC-40F8-98A7-762769773540}" presName="bkgdShape" presStyleLbl="node1" presStyleIdx="1" presStyleCnt="2" custLinFactNeighborX="11198" custLinFactNeighborY="428"/>
      <dgm:spPr/>
      <dgm:t>
        <a:bodyPr/>
        <a:lstStyle/>
        <a:p>
          <a:endParaRPr lang="sv-SE"/>
        </a:p>
      </dgm:t>
    </dgm:pt>
    <dgm:pt modelId="{13067C94-9595-4115-B9D9-E162E0FD8035}" type="pres">
      <dgm:prSet presAssocID="{51B2EC6E-B8BC-40F8-98A7-762769773540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256F7FC5-87BE-4473-BA5F-6067B3FF82BB}" type="pres">
      <dgm:prSet presAssocID="{51B2EC6E-B8BC-40F8-98A7-762769773540}" presName="invisiNode" presStyleLbl="node1" presStyleIdx="1" presStyleCnt="2"/>
      <dgm:spPr/>
    </dgm:pt>
    <dgm:pt modelId="{EE8E0BDE-38FD-4BF6-BCF5-1E628B879CC3}" type="pres">
      <dgm:prSet presAssocID="{51B2EC6E-B8BC-40F8-98A7-762769773540}" presName="imagNode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B11C9108-2D50-F24E-ACF0-4828C8489C23}" type="presOf" srcId="{51B2EC6E-B8BC-40F8-98A7-762769773540}" destId="{41049ECC-C1A0-4F7D-9435-8C1C7B175E3F}" srcOrd="0" destOrd="0" presId="urn:microsoft.com/office/officeart/2005/8/layout/hList7#2"/>
    <dgm:cxn modelId="{95A68526-3E9E-2A42-9973-459C2360A70A}" type="presOf" srcId="{2F61C061-A3D6-4A58-BDC7-3E78ACD88D70}" destId="{21BE5DD1-D73F-4387-97F5-08BFA6BA1FD1}" srcOrd="0" destOrd="0" presId="urn:microsoft.com/office/officeart/2005/8/layout/hList7#2"/>
    <dgm:cxn modelId="{5E7BDC1F-B959-3742-9AD6-0FBF39604F26}" type="presOf" srcId="{660563BB-C9AF-40A7-BC52-9B180C20260F}" destId="{D065B468-DF71-4709-846B-67B5A52E43D2}" srcOrd="1" destOrd="0" presId="urn:microsoft.com/office/officeart/2005/8/layout/hList7#2"/>
    <dgm:cxn modelId="{9C7293F7-45A9-4E86-9B47-CC3A5C33BC7C}" srcId="{2F61C061-A3D6-4A58-BDC7-3E78ACD88D70}" destId="{660563BB-C9AF-40A7-BC52-9B180C20260F}" srcOrd="0" destOrd="0" parTransId="{F40A6BFF-AEF6-4976-827E-9BB9D991B349}" sibTransId="{8FB1CD34-E580-4E8E-ACBD-9406B9D72D11}"/>
    <dgm:cxn modelId="{EE10D304-84BD-2243-A1A7-7F7071F9D2E3}" type="presOf" srcId="{8FB1CD34-E580-4E8E-ACBD-9406B9D72D11}" destId="{B1DD439D-AB2D-45D2-8241-2D8A93E347C2}" srcOrd="0" destOrd="0" presId="urn:microsoft.com/office/officeart/2005/8/layout/hList7#2"/>
    <dgm:cxn modelId="{437CDA1A-5665-BB44-BDC8-3F5D1F086BBA}" type="presOf" srcId="{51B2EC6E-B8BC-40F8-98A7-762769773540}" destId="{13067C94-9595-4115-B9D9-E162E0FD8035}" srcOrd="1" destOrd="0" presId="urn:microsoft.com/office/officeart/2005/8/layout/hList7#2"/>
    <dgm:cxn modelId="{74D4DD49-10E8-1F49-B41C-EAE23C11795F}" type="presOf" srcId="{660563BB-C9AF-40A7-BC52-9B180C20260F}" destId="{DBA9347F-4EEE-4253-86FD-5052CA757AAD}" srcOrd="0" destOrd="0" presId="urn:microsoft.com/office/officeart/2005/8/layout/hList7#2"/>
    <dgm:cxn modelId="{3C2AE2C1-5DAA-4FD5-B14C-BF7068CE8AFB}" srcId="{2F61C061-A3D6-4A58-BDC7-3E78ACD88D70}" destId="{51B2EC6E-B8BC-40F8-98A7-762769773540}" srcOrd="1" destOrd="0" parTransId="{6EAF1E1F-A7F3-47FA-9E29-DF478023AC96}" sibTransId="{B3A37134-442A-4BB0-90C7-3268E09BC73E}"/>
    <dgm:cxn modelId="{8A0CCBD7-E7DF-BA40-8288-733E6AAA67B6}" type="presParOf" srcId="{21BE5DD1-D73F-4387-97F5-08BFA6BA1FD1}" destId="{CCD5C53C-EFD7-4261-B28C-BBFDD8063269}" srcOrd="0" destOrd="0" presId="urn:microsoft.com/office/officeart/2005/8/layout/hList7#2"/>
    <dgm:cxn modelId="{6BCE31F6-F05E-C34E-A2CB-CC4E182E9328}" type="presParOf" srcId="{21BE5DD1-D73F-4387-97F5-08BFA6BA1FD1}" destId="{01B819A7-61B0-4A9F-BF24-314D16FE586B}" srcOrd="1" destOrd="0" presId="urn:microsoft.com/office/officeart/2005/8/layout/hList7#2"/>
    <dgm:cxn modelId="{73CBCAD1-A105-A44E-A80E-6438BFBA5AD2}" type="presParOf" srcId="{01B819A7-61B0-4A9F-BF24-314D16FE586B}" destId="{A8E20F32-B90E-49ED-8CC2-F054F764952C}" srcOrd="0" destOrd="0" presId="urn:microsoft.com/office/officeart/2005/8/layout/hList7#2"/>
    <dgm:cxn modelId="{76B34FCA-C66D-0748-A3AA-C6ADA5AAF762}" type="presParOf" srcId="{A8E20F32-B90E-49ED-8CC2-F054F764952C}" destId="{DBA9347F-4EEE-4253-86FD-5052CA757AAD}" srcOrd="0" destOrd="0" presId="urn:microsoft.com/office/officeart/2005/8/layout/hList7#2"/>
    <dgm:cxn modelId="{0ED62BE1-1FA0-BA40-BA75-829A8749372D}" type="presParOf" srcId="{A8E20F32-B90E-49ED-8CC2-F054F764952C}" destId="{D065B468-DF71-4709-846B-67B5A52E43D2}" srcOrd="1" destOrd="0" presId="urn:microsoft.com/office/officeart/2005/8/layout/hList7#2"/>
    <dgm:cxn modelId="{D20A0FA6-AEFF-4440-BB5B-FF68F84CF2EE}" type="presParOf" srcId="{A8E20F32-B90E-49ED-8CC2-F054F764952C}" destId="{9E3C96C3-C936-4E56-8A70-60FE91AAAE33}" srcOrd="2" destOrd="0" presId="urn:microsoft.com/office/officeart/2005/8/layout/hList7#2"/>
    <dgm:cxn modelId="{38285F1A-63F2-1547-9620-1934446CDCAA}" type="presParOf" srcId="{A8E20F32-B90E-49ED-8CC2-F054F764952C}" destId="{EBDC7DCB-2BF6-4FE8-A62F-719F9C499B7A}" srcOrd="3" destOrd="0" presId="urn:microsoft.com/office/officeart/2005/8/layout/hList7#2"/>
    <dgm:cxn modelId="{B1F0EAE0-8C66-904C-AA8D-7D109138484C}" type="presParOf" srcId="{01B819A7-61B0-4A9F-BF24-314D16FE586B}" destId="{B1DD439D-AB2D-45D2-8241-2D8A93E347C2}" srcOrd="1" destOrd="0" presId="urn:microsoft.com/office/officeart/2005/8/layout/hList7#2"/>
    <dgm:cxn modelId="{83D80919-C249-344D-87C3-66C1661A5F32}" type="presParOf" srcId="{01B819A7-61B0-4A9F-BF24-314D16FE586B}" destId="{9B936390-197B-4955-981E-A3B28C498505}" srcOrd="2" destOrd="0" presId="urn:microsoft.com/office/officeart/2005/8/layout/hList7#2"/>
    <dgm:cxn modelId="{BEDC0E33-2701-3E45-A00C-9AB3B1A740A6}" type="presParOf" srcId="{9B936390-197B-4955-981E-A3B28C498505}" destId="{41049ECC-C1A0-4F7D-9435-8C1C7B175E3F}" srcOrd="0" destOrd="0" presId="urn:microsoft.com/office/officeart/2005/8/layout/hList7#2"/>
    <dgm:cxn modelId="{4DF3A7C8-716D-9D45-8B93-79CACC379E62}" type="presParOf" srcId="{9B936390-197B-4955-981E-A3B28C498505}" destId="{13067C94-9595-4115-B9D9-E162E0FD8035}" srcOrd="1" destOrd="0" presId="urn:microsoft.com/office/officeart/2005/8/layout/hList7#2"/>
    <dgm:cxn modelId="{4093B6BF-3A9C-D847-AAEF-42DA5022BFBD}" type="presParOf" srcId="{9B936390-197B-4955-981E-A3B28C498505}" destId="{256F7FC5-87BE-4473-BA5F-6067B3FF82BB}" srcOrd="2" destOrd="0" presId="urn:microsoft.com/office/officeart/2005/8/layout/hList7#2"/>
    <dgm:cxn modelId="{C322853A-773B-2E45-895A-D4DFB5FC1FB7}" type="presParOf" srcId="{9B936390-197B-4955-981E-A3B28C498505}" destId="{EE8E0BDE-38FD-4BF6-BCF5-1E628B879CC3}" srcOrd="3" destOrd="0" presId="urn:microsoft.com/office/officeart/2005/8/layout/hList7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A9347F-4EEE-4253-86FD-5052CA757AAD}">
      <dsp:nvSpPr>
        <dsp:cNvPr id="0" name=""/>
        <dsp:cNvSpPr/>
      </dsp:nvSpPr>
      <dsp:spPr>
        <a:xfrm>
          <a:off x="2073" y="0"/>
          <a:ext cx="2374576" cy="20882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err="1" smtClean="0"/>
            <a:t>Internationell</a:t>
          </a:r>
          <a:r>
            <a:rPr lang="en-GB" sz="2400" b="1" kern="1200" dirty="0" smtClean="0"/>
            <a:t> </a:t>
          </a:r>
          <a:r>
            <a:rPr lang="en-GB" sz="2400" b="1" kern="1200" dirty="0"/>
            <a:t>Bank </a:t>
          </a:r>
          <a:r>
            <a:rPr lang="en-GB" sz="2400" b="1" kern="1200" dirty="0" err="1" smtClean="0"/>
            <a:t>överföring</a:t>
          </a:r>
          <a:endParaRPr lang="en-GB" sz="2400" b="1" kern="1200" dirty="0"/>
        </a:p>
      </dsp:txBody>
      <dsp:txXfrm>
        <a:off x="2073" y="835292"/>
        <a:ext cx="2374576" cy="835292"/>
      </dsp:txXfrm>
    </dsp:sp>
    <dsp:sp modelId="{EBDC7DCB-2BF6-4FE8-A62F-719F9C499B7A}">
      <dsp:nvSpPr>
        <dsp:cNvPr id="0" name=""/>
        <dsp:cNvSpPr/>
      </dsp:nvSpPr>
      <dsp:spPr>
        <a:xfrm>
          <a:off x="841670" y="125293"/>
          <a:ext cx="695381" cy="69538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049ECC-C1A0-4F7D-9435-8C1C7B175E3F}">
      <dsp:nvSpPr>
        <dsp:cNvPr id="0" name=""/>
        <dsp:cNvSpPr/>
      </dsp:nvSpPr>
      <dsp:spPr>
        <a:xfrm>
          <a:off x="2449959" y="0"/>
          <a:ext cx="2374576" cy="20882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err="1" smtClean="0"/>
            <a:t>Kreditkort</a:t>
          </a:r>
          <a:endParaRPr lang="en-GB" sz="2400" b="1" kern="1200" dirty="0"/>
        </a:p>
      </dsp:txBody>
      <dsp:txXfrm>
        <a:off x="2449959" y="835292"/>
        <a:ext cx="2374576" cy="835292"/>
      </dsp:txXfrm>
    </dsp:sp>
    <dsp:sp modelId="{EE8E0BDE-38FD-4BF6-BCF5-1E628B879CC3}">
      <dsp:nvSpPr>
        <dsp:cNvPr id="0" name=""/>
        <dsp:cNvSpPr/>
      </dsp:nvSpPr>
      <dsp:spPr>
        <a:xfrm>
          <a:off x="3287484" y="125293"/>
          <a:ext cx="695381" cy="69538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D5C53C-EFD7-4261-B28C-BBFDD8063269}">
      <dsp:nvSpPr>
        <dsp:cNvPr id="0" name=""/>
        <dsp:cNvSpPr/>
      </dsp:nvSpPr>
      <dsp:spPr>
        <a:xfrm>
          <a:off x="2394180" y="1670585"/>
          <a:ext cx="36174" cy="313234"/>
        </a:xfrm>
        <a:prstGeom prst="leftRightArrow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2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ECBB8-93AA-FA41-A054-EC9AB38F47E2}" type="datetimeFigureOut">
              <a:rPr lang="en-US" smtClean="0"/>
              <a:t>8/20/2019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282734-EEDA-BD46-88A2-C45264BABF4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458253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FC0FA1-A36F-B54B-AA84-677FDD35289C}" type="datetimeFigureOut">
              <a:rPr lang="sv-SE" smtClean="0"/>
              <a:t>2019-08-20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74C626-C32E-BE4F-9241-38E8A8CA19D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97506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Replace with Mikes Medical “how it works”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B9257-0B51-5D4D-956C-9C875F30AB6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706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6EE89-CEAD-CA47-9FAD-50D610B2497F}" type="datetime1">
              <a:rPr lang="sv-SE" smtClean="0"/>
              <a:t>2019-08-20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C3C76-599F-0E44-997C-09DD619FB931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FFE54-9408-9947-AFCD-8BD8B1F0DD56}" type="datetime1">
              <a:rPr lang="sv-SE" smtClean="0"/>
              <a:t>2019-08-20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C3C76-599F-0E44-997C-09DD619FB931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B1B65-F808-4D47-9308-7655ED2C207C}" type="datetime1">
              <a:rPr lang="sv-SE" smtClean="0"/>
              <a:t>2019-08-20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C3C76-599F-0E44-997C-09DD619FB931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754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38433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64684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05917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0021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53193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61115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3994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5AB5D-022E-3647-A3FF-C274539CC86B}" type="datetime1">
              <a:rPr lang="sv-SE" smtClean="0"/>
              <a:t>2019-08-20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C3C76-599F-0E44-997C-09DD619FB931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03128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72380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ansi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203" y="3044826"/>
            <a:ext cx="8050213" cy="1362076"/>
          </a:xfrm>
        </p:spPr>
        <p:txBody>
          <a:bodyPr anchor="t">
            <a:normAutofit/>
          </a:bodyPr>
          <a:lstStyle>
            <a:lvl1pPr algn="ctr">
              <a:defRPr sz="3200" b="0" cap="none">
                <a:solidFill>
                  <a:srgbClr val="0086CE"/>
                </a:solidFill>
                <a:latin typeface="+mj-lt"/>
                <a:cs typeface="Open Sans Semibold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266E1-D8CE-854C-8E50-98DE01ECE87D}" type="slidenum">
              <a:rPr lang="en-US" smtClean="0">
                <a:solidFill>
                  <a:srgbClr val="3B3B3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B3B3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563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107F0-18AC-3840-9813-B973E90A7AFA}" type="datetime1">
              <a:rPr lang="sv-SE" smtClean="0"/>
              <a:t>2019-08-20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C3C76-599F-0E44-997C-09DD619FB931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E5688-7C48-F64B-927C-AADD81CAA10A}" type="datetime1">
              <a:rPr lang="sv-SE" smtClean="0"/>
              <a:t>2019-08-20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C3C76-599F-0E44-997C-09DD619FB931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6B93-4A3B-0A44-8A53-552CFBA1E365}" type="datetime1">
              <a:rPr lang="sv-SE" smtClean="0"/>
              <a:t>2019-08-20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C3C76-599F-0E44-997C-09DD619FB931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159A-442F-C549-8301-82645822E0FE}" type="datetime1">
              <a:rPr lang="sv-SE" smtClean="0"/>
              <a:t>2019-08-20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C3C76-599F-0E44-997C-09DD619FB931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A17A9-3A63-484C-926B-4B6B36DB91B4}" type="datetime1">
              <a:rPr lang="sv-SE" smtClean="0"/>
              <a:t>2019-08-20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C3C76-599F-0E44-997C-09DD619FB931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B77D9-898E-5942-97BA-5302DD123EC5}" type="datetime1">
              <a:rPr lang="sv-SE" smtClean="0"/>
              <a:t>2019-08-20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C3C76-599F-0E44-997C-09DD619FB931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F8308-BF10-2749-9FE9-A5391F5CD546}" type="datetime1">
              <a:rPr lang="sv-SE" smtClean="0"/>
              <a:t>2019-08-20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C3C76-599F-0E44-997C-09DD619FB931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C1708-DD20-134D-AA6F-36D885236525}" type="datetime1">
              <a:rPr lang="sv-SE" smtClean="0"/>
              <a:t>2019-08-20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C3C76-599F-0E44-997C-09DD619FB931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Picture 4"/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863" y="326589"/>
            <a:ext cx="887984" cy="950722"/>
          </a:xfrm>
          <a:prstGeom prst="rect">
            <a:avLst/>
          </a:prstGeom>
        </p:spPr>
      </p:pic>
      <p:pic>
        <p:nvPicPr>
          <p:cNvPr id="8" name="Picture 2" descr="line_3.eps"/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6400800"/>
            <a:ext cx="8470900" cy="11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074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50" r:id="rId13"/>
    <p:sldLayoutId id="2147483651" r:id="rId14"/>
    <p:sldLayoutId id="2147483652" r:id="rId15"/>
    <p:sldLayoutId id="2147483653" r:id="rId16"/>
    <p:sldLayoutId id="2147483654" r:id="rId17"/>
    <p:sldLayoutId id="2147483656" r:id="rId18"/>
    <p:sldLayoutId id="2147483657" r:id="rId19"/>
    <p:sldLayoutId id="2147483658" r:id="rId20"/>
    <p:sldLayoutId id="2147483659" r:id="rId21"/>
    <p:sldLayoutId id="2147483673" r:id="rId22"/>
  </p:sldLayoutIdLst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tiff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jpeg"/><Relationship Id="rId3" Type="http://schemas.openxmlformats.org/officeDocument/2006/relationships/image" Target="../media/image14.emf"/><Relationship Id="rId21" Type="http://schemas.openxmlformats.org/officeDocument/2006/relationships/image" Target="../media/image32.tiff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17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7.jpe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jpeg"/><Relationship Id="rId19" Type="http://schemas.openxmlformats.org/officeDocument/2006/relationships/image" Target="../media/image30.png"/><Relationship Id="rId4" Type="http://schemas.openxmlformats.org/officeDocument/2006/relationships/image" Target="../media/image15.png"/><Relationship Id="rId9" Type="http://schemas.openxmlformats.org/officeDocument/2006/relationships/image" Target="../media/image20.jpeg"/><Relationship Id="rId1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_page_1_color_ppt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330200"/>
            <a:ext cx="8470900" cy="6184900"/>
          </a:xfrm>
          <a:prstGeom prst="rect">
            <a:avLst/>
          </a:prstGeom>
        </p:spPr>
      </p:pic>
      <p:pic>
        <p:nvPicPr>
          <p:cNvPr id="10" name="Picture 9" descr="DU_Jubileumssymbol_White_Hoger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029" y="1800000"/>
            <a:ext cx="6511244" cy="2579588"/>
          </a:xfrm>
          <a:prstGeom prst="rect">
            <a:avLst/>
          </a:prstGeom>
        </p:spPr>
      </p:pic>
      <p:pic>
        <p:nvPicPr>
          <p:cNvPr id="11" name="Picture 10" descr="line_3.eps"/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95" b="25195"/>
          <a:stretch/>
        </p:blipFill>
        <p:spPr>
          <a:xfrm>
            <a:off x="330200" y="6288300"/>
            <a:ext cx="8470900" cy="226800"/>
          </a:xfrm>
          <a:prstGeom prst="rect">
            <a:avLst/>
          </a:prstGeom>
        </p:spPr>
      </p:pic>
      <p:sp>
        <p:nvSpPr>
          <p:cNvPr id="13" name="Platshållare för text 2"/>
          <p:cNvSpPr txBox="1">
            <a:spLocks/>
          </p:cNvSpPr>
          <p:nvPr/>
        </p:nvSpPr>
        <p:spPr>
          <a:xfrm>
            <a:off x="330200" y="6571796"/>
            <a:ext cx="8467200" cy="20822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dirty="0" smtClean="0">
                <a:solidFill>
                  <a:schemeClr val="bg1">
                    <a:lumMod val="75000"/>
                  </a:schemeClr>
                </a:solidFill>
                <a:latin typeface="Georgia"/>
                <a:cs typeface="Georgia"/>
              </a:rPr>
              <a:t> © HÖGSKOLAN DALARNA | </a:t>
            </a:r>
            <a:r>
              <a:rPr lang="sv-SE" sz="600" dirty="0" smtClean="0">
                <a:solidFill>
                  <a:schemeClr val="bg1">
                    <a:lumMod val="75000"/>
                  </a:schemeClr>
                </a:solidFill>
                <a:latin typeface="Georgia"/>
                <a:cs typeface="Georgia"/>
              </a:rPr>
              <a:t>2017-03-02</a:t>
            </a:r>
            <a:endParaRPr lang="en-US" sz="600" dirty="0" smtClean="0">
              <a:solidFill>
                <a:schemeClr val="bg1">
                  <a:lumMod val="75000"/>
                </a:schemeClr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74266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266E1-D8CE-854C-8E50-98DE01ECE87D}" type="slidenum">
              <a:rPr lang="en-US" smtClean="0">
                <a:solidFill>
                  <a:srgbClr val="3B3B3B">
                    <a:tint val="75000"/>
                  </a:srgbClr>
                </a:solidFill>
              </a:rPr>
              <a:pPr/>
              <a:t>10</a:t>
            </a:fld>
            <a:endParaRPr lang="en-US" dirty="0">
              <a:solidFill>
                <a:srgbClr val="3B3B3B">
                  <a:tint val="75000"/>
                </a:srgbClr>
              </a:solidFill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224" y="178484"/>
            <a:ext cx="4120278" cy="6269057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4184806" y="2892553"/>
            <a:ext cx="43305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 smtClean="0"/>
              <a:t>Andra lärosäten som valt samma </a:t>
            </a:r>
          </a:p>
          <a:p>
            <a:r>
              <a:rPr lang="sv-SE" sz="2400" dirty="0" smtClean="0"/>
              <a:t>Betallösning. 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302264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77096" y="1202598"/>
            <a:ext cx="8317800" cy="6581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0" i="0" kern="1200" cap="none">
                <a:solidFill>
                  <a:srgbClr val="0086CE"/>
                </a:solidFill>
                <a:latin typeface="+mj-lt"/>
                <a:ea typeface="+mj-ea"/>
                <a:cs typeface="Open Sans Semibold"/>
              </a:defRPr>
            </a:lvl1pPr>
          </a:lstStyle>
          <a:p>
            <a:r>
              <a:rPr lang="en-US" dirty="0" err="1" smtClean="0"/>
              <a:t>Hur</a:t>
            </a:r>
            <a:r>
              <a:rPr lang="en-US" dirty="0"/>
              <a:t> </a:t>
            </a:r>
            <a:r>
              <a:rPr lang="en-US" dirty="0" err="1" smtClean="0"/>
              <a:t>görs</a:t>
            </a:r>
            <a:r>
              <a:rPr lang="en-US" dirty="0" smtClean="0"/>
              <a:t> </a:t>
            </a:r>
            <a:r>
              <a:rPr lang="en-US" dirty="0" err="1" smtClean="0"/>
              <a:t>internationella</a:t>
            </a:r>
            <a:r>
              <a:rPr lang="en-US" dirty="0" smtClean="0"/>
              <a:t> </a:t>
            </a:r>
            <a:r>
              <a:rPr lang="en-US" dirty="0" err="1" smtClean="0"/>
              <a:t>betalningar</a:t>
            </a:r>
            <a:r>
              <a:rPr lang="en-US" dirty="0" smtClean="0"/>
              <a:t> </a:t>
            </a:r>
            <a:r>
              <a:rPr lang="en-US" dirty="0" err="1" smtClean="0"/>
              <a:t>idag</a:t>
            </a:r>
            <a:r>
              <a:rPr lang="en-US" dirty="0" smtClean="0"/>
              <a:t>?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8013259"/>
              </p:ext>
            </p:extLst>
          </p:nvPr>
        </p:nvGraphicFramePr>
        <p:xfrm>
          <a:off x="2123728" y="1860779"/>
          <a:ext cx="4824536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107504" y="2004794"/>
            <a:ext cx="1584175" cy="187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u="sng" dirty="0" err="1" smtClean="0"/>
              <a:t>Kostnad</a:t>
            </a:r>
            <a:r>
              <a:rPr lang="en-GB" sz="1600" u="sng" dirty="0" smtClean="0"/>
              <a:t> </a:t>
            </a:r>
            <a:r>
              <a:rPr lang="en-GB" sz="1600" u="sng" dirty="0" err="1" smtClean="0"/>
              <a:t>för</a:t>
            </a:r>
            <a:r>
              <a:rPr lang="en-GB" sz="1600" u="sng" dirty="0" smtClean="0"/>
              <a:t> </a:t>
            </a:r>
            <a:r>
              <a:rPr lang="en-GB" sz="1600" u="sng" dirty="0" err="1" smtClean="0"/>
              <a:t>Studenten</a:t>
            </a:r>
            <a:r>
              <a:rPr lang="en-GB" sz="1600" u="sng" dirty="0" smtClean="0"/>
              <a:t>:</a:t>
            </a:r>
            <a:endParaRPr lang="en-GB" sz="1600" u="sng" dirty="0"/>
          </a:p>
          <a:p>
            <a:pPr algn="ctr"/>
            <a:endParaRPr lang="en-GB" sz="1600" u="sng" dirty="0"/>
          </a:p>
          <a:p>
            <a:pPr algn="ctr"/>
            <a:r>
              <a:rPr lang="en-GB" sz="1600" dirty="0" err="1" smtClean="0"/>
              <a:t>Cirka</a:t>
            </a:r>
            <a:r>
              <a:rPr lang="en-GB" sz="1600" dirty="0" smtClean="0"/>
              <a:t> 150kr + </a:t>
            </a:r>
            <a:r>
              <a:rPr lang="en-GB" sz="1600" dirty="0" err="1" smtClean="0"/>
              <a:t>högsta</a:t>
            </a:r>
            <a:r>
              <a:rPr lang="en-GB" sz="1600" dirty="0" smtClean="0"/>
              <a:t>  </a:t>
            </a:r>
            <a:r>
              <a:rPr lang="en-GB" sz="1600" dirty="0" err="1" smtClean="0"/>
              <a:t>valutakurs</a:t>
            </a:r>
            <a:endParaRPr lang="en-GB" sz="1600" dirty="0" smtClean="0"/>
          </a:p>
          <a:p>
            <a:pPr algn="ctr"/>
            <a:r>
              <a:rPr lang="en-GB" sz="1600" dirty="0" smtClean="0"/>
              <a:t>Ca 600 </a:t>
            </a:r>
            <a:r>
              <a:rPr lang="en-GB" sz="1600" dirty="0" err="1" smtClean="0"/>
              <a:t>kr</a:t>
            </a:r>
            <a:endParaRPr lang="en-GB" sz="1600" dirty="0"/>
          </a:p>
        </p:txBody>
      </p:sp>
      <p:sp>
        <p:nvSpPr>
          <p:cNvPr id="6" name="Rounded Rectangle 5"/>
          <p:cNvSpPr/>
          <p:nvPr/>
        </p:nvSpPr>
        <p:spPr>
          <a:xfrm>
            <a:off x="7452321" y="2004795"/>
            <a:ext cx="1584176" cy="18722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u="sng" dirty="0" err="1"/>
              <a:t>Kostnad</a:t>
            </a:r>
            <a:r>
              <a:rPr lang="en-GB" sz="1600" u="sng" dirty="0"/>
              <a:t> </a:t>
            </a:r>
            <a:r>
              <a:rPr lang="en-GB" sz="1600" u="sng" dirty="0" err="1"/>
              <a:t>för</a:t>
            </a:r>
            <a:r>
              <a:rPr lang="en-GB" sz="1600" u="sng" dirty="0"/>
              <a:t> </a:t>
            </a:r>
            <a:r>
              <a:rPr lang="en-GB" sz="1600" u="sng" dirty="0" err="1"/>
              <a:t>Studenten</a:t>
            </a:r>
            <a:r>
              <a:rPr lang="en-GB" sz="1600" u="sng" dirty="0"/>
              <a:t>:</a:t>
            </a:r>
          </a:p>
          <a:p>
            <a:pPr algn="ctr"/>
            <a:endParaRPr lang="en-GB" sz="1600" u="sng" dirty="0"/>
          </a:p>
          <a:p>
            <a:pPr algn="ctr"/>
            <a:r>
              <a:rPr lang="en-GB" sz="1600" dirty="0" err="1" smtClean="0"/>
              <a:t>Internationell</a:t>
            </a:r>
            <a:r>
              <a:rPr lang="en-GB" sz="1600" dirty="0" smtClean="0"/>
              <a:t> </a:t>
            </a:r>
            <a:r>
              <a:rPr lang="en-GB" sz="1600" dirty="0" err="1" smtClean="0"/>
              <a:t>avgift</a:t>
            </a:r>
            <a:r>
              <a:rPr lang="en-GB" sz="1600" dirty="0" smtClean="0"/>
              <a:t> </a:t>
            </a:r>
            <a:r>
              <a:rPr lang="en-GB" sz="1600" dirty="0"/>
              <a:t>+ </a:t>
            </a:r>
            <a:r>
              <a:rPr lang="en-GB" sz="1600" dirty="0" err="1" smtClean="0"/>
              <a:t>högsta</a:t>
            </a:r>
            <a:r>
              <a:rPr lang="en-GB" sz="1600" dirty="0" smtClean="0"/>
              <a:t> </a:t>
            </a:r>
            <a:r>
              <a:rPr lang="en-GB" sz="1600" dirty="0" err="1" smtClean="0"/>
              <a:t>valutakurs</a:t>
            </a:r>
            <a:endParaRPr lang="en-GB" sz="1600" dirty="0" smtClean="0"/>
          </a:p>
          <a:p>
            <a:pPr algn="ctr"/>
            <a:r>
              <a:rPr lang="en-GB" sz="1600" dirty="0" smtClean="0"/>
              <a:t>Ca 900 </a:t>
            </a:r>
            <a:r>
              <a:rPr lang="en-GB" sz="1600" dirty="0" err="1" smtClean="0"/>
              <a:t>kr</a:t>
            </a:r>
            <a:endParaRPr lang="en-GB" sz="1600" dirty="0"/>
          </a:p>
          <a:p>
            <a:pPr algn="ctr"/>
            <a:endParaRPr lang="en-GB" sz="1600" dirty="0"/>
          </a:p>
        </p:txBody>
      </p:sp>
      <p:sp>
        <p:nvSpPr>
          <p:cNvPr id="7" name="Right Arrow 6"/>
          <p:cNvSpPr/>
          <p:nvPr/>
        </p:nvSpPr>
        <p:spPr>
          <a:xfrm rot="10800000">
            <a:off x="1691681" y="2796882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ight Arrow 7"/>
          <p:cNvSpPr/>
          <p:nvPr/>
        </p:nvSpPr>
        <p:spPr>
          <a:xfrm>
            <a:off x="7020273" y="2868890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ight Arrow 8"/>
          <p:cNvSpPr/>
          <p:nvPr/>
        </p:nvSpPr>
        <p:spPr>
          <a:xfrm rot="5400000">
            <a:off x="3131841" y="4093026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ight Arrow 9"/>
          <p:cNvSpPr/>
          <p:nvPr/>
        </p:nvSpPr>
        <p:spPr>
          <a:xfrm rot="5400000">
            <a:off x="5652120" y="4093026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1270862" y="4400295"/>
            <a:ext cx="3156779" cy="11752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u="sng" dirty="0" err="1" smtClean="0"/>
              <a:t>Kostnad</a:t>
            </a:r>
            <a:r>
              <a:rPr lang="en-GB" u="sng" dirty="0" smtClean="0"/>
              <a:t> </a:t>
            </a:r>
            <a:r>
              <a:rPr lang="en-GB" u="sng" dirty="0" err="1" smtClean="0"/>
              <a:t>för</a:t>
            </a:r>
            <a:r>
              <a:rPr lang="en-GB" u="sng" dirty="0" smtClean="0"/>
              <a:t> </a:t>
            </a:r>
            <a:r>
              <a:rPr lang="en-GB" u="sng" dirty="0" err="1" smtClean="0"/>
              <a:t>Universitetet</a:t>
            </a:r>
            <a:r>
              <a:rPr lang="en-GB" u="sng" dirty="0" smtClean="0"/>
              <a:t>:</a:t>
            </a:r>
          </a:p>
          <a:p>
            <a:pPr algn="ctr"/>
            <a:r>
              <a:rPr lang="en-GB" dirty="0" smtClean="0"/>
              <a:t>1 </a:t>
            </a:r>
            <a:r>
              <a:rPr lang="en-GB" dirty="0" err="1" smtClean="0"/>
              <a:t>kr</a:t>
            </a:r>
            <a:r>
              <a:rPr lang="en-GB" dirty="0" smtClean="0"/>
              <a:t> </a:t>
            </a:r>
            <a:r>
              <a:rPr lang="en-GB" dirty="0"/>
              <a:t>per </a:t>
            </a:r>
            <a:r>
              <a:rPr lang="en-GB" dirty="0" err="1" smtClean="0"/>
              <a:t>transaktion</a:t>
            </a:r>
            <a:r>
              <a:rPr lang="en-GB" dirty="0" smtClean="0"/>
              <a:t>+</a:t>
            </a:r>
          </a:p>
          <a:p>
            <a:pPr algn="ctr"/>
            <a:r>
              <a:rPr lang="en-GB" dirty="0" smtClean="0"/>
              <a:t>Extra </a:t>
            </a:r>
            <a:r>
              <a:rPr lang="en-GB" dirty="0" err="1" smtClean="0"/>
              <a:t>arbete</a:t>
            </a:r>
            <a:r>
              <a:rPr lang="en-GB" dirty="0" smtClean="0"/>
              <a:t> </a:t>
            </a:r>
            <a:r>
              <a:rPr lang="en-GB" dirty="0" err="1" smtClean="0"/>
              <a:t>för</a:t>
            </a:r>
            <a:r>
              <a:rPr lang="en-GB" dirty="0" smtClean="0"/>
              <a:t> </a:t>
            </a:r>
            <a:r>
              <a:rPr lang="en-GB" dirty="0" err="1" smtClean="0"/>
              <a:t>felaktigt</a:t>
            </a:r>
            <a:r>
              <a:rPr lang="en-GB" dirty="0" smtClean="0"/>
              <a:t> </a:t>
            </a:r>
            <a:r>
              <a:rPr lang="en-GB" dirty="0" err="1" smtClean="0"/>
              <a:t>betalda</a:t>
            </a:r>
            <a:r>
              <a:rPr lang="en-GB" dirty="0" smtClean="0"/>
              <a:t> </a:t>
            </a:r>
            <a:r>
              <a:rPr lang="en-GB" dirty="0" err="1" smtClean="0"/>
              <a:t>belopp</a:t>
            </a:r>
            <a:endParaRPr lang="en-GB" dirty="0"/>
          </a:p>
        </p:txBody>
      </p:sp>
      <p:sp>
        <p:nvSpPr>
          <p:cNvPr id="12" name="Rounded Rectangle 11"/>
          <p:cNvSpPr/>
          <p:nvPr/>
        </p:nvSpPr>
        <p:spPr>
          <a:xfrm>
            <a:off x="4644008" y="4453066"/>
            <a:ext cx="3151639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u="sng" dirty="0" err="1"/>
              <a:t>Kostnad</a:t>
            </a:r>
            <a:r>
              <a:rPr lang="en-GB" u="sng" dirty="0"/>
              <a:t> </a:t>
            </a:r>
            <a:r>
              <a:rPr lang="en-GB" u="sng" dirty="0" err="1"/>
              <a:t>för</a:t>
            </a:r>
            <a:r>
              <a:rPr lang="en-GB" u="sng" dirty="0"/>
              <a:t> </a:t>
            </a:r>
            <a:r>
              <a:rPr lang="en-GB" u="sng" dirty="0" err="1"/>
              <a:t>Universitetet</a:t>
            </a:r>
            <a:r>
              <a:rPr lang="en-GB" u="sng" dirty="0"/>
              <a:t>:</a:t>
            </a:r>
          </a:p>
          <a:p>
            <a:pPr algn="ctr"/>
            <a:endParaRPr lang="en-GB" u="sng" dirty="0"/>
          </a:p>
          <a:p>
            <a:pPr algn="ctr"/>
            <a:r>
              <a:rPr lang="en-GB" dirty="0"/>
              <a:t>2% - 3% of </a:t>
            </a:r>
            <a:r>
              <a:rPr lang="en-GB" dirty="0" err="1" smtClean="0"/>
              <a:t>transaktionsvärdet</a:t>
            </a:r>
            <a:endParaRPr lang="en-GB" dirty="0"/>
          </a:p>
        </p:txBody>
      </p:sp>
      <p:sp>
        <p:nvSpPr>
          <p:cNvPr id="2" name="textruta 1"/>
          <p:cNvSpPr txBox="1"/>
          <p:nvPr/>
        </p:nvSpPr>
        <p:spPr>
          <a:xfrm>
            <a:off x="4058479" y="5575576"/>
            <a:ext cx="50855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Hanteringstiden och kostnaden ökar med antalet banker som är inblandade. Svårt att betala i SEK från många länder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99306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DC7DCB-2BF6-4FE8-A62F-719F9C499B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>
                                            <p:graphicEl>
                                              <a:dgm id="{EBDC7DCB-2BF6-4FE8-A62F-719F9C499B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>
                                            <p:graphicEl>
                                              <a:dgm id="{EBDC7DCB-2BF6-4FE8-A62F-719F9C499B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A9347F-4EEE-4253-86FD-5052CA757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4">
                                            <p:graphicEl>
                                              <a:dgm id="{DBA9347F-4EEE-4253-86FD-5052CA757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4">
                                            <p:graphicEl>
                                              <a:dgm id="{DBA9347F-4EEE-4253-86FD-5052CA757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E8E0BDE-38FD-4BF6-BCF5-1E628B879C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4">
                                            <p:graphicEl>
                                              <a:dgm id="{EE8E0BDE-38FD-4BF6-BCF5-1E628B879C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4">
                                            <p:graphicEl>
                                              <a:dgm id="{EE8E0BDE-38FD-4BF6-BCF5-1E628B879C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1049ECC-C1A0-4F7D-9435-8C1C7B175E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4">
                                            <p:graphicEl>
                                              <a:dgm id="{41049ECC-C1A0-4F7D-9435-8C1C7B175E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4">
                                            <p:graphicEl>
                                              <a:dgm id="{41049ECC-C1A0-4F7D-9435-8C1C7B175E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3"/>
          <p:cNvSpPr/>
          <p:nvPr/>
        </p:nvSpPr>
        <p:spPr>
          <a:xfrm>
            <a:off x="2010299" y="2807877"/>
            <a:ext cx="34289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" name="Right Arrow 4"/>
          <p:cNvSpPr/>
          <p:nvPr/>
        </p:nvSpPr>
        <p:spPr>
          <a:xfrm rot="10800000" flipV="1">
            <a:off x="2550357" y="2021892"/>
            <a:ext cx="1350150" cy="726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" name="TextBox 5"/>
          <p:cNvSpPr txBox="1"/>
          <p:nvPr/>
        </p:nvSpPr>
        <p:spPr>
          <a:xfrm>
            <a:off x="5361808" y="1896526"/>
            <a:ext cx="71102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 err="1" smtClean="0"/>
              <a:t>Faktura</a:t>
            </a:r>
            <a:endParaRPr lang="en-GB" sz="1350" dirty="0"/>
          </a:p>
        </p:txBody>
      </p:sp>
      <p:sp>
        <p:nvSpPr>
          <p:cNvPr id="7" name="Right Arrow 6"/>
          <p:cNvSpPr/>
          <p:nvPr/>
        </p:nvSpPr>
        <p:spPr>
          <a:xfrm rot="10800000">
            <a:off x="5071581" y="2021892"/>
            <a:ext cx="324036" cy="540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" name="Right Arrow 7"/>
          <p:cNvSpPr/>
          <p:nvPr/>
        </p:nvSpPr>
        <p:spPr>
          <a:xfrm rot="10800000">
            <a:off x="6098906" y="2021892"/>
            <a:ext cx="486054" cy="540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TextBox 8"/>
          <p:cNvSpPr txBox="1"/>
          <p:nvPr/>
        </p:nvSpPr>
        <p:spPr>
          <a:xfrm>
            <a:off x="3944841" y="1903495"/>
            <a:ext cx="96212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/>
              <a:t>SEK 12,000</a:t>
            </a:r>
          </a:p>
        </p:txBody>
      </p:sp>
      <p:sp>
        <p:nvSpPr>
          <p:cNvPr id="10" name="Down Arrow 9"/>
          <p:cNvSpPr/>
          <p:nvPr/>
        </p:nvSpPr>
        <p:spPr>
          <a:xfrm>
            <a:off x="3252437" y="2068928"/>
            <a:ext cx="45719" cy="2564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" name="Bent-Up Arrow 10"/>
          <p:cNvSpPr/>
          <p:nvPr/>
        </p:nvSpPr>
        <p:spPr>
          <a:xfrm rot="5400000" flipV="1">
            <a:off x="2749022" y="2740325"/>
            <a:ext cx="490582" cy="594066"/>
          </a:xfrm>
          <a:prstGeom prst="bentUpArrow">
            <a:avLst>
              <a:gd name="adj1" fmla="val 6047"/>
              <a:gd name="adj2" fmla="val 11557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2" name="TextBox 11"/>
          <p:cNvSpPr txBox="1"/>
          <p:nvPr/>
        </p:nvSpPr>
        <p:spPr>
          <a:xfrm>
            <a:off x="1575420" y="3063357"/>
            <a:ext cx="91403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/>
              <a:t>SGD 1,857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2712375" y="3984726"/>
            <a:ext cx="1188132" cy="540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4" name="TextBox 13"/>
          <p:cNvSpPr txBox="1"/>
          <p:nvPr/>
        </p:nvSpPr>
        <p:spPr>
          <a:xfrm>
            <a:off x="6552076" y="3001600"/>
            <a:ext cx="96212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/>
              <a:t>SEK 12,000</a:t>
            </a:r>
          </a:p>
        </p:txBody>
      </p:sp>
      <p:sp>
        <p:nvSpPr>
          <p:cNvPr id="15" name="Up Arrow 14"/>
          <p:cNvSpPr/>
          <p:nvPr/>
        </p:nvSpPr>
        <p:spPr>
          <a:xfrm>
            <a:off x="7083810" y="3282648"/>
            <a:ext cx="34289" cy="32403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6" name="Up Arrow 15"/>
          <p:cNvSpPr/>
          <p:nvPr/>
        </p:nvSpPr>
        <p:spPr>
          <a:xfrm flipH="1">
            <a:off x="7072702" y="2765937"/>
            <a:ext cx="34289" cy="24752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grpSp>
        <p:nvGrpSpPr>
          <p:cNvPr id="20" name="Group 19"/>
          <p:cNvGrpSpPr/>
          <p:nvPr/>
        </p:nvGrpSpPr>
        <p:grpSpPr>
          <a:xfrm>
            <a:off x="1511073" y="1770479"/>
            <a:ext cx="1080120" cy="1030644"/>
            <a:chOff x="594000" y="3068960"/>
            <a:chExt cx="1440160" cy="1374192"/>
          </a:xfrm>
        </p:grpSpPr>
        <p:sp>
          <p:nvSpPr>
            <p:cNvPr id="21" name="TextBox 20"/>
            <p:cNvSpPr txBox="1"/>
            <p:nvPr/>
          </p:nvSpPr>
          <p:spPr>
            <a:xfrm>
              <a:off x="594000" y="4158372"/>
              <a:ext cx="1440160" cy="284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88" dirty="0"/>
                <a:t>Student Singapore</a:t>
              </a:r>
            </a:p>
          </p:txBody>
        </p:sp>
        <p:pic>
          <p:nvPicPr>
            <p:cNvPr id="22" name="Picture 21" descr="Singapore-Flag-icon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5576" y="3068960"/>
              <a:ext cx="1152128" cy="1152128"/>
            </a:xfrm>
            <a:prstGeom prst="rect">
              <a:avLst/>
            </a:prstGeom>
          </p:spPr>
        </p:pic>
      </p:grpSp>
      <p:sp>
        <p:nvSpPr>
          <p:cNvPr id="23" name="Right Arrow 22"/>
          <p:cNvSpPr/>
          <p:nvPr/>
        </p:nvSpPr>
        <p:spPr>
          <a:xfrm>
            <a:off x="5426334" y="3984726"/>
            <a:ext cx="972108" cy="540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4" name="TextBox 23"/>
          <p:cNvSpPr txBox="1"/>
          <p:nvPr/>
        </p:nvSpPr>
        <p:spPr>
          <a:xfrm>
            <a:off x="2958935" y="4782045"/>
            <a:ext cx="502255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 err="1" smtClean="0"/>
              <a:t>Samma</a:t>
            </a:r>
            <a:r>
              <a:rPr lang="en-GB" sz="1500" dirty="0" smtClean="0"/>
              <a:t> process </a:t>
            </a:r>
            <a:r>
              <a:rPr lang="en-GB" sz="1500" dirty="0" err="1" smtClean="0"/>
              <a:t>för</a:t>
            </a:r>
            <a:r>
              <a:rPr lang="en-GB" sz="1500" dirty="0" smtClean="0"/>
              <a:t> </a:t>
            </a:r>
            <a:r>
              <a:rPr lang="en-GB" sz="1500" dirty="0" err="1" smtClean="0"/>
              <a:t>alla</a:t>
            </a:r>
            <a:r>
              <a:rPr lang="en-GB" sz="1500" dirty="0" smtClean="0"/>
              <a:t> </a:t>
            </a:r>
            <a:r>
              <a:rPr lang="en-GB" sz="1500" dirty="0" err="1" smtClean="0"/>
              <a:t>olika</a:t>
            </a:r>
            <a:r>
              <a:rPr lang="en-GB" sz="1500" dirty="0" smtClean="0"/>
              <a:t> </a:t>
            </a:r>
            <a:r>
              <a:rPr lang="en-GB" sz="1500" dirty="0" err="1" smtClean="0"/>
              <a:t>betalningsalternativ</a:t>
            </a:r>
            <a:endParaRPr lang="en-GB" sz="1500" dirty="0"/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1485900" y="1063230"/>
            <a:ext cx="6172200" cy="518873"/>
          </a:xfrm>
        </p:spPr>
        <p:txBody>
          <a:bodyPr>
            <a:normAutofit fontScale="90000"/>
          </a:bodyPr>
          <a:lstStyle/>
          <a:p>
            <a:r>
              <a:rPr lang="en-GB" dirty="0" err="1" smtClean="0"/>
              <a:t>Exempel</a:t>
            </a:r>
            <a:r>
              <a:rPr lang="en-GB" dirty="0" smtClean="0"/>
              <a:t> </a:t>
            </a:r>
            <a:r>
              <a:rPr lang="en-GB" dirty="0" err="1" smtClean="0"/>
              <a:t>på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</a:t>
            </a:r>
            <a:r>
              <a:rPr lang="en-GB" dirty="0" err="1" smtClean="0"/>
              <a:t>betalning</a:t>
            </a:r>
            <a:endParaRPr lang="en-GB" dirty="0"/>
          </a:p>
        </p:txBody>
      </p:sp>
      <p:grpSp>
        <p:nvGrpSpPr>
          <p:cNvPr id="26" name="Group 19"/>
          <p:cNvGrpSpPr/>
          <p:nvPr/>
        </p:nvGrpSpPr>
        <p:grpSpPr>
          <a:xfrm>
            <a:off x="1453105" y="4704114"/>
            <a:ext cx="1242138" cy="655041"/>
            <a:chOff x="467544" y="5229200"/>
            <a:chExt cx="1656184" cy="1008112"/>
          </a:xfrm>
        </p:grpSpPr>
        <p:sp>
          <p:nvSpPr>
            <p:cNvPr id="27" name="TextBox 26"/>
            <p:cNvSpPr txBox="1"/>
            <p:nvPr/>
          </p:nvSpPr>
          <p:spPr>
            <a:xfrm>
              <a:off x="649949" y="5363923"/>
              <a:ext cx="1291380" cy="6394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050" dirty="0" err="1" smtClean="0">
                  <a:solidFill>
                    <a:schemeClr val="accent2">
                      <a:lumMod val="75000"/>
                    </a:schemeClr>
                  </a:solidFill>
                </a:rPr>
                <a:t>Bekräftelse</a:t>
              </a:r>
              <a:r>
                <a:rPr lang="en-GB" sz="1050" dirty="0" smtClean="0">
                  <a:solidFill>
                    <a:schemeClr val="accent2">
                      <a:lumMod val="75000"/>
                    </a:schemeClr>
                  </a:solidFill>
                </a:rPr>
                <a:t> till</a:t>
              </a:r>
              <a:endParaRPr lang="en-GB" sz="1050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ctr"/>
              <a:r>
                <a:rPr lang="en-GB" sz="1050" dirty="0" err="1" smtClean="0">
                  <a:solidFill>
                    <a:schemeClr val="accent2">
                      <a:lumMod val="75000"/>
                    </a:schemeClr>
                  </a:solidFill>
                </a:rPr>
                <a:t>Lärosätet</a:t>
              </a:r>
              <a:endParaRPr lang="en-GB" sz="105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67544" y="5229200"/>
              <a:ext cx="1656184" cy="1008112"/>
            </a:xfrm>
            <a:prstGeom prst="rect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</p:grpSp>
      <p:sp>
        <p:nvSpPr>
          <p:cNvPr id="29" name="Down Arrow 28"/>
          <p:cNvSpPr/>
          <p:nvPr/>
        </p:nvSpPr>
        <p:spPr>
          <a:xfrm>
            <a:off x="2013989" y="4488090"/>
            <a:ext cx="34289" cy="162018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0" name="TextBox 29"/>
          <p:cNvSpPr txBox="1"/>
          <p:nvPr/>
        </p:nvSpPr>
        <p:spPr>
          <a:xfrm>
            <a:off x="3696734" y="2405904"/>
            <a:ext cx="2862621" cy="5078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14308" indent="-214308">
              <a:buFont typeface="Wingdings" panose="05000000000000000000" pitchFamily="2" charset="2"/>
              <a:buChar char="ü"/>
            </a:pPr>
            <a:r>
              <a:rPr lang="en-GB" sz="1350" dirty="0" err="1" smtClean="0"/>
              <a:t>Lägre</a:t>
            </a:r>
            <a:r>
              <a:rPr lang="en-GB" sz="1350" dirty="0" smtClean="0"/>
              <a:t> </a:t>
            </a:r>
            <a:r>
              <a:rPr lang="en-GB" sz="1350" dirty="0" err="1" smtClean="0"/>
              <a:t>kostnader</a:t>
            </a:r>
            <a:r>
              <a:rPr lang="en-GB" sz="1350" dirty="0" smtClean="0"/>
              <a:t> </a:t>
            </a:r>
            <a:r>
              <a:rPr lang="en-GB" sz="1350" dirty="0" err="1" smtClean="0"/>
              <a:t>för</a:t>
            </a:r>
            <a:r>
              <a:rPr lang="en-GB" sz="1350" dirty="0" smtClean="0"/>
              <a:t> </a:t>
            </a:r>
            <a:r>
              <a:rPr lang="en-GB" sz="1350" dirty="0" err="1" smtClean="0"/>
              <a:t>båda</a:t>
            </a:r>
            <a:r>
              <a:rPr lang="en-GB" sz="1350" dirty="0" smtClean="0"/>
              <a:t> </a:t>
            </a:r>
            <a:r>
              <a:rPr lang="en-GB" sz="1350" dirty="0" err="1" smtClean="0"/>
              <a:t>parter</a:t>
            </a:r>
            <a:endParaRPr lang="en-GB" sz="1350" dirty="0"/>
          </a:p>
          <a:p>
            <a:pPr marL="214308" indent="-214308">
              <a:buFont typeface="Wingdings" panose="05000000000000000000" pitchFamily="2" charset="2"/>
              <a:buChar char="ü"/>
            </a:pPr>
            <a:r>
              <a:rPr lang="en-GB" sz="1350" dirty="0" smtClean="0"/>
              <a:t>Full </a:t>
            </a:r>
            <a:r>
              <a:rPr lang="en-GB" sz="1350" dirty="0" err="1" smtClean="0"/>
              <a:t>kontroll</a:t>
            </a:r>
            <a:r>
              <a:rPr lang="en-GB" sz="1350" dirty="0" smtClean="0"/>
              <a:t> </a:t>
            </a:r>
            <a:r>
              <a:rPr lang="en-GB" sz="1350" dirty="0" err="1" smtClean="0"/>
              <a:t>på</a:t>
            </a:r>
            <a:r>
              <a:rPr lang="en-GB" sz="1350" dirty="0" smtClean="0"/>
              <a:t> </a:t>
            </a:r>
            <a:r>
              <a:rPr lang="en-GB" sz="1350" dirty="0" err="1" smtClean="0"/>
              <a:t>betalningen</a:t>
            </a:r>
            <a:endParaRPr lang="en-GB" sz="1350" dirty="0"/>
          </a:p>
        </p:txBody>
      </p:sp>
      <p:sp>
        <p:nvSpPr>
          <p:cNvPr id="31" name="Down Arrow 30"/>
          <p:cNvSpPr/>
          <p:nvPr/>
        </p:nvSpPr>
        <p:spPr>
          <a:xfrm>
            <a:off x="2010299" y="3444666"/>
            <a:ext cx="34289" cy="1620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grpSp>
        <p:nvGrpSpPr>
          <p:cNvPr id="32" name="Group 31"/>
          <p:cNvGrpSpPr/>
          <p:nvPr/>
        </p:nvGrpSpPr>
        <p:grpSpPr>
          <a:xfrm>
            <a:off x="1416231" y="3660693"/>
            <a:ext cx="1242138" cy="779167"/>
            <a:chOff x="364308" y="3737920"/>
            <a:chExt cx="1656184" cy="1038888"/>
          </a:xfrm>
        </p:grpSpPr>
        <p:grpSp>
          <p:nvGrpSpPr>
            <p:cNvPr id="33" name="Group 19"/>
            <p:cNvGrpSpPr/>
            <p:nvPr/>
          </p:nvGrpSpPr>
          <p:grpSpPr>
            <a:xfrm>
              <a:off x="364308" y="3737920"/>
              <a:ext cx="1656184" cy="1038888"/>
              <a:chOff x="467544" y="5229200"/>
              <a:chExt cx="1656184" cy="1038888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808009" y="5714091"/>
                <a:ext cx="1139629" cy="553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050" dirty="0"/>
                  <a:t>SGD </a:t>
                </a:r>
                <a:r>
                  <a:rPr lang="en-GB" sz="1050" dirty="0" err="1" smtClean="0"/>
                  <a:t>konto</a:t>
                </a:r>
                <a:r>
                  <a:rPr lang="en-GB" sz="1050" dirty="0" smtClean="0"/>
                  <a:t> I </a:t>
                </a:r>
                <a:endParaRPr lang="en-GB" sz="1050" dirty="0"/>
              </a:p>
              <a:p>
                <a:pPr algn="ctr"/>
                <a:r>
                  <a:rPr lang="en-GB" sz="1050" dirty="0"/>
                  <a:t>Singapore</a:t>
                </a: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467544" y="5229200"/>
                <a:ext cx="1656184" cy="100811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</p:grpSp>
        <p:pic>
          <p:nvPicPr>
            <p:cNvPr id="34" name="Picture 6" descr="Screen Shot 2015-08-10 at 11.06.12 A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728" y="3749376"/>
              <a:ext cx="1281029" cy="549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7" name="Group 36"/>
          <p:cNvGrpSpPr/>
          <p:nvPr/>
        </p:nvGrpSpPr>
        <p:grpSpPr>
          <a:xfrm>
            <a:off x="4085946" y="3660689"/>
            <a:ext cx="1254048" cy="756084"/>
            <a:chOff x="3923928" y="3737920"/>
            <a:chExt cx="1672064" cy="1008112"/>
          </a:xfrm>
        </p:grpSpPr>
        <p:grpSp>
          <p:nvGrpSpPr>
            <p:cNvPr id="38" name="Group 37"/>
            <p:cNvGrpSpPr/>
            <p:nvPr/>
          </p:nvGrpSpPr>
          <p:grpSpPr>
            <a:xfrm>
              <a:off x="3923928" y="3737920"/>
              <a:ext cx="1672064" cy="1008112"/>
              <a:chOff x="3851920" y="5157192"/>
              <a:chExt cx="1672064" cy="1008112"/>
            </a:xfrm>
          </p:grpSpPr>
          <p:sp>
            <p:nvSpPr>
              <p:cNvPr id="40" name="TextBox 39"/>
              <p:cNvSpPr txBox="1"/>
              <p:nvPr/>
            </p:nvSpPr>
            <p:spPr>
              <a:xfrm>
                <a:off x="4067944" y="5733256"/>
                <a:ext cx="1456040" cy="400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350" dirty="0" err="1" smtClean="0"/>
                  <a:t>Konvertering</a:t>
                </a:r>
                <a:endParaRPr lang="en-GB" sz="1350" dirty="0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3851920" y="5157192"/>
                <a:ext cx="1656184" cy="100811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</p:grpSp>
        <p:pic>
          <p:nvPicPr>
            <p:cNvPr id="39" name="Picture 6" descr="Screen Shot 2015-08-10 at 11.06.12 A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1505" y="3762431"/>
              <a:ext cx="1281029" cy="549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2" name="Group 41"/>
          <p:cNvGrpSpPr/>
          <p:nvPr/>
        </p:nvGrpSpPr>
        <p:grpSpPr>
          <a:xfrm>
            <a:off x="6485635" y="3660693"/>
            <a:ext cx="1300028" cy="756085"/>
            <a:chOff x="7123508" y="3737920"/>
            <a:chExt cx="1733370" cy="1008112"/>
          </a:xfrm>
        </p:grpSpPr>
        <p:grpSp>
          <p:nvGrpSpPr>
            <p:cNvPr id="43" name="Group 34"/>
            <p:cNvGrpSpPr/>
            <p:nvPr/>
          </p:nvGrpSpPr>
          <p:grpSpPr>
            <a:xfrm>
              <a:off x="7123508" y="3737920"/>
              <a:ext cx="1733370" cy="1008112"/>
              <a:chOff x="467544" y="5229200"/>
              <a:chExt cx="1733370" cy="1008112"/>
            </a:xfrm>
          </p:grpSpPr>
          <p:sp>
            <p:nvSpPr>
              <p:cNvPr id="45" name="TextBox 44"/>
              <p:cNvSpPr txBox="1"/>
              <p:nvPr/>
            </p:nvSpPr>
            <p:spPr>
              <a:xfrm>
                <a:off x="554737" y="5714091"/>
                <a:ext cx="164617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050" dirty="0"/>
                  <a:t>SEK </a:t>
                </a:r>
                <a:r>
                  <a:rPr lang="en-GB" sz="1050" dirty="0" err="1" smtClean="0"/>
                  <a:t>Konto</a:t>
                </a:r>
                <a:r>
                  <a:rPr lang="en-GB" sz="1050" dirty="0" smtClean="0"/>
                  <a:t> I </a:t>
                </a:r>
                <a:r>
                  <a:rPr lang="en-GB" sz="1050" dirty="0" err="1" smtClean="0"/>
                  <a:t>Sverige</a:t>
                </a:r>
                <a:endParaRPr lang="en-GB" sz="1050" dirty="0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467544" y="5229200"/>
                <a:ext cx="1656184" cy="100811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</p:grpSp>
        <p:pic>
          <p:nvPicPr>
            <p:cNvPr id="44" name="Picture 6" descr="Screen Shot 2015-08-10 at 11.06.12 A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1603" y="3754339"/>
              <a:ext cx="1281029" cy="549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7" name="Picture 6" descr="Screen Shot 2015-08-10 at 11.06.1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769" y="2381923"/>
            <a:ext cx="960772" cy="411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D324B6F-9753-2445-B49B-78C5DF9A9F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2349" y="2967189"/>
            <a:ext cx="3732359" cy="282667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78527493-0B55-5548-A149-4022640E5E0C}"/>
              </a:ext>
            </a:extLst>
          </p:cNvPr>
          <p:cNvGrpSpPr/>
          <p:nvPr/>
        </p:nvGrpSpPr>
        <p:grpSpPr>
          <a:xfrm>
            <a:off x="6584784" y="1911414"/>
            <a:ext cx="1080120" cy="882741"/>
            <a:chOff x="8779712" y="1405552"/>
            <a:chExt cx="1440160" cy="1176988"/>
          </a:xfrm>
        </p:grpSpPr>
        <p:sp>
          <p:nvSpPr>
            <p:cNvPr id="18" name="TextBox 17"/>
            <p:cNvSpPr txBox="1"/>
            <p:nvPr/>
          </p:nvSpPr>
          <p:spPr>
            <a:xfrm>
              <a:off x="8779712" y="2297760"/>
              <a:ext cx="1440160" cy="284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88" dirty="0" err="1" smtClean="0"/>
                <a:t>Svenskt</a:t>
              </a:r>
              <a:r>
                <a:rPr lang="en-GB" sz="788" dirty="0" smtClean="0"/>
                <a:t> </a:t>
              </a:r>
              <a:r>
                <a:rPr lang="en-GB" sz="788" dirty="0" err="1" smtClean="0"/>
                <a:t>Universitet</a:t>
              </a:r>
              <a:endParaRPr lang="en-GB" sz="788" dirty="0"/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666A3729-21BC-854E-B4CA-C2C3D4AD373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56781" y="1405552"/>
              <a:ext cx="1333500" cy="825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467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5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25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"/>
                            </p:stCondLst>
                            <p:childTnLst>
                              <p:par>
                                <p:cTn id="7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75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 animBg="1"/>
      <p:bldP spid="8" grpId="0" animBg="1"/>
      <p:bldP spid="9" grpId="0"/>
      <p:bldP spid="10" grpId="0" animBg="1"/>
      <p:bldP spid="11" grpId="0" animBg="1"/>
      <p:bldP spid="12" grpId="0"/>
      <p:bldP spid="13" grpId="0" animBg="1"/>
      <p:bldP spid="14" grpId="0"/>
      <p:bldP spid="15" grpId="0" animBg="1"/>
      <p:bldP spid="16" grpId="0" animBg="1"/>
      <p:bldP spid="23" grpId="0" animBg="1"/>
      <p:bldP spid="24" grpId="0"/>
      <p:bldP spid="29" grpId="0" animBg="1"/>
      <p:bldP spid="30" grpId="0" animBg="1"/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800" dirty="0" err="1" smtClean="0"/>
              <a:t>Många</a:t>
            </a:r>
            <a:r>
              <a:rPr lang="en-US" sz="3800" dirty="0" smtClean="0"/>
              <a:t> </a:t>
            </a:r>
            <a:r>
              <a:rPr lang="en-US" sz="3800" dirty="0" err="1" smtClean="0"/>
              <a:t>alternativa</a:t>
            </a:r>
            <a:r>
              <a:rPr lang="en-US" sz="3800" dirty="0" smtClean="0"/>
              <a:t> </a:t>
            </a:r>
            <a:r>
              <a:rPr lang="en-US" sz="3800" dirty="0" err="1" smtClean="0"/>
              <a:t>betalningssätt</a:t>
            </a:r>
            <a:endParaRPr lang="en-US" sz="3800" dirty="0"/>
          </a:p>
        </p:txBody>
      </p:sp>
      <p:sp>
        <p:nvSpPr>
          <p:cNvPr id="6" name="TextBox 5"/>
          <p:cNvSpPr txBox="1"/>
          <p:nvPr/>
        </p:nvSpPr>
        <p:spPr>
          <a:xfrm>
            <a:off x="149895" y="2860052"/>
            <a:ext cx="2706419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 smtClean="0">
                <a:solidFill>
                  <a:srgbClr val="0086CE"/>
                </a:solidFill>
                <a:latin typeface="+mj-lt"/>
                <a:cs typeface="Avenir Medium"/>
              </a:rPr>
              <a:t>VÄLJ METOD</a:t>
            </a:r>
            <a:endParaRPr lang="en-US" dirty="0">
              <a:solidFill>
                <a:srgbClr val="0086CE"/>
              </a:solidFill>
              <a:latin typeface="+mj-lt"/>
              <a:cs typeface="Avenir Medium"/>
            </a:endParaRPr>
          </a:p>
          <a:p>
            <a:pPr algn="ctr">
              <a:defRPr/>
            </a:pPr>
            <a:endParaRPr lang="en-US" baseline="30000" dirty="0">
              <a:latin typeface="+mj-lt"/>
              <a:cs typeface="Avenir Medium"/>
            </a:endParaRPr>
          </a:p>
          <a:p>
            <a:pPr algn="ctr">
              <a:defRPr/>
            </a:pPr>
            <a:r>
              <a:rPr lang="en-US" sz="1200" dirty="0">
                <a:latin typeface="+mj-lt"/>
                <a:cs typeface="Avenir Medium"/>
              </a:rPr>
              <a:t>User books payment in their </a:t>
            </a:r>
          </a:p>
          <a:p>
            <a:pPr algn="ctr">
              <a:defRPr/>
            </a:pPr>
            <a:r>
              <a:rPr lang="en-US" sz="1200" dirty="0">
                <a:latin typeface="+mj-lt"/>
                <a:cs typeface="Avenir Medium"/>
              </a:rPr>
              <a:t>home currency via bank transfer, </a:t>
            </a:r>
          </a:p>
          <a:p>
            <a:pPr algn="ctr">
              <a:defRPr/>
            </a:pPr>
            <a:r>
              <a:rPr lang="en-US" sz="1200" dirty="0">
                <a:latin typeface="+mj-lt"/>
                <a:cs typeface="Avenir Medium"/>
              </a:rPr>
              <a:t>credit/debit, online banking</a:t>
            </a:r>
          </a:p>
          <a:p>
            <a:pPr algn="ctr">
              <a:defRPr/>
            </a:pPr>
            <a:endParaRPr lang="en-US" sz="1600" dirty="0">
              <a:latin typeface="+mj-lt"/>
              <a:cs typeface="Avenir Medium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2012" y="2854850"/>
            <a:ext cx="216146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 smtClean="0">
                <a:solidFill>
                  <a:srgbClr val="0086CE"/>
                </a:solidFill>
                <a:latin typeface="+mj-lt"/>
                <a:cs typeface="Avenir Medium"/>
              </a:rPr>
              <a:t>VÄXLING</a:t>
            </a:r>
            <a:endParaRPr lang="en-US" dirty="0">
              <a:solidFill>
                <a:srgbClr val="0086CE"/>
              </a:solidFill>
              <a:latin typeface="+mj-lt"/>
              <a:cs typeface="Avenir Medium"/>
            </a:endParaRPr>
          </a:p>
          <a:p>
            <a:pPr algn="ctr">
              <a:defRPr/>
            </a:pPr>
            <a:endParaRPr lang="en-US" baseline="30000" dirty="0">
              <a:latin typeface="+mj-lt"/>
              <a:cs typeface="Avenir Medium"/>
            </a:endParaRPr>
          </a:p>
          <a:p>
            <a:pPr algn="ctr">
              <a:defRPr/>
            </a:pPr>
            <a:r>
              <a:rPr lang="en-US" sz="1200" dirty="0">
                <a:latin typeface="+mj-lt"/>
                <a:cs typeface="Avenir Medium"/>
              </a:rPr>
              <a:t>Flywire receives payment  &amp; performs foreign exchange conversion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22315" y="2860051"/>
            <a:ext cx="21082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 smtClean="0">
                <a:solidFill>
                  <a:srgbClr val="0086CE"/>
                </a:solidFill>
                <a:latin typeface="+mj-lt"/>
                <a:cs typeface="Avenir Medium"/>
              </a:rPr>
              <a:t>UTBETALNING</a:t>
            </a:r>
            <a:endParaRPr lang="en-US" baseline="30000" dirty="0">
              <a:solidFill>
                <a:srgbClr val="0086CE"/>
              </a:solidFill>
              <a:latin typeface="+mj-lt"/>
              <a:cs typeface="Avenir Medium"/>
            </a:endParaRPr>
          </a:p>
          <a:p>
            <a:pPr algn="ctr">
              <a:defRPr/>
            </a:pPr>
            <a:endParaRPr lang="en-US" sz="1200" dirty="0">
              <a:latin typeface="+mj-lt"/>
              <a:cs typeface="Avenir Medium"/>
            </a:endParaRPr>
          </a:p>
          <a:p>
            <a:pPr algn="ctr">
              <a:defRPr/>
            </a:pPr>
            <a:r>
              <a:rPr lang="en-US" sz="1200" dirty="0">
                <a:latin typeface="+mj-lt"/>
                <a:cs typeface="Avenir Medium"/>
              </a:rPr>
              <a:t>Flywire sends funds every day to your bank account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0057" y="2276685"/>
            <a:ext cx="1362672" cy="15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Screen Shot 2015-09-15 at 2.15.24 PM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3961" y="2074702"/>
            <a:ext cx="698578" cy="729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 descr="Screen Shot 2015-09-15 at 2.15.05 PM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5012" y="2065193"/>
            <a:ext cx="773719" cy="716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 descr="Screen Shot 2015-09-18 at 5.08.50 PM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4216" y="2105534"/>
            <a:ext cx="695057" cy="656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5265" y="2320054"/>
            <a:ext cx="1362672" cy="15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url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2468" y="4624942"/>
            <a:ext cx="591616" cy="745436"/>
          </a:xfrm>
          <a:prstGeom prst="rect">
            <a:avLst/>
          </a:prstGeom>
        </p:spPr>
      </p:pic>
      <p:pic>
        <p:nvPicPr>
          <p:cNvPr id="15" name="Picture 14" descr="imgres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4884" y="4685748"/>
            <a:ext cx="874303" cy="605536"/>
          </a:xfrm>
          <a:prstGeom prst="rect">
            <a:avLst/>
          </a:prstGeom>
        </p:spPr>
      </p:pic>
      <p:pic>
        <p:nvPicPr>
          <p:cNvPr id="17" name="Picture 16" descr="Alipay-Wallet-Reaches-190-Mn-Annual-Active-Users.jp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93" y="4777410"/>
            <a:ext cx="931051" cy="479240"/>
          </a:xfrm>
          <a:prstGeom prst="rect">
            <a:avLst/>
          </a:prstGeom>
        </p:spPr>
      </p:pic>
      <p:pic>
        <p:nvPicPr>
          <p:cNvPr id="18" name="Picture 17" descr="Amex_Blue_Box2_new.jpg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53711" y="4671409"/>
            <a:ext cx="676656" cy="736638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6747938" y="4538935"/>
            <a:ext cx="1005889" cy="1051406"/>
            <a:chOff x="5747873" y="4968769"/>
            <a:chExt cx="1005889" cy="1051406"/>
          </a:xfrm>
        </p:grpSpPr>
        <p:pic>
          <p:nvPicPr>
            <p:cNvPr id="20" name="Picture 5" descr="bmo-mobile.png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6834" y="5834885"/>
              <a:ext cx="502039" cy="185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6" descr="RBC-LOGO-NEW.jpg"/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3312" y="5841221"/>
              <a:ext cx="155698" cy="178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9" descr="Screen Shot 2015-05-12 at 12.19.48 PM.png"/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7873" y="5494007"/>
              <a:ext cx="1005889" cy="322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10" descr="Screen Shot 2015-05-12 at 12.20.04 PM.png"/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2042" y="5841221"/>
              <a:ext cx="178961" cy="167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3" descr="Screen Shot 2014-08-05 at 1.03.21 PM.png"/>
            <p:cNvPicPr>
              <a:picLocks noChangeAspect="1"/>
            </p:cNvPicPr>
            <p:nvPr/>
          </p:nvPicPr>
          <p:blipFill rotWithShape="1"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810607" y="4968769"/>
              <a:ext cx="852660" cy="555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" name="Group 24"/>
          <p:cNvGrpSpPr/>
          <p:nvPr/>
        </p:nvGrpSpPr>
        <p:grpSpPr>
          <a:xfrm>
            <a:off x="7986036" y="4679303"/>
            <a:ext cx="1061626" cy="1026419"/>
            <a:chOff x="7166875" y="5098103"/>
            <a:chExt cx="1061626" cy="1026419"/>
          </a:xfrm>
        </p:grpSpPr>
        <p:pic>
          <p:nvPicPr>
            <p:cNvPr id="26" name="Picture 17" descr="Unknown.jpeg"/>
            <p:cNvPicPr>
              <a:picLocks noChangeAspect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1968" y="5574429"/>
              <a:ext cx="278734" cy="265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26" descr="Nacha.jpg"/>
            <p:cNvPicPr>
              <a:picLocks noChangeAspect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7742" y="5912293"/>
              <a:ext cx="742507" cy="212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27" descr="Single Euro Payments Area 2-1.jpg - HIGH RES.jpg"/>
            <p:cNvPicPr>
              <a:picLocks noChangeAspect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0263" y="5587670"/>
              <a:ext cx="638238" cy="221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3" descr="Screen Shot 2014-08-05 at 1.03.21 PM.png"/>
            <p:cNvPicPr>
              <a:picLocks noChangeAspect="1"/>
            </p:cNvPicPr>
            <p:nvPr/>
          </p:nvPicPr>
          <p:blipFill rotWithShape="1"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7344"/>
            <a:stretch/>
          </p:blipFill>
          <p:spPr bwMode="auto">
            <a:xfrm>
              <a:off x="7166875" y="5098103"/>
              <a:ext cx="1059815" cy="384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" name="Group 29"/>
          <p:cNvGrpSpPr/>
          <p:nvPr/>
        </p:nvGrpSpPr>
        <p:grpSpPr>
          <a:xfrm>
            <a:off x="454961" y="4137774"/>
            <a:ext cx="8175555" cy="497648"/>
            <a:chOff x="457200" y="4446886"/>
            <a:chExt cx="8175555" cy="497648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1505489" y="4446886"/>
              <a:ext cx="0" cy="302922"/>
            </a:xfrm>
            <a:prstGeom prst="line">
              <a:avLst/>
            </a:prstGeom>
            <a:ln w="9525">
              <a:solidFill>
                <a:srgbClr val="0086C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457200" y="4755961"/>
              <a:ext cx="8175555" cy="1646"/>
            </a:xfrm>
            <a:prstGeom prst="line">
              <a:avLst/>
            </a:prstGeom>
            <a:ln w="9525">
              <a:solidFill>
                <a:srgbClr val="0086C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457200" y="4748640"/>
              <a:ext cx="0" cy="195894"/>
            </a:xfrm>
            <a:prstGeom prst="line">
              <a:avLst/>
            </a:prstGeom>
            <a:ln w="9525">
              <a:solidFill>
                <a:srgbClr val="0086C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8632755" y="4748640"/>
              <a:ext cx="0" cy="195894"/>
            </a:xfrm>
            <a:prstGeom prst="line">
              <a:avLst/>
            </a:prstGeom>
            <a:ln w="9525">
              <a:solidFill>
                <a:srgbClr val="0086C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5" name="Picture 34" descr="download (2)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830" y="4542514"/>
            <a:ext cx="1327613" cy="9944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294155" y="4599467"/>
            <a:ext cx="1405511" cy="1037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74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000" y="955537"/>
            <a:ext cx="8317800" cy="857250"/>
          </a:xfrm>
        </p:spPr>
        <p:txBody>
          <a:bodyPr>
            <a:noAutofit/>
          </a:bodyPr>
          <a:lstStyle/>
          <a:p>
            <a:r>
              <a:rPr lang="en-US" sz="3800" dirty="0" err="1" smtClean="0"/>
              <a:t>Fördelar</a:t>
            </a:r>
            <a:endParaRPr lang="en-US" sz="3800" dirty="0"/>
          </a:p>
        </p:txBody>
      </p:sp>
      <p:sp>
        <p:nvSpPr>
          <p:cNvPr id="15" name="TextBox 2"/>
          <p:cNvSpPr txBox="1">
            <a:spLocks noChangeArrowheads="1"/>
          </p:cNvSpPr>
          <p:nvPr/>
        </p:nvSpPr>
        <p:spPr bwMode="auto">
          <a:xfrm>
            <a:off x="1351168" y="2560012"/>
            <a:ext cx="336658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Avenir Heavy"/>
              </a:rPr>
              <a:t>Får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venir Heavy"/>
              </a:rPr>
              <a:t>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Avenir Heavy"/>
              </a:rPr>
              <a:t>exakt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venir Heavy"/>
              </a:rPr>
              <a:t>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Avenir Heavy"/>
              </a:rPr>
              <a:t>belopp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venir Heavy"/>
              </a:rPr>
              <a:t>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Avenir Heavy"/>
              </a:rPr>
              <a:t>i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venir Heavy"/>
              </a:rPr>
              <a:t> SEK </a:t>
            </a:r>
          </a:p>
          <a:p>
            <a:pPr eaLnBrk="1" hangingPunct="1"/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Avenir Heavy"/>
              </a:rPr>
              <a:t>inga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venir Heavy"/>
              </a:rPr>
              <a:t>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Avenir Heavy"/>
              </a:rPr>
              <a:t>avgifter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+mn-lt"/>
              <a:cs typeface="Avenir Heavy"/>
            </a:endParaRPr>
          </a:p>
        </p:txBody>
      </p:sp>
      <p:pic>
        <p:nvPicPr>
          <p:cNvPr id="16" name="Picture 15" descr="Screen Shot 2015-09-15 at 2.23.4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35" y="4002641"/>
            <a:ext cx="615498" cy="569638"/>
          </a:xfrm>
          <a:prstGeom prst="rect">
            <a:avLst/>
          </a:prstGeom>
        </p:spPr>
      </p:pic>
      <p:pic>
        <p:nvPicPr>
          <p:cNvPr id="17" name="Picture 16" descr="Screen Shot 2015-09-15 at 2.32.2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34" y="4615728"/>
            <a:ext cx="600434" cy="625244"/>
          </a:xfrm>
          <a:prstGeom prst="rect">
            <a:avLst/>
          </a:prstGeom>
        </p:spPr>
      </p:pic>
      <p:pic>
        <p:nvPicPr>
          <p:cNvPr id="18" name="Picture 17" descr="Screen Shot 2015-09-15 at 2.40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48" y="3210157"/>
            <a:ext cx="625285" cy="605349"/>
          </a:xfrm>
          <a:prstGeom prst="rect">
            <a:avLst/>
          </a:prstGeom>
        </p:spPr>
      </p:pic>
      <p:pic>
        <p:nvPicPr>
          <p:cNvPr id="19" name="Picture 18" descr="Screen Shot 2015-09-15 at 2.15.05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22" y="2464858"/>
            <a:ext cx="666596" cy="618374"/>
          </a:xfrm>
          <a:prstGeom prst="rect">
            <a:avLst/>
          </a:prstGeom>
        </p:spPr>
      </p:pic>
      <p:sp>
        <p:nvSpPr>
          <p:cNvPr id="20" name="TextBox 2"/>
          <p:cNvSpPr txBox="1">
            <a:spLocks noChangeArrowheads="1"/>
          </p:cNvSpPr>
          <p:nvPr/>
        </p:nvSpPr>
        <p:spPr bwMode="auto">
          <a:xfrm>
            <a:off x="1351168" y="3222751"/>
            <a:ext cx="303483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+mn-lt"/>
                <a:cs typeface="Avenir Heavy"/>
              </a:rPr>
              <a:t>Vi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Avenir Heavy"/>
              </a:rPr>
              <a:t>ser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+mn-lt"/>
                <a:cs typeface="Avenir Heavy"/>
              </a:rPr>
              <a:t>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Avenir Heavy"/>
              </a:rPr>
              <a:t>betalningen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+mn-lt"/>
                <a:cs typeface="Avenir Heavy"/>
              </a:rPr>
              <a:t>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Avenir Heavy"/>
              </a:rPr>
              <a:t>redan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+mn-lt"/>
                <a:cs typeface="Avenir Heavy"/>
              </a:rPr>
              <a:t>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Avenir Heavy"/>
              </a:rPr>
              <a:t>när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+mn-lt"/>
                <a:cs typeface="Avenir Heavy"/>
              </a:rPr>
              <a:t>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Avenir Heavy"/>
              </a:rPr>
              <a:t>studenten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+mn-lt"/>
                <a:cs typeface="Avenir Heavy"/>
              </a:rPr>
              <a:t>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Avenir Heavy"/>
              </a:rPr>
              <a:t>initierar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venir Heavy"/>
              </a:rPr>
              <a:t>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Avenir Heavy"/>
              </a:rPr>
              <a:t>en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venir Heavy"/>
              </a:rPr>
              <a:t>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Avenir Heavy"/>
              </a:rPr>
              <a:t>betalning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venir Heavy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+mn-lt"/>
                <a:cs typeface="Avenir Heavy"/>
              </a:rPr>
              <a:t>hos sin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Avenir Heavy"/>
              </a:rPr>
              <a:t>lokala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+mn-lt"/>
                <a:cs typeface="Avenir Heavy"/>
              </a:rPr>
              <a:t> bank. </a:t>
            </a:r>
          </a:p>
        </p:txBody>
      </p:sp>
      <p:sp>
        <p:nvSpPr>
          <p:cNvPr id="21" name="TextBox 2"/>
          <p:cNvSpPr txBox="1">
            <a:spLocks noChangeArrowheads="1"/>
          </p:cNvSpPr>
          <p:nvPr/>
        </p:nvSpPr>
        <p:spPr bwMode="auto">
          <a:xfrm>
            <a:off x="1351166" y="4102794"/>
            <a:ext cx="30283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Avenir Heavy"/>
              </a:rPr>
              <a:t>Kortare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venir Heavy"/>
              </a:rPr>
              <a:t>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Avenir Heavy"/>
              </a:rPr>
              <a:t>transaktionstid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+mn-lt"/>
              <a:cs typeface="Avenir Heavy"/>
            </a:endParaRPr>
          </a:p>
        </p:txBody>
      </p:sp>
      <p:sp>
        <p:nvSpPr>
          <p:cNvPr id="22" name="TextBox 2"/>
          <p:cNvSpPr txBox="1">
            <a:spLocks noChangeArrowheads="1"/>
          </p:cNvSpPr>
          <p:nvPr/>
        </p:nvSpPr>
        <p:spPr bwMode="auto">
          <a:xfrm>
            <a:off x="1351166" y="4636599"/>
            <a:ext cx="212132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Avenir Heavy"/>
              </a:rPr>
              <a:t>Snabb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venir Heavy"/>
              </a:rPr>
              <a:t>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Avenir Heavy"/>
              </a:rPr>
              <a:t>och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venir Heavy"/>
              </a:rPr>
              <a:t>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Avenir Heavy"/>
              </a:rPr>
              <a:t>enkel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venir Heavy"/>
              </a:rPr>
              <a:t>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Avenir Heavy"/>
              </a:rPr>
              <a:t>implementering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+mn-lt"/>
              <a:cs typeface="Avenir Heavy"/>
            </a:endParaRPr>
          </a:p>
        </p:txBody>
      </p:sp>
      <p:sp>
        <p:nvSpPr>
          <p:cNvPr id="23" name="TextBox 2"/>
          <p:cNvSpPr txBox="1">
            <a:spLocks noChangeArrowheads="1"/>
          </p:cNvSpPr>
          <p:nvPr/>
        </p:nvSpPr>
        <p:spPr bwMode="auto">
          <a:xfrm>
            <a:off x="5657176" y="2618215"/>
            <a:ext cx="29657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Avenir Heavy"/>
              </a:rPr>
              <a:t>Lokalt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venir Heavy"/>
              </a:rPr>
              <a:t>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Avenir Heavy"/>
              </a:rPr>
              <a:t>betalningsalternativ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+mn-lt"/>
              <a:cs typeface="Avenir Heavy"/>
            </a:endParaRPr>
          </a:p>
        </p:txBody>
      </p:sp>
      <p:sp>
        <p:nvSpPr>
          <p:cNvPr id="24" name="TextBox 2"/>
          <p:cNvSpPr txBox="1">
            <a:spLocks noChangeArrowheads="1"/>
          </p:cNvSpPr>
          <p:nvPr/>
        </p:nvSpPr>
        <p:spPr bwMode="auto">
          <a:xfrm>
            <a:off x="5663688" y="3353155"/>
            <a:ext cx="295927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Avenir Heavy"/>
              </a:rPr>
              <a:t>Ser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venir Heavy"/>
              </a:rPr>
              <a:t> den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Avenir Heavy"/>
              </a:rPr>
              <a:t>verkliga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venir Heavy"/>
              </a:rPr>
              <a:t>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Avenir Heavy"/>
              </a:rPr>
              <a:t>kostnaden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venir Heavy"/>
              </a:rPr>
              <a:t> I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Avenir Heavy"/>
              </a:rPr>
              <a:t>lokal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venir Heavy"/>
              </a:rPr>
              <a:t>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Avenir Heavy"/>
              </a:rPr>
              <a:t>valuta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+mn-lt"/>
              <a:cs typeface="Avenir Heavy"/>
            </a:endParaRPr>
          </a:p>
        </p:txBody>
      </p:sp>
      <p:sp>
        <p:nvSpPr>
          <p:cNvPr id="25" name="TextBox 2"/>
          <p:cNvSpPr txBox="1">
            <a:spLocks noChangeArrowheads="1"/>
          </p:cNvSpPr>
          <p:nvPr/>
        </p:nvSpPr>
        <p:spPr bwMode="auto">
          <a:xfrm>
            <a:off x="5662601" y="4033697"/>
            <a:ext cx="29603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Avenir Heavy"/>
              </a:rPr>
              <a:t>Snabb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venir Heavy"/>
              </a:rPr>
              <a:t>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Avenir Heavy"/>
              </a:rPr>
              <a:t>säker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venir Heavy"/>
              </a:rPr>
              <a:t>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Avenir Heavy"/>
              </a:rPr>
              <a:t>leverans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+mn-lt"/>
              <a:cs typeface="Avenir Heavy"/>
            </a:endParaRPr>
          </a:p>
        </p:txBody>
      </p:sp>
      <p:sp>
        <p:nvSpPr>
          <p:cNvPr id="26" name="TextBox 2"/>
          <p:cNvSpPr txBox="1">
            <a:spLocks noChangeArrowheads="1"/>
          </p:cNvSpPr>
          <p:nvPr/>
        </p:nvSpPr>
        <p:spPr bwMode="auto">
          <a:xfrm>
            <a:off x="5657173" y="4525849"/>
            <a:ext cx="296579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Avenir Heavy"/>
              </a:rPr>
              <a:t>Dygnet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venir Heavy"/>
              </a:rPr>
              <a:t> runt support, chat, mail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+mn-lt"/>
                <a:cs typeface="Avenir Heavy"/>
              </a:rPr>
              <a:t>,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telefon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venir Heavy"/>
              </a:rPr>
              <a:t>,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Avenir Heavy"/>
              </a:rPr>
              <a:t>flera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venir Heavy"/>
              </a:rPr>
              <a:t>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Avenir Heavy"/>
              </a:rPr>
              <a:t>språk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venir Heavy"/>
              </a:rPr>
              <a:t>,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Avenir Heavy"/>
              </a:rPr>
              <a:t>telefon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+mn-lt"/>
              <a:cs typeface="Avenir Heavy"/>
            </a:endParaRPr>
          </a:p>
        </p:txBody>
      </p:sp>
      <p:pic>
        <p:nvPicPr>
          <p:cNvPr id="27" name="Picture 26" descr="Screen Shot 2015-09-15 at 2.15.10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864" y="2464596"/>
            <a:ext cx="560001" cy="609656"/>
          </a:xfrm>
          <a:prstGeom prst="rect">
            <a:avLst/>
          </a:prstGeom>
        </p:spPr>
      </p:pic>
      <p:pic>
        <p:nvPicPr>
          <p:cNvPr id="28" name="Picture 27" descr="Screen Shot 2015-09-15 at 2.18.12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093" y="3215160"/>
            <a:ext cx="583261" cy="597770"/>
          </a:xfrm>
          <a:prstGeom prst="rect">
            <a:avLst/>
          </a:prstGeom>
        </p:spPr>
      </p:pic>
      <p:pic>
        <p:nvPicPr>
          <p:cNvPr id="29" name="Picture 28" descr="Screen Shot 2015-09-15 at 2.15.20 P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219" y="3912153"/>
            <a:ext cx="560001" cy="605483"/>
          </a:xfrm>
          <a:prstGeom prst="rect">
            <a:avLst/>
          </a:prstGeom>
        </p:spPr>
      </p:pic>
      <p:pic>
        <p:nvPicPr>
          <p:cNvPr id="30" name="Picture 29" descr="Screen Shot 2015-09-15 at 2.15.38 P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206" y="4675188"/>
            <a:ext cx="608863" cy="56915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33521" y="1816500"/>
            <a:ext cx="2546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3DAE72"/>
                </a:solidFill>
              </a:rPr>
              <a:t>for</a:t>
            </a:r>
            <a:r>
              <a:rPr lang="en-US" sz="2400" dirty="0">
                <a:solidFill>
                  <a:srgbClr val="3DAE72"/>
                </a:solidFill>
              </a:rPr>
              <a:t> </a:t>
            </a:r>
            <a:r>
              <a:rPr lang="en-US" sz="2400" dirty="0" smtClean="0">
                <a:solidFill>
                  <a:srgbClr val="3DAE72"/>
                </a:solidFill>
              </a:rPr>
              <a:t>INSTITUTIONER</a:t>
            </a:r>
            <a:endParaRPr lang="en-US" sz="2400" dirty="0">
              <a:solidFill>
                <a:srgbClr val="3DAE72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37965" y="1816500"/>
            <a:ext cx="2134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>
                <a:solidFill>
                  <a:srgbClr val="3DAE72"/>
                </a:solidFill>
              </a:rPr>
              <a:t>för</a:t>
            </a:r>
            <a:r>
              <a:rPr lang="en-US" sz="2400" dirty="0" smtClean="0">
                <a:solidFill>
                  <a:srgbClr val="3DAE72"/>
                </a:solidFill>
              </a:rPr>
              <a:t> STUDENTEN</a:t>
            </a:r>
            <a:endParaRPr lang="en-US" sz="2400" dirty="0">
              <a:solidFill>
                <a:srgbClr val="3DAE72"/>
              </a:solidFill>
            </a:endParaRPr>
          </a:p>
        </p:txBody>
      </p:sp>
      <p:pic>
        <p:nvPicPr>
          <p:cNvPr id="33" name="Picture 27" descr="Screen Shot 2015-09-15 at 2.18.12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57" y="5376710"/>
            <a:ext cx="583261" cy="597770"/>
          </a:xfrm>
          <a:prstGeom prst="rect">
            <a:avLst/>
          </a:prstGeom>
        </p:spPr>
      </p:pic>
      <p:sp>
        <p:nvSpPr>
          <p:cNvPr id="34" name="TextBox 2"/>
          <p:cNvSpPr txBox="1">
            <a:spLocks noChangeArrowheads="1"/>
          </p:cNvSpPr>
          <p:nvPr/>
        </p:nvSpPr>
        <p:spPr bwMode="auto">
          <a:xfrm>
            <a:off x="1351168" y="5389456"/>
            <a:ext cx="21213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Avenir Heavy"/>
              </a:rPr>
              <a:t>Mycket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venir Heavy"/>
              </a:rPr>
              <a:t> bra support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+mn-lt"/>
              <a:cs typeface="Avenir Heavy"/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5663688" y="5385319"/>
            <a:ext cx="27774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bg1">
                    <a:lumMod val="50000"/>
                  </a:schemeClr>
                </a:solidFill>
                <a:cs typeface="Avenir Heavy"/>
              </a:rPr>
              <a:t>K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cs typeface="Avenir Heavy"/>
              </a:rPr>
              <a:t>an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cs typeface="Avenir Heavy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cs typeface="Avenir Heavy"/>
              </a:rPr>
              <a:t>följa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cs typeface="Avenir Heavy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cs typeface="Avenir Heavy"/>
              </a:rPr>
              <a:t>betalningen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cs typeface="Avenir Heavy"/>
              </a:rPr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cs typeface="Avenir Heavy"/>
              </a:rPr>
              <a:t>online, e-mail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cs typeface="Avenir Heavy"/>
              </a:rPr>
              <a:t>eller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cs typeface="Avenir Heavy"/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cs typeface="Avenir Heavy"/>
              </a:rPr>
              <a:t>sms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cs typeface="Avenir Heavy"/>
              </a:rPr>
              <a:t>. </a:t>
            </a:r>
            <a:endParaRPr lang="sv-SE" dirty="0"/>
          </a:p>
        </p:txBody>
      </p:sp>
      <p:pic>
        <p:nvPicPr>
          <p:cNvPr id="35" name="Picture 17" descr="Screen Shot 2015-09-15 at 2.40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784" y="5355537"/>
            <a:ext cx="625285" cy="605349"/>
          </a:xfrm>
          <a:prstGeom prst="rect">
            <a:avLst/>
          </a:prstGeom>
        </p:spPr>
      </p:pic>
      <p:sp>
        <p:nvSpPr>
          <p:cNvPr id="36" name="TextBox 2"/>
          <p:cNvSpPr txBox="1">
            <a:spLocks noChangeArrowheads="1"/>
          </p:cNvSpPr>
          <p:nvPr/>
        </p:nvSpPr>
        <p:spPr bwMode="auto">
          <a:xfrm>
            <a:off x="1351164" y="5830928"/>
            <a:ext cx="33685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Avenir Heavy"/>
              </a:rPr>
              <a:t>Enklare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venir Heavy"/>
              </a:rPr>
              <a:t>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Avenir Heavy"/>
              </a:rPr>
              <a:t>och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venir Heavy"/>
              </a:rPr>
              <a:t>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Avenir Heavy"/>
              </a:rPr>
              <a:t>säkrare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venir Heavy"/>
              </a:rPr>
              <a:t> 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Avenir Heavy"/>
              </a:rPr>
              <a:t>återbetalning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+mn-lt"/>
              <a:cs typeface="Avenir Heavy"/>
            </a:endParaRPr>
          </a:p>
        </p:txBody>
      </p:sp>
      <p:sp>
        <p:nvSpPr>
          <p:cNvPr id="37" name="TextBox 2"/>
          <p:cNvSpPr txBox="1">
            <a:spLocks noChangeArrowheads="1"/>
          </p:cNvSpPr>
          <p:nvPr/>
        </p:nvSpPr>
        <p:spPr bwMode="auto">
          <a:xfrm>
            <a:off x="5662601" y="6015594"/>
            <a:ext cx="29657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Avenir Heavy"/>
              </a:rPr>
              <a:t>Lägre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venir Heavy"/>
              </a:rPr>
              <a:t>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Avenir Heavy"/>
              </a:rPr>
              <a:t>kostnad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+mn-lt"/>
              <a:cs typeface="Avenir Heavy"/>
            </a:endParaRPr>
          </a:p>
        </p:txBody>
      </p:sp>
    </p:spTree>
    <p:extLst>
      <p:ext uri="{BB962C8B-B14F-4D97-AF65-F5344CB8AC3E}">
        <p14:creationId xmlns:p14="http://schemas.microsoft.com/office/powerpoint/2010/main" val="409664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Vår erfarenhet av att jobba med </a:t>
            </a:r>
            <a:r>
              <a:rPr lang="sv-SE" dirty="0" smtClean="0"/>
              <a:t>företaget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75656" y="1421179"/>
            <a:ext cx="7886700" cy="4351338"/>
          </a:xfrm>
        </p:spPr>
        <p:txBody>
          <a:bodyPr>
            <a:noAutofit/>
          </a:bodyPr>
          <a:lstStyle/>
          <a:p>
            <a:r>
              <a:rPr lang="sv-SE" sz="2400" dirty="0" smtClean="0"/>
              <a:t>Jättebra </a:t>
            </a:r>
            <a:r>
              <a:rPr lang="sv-SE" sz="2400" dirty="0"/>
              <a:t>support</a:t>
            </a:r>
          </a:p>
          <a:p>
            <a:r>
              <a:rPr lang="sv-SE" sz="2400" dirty="0" smtClean="0"/>
              <a:t>Enkelt att komma igång -Färdigt marknadsföringsmaterial</a:t>
            </a:r>
          </a:p>
          <a:p>
            <a:r>
              <a:rPr lang="sv-SE" sz="2400" dirty="0"/>
              <a:t>Flexibelt företag</a:t>
            </a:r>
          </a:p>
          <a:p>
            <a:r>
              <a:rPr lang="sv-SE" sz="2400" dirty="0" smtClean="0"/>
              <a:t>98% av studenterna betalar via </a:t>
            </a:r>
            <a:r>
              <a:rPr lang="sv-SE" sz="2400" dirty="0" smtClean="0"/>
              <a:t>tjänsten </a:t>
            </a:r>
            <a:r>
              <a:rPr lang="sv-SE" sz="2400" dirty="0" smtClean="0"/>
              <a:t>redan efter ett år. </a:t>
            </a:r>
            <a:endParaRPr lang="sv-SE" sz="2400" dirty="0"/>
          </a:p>
          <a:p>
            <a:r>
              <a:rPr lang="sv-SE" sz="2400" dirty="0"/>
              <a:t>Studentens inbetalning är garanterad även om något skulle hända med </a:t>
            </a:r>
            <a:r>
              <a:rPr lang="sv-SE" sz="2400" dirty="0" smtClean="0"/>
              <a:t>bolaget</a:t>
            </a:r>
            <a:endParaRPr lang="sv-SE" sz="2400" dirty="0" smtClean="0"/>
          </a:p>
          <a:p>
            <a:r>
              <a:rPr lang="sv-SE" sz="2400" dirty="0" smtClean="0"/>
              <a:t>Förenklat vår administration främst vid återbetalningar</a:t>
            </a:r>
          </a:p>
          <a:p>
            <a:r>
              <a:rPr lang="sv-SE" sz="2400" dirty="0" smtClean="0"/>
              <a:t>En av förutsättningarna för att ge </a:t>
            </a:r>
            <a:r>
              <a:rPr lang="sv-SE" sz="2400" dirty="0" smtClean="0"/>
              <a:t>studentservice </a:t>
            </a:r>
            <a:r>
              <a:rPr lang="sv-SE" sz="2400" dirty="0" smtClean="0"/>
              <a:t>ansvaret för hela processen fram till att återbetalningen ska attesteras i banken. </a:t>
            </a:r>
            <a:endParaRPr lang="sv-SE" sz="240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5AB5D-022E-3647-A3FF-C274539CC86B}" type="datetime1">
              <a:rPr lang="sv-SE" smtClean="0"/>
              <a:t>2019-08-20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C3C76-599F-0E44-997C-09DD619FB931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8190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Ev</a:t>
            </a:r>
            <a:r>
              <a:rPr lang="sv-SE" dirty="0" smtClean="0"/>
              <a:t> Risker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 smtClean="0"/>
              <a:t>Ev</a:t>
            </a:r>
            <a:r>
              <a:rPr lang="sv-SE" dirty="0" smtClean="0"/>
              <a:t> tvister ska avgöras i </a:t>
            </a:r>
            <a:r>
              <a:rPr lang="sv-SE" dirty="0" smtClean="0"/>
              <a:t>Brittisk </a:t>
            </a:r>
            <a:r>
              <a:rPr lang="sv-SE" dirty="0" smtClean="0"/>
              <a:t>domstol. – så säger avtalet idag. Högskolan Dalarna är enda lärosätet i </a:t>
            </a:r>
            <a:r>
              <a:rPr lang="sv-SE" dirty="0"/>
              <a:t>S</a:t>
            </a:r>
            <a:r>
              <a:rPr lang="sv-SE" dirty="0" smtClean="0"/>
              <a:t>kandinavien som använder denna </a:t>
            </a:r>
            <a:r>
              <a:rPr lang="sv-SE" dirty="0" smtClean="0"/>
              <a:t>tjänst i nuläget. </a:t>
            </a:r>
            <a:endParaRPr lang="sv-SE" dirty="0" smtClean="0"/>
          </a:p>
          <a:p>
            <a:pPr marL="0" indent="0">
              <a:buNone/>
            </a:pPr>
            <a:endParaRPr lang="sv-SE" dirty="0" smtClean="0"/>
          </a:p>
          <a:p>
            <a:r>
              <a:rPr lang="sv-SE" dirty="0" smtClean="0"/>
              <a:t>Betalningsflödena är separerade från bolaget Flywire – vilket enligt Flywire själva menar är en garanti för att studentens betalning alltid kommer fram även om bolaget Flywire sätts i konkurs. </a:t>
            </a:r>
          </a:p>
          <a:p>
            <a:endParaRPr lang="sv-SE" dirty="0" smtClean="0"/>
          </a:p>
          <a:p>
            <a:r>
              <a:rPr lang="sv-SE" dirty="0" smtClean="0"/>
              <a:t>Exklusivitetsavtal för internationella studentbetalningar anser vi vara bra. Vi får en helhetsbild över vilka studenter som har betalt.</a:t>
            </a:r>
          </a:p>
          <a:p>
            <a:r>
              <a:rPr lang="sv-SE" dirty="0" smtClean="0"/>
              <a:t>Att vi som lärosäte aktivt måste marknadsföra Flywire i </a:t>
            </a:r>
            <a:r>
              <a:rPr lang="sv-SE" dirty="0" smtClean="0"/>
              <a:t>vår kommunikation gentemot våra studenter dels </a:t>
            </a:r>
            <a:r>
              <a:rPr lang="sv-SE" dirty="0" smtClean="0"/>
              <a:t>på </a:t>
            </a:r>
            <a:r>
              <a:rPr lang="sv-SE" dirty="0" smtClean="0"/>
              <a:t>vår hemsida </a:t>
            </a:r>
            <a:r>
              <a:rPr lang="sv-SE" dirty="0" smtClean="0"/>
              <a:t>och </a:t>
            </a:r>
            <a:r>
              <a:rPr lang="sv-SE" dirty="0" smtClean="0"/>
              <a:t>dels via </a:t>
            </a:r>
            <a:r>
              <a:rPr lang="sv-SE" dirty="0" smtClean="0"/>
              <a:t>mail ser vi som en fördel. 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5AB5D-022E-3647-A3FF-C274539CC86B}" type="datetime1">
              <a:rPr lang="sv-SE" smtClean="0"/>
              <a:t>2019-08-20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C3C76-599F-0E44-997C-09DD619FB931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376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Utvecklingsmöjligheter för lärosätet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Knyta fastighetsbolagen till Flywire? </a:t>
            </a:r>
          </a:p>
          <a:p>
            <a:pPr lvl="1"/>
            <a:r>
              <a:rPr lang="sv-SE" dirty="0" smtClean="0"/>
              <a:t>Fastighetsbolagen skulle kunna erbjuda hyresbetalningar via flywire</a:t>
            </a:r>
          </a:p>
          <a:p>
            <a:pPr lvl="1"/>
            <a:r>
              <a:rPr lang="sv-SE" dirty="0" smtClean="0"/>
              <a:t>Många små transaktioner som vållar problem för studenterna innan de hinner få svenska konton, 3-4 månader</a:t>
            </a:r>
          </a:p>
          <a:p>
            <a:r>
              <a:rPr lang="sv-SE" dirty="0" smtClean="0"/>
              <a:t>Koppla Flywire direkt till hemsidan så att studenterna kommer direkt till Flywire när de söker efter internationell betalning på lärosätets hemsida. </a:t>
            </a:r>
          </a:p>
          <a:p>
            <a:r>
              <a:rPr lang="sv-SE" dirty="0" smtClean="0"/>
              <a:t>Koppla Flywire till </a:t>
            </a:r>
            <a:r>
              <a:rPr lang="sv-SE" dirty="0" err="1" smtClean="0"/>
              <a:t>Agresso</a:t>
            </a:r>
            <a:r>
              <a:rPr lang="sv-SE" dirty="0" smtClean="0"/>
              <a:t> så att betalningarna registreras via fil istället för manuellt. Ingen nytta för </a:t>
            </a:r>
            <a:r>
              <a:rPr lang="sv-SE" dirty="0" err="1" smtClean="0"/>
              <a:t>Hda</a:t>
            </a:r>
            <a:r>
              <a:rPr lang="sv-SE" dirty="0" smtClean="0"/>
              <a:t>.</a:t>
            </a:r>
          </a:p>
          <a:p>
            <a:endParaRPr lang="sv-SE" dirty="0" smtClean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5AB5D-022E-3647-A3FF-C274539CC86B}" type="datetime1">
              <a:rPr lang="sv-SE" smtClean="0"/>
              <a:t>2019-08-20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C3C76-599F-0E44-997C-09DD619FB931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5098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Utvecklingsmöjligheter för sektorn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UHR blir kund hos Flywire </a:t>
            </a:r>
          </a:p>
          <a:p>
            <a:pPr lvl="1"/>
            <a:r>
              <a:rPr lang="sv-SE" dirty="0" smtClean="0"/>
              <a:t>Erbjuder en betalning in för både registrering och terminsavgift. </a:t>
            </a:r>
          </a:p>
          <a:p>
            <a:pPr lvl="1"/>
            <a:r>
              <a:rPr lang="sv-SE" dirty="0" smtClean="0"/>
              <a:t>Informationen från studenten </a:t>
            </a:r>
            <a:r>
              <a:rPr lang="sv-SE" dirty="0" err="1" smtClean="0"/>
              <a:t>registeras</a:t>
            </a:r>
            <a:r>
              <a:rPr lang="sv-SE" dirty="0" smtClean="0"/>
              <a:t> i Antagning.se. 14000 årliga transaktioner som skulle kunna undvikas. </a:t>
            </a:r>
          </a:p>
          <a:p>
            <a:r>
              <a:rPr lang="sv-SE" dirty="0" smtClean="0"/>
              <a:t>Överföring av information från Antagning.se till Nya och vidare till </a:t>
            </a:r>
            <a:r>
              <a:rPr lang="sv-SE" dirty="0" err="1" smtClean="0"/>
              <a:t>Ladok</a:t>
            </a:r>
            <a:r>
              <a:rPr lang="sv-SE" dirty="0" smtClean="0"/>
              <a:t> </a:t>
            </a:r>
          </a:p>
          <a:p>
            <a:pPr lvl="1"/>
            <a:r>
              <a:rPr lang="sv-SE" dirty="0" smtClean="0"/>
              <a:t>En källinformation</a:t>
            </a:r>
          </a:p>
          <a:p>
            <a:pPr lvl="1"/>
            <a:r>
              <a:rPr lang="sv-SE" dirty="0" smtClean="0"/>
              <a:t>Studenten får besked om både antagning och att betalningen har kommit fram.  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5AB5D-022E-3647-A3FF-C274539CC86B}" type="datetime1">
              <a:rPr lang="sv-SE" smtClean="0"/>
              <a:t>2019-08-20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C3C76-599F-0E44-997C-09DD619FB931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982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Frågor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 smtClean="0"/>
              <a:t>För att kunna bli kund måste varje lärosäte söka tillstånd från Riksgälden. </a:t>
            </a:r>
          </a:p>
          <a:p>
            <a:pPr marL="0" indent="0">
              <a:buNone/>
            </a:pPr>
            <a:r>
              <a:rPr lang="sv-SE" dirty="0" smtClean="0"/>
              <a:t>Det verkar vara svårt att få </a:t>
            </a:r>
            <a:r>
              <a:rPr lang="sv-SE" dirty="0" smtClean="0"/>
              <a:t>ett tillstånd</a:t>
            </a:r>
            <a:r>
              <a:rPr lang="sv-SE" dirty="0" smtClean="0"/>
              <a:t>. </a:t>
            </a: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Finns det intresse att göra någon gemensam sak runt detta, hjälp från SUHF?</a:t>
            </a:r>
            <a:endParaRPr lang="sv-SE" dirty="0"/>
          </a:p>
          <a:p>
            <a:pPr marL="0" indent="0">
              <a:buNone/>
            </a:pPr>
            <a:r>
              <a:rPr lang="sv-SE" dirty="0" smtClean="0"/>
              <a:t> </a:t>
            </a:r>
          </a:p>
          <a:p>
            <a:pPr marL="0" indent="0">
              <a:buNone/>
            </a:pPr>
            <a:r>
              <a:rPr lang="sv-SE" dirty="0" smtClean="0"/>
              <a:t> 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5AB5D-022E-3647-A3FF-C274539CC86B}" type="datetime1">
              <a:rPr lang="sv-SE" smtClean="0"/>
              <a:t>2019-08-20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C3C76-599F-0E44-997C-09DD619FB931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978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Christer Sundin</a:t>
            </a:r>
            <a:br>
              <a:rPr lang="sv-SE" dirty="0" smtClean="0"/>
            </a:br>
            <a:r>
              <a:rPr lang="sv-SE" sz="4000" dirty="0" smtClean="0"/>
              <a:t>Ekonomichef, Högskolan Dalarna</a:t>
            </a:r>
            <a:endParaRPr lang="sv-SE" sz="4000" dirty="0"/>
          </a:p>
        </p:txBody>
      </p:sp>
    </p:spTree>
    <p:extLst>
      <p:ext uri="{BB962C8B-B14F-4D97-AF65-F5344CB8AC3E}">
        <p14:creationId xmlns:p14="http://schemas.microsoft.com/office/powerpoint/2010/main" val="27275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866407"/>
          </a:xfrm>
        </p:spPr>
        <p:txBody>
          <a:bodyPr/>
          <a:lstStyle/>
          <a:p>
            <a:r>
              <a:rPr lang="sv-SE" dirty="0" smtClean="0"/>
              <a:t>Agenda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3888" y="3024434"/>
            <a:ext cx="7886700" cy="2444381"/>
          </a:xfrm>
        </p:spPr>
        <p:txBody>
          <a:bodyPr/>
          <a:lstStyle/>
          <a:p>
            <a:r>
              <a:rPr lang="sv-SE" sz="2800" dirty="0" smtClean="0"/>
              <a:t>Processen avgiftsstudenter och hur den har utvecklas de senaste åren</a:t>
            </a:r>
          </a:p>
          <a:p>
            <a:r>
              <a:rPr lang="sv-SE" sz="2800" dirty="0" smtClean="0"/>
              <a:t>Vilken stöd vi fått med hjälp av ny banktjänst</a:t>
            </a:r>
          </a:p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107F0-18AC-3840-9813-B973E90A7AFA}" type="datetime1">
              <a:rPr lang="sv-SE" smtClean="0"/>
              <a:t>2019-08-20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C3C76-599F-0E44-997C-09DD619FB931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2723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3888" y="300097"/>
            <a:ext cx="7886700" cy="564427"/>
          </a:xfrm>
        </p:spPr>
        <p:txBody>
          <a:bodyPr/>
          <a:lstStyle/>
          <a:p>
            <a:r>
              <a:rPr lang="sv-SE" dirty="0" smtClean="0"/>
              <a:t>Processen för fakturering och betalning av avgiftsstudenter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107F0-18AC-3840-9813-B973E90A7AFA}" type="datetime1">
              <a:rPr lang="sv-SE" smtClean="0"/>
              <a:t>2019-08-20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C3C76-599F-0E44-997C-09DD619FB931}" type="slidenum">
              <a:rPr lang="sv-SE" smtClean="0"/>
              <a:t>4</a:t>
            </a:fld>
            <a:endParaRPr lang="sv-SE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6849294"/>
              </p:ext>
            </p:extLst>
          </p:nvPr>
        </p:nvGraphicFramePr>
        <p:xfrm>
          <a:off x="470275" y="1186877"/>
          <a:ext cx="8045075" cy="45798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Worksheet" r:id="rId3" imgW="11277600" imgH="6419752" progId="Excel.Sheet.12">
                  <p:embed/>
                </p:oleObj>
              </mc:Choice>
              <mc:Fallback>
                <p:oleObj name="Worksheet" r:id="rId3" imgW="11277600" imgH="641975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0275" y="1186877"/>
                        <a:ext cx="8045075" cy="45798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728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3888" y="315883"/>
            <a:ext cx="7886700" cy="855000"/>
          </a:xfrm>
        </p:spPr>
        <p:txBody>
          <a:bodyPr/>
          <a:lstStyle/>
          <a:p>
            <a:r>
              <a:rPr lang="sv-SE" dirty="0" smtClean="0"/>
              <a:t>Identifierade problem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8650" y="1781496"/>
            <a:ext cx="7886700" cy="3156264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Tidskrävande mailkommunikation med studenter som vill studera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Många överlämningar mellan framförallt Studentservice och ekonomiavdelningen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Många betalningar var betalda med fel belopp, valutakurseffekter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Svårt att hinna få visum i tid, mail, faktura, betaltider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Svårt att säkerställa säkra återbetalningar (penningtvätt)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Tidskrävande arbete att få korrekta bankuppgifter, inga standarder i världen…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Höga kostnader för återbetalningar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Stora behov av kontinuerliga avstämningar av gjorda betalningar mellan ekonomi och studentservice</a:t>
            </a:r>
          </a:p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107F0-18AC-3840-9813-B973E90A7AFA}" type="datetime1">
              <a:rPr lang="sv-SE" smtClean="0"/>
              <a:t>2019-08-20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C3C76-599F-0E44-997C-09DD619FB931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9275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3888" y="283371"/>
            <a:ext cx="7886700" cy="1204608"/>
          </a:xfrm>
        </p:spPr>
        <p:txBody>
          <a:bodyPr/>
          <a:lstStyle/>
          <a:p>
            <a:r>
              <a:rPr lang="sv-SE" dirty="0" smtClean="0"/>
              <a:t>Vad gjorde vi?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8650" y="1729886"/>
            <a:ext cx="7886700" cy="3748201"/>
          </a:xfrm>
        </p:spPr>
        <p:txBody>
          <a:bodyPr>
            <a:normAutofit lnSpcReduction="10000"/>
          </a:bodyPr>
          <a:lstStyle/>
          <a:p>
            <a:r>
              <a:rPr lang="sv-SE" b="1" dirty="0" smtClean="0"/>
              <a:t>Processkartläggning</a:t>
            </a:r>
          </a:p>
          <a:p>
            <a:r>
              <a:rPr lang="sv-SE" dirty="0" smtClean="0"/>
              <a:t>Flyttade ansvaret för fakturering från ekonomiavdelningen till studentservice</a:t>
            </a:r>
          </a:p>
          <a:p>
            <a:endParaRPr lang="sv-SE" dirty="0"/>
          </a:p>
          <a:p>
            <a:r>
              <a:rPr lang="sv-SE" b="1" dirty="0" smtClean="0"/>
              <a:t>Började söka efter best </a:t>
            </a:r>
            <a:r>
              <a:rPr lang="sv-SE" b="1" dirty="0" err="1" smtClean="0"/>
              <a:t>practice</a:t>
            </a:r>
            <a:r>
              <a:rPr lang="sv-SE" b="1" dirty="0" smtClean="0"/>
              <a:t> från andra universitet</a:t>
            </a:r>
          </a:p>
          <a:p>
            <a:r>
              <a:rPr lang="sv-SE" dirty="0" smtClean="0"/>
              <a:t>Vi kom då i kontakt med en bank som specialiserat sig på internationella betalningar för bl.a. studenter. –Flywire</a:t>
            </a:r>
          </a:p>
          <a:p>
            <a:endParaRPr lang="sv-SE" dirty="0"/>
          </a:p>
          <a:p>
            <a:r>
              <a:rPr lang="sv-SE" dirty="0" smtClean="0"/>
              <a:t>Sökte tillstånd från riksgälden och provade. </a:t>
            </a:r>
          </a:p>
          <a:p>
            <a:r>
              <a:rPr lang="sv-SE" dirty="0" smtClean="0"/>
              <a:t>	Första året hade vi ca 25% av betalningarna via Flywire</a:t>
            </a:r>
          </a:p>
          <a:p>
            <a:r>
              <a:rPr lang="sv-SE" dirty="0" smtClean="0"/>
              <a:t>	Andra året 98%. Det är ett fåtal som har släktingar eller som läser andra 	året som lyckats skaffa ett svenskt konto och gör betalningar direkt till 		</a:t>
            </a:r>
            <a:r>
              <a:rPr lang="sv-SE" dirty="0" err="1" smtClean="0"/>
              <a:t>Hda´s</a:t>
            </a:r>
            <a:r>
              <a:rPr lang="sv-SE" dirty="0" smtClean="0"/>
              <a:t> bankgiro.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107F0-18AC-3840-9813-B973E90A7AFA}" type="datetime1">
              <a:rPr lang="sv-SE" smtClean="0"/>
              <a:t>2019-08-20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C3C76-599F-0E44-997C-09DD619FB931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45917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3888" y="283370"/>
            <a:ext cx="7886700" cy="897037"/>
          </a:xfrm>
        </p:spPr>
        <p:txBody>
          <a:bodyPr/>
          <a:lstStyle/>
          <a:p>
            <a:r>
              <a:rPr lang="sv-SE" dirty="0" smtClean="0"/>
              <a:t>Ytterligare konsekvenser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3888" y="1454728"/>
            <a:ext cx="7886700" cy="4634924"/>
          </a:xfrm>
        </p:spPr>
        <p:txBody>
          <a:bodyPr/>
          <a:lstStyle/>
          <a:p>
            <a:r>
              <a:rPr lang="sv-SE" dirty="0" smtClean="0"/>
              <a:t>Slopade fakturor</a:t>
            </a:r>
          </a:p>
          <a:p>
            <a:r>
              <a:rPr lang="sv-SE" dirty="0" smtClean="0"/>
              <a:t>Delegering av återbetalningsbeslut </a:t>
            </a:r>
          </a:p>
          <a:p>
            <a:r>
              <a:rPr lang="sv-SE" dirty="0" smtClean="0"/>
              <a:t>Studentservice får egen inloggning till Flywire och kan själva ha kontroll på vilka studenter som betalat. </a:t>
            </a:r>
          </a:p>
          <a:p>
            <a:r>
              <a:rPr lang="sv-SE" dirty="0" smtClean="0"/>
              <a:t>Hela processen ägs nu av studentservice och behovet av ”överlämningar eller beslut är minimalt”</a:t>
            </a:r>
          </a:p>
          <a:p>
            <a:r>
              <a:rPr lang="sv-SE" dirty="0" smtClean="0"/>
              <a:t>Mycket snabbare hantering från att studenten visat intresse till att betalning skett= ansökan om visum kan påbörjas.  </a:t>
            </a:r>
            <a:endParaRPr lang="sv-SE" dirty="0"/>
          </a:p>
          <a:p>
            <a:endParaRPr lang="sv-SE" dirty="0" smtClean="0"/>
          </a:p>
          <a:p>
            <a:endParaRPr lang="sv-SE" dirty="0" smtClean="0"/>
          </a:p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107F0-18AC-3840-9813-B973E90A7AFA}" type="datetime1">
              <a:rPr lang="sv-SE" smtClean="0"/>
              <a:t>2019-08-20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C3C76-599F-0E44-997C-09DD619FB931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748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2448" y="283370"/>
            <a:ext cx="7886700" cy="921975"/>
          </a:xfrm>
        </p:spPr>
        <p:txBody>
          <a:bodyPr/>
          <a:lstStyle/>
          <a:p>
            <a:r>
              <a:rPr lang="sv-SE" dirty="0" smtClean="0"/>
              <a:t>Process idag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107F0-18AC-3840-9813-B973E90A7AFA}" type="datetime1">
              <a:rPr lang="sv-SE" smtClean="0"/>
              <a:t>2019-08-20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C3C76-599F-0E44-997C-09DD619FB931}" type="slidenum">
              <a:rPr lang="sv-SE" smtClean="0"/>
              <a:t>8</a:t>
            </a:fld>
            <a:endParaRPr lang="sv-SE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8283533"/>
              </p:ext>
            </p:extLst>
          </p:nvPr>
        </p:nvGraphicFramePr>
        <p:xfrm>
          <a:off x="628650" y="1118257"/>
          <a:ext cx="7117773" cy="53129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Worksheet" r:id="rId3" imgW="8001000" imgH="5972433" progId="Excel.Sheet.12">
                  <p:embed/>
                </p:oleObj>
              </mc:Choice>
              <mc:Fallback>
                <p:oleObj name="Worksheet" r:id="rId3" imgW="8001000" imgH="597243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8650" y="1118257"/>
                        <a:ext cx="7117773" cy="53129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014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8650" y="283370"/>
            <a:ext cx="7886700" cy="847161"/>
          </a:xfrm>
        </p:spPr>
        <p:txBody>
          <a:bodyPr/>
          <a:lstStyle/>
          <a:p>
            <a:r>
              <a:rPr lang="sv-SE" dirty="0" smtClean="0"/>
              <a:t>Ekonomiska konsekvenser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90390" y="1438940"/>
            <a:ext cx="7886700" cy="3690013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Enklare, säkrare och billigare återbetalningar 100-130 gjorda betalningar, arbetstid uppskattningsvis 1 månad + inga kostnader för </a:t>
            </a:r>
            <a:r>
              <a:rPr lang="sv-SE" dirty="0" smtClean="0"/>
              <a:t>återbetalningar.</a:t>
            </a:r>
            <a:endParaRPr lang="sv-SE" dirty="0" smtClean="0"/>
          </a:p>
          <a:p>
            <a:r>
              <a:rPr lang="sv-SE" dirty="0" smtClean="0"/>
              <a:t>Minskat arbetstid för fakturering 25% tjänst ca 440 timmar</a:t>
            </a:r>
          </a:p>
          <a:p>
            <a:r>
              <a:rPr lang="sv-SE" dirty="0" smtClean="0"/>
              <a:t>Minskat mailflöde i samband med fakturering, felaktiga betalningar, kontouppgifter vid återbetalning mm 25% ytterligare ca 440 timmar</a:t>
            </a:r>
          </a:p>
          <a:p>
            <a:r>
              <a:rPr lang="sv-SE" dirty="0" smtClean="0"/>
              <a:t>Uppskattningsvis en besparing per år på </a:t>
            </a:r>
            <a:r>
              <a:rPr lang="sv-SE" dirty="0" smtClean="0"/>
              <a:t>300  </a:t>
            </a:r>
            <a:r>
              <a:rPr lang="sv-SE" dirty="0" smtClean="0"/>
              <a:t>tkr</a:t>
            </a:r>
          </a:p>
          <a:p>
            <a:endParaRPr lang="sv-SE" dirty="0" smtClean="0"/>
          </a:p>
          <a:p>
            <a:r>
              <a:rPr lang="sv-SE" dirty="0" smtClean="0"/>
              <a:t>Säkra återbetalningar till samma konto!</a:t>
            </a:r>
          </a:p>
          <a:p>
            <a:r>
              <a:rPr lang="sv-SE" dirty="0" smtClean="0"/>
              <a:t>Studenten kan ansöka om visum </a:t>
            </a:r>
            <a:r>
              <a:rPr lang="sv-SE" dirty="0" smtClean="0"/>
              <a:t>snabbare</a:t>
            </a:r>
          </a:p>
          <a:p>
            <a:endParaRPr lang="sv-SE" dirty="0" smtClean="0"/>
          </a:p>
          <a:p>
            <a:r>
              <a:rPr lang="sv-SE" dirty="0" smtClean="0"/>
              <a:t>Studentens kostnad ca 300 kr + 1-2% av avgiften lägre än via andra banker.   Ca 350-400 tkr/år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107F0-18AC-3840-9813-B973E90A7AFA}" type="datetime1">
              <a:rPr lang="sv-SE" smtClean="0"/>
              <a:t>2019-08-20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C3C76-599F-0E44-997C-09DD619FB931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9039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D_PPT_Allmän_presentation_Master (Skrivskyddad)" id="{7F044AA2-B4DE-E546-A9FB-FB3E27F1B88A}" vid="{0EE18285-92D4-464B-ACFB-2F0BFB6481F4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Powerpointpresentation</Template>
  <TotalTime>3130</TotalTime>
  <Words>936</Words>
  <Application>Microsoft Office PowerPoint</Application>
  <PresentationFormat>Bildspel på skärmen (4:3)</PresentationFormat>
  <Paragraphs>355</Paragraphs>
  <Slides>19</Slides>
  <Notes>1</Notes>
  <HiddenSlides>0</HiddenSlides>
  <MMClips>0</MMClips>
  <ScaleCrop>false</ScaleCrop>
  <HeadingPairs>
    <vt:vector size="8" baseType="variant">
      <vt:variant>
        <vt:lpstr>Använt teckensnitt</vt:lpstr>
      </vt:variant>
      <vt:variant>
        <vt:i4>9</vt:i4>
      </vt:variant>
      <vt:variant>
        <vt:lpstr>Tema</vt:lpstr>
      </vt:variant>
      <vt:variant>
        <vt:i4>1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19</vt:i4>
      </vt:variant>
    </vt:vector>
  </HeadingPairs>
  <TitlesOfParts>
    <vt:vector size="30" baseType="lpstr">
      <vt:lpstr>ＭＳ Ｐゴシック</vt:lpstr>
      <vt:lpstr>Arial</vt:lpstr>
      <vt:lpstr>Avenir Heavy</vt:lpstr>
      <vt:lpstr>Avenir Medium</vt:lpstr>
      <vt:lpstr>Calibri</vt:lpstr>
      <vt:lpstr>Calibri Light</vt:lpstr>
      <vt:lpstr>Georgia</vt:lpstr>
      <vt:lpstr>Open Sans Semibold</vt:lpstr>
      <vt:lpstr>Wingdings</vt:lpstr>
      <vt:lpstr>Office-tema</vt:lpstr>
      <vt:lpstr>Worksheet</vt:lpstr>
      <vt:lpstr>PowerPoint-presentation</vt:lpstr>
      <vt:lpstr>Christer Sundin Ekonomichef, Högskolan Dalarna</vt:lpstr>
      <vt:lpstr>Agenda</vt:lpstr>
      <vt:lpstr>PowerPoint-presentation</vt:lpstr>
      <vt:lpstr>Identifierade problem</vt:lpstr>
      <vt:lpstr>Vad gjorde vi?</vt:lpstr>
      <vt:lpstr>Ytterligare konsekvenser</vt:lpstr>
      <vt:lpstr>Process idag</vt:lpstr>
      <vt:lpstr>Ekonomiska konsekvenser</vt:lpstr>
      <vt:lpstr>PowerPoint-presentation</vt:lpstr>
      <vt:lpstr>PowerPoint-presentation</vt:lpstr>
      <vt:lpstr>Exempel på en betalning</vt:lpstr>
      <vt:lpstr>Många alternativa betalningssätt</vt:lpstr>
      <vt:lpstr>Fördelar</vt:lpstr>
      <vt:lpstr>Vår erfarenhet av att jobba med företaget</vt:lpstr>
      <vt:lpstr>Ev Risker</vt:lpstr>
      <vt:lpstr>Utvecklingsmöjligheter för lärosätet</vt:lpstr>
      <vt:lpstr>Utvecklingsmöjligheter för sektorn</vt:lpstr>
      <vt:lpstr>Frågor</vt:lpstr>
    </vt:vector>
  </TitlesOfParts>
  <Company>Högskolan Dalarna IT-avdelningen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Brita Westberg</dc:creator>
  <cp:lastModifiedBy>Christer Sundin (HDa)</cp:lastModifiedBy>
  <cp:revision>142</cp:revision>
  <cp:lastPrinted>2019-08-14T06:42:49Z</cp:lastPrinted>
  <dcterms:created xsi:type="dcterms:W3CDTF">2017-04-01T08:44:36Z</dcterms:created>
  <dcterms:modified xsi:type="dcterms:W3CDTF">2019-08-20T10:49:52Z</dcterms:modified>
</cp:coreProperties>
</file>