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8"/>
  </p:notesMasterIdLst>
  <p:sldIdLst>
    <p:sldId id="361" r:id="rId5"/>
    <p:sldId id="343" r:id="rId6"/>
    <p:sldId id="341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0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0" autoAdjust="0"/>
    <p:restoredTop sz="95194" autoAdjust="0"/>
  </p:normalViewPr>
  <p:slideViewPr>
    <p:cSldViewPr snapToGrid="0" snapToObjects="1">
      <p:cViewPr varScale="1">
        <p:scale>
          <a:sx n="151" d="100"/>
          <a:sy n="151" d="100"/>
        </p:scale>
        <p:origin x="288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40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2FA3B-FB1A-744E-AC9C-1D77D3E304CB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07B-78B8-0A41-A6FD-B2454DDAA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1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1E07B-78B8-0A41-A6FD-B2454DDAA9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5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0B36-2363-451E-9BEC-0A7FA0F977B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333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799" y="910853"/>
            <a:ext cx="5391655" cy="2081821"/>
          </a:xfrm>
        </p:spPr>
        <p:txBody>
          <a:bodyPr anchor="b" anchorCtr="0"/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9800" y="3206986"/>
            <a:ext cx="5391654" cy="131445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om du vill redigera mall för underrubrikformat</a:t>
            </a:r>
            <a:endParaRPr lang="sv-SE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49313" y="4536032"/>
            <a:ext cx="5392737" cy="34607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000">
                <a:solidFill>
                  <a:srgbClr val="CACFCF"/>
                </a:solidFill>
              </a:defRPr>
            </a:lvl1pPr>
          </a:lstStyle>
          <a:p>
            <a:pPr lvl="0"/>
            <a:r>
              <a:rPr lang="sv-SE" noProof="0" smtClean="0"/>
              <a:t>Additional info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text w/ covering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6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 noProof="0" smtClean="0"/>
              <a:t>Klicka på ikonen för att lägga till onlinebild</a:t>
            </a:r>
            <a:endParaRPr lang="sv-SE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094" y="593978"/>
            <a:ext cx="6480000" cy="3644642"/>
          </a:xfrm>
        </p:spPr>
        <p:txBody>
          <a:bodyPr anchor="ctr" anchorCtr="0"/>
          <a:lstStyle>
            <a:lvl1pPr marL="0" indent="0" algn="ctr">
              <a:spcBef>
                <a:spcPts val="120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855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9869"/>
            <a:ext cx="8229600" cy="85725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56721"/>
            <a:ext cx="4038600" cy="293790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6721"/>
            <a:ext cx="4038600" cy="293790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986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2098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1920"/>
            <a:ext cx="4040188" cy="249270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622098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01920"/>
            <a:ext cx="4041775" cy="249270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65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U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525837" y="1194061"/>
            <a:ext cx="2092325" cy="2462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61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olo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799" y="910853"/>
            <a:ext cx="5391655" cy="2081821"/>
          </a:xfrm>
        </p:spPr>
        <p:txBody>
          <a:bodyPr anchor="b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9800" y="3206986"/>
            <a:ext cx="5391654" cy="131445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om du vill redigera mall för underrubrikformat</a:t>
            </a:r>
            <a:endParaRPr lang="sv-SE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49313" y="4536032"/>
            <a:ext cx="5392737" cy="34607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00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 smtClean="0"/>
              <a:t>Additional info</a:t>
            </a:r>
            <a:endParaRPr lang="sv-SE" noProof="0"/>
          </a:p>
        </p:txBody>
      </p:sp>
      <p:sp>
        <p:nvSpPr>
          <p:cNvPr id="6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 noProof="0" smtClean="0"/>
              <a:t>Klicka på ikonen för att lägga till onlinebild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94149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11" y="0"/>
            <a:ext cx="2627485" cy="145711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511" y="1689118"/>
            <a:ext cx="2627485" cy="2880000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5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884613" y="0"/>
            <a:ext cx="5259387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6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 noProof="0" smtClean="0"/>
              <a:t>Klicka på ikonen för att lägga till onlinebild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17739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2935" y="0"/>
            <a:ext cx="2627485" cy="145711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2935" y="1689118"/>
            <a:ext cx="2627485" cy="2880000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5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259387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85571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in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10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på ikonen för att lägga till onlinebild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86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2000" y="599870"/>
            <a:ext cx="6480000" cy="3644642"/>
          </a:xfrm>
        </p:spPr>
        <p:txBody>
          <a:bodyPr anchor="ctr" anchorCtr="0"/>
          <a:lstStyle>
            <a:lvl1pPr marL="0" indent="0" algn="ctr">
              <a:spcBef>
                <a:spcPts val="1200"/>
              </a:spcBef>
              <a:buNone/>
              <a:defRPr sz="2800" b="1"/>
            </a:lvl1pPr>
            <a:lvl2pPr marL="0" indent="0" algn="ctr">
              <a:spcBef>
                <a:spcPts val="1200"/>
              </a:spcBef>
              <a:buNone/>
              <a:defRPr/>
            </a:lvl2pPr>
            <a:lvl3pPr marL="0" indent="0" algn="ctr">
              <a:spcBef>
                <a:spcPts val="1200"/>
              </a:spcBef>
              <a:buNone/>
              <a:defRPr/>
            </a:lvl3pPr>
            <a:lvl4pPr marL="0" indent="0" algn="ctr">
              <a:spcBef>
                <a:spcPts val="1200"/>
              </a:spcBef>
              <a:buNone/>
              <a:defRPr/>
            </a:lvl4pPr>
            <a:lvl5pPr marL="0" indent="0" algn="ctr">
              <a:spcBef>
                <a:spcPts val="1200"/>
              </a:spcBef>
              <a:buNone/>
              <a:defRPr/>
            </a:lvl5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05828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text Colo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094" y="593978"/>
            <a:ext cx="6480000" cy="3644642"/>
          </a:xfrm>
        </p:spPr>
        <p:txBody>
          <a:bodyPr anchor="ctr" anchorCtr="0"/>
          <a:lstStyle>
            <a:lvl1pPr marL="0" indent="0" algn="ctr">
              <a:spcBef>
                <a:spcPts val="120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 noProof="0" smtClean="0"/>
              <a:t>Klicka på ikonen för att lägga till onlinebild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88970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boxe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 noProof="0" smtClean="0"/>
              <a:t>Klicka på ikonen för att lägga till onlinebild</a:t>
            </a:r>
            <a:endParaRPr lang="sv-SE" noProof="0"/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3781936" y="1683884"/>
            <a:ext cx="1462642" cy="764191"/>
          </a:xfrm>
          <a:solidFill>
            <a:schemeClr val="accent3"/>
          </a:solidFill>
        </p:spPr>
        <p:txBody>
          <a:bodyPr wrap="square" lIns="216000" tIns="108000" rIns="216000" bIns="90000" anchor="ctr" anchorCtr="1">
            <a:sp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4000" b="1">
                <a:solidFill>
                  <a:schemeClr val="bg1"/>
                </a:solidFill>
              </a:defRPr>
            </a:lvl1pPr>
            <a:lvl2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noProof="0" smtClean="0"/>
              <a:t>XXX</a:t>
            </a:r>
            <a:endParaRPr lang="sv-SE" noProof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928468" y="2375926"/>
            <a:ext cx="1462642" cy="764191"/>
          </a:xfrm>
          <a:solidFill>
            <a:schemeClr val="accent3"/>
          </a:solidFill>
        </p:spPr>
        <p:txBody>
          <a:bodyPr wrap="square" lIns="216000" tIns="108000" rIns="216000" bIns="90000" anchor="ctr" anchorCtr="1">
            <a:sp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4000" b="1">
                <a:solidFill>
                  <a:schemeClr val="bg1"/>
                </a:solidFill>
              </a:defRPr>
            </a:lvl1pPr>
            <a:lvl2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noProof="0" smtClean="0"/>
              <a:t>XXX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74628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animBg="1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2000" y="599869"/>
            <a:ext cx="648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000" y="1689118"/>
            <a:ext cx="6480000" cy="28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Redigera format för bakgrundstext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7" name="Picture 6" descr="MAU.pdf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422" y="4528470"/>
            <a:ext cx="1245460" cy="41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72" r:id="rId2"/>
    <p:sldLayoutId id="2147493457" r:id="rId3"/>
    <p:sldLayoutId id="2147493469" r:id="rId4"/>
    <p:sldLayoutId id="2147493470" r:id="rId5"/>
    <p:sldLayoutId id="2147493471" r:id="rId6"/>
    <p:sldLayoutId id="2147493467" r:id="rId7"/>
    <p:sldLayoutId id="2147493468" r:id="rId8"/>
    <p:sldLayoutId id="2147493491" r:id="rId9"/>
    <p:sldLayoutId id="2147493474" r:id="rId10"/>
    <p:sldLayoutId id="2147493459" r:id="rId11"/>
    <p:sldLayoutId id="2147493460" r:id="rId12"/>
    <p:sldLayoutId id="2147493462" r:id="rId13"/>
    <p:sldLayoutId id="2147493473" r:id="rId14"/>
    <p:sldLayoutId id="2147493490" r:id="rId15"/>
    <p:sldLayoutId id="2147493463" r:id="rId16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457200" rtl="0" eaLnBrk="1" latinLnBrk="0" hangingPunct="1">
        <a:lnSpc>
          <a:spcPct val="110000"/>
        </a:lnSpc>
        <a:spcBef>
          <a:spcPts val="12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457200" rtl="0" eaLnBrk="1" latinLnBrk="0" hangingPunct="1">
        <a:lnSpc>
          <a:spcPct val="110000"/>
        </a:lnSpc>
        <a:spcBef>
          <a:spcPts val="8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457200" rtl="0" eaLnBrk="1" latinLnBrk="0" hangingPunct="1">
        <a:lnSpc>
          <a:spcPct val="110000"/>
        </a:lnSpc>
        <a:spcBef>
          <a:spcPts val="6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457200" rtl="0" eaLnBrk="1" latinLnBrk="0" hangingPunct="1">
        <a:lnSpc>
          <a:spcPct val="110000"/>
        </a:lnSpc>
        <a:spcBef>
          <a:spcPts val="40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457200" rtl="0" eaLnBrk="1" latinLnBrk="0" hangingPunct="1">
        <a:lnSpc>
          <a:spcPct val="110000"/>
        </a:lnSpc>
        <a:spcBef>
          <a:spcPts val="4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49799" y="910853"/>
            <a:ext cx="7557222" cy="2081821"/>
          </a:xfrm>
        </p:spPr>
        <p:txBody>
          <a:bodyPr/>
          <a:lstStyle/>
          <a:p>
            <a:r>
              <a:rPr lang="sv-SE" dirty="0"/>
              <a:t>Hur kan vi koppla samman strategisk verksamhets­planering och kvalitetssystem i praktiken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49799" y="3206986"/>
            <a:ext cx="6324723" cy="1314450"/>
          </a:xfrm>
        </p:spPr>
        <p:txBody>
          <a:bodyPr/>
          <a:lstStyle/>
          <a:p>
            <a:r>
              <a:rPr lang="sv-SE" dirty="0" smtClean="0"/>
              <a:t>Birgitta Magnusson, processledare för </a:t>
            </a:r>
            <a:r>
              <a:rPr lang="sv-SE" i="1" dirty="0" smtClean="0"/>
              <a:t>Planera och följa upp verksamhet</a:t>
            </a:r>
          </a:p>
          <a:p>
            <a:r>
              <a:rPr lang="sv-SE" dirty="0" smtClean="0"/>
              <a:t>Anna Sandell, kvalitetskoordinator 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292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12232" y="598159"/>
            <a:ext cx="5450306" cy="857250"/>
          </a:xfrm>
        </p:spPr>
        <p:txBody>
          <a:bodyPr/>
          <a:lstStyle/>
          <a:p>
            <a:pPr algn="ctr"/>
            <a:r>
              <a:rPr lang="sv-SE" sz="2600" dirty="0" smtClean="0"/>
              <a:t>Varför vill vi koppla ihop </a:t>
            </a:r>
            <a:r>
              <a:rPr lang="sv-SE" sz="2600" dirty="0" smtClean="0"/>
              <a:t>dessa processer?</a:t>
            </a:r>
            <a:endParaRPr lang="sv-SE" sz="2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32000" y="1689118"/>
            <a:ext cx="6480000" cy="3086082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Övergripande mål i universitetets strategi är</a:t>
            </a:r>
            <a:br>
              <a:rPr lang="sv-SE" dirty="0"/>
            </a:br>
            <a:r>
              <a:rPr lang="sv-SE" i="1" dirty="0"/>
              <a:t>Hög kvalitet i utbildning och forskning</a:t>
            </a:r>
          </a:p>
          <a:p>
            <a:r>
              <a:rPr lang="sv-SE" dirty="0" smtClean="0"/>
              <a:t>Kvalitetssystemet förmår identifiera utvecklingsbehov, men:</a:t>
            </a:r>
          </a:p>
          <a:p>
            <a:r>
              <a:rPr lang="sv-SE" dirty="0" smtClean="0"/>
              <a:t>Kvalitetssystemet förmår </a:t>
            </a:r>
            <a:r>
              <a:rPr lang="sv-SE" i="1" dirty="0" smtClean="0"/>
              <a:t>inte ensamt </a:t>
            </a:r>
            <a:r>
              <a:rPr lang="sv-SE" dirty="0" smtClean="0"/>
              <a:t>agera på identifierade utvecklingsbehov.</a:t>
            </a:r>
            <a:br>
              <a:rPr lang="sv-SE" dirty="0" smtClean="0"/>
            </a:b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→ Hur kopplar vi samman kvalitetssystemet med verksamhetsplaneringen för att nå strategins mål, men utan att skapa ytterligare komplexitet?</a:t>
            </a:r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06966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3926" y="16554"/>
            <a:ext cx="7700211" cy="857250"/>
          </a:xfrm>
        </p:spPr>
        <p:txBody>
          <a:bodyPr/>
          <a:lstStyle/>
          <a:p>
            <a:pPr algn="ctr"/>
            <a:r>
              <a:rPr lang="sv-SE" sz="2600" dirty="0" smtClean="0"/>
              <a:t>Nuvarande arbetssätt</a:t>
            </a:r>
            <a:endParaRPr lang="sv-SE" sz="2600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29926" y="1272007"/>
            <a:ext cx="2880122" cy="2880122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4843226" y="1054549"/>
            <a:ext cx="37844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rgbClr val="FF0000"/>
                </a:solidFill>
              </a:rPr>
              <a:t>Kvalitetsdialoger på </a:t>
            </a:r>
            <a:r>
              <a:rPr lang="sv-SE" sz="1050" dirty="0" smtClean="0">
                <a:solidFill>
                  <a:srgbClr val="FF0000"/>
                </a:solidFill>
              </a:rPr>
              <a:t>institutionsnivå</a:t>
            </a:r>
          </a:p>
          <a:p>
            <a:r>
              <a:rPr lang="sv-SE" sz="1050" dirty="0"/>
              <a:t/>
            </a:r>
            <a:br>
              <a:rPr lang="sv-SE" sz="1050" dirty="0"/>
            </a:br>
            <a:r>
              <a:rPr lang="sv-SE" sz="1050" dirty="0"/>
              <a:t>           Beslut GVs och </a:t>
            </a:r>
            <a:r>
              <a:rPr lang="sv-SE" sz="1050" dirty="0" smtClean="0"/>
              <a:t>Bibliotekets </a:t>
            </a:r>
            <a:r>
              <a:rPr lang="sv-SE" sz="1050" dirty="0"/>
              <a:t>verksamhetsplaner. 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5809120" y="2836383"/>
            <a:ext cx="31628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 smtClean="0"/>
              <a:t>Förslag </a:t>
            </a:r>
            <a:r>
              <a:rPr lang="sv-SE" sz="1050" dirty="0"/>
              <a:t>till resursfördelning universitets- och fakultetsnivå. 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5485460" y="3557751"/>
            <a:ext cx="34214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rgbClr val="FF0000"/>
                </a:solidFill>
              </a:rPr>
              <a:t>Kvalitetsdialoger </a:t>
            </a:r>
            <a:r>
              <a:rPr lang="sv-SE" sz="1050" dirty="0" smtClean="0">
                <a:solidFill>
                  <a:srgbClr val="FF0000"/>
                </a:solidFill>
              </a:rPr>
              <a:t>universitetsnivå</a:t>
            </a:r>
            <a:endParaRPr lang="sv-SE" sz="1050" dirty="0">
              <a:solidFill>
                <a:srgbClr val="FF0000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4556792" y="4079035"/>
            <a:ext cx="428269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Beslut om resursfördelning och planeringsförutsättningar samt ram för gemensamma åtaganden (1+2 år) universitets- och fakultetsnivå.</a:t>
            </a:r>
            <a:br>
              <a:rPr lang="sv-SE" sz="1050" dirty="0"/>
            </a:br>
            <a:r>
              <a:rPr lang="sv-SE" sz="1050" dirty="0"/>
              <a:t>Beslut om indirekta kostnader och lokalkostnader (2+1 år). </a:t>
            </a:r>
          </a:p>
          <a:p>
            <a:r>
              <a:rPr lang="sv-SE" sz="1050" dirty="0"/>
              <a:t>Beslut om specificering av gemensamma </a:t>
            </a:r>
            <a:br>
              <a:rPr lang="sv-SE" sz="1050" dirty="0"/>
            </a:br>
            <a:r>
              <a:rPr lang="sv-SE" sz="1050" dirty="0"/>
              <a:t>åtaganden. 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5780929" y="2202262"/>
            <a:ext cx="378442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rgbClr val="FF0000"/>
                </a:solidFill>
              </a:rPr>
              <a:t>Kvalitetsdialoger fakultetsnivå</a:t>
            </a:r>
            <a:r>
              <a:rPr lang="sv-SE" sz="1050" dirty="0"/>
              <a:t>. </a:t>
            </a:r>
            <a:br>
              <a:rPr lang="sv-SE" sz="1050" dirty="0"/>
            </a:br>
            <a:endParaRPr lang="sv-SE" sz="1050" dirty="0"/>
          </a:p>
        </p:txBody>
      </p:sp>
      <p:sp>
        <p:nvSpPr>
          <p:cNvPr id="17" name="textruta 16"/>
          <p:cNvSpPr txBox="1"/>
          <p:nvPr/>
        </p:nvSpPr>
        <p:spPr>
          <a:xfrm>
            <a:off x="2047047" y="3954089"/>
            <a:ext cx="18595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Kvartalsbokslut och prognos. 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733927" y="2985763"/>
            <a:ext cx="23091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050" dirty="0"/>
              <a:t>Riskanalyser. </a:t>
            </a:r>
            <a:r>
              <a:rPr lang="sv-SE" sz="1050" dirty="0" smtClean="0"/>
              <a:t/>
            </a:r>
            <a:br>
              <a:rPr lang="sv-SE" sz="1050" dirty="0" smtClean="0"/>
            </a:br>
            <a:endParaRPr lang="sv-SE" sz="1050" dirty="0"/>
          </a:p>
        </p:txBody>
      </p:sp>
      <p:sp>
        <p:nvSpPr>
          <p:cNvPr id="19" name="textruta 18"/>
          <p:cNvSpPr txBox="1"/>
          <p:nvPr/>
        </p:nvSpPr>
        <p:spPr>
          <a:xfrm>
            <a:off x="300433" y="2480038"/>
            <a:ext cx="27802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Integrerat arbete med verksamhetsplaner, kompetensförsörjningsplaner och budget.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-111408" y="2111310"/>
            <a:ext cx="30747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050" dirty="0" smtClean="0">
                <a:solidFill>
                  <a:srgbClr val="FF0000"/>
                </a:solidFill>
              </a:rPr>
              <a:t>Verksamhetsdialoger </a:t>
            </a:r>
            <a:r>
              <a:rPr lang="sv-SE" sz="1050" dirty="0">
                <a:solidFill>
                  <a:srgbClr val="FF0000"/>
                </a:solidFill>
              </a:rPr>
              <a:t>fakultetsnivå.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-186881" y="1435287"/>
            <a:ext cx="345058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050" dirty="0">
                <a:solidFill>
                  <a:srgbClr val="FF0000"/>
                </a:solidFill>
              </a:rPr>
              <a:t>Verksamhetsdialoger </a:t>
            </a:r>
            <a:r>
              <a:rPr lang="sv-SE" sz="1050" dirty="0" smtClean="0">
                <a:solidFill>
                  <a:srgbClr val="FF0000"/>
                </a:solidFill>
              </a:rPr>
              <a:t>universitetsnivå. </a:t>
            </a:r>
            <a:r>
              <a:rPr lang="sv-SE" sz="1050" dirty="0" smtClean="0"/>
              <a:t>Budgetdiskussioner </a:t>
            </a:r>
            <a:r>
              <a:rPr lang="sv-SE" sz="1050" dirty="0"/>
              <a:t>universitetsnivå.                </a:t>
            </a:r>
          </a:p>
          <a:p>
            <a:pPr algn="r"/>
            <a:r>
              <a:rPr lang="sv-SE" sz="1050" dirty="0"/>
              <a:t>                               Förslag till GVs prioriteringar. 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633700" y="974755"/>
            <a:ext cx="37875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Beslut budget. Beslut institutionernas verksamhetsplaner</a:t>
            </a:r>
            <a:r>
              <a:rPr lang="sv-SE" sz="1050" dirty="0" smtClean="0"/>
              <a:t>.</a:t>
            </a:r>
            <a:endParaRPr lang="sv-SE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92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U — Svenska">
  <a:themeElements>
    <a:clrScheme name="MAU">
      <a:dk1>
        <a:srgbClr val="000000"/>
      </a:dk1>
      <a:lt1>
        <a:sysClr val="window" lastClr="FFFFFF"/>
      </a:lt1>
      <a:dk2>
        <a:srgbClr val="60646C"/>
      </a:dk2>
      <a:lt2>
        <a:srgbClr val="E2E5E5"/>
      </a:lt2>
      <a:accent1>
        <a:srgbClr val="DA0123"/>
      </a:accent1>
      <a:accent2>
        <a:srgbClr val="342664"/>
      </a:accent2>
      <a:accent3>
        <a:srgbClr val="16A191"/>
      </a:accent3>
      <a:accent4>
        <a:srgbClr val="FEDC09"/>
      </a:accent4>
      <a:accent5>
        <a:srgbClr val="D8D4E7"/>
      </a:accent5>
      <a:accent6>
        <a:srgbClr val="D8EAE9"/>
      </a:accent6>
      <a:hlink>
        <a:srgbClr val="000000"/>
      </a:hlink>
      <a:folHlink>
        <a:srgbClr val="000000"/>
      </a:folHlink>
    </a:clrScheme>
    <a:fontScheme name="MAU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Aria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sharepoint/v3/field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MAU-PPT_SV_16-9</Template>
  <TotalTime>13751</TotalTime>
  <Words>114</Words>
  <Application>Microsoft Office PowerPoint</Application>
  <PresentationFormat>Bildspel på skärmen (16:9)</PresentationFormat>
  <Paragraphs>25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Arial</vt:lpstr>
      <vt:lpstr>Calibri</vt:lpstr>
      <vt:lpstr>MAU — Svenska</vt:lpstr>
      <vt:lpstr>Hur kan vi koppla samman strategisk verksamhets­planering och kvalitetssystem i praktiken?</vt:lpstr>
      <vt:lpstr>Varför vill vi koppla ihop dessa processer?</vt:lpstr>
      <vt:lpstr>Nuvarande arbetssätt</vt:lpstr>
    </vt:vector>
  </TitlesOfParts>
  <Company>Malmö högskola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Forskarutbildningen vid Malmö universitet</dc:title>
  <dc:creator>Christian Stråhlman</dc:creator>
  <cp:lastModifiedBy>Anna Sandell</cp:lastModifiedBy>
  <cp:revision>106</cp:revision>
  <dcterms:created xsi:type="dcterms:W3CDTF">2018-02-06T07:04:33Z</dcterms:created>
  <dcterms:modified xsi:type="dcterms:W3CDTF">2019-08-20T12:01:23Z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