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72" r:id="rId2"/>
    <p:sldId id="273" r:id="rId3"/>
    <p:sldId id="275" r:id="rId4"/>
    <p:sldId id="271" r:id="rId5"/>
    <p:sldId id="274" r:id="rId6"/>
    <p:sldId id="276" r:id="rId7"/>
    <p:sldId id="277" r:id="rId8"/>
    <p:sldId id="280" r:id="rId9"/>
    <p:sldId id="281" r:id="rId10"/>
    <p:sldId id="278" r:id="rId11"/>
    <p:sldId id="279" r:id="rId12"/>
    <p:sldId id="283" r:id="rId13"/>
    <p:sldId id="282" r:id="rId14"/>
  </p:sldIdLst>
  <p:sldSz cx="18291175" cy="10290175"/>
  <p:notesSz cx="6858000" cy="9144000"/>
  <p:defaultTextStyle>
    <a:defPPr>
      <a:defRPr lang="sv-SE"/>
    </a:defPPr>
    <a:lvl1pPr algn="l" defTabSz="816605"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816605" algn="l" defTabSz="816605"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1633210" algn="l" defTabSz="816605"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2449815" algn="l" defTabSz="816605"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3266420" algn="l" defTabSz="816605"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4083025" algn="l" defTabSz="816605" rtl="0" eaLnBrk="1" latinLnBrk="0" hangingPunct="1">
      <a:defRPr kern="1200">
        <a:solidFill>
          <a:schemeClr val="tx1"/>
        </a:solidFill>
        <a:latin typeface="Arial" charset="0"/>
        <a:ea typeface="ＭＳ Ｐゴシック" charset="0"/>
        <a:cs typeface="ＭＳ Ｐゴシック" charset="0"/>
      </a:defRPr>
    </a:lvl6pPr>
    <a:lvl7pPr marL="4899630" algn="l" defTabSz="816605" rtl="0" eaLnBrk="1" latinLnBrk="0" hangingPunct="1">
      <a:defRPr kern="1200">
        <a:solidFill>
          <a:schemeClr val="tx1"/>
        </a:solidFill>
        <a:latin typeface="Arial" charset="0"/>
        <a:ea typeface="ＭＳ Ｐゴシック" charset="0"/>
        <a:cs typeface="ＭＳ Ｐゴシック" charset="0"/>
      </a:defRPr>
    </a:lvl7pPr>
    <a:lvl8pPr marL="5716234" algn="l" defTabSz="816605" rtl="0" eaLnBrk="1" latinLnBrk="0" hangingPunct="1">
      <a:defRPr kern="1200">
        <a:solidFill>
          <a:schemeClr val="tx1"/>
        </a:solidFill>
        <a:latin typeface="Arial" charset="0"/>
        <a:ea typeface="ＭＳ Ｐゴシック" charset="0"/>
        <a:cs typeface="ＭＳ Ｐゴシック" charset="0"/>
      </a:defRPr>
    </a:lvl8pPr>
    <a:lvl9pPr marL="6532839" algn="l" defTabSz="816605"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376">
          <p15:clr>
            <a:srgbClr val="A4A3A4"/>
          </p15:clr>
        </p15:guide>
        <p15:guide id="2" orient="horz" pos="2360">
          <p15:clr>
            <a:srgbClr val="A4A3A4"/>
          </p15:clr>
        </p15:guide>
        <p15:guide id="3" pos="5761">
          <p15:clr>
            <a:srgbClr val="A4A3A4"/>
          </p15:clr>
        </p15:guide>
        <p15:guide id="4" pos="1216">
          <p15:clr>
            <a:srgbClr val="A4A3A4"/>
          </p15:clr>
        </p15:guide>
        <p15:guide id="5" pos="93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96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125" autoAdjust="0"/>
  </p:normalViewPr>
  <p:slideViewPr>
    <p:cSldViewPr snapToGrid="0" snapToObjects="1">
      <p:cViewPr>
        <p:scale>
          <a:sx n="40" d="100"/>
          <a:sy n="40" d="100"/>
        </p:scale>
        <p:origin x="2496" y="834"/>
      </p:cViewPr>
      <p:guideLst>
        <p:guide orient="horz" pos="1376"/>
        <p:guide orient="horz" pos="2360"/>
        <p:guide pos="5761"/>
        <p:guide pos="1216"/>
        <p:guide pos="93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55197B-5AF4-2B42-9993-0BFCAE3374C2}" type="datetimeFigureOut">
              <a:rPr lang="sv-SE" smtClean="0"/>
              <a:t>2019-08-15</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1C591D-95C6-9C42-AAD7-218122561E41}" type="slidenum">
              <a:rPr lang="sv-SE" smtClean="0"/>
              <a:t>‹#›</a:t>
            </a:fld>
            <a:endParaRPr lang="sv-SE"/>
          </a:p>
        </p:txBody>
      </p:sp>
    </p:spTree>
    <p:extLst>
      <p:ext uri="{BB962C8B-B14F-4D97-AF65-F5344CB8AC3E}">
        <p14:creationId xmlns:p14="http://schemas.microsoft.com/office/powerpoint/2010/main" val="23480460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ＭＳ Ｐゴシック" pitchFamily="34" charset="-128"/>
                <a:cs typeface="+mn-cs"/>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5EA1D53-FE1C-F645-A4F8-7D6770780053}" type="datetimeFigureOut">
              <a:rPr lang="sv-SE"/>
              <a:pPr/>
              <a:t>2019-08-15</a:t>
            </a:fld>
            <a:endParaRPr lang="sv-SE"/>
          </a:p>
        </p:txBody>
      </p:sp>
      <p:sp>
        <p:nvSpPr>
          <p:cNvPr id="4" name="Platshållare för bildobjekt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ＭＳ Ｐゴシック" pitchFamily="34" charset="-128"/>
                <a:cs typeface="+mn-cs"/>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7040AC2-C51C-7F4C-A141-1C564DE5A8B6}" type="slidenum">
              <a:rPr lang="sv-SE"/>
              <a:pPr/>
              <a:t>‹#›</a:t>
            </a:fld>
            <a:endParaRPr lang="sv-SE"/>
          </a:p>
        </p:txBody>
      </p:sp>
    </p:spTree>
    <p:extLst>
      <p:ext uri="{BB962C8B-B14F-4D97-AF65-F5344CB8AC3E}">
        <p14:creationId xmlns:p14="http://schemas.microsoft.com/office/powerpoint/2010/main" val="178841081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2100" kern="1200">
        <a:solidFill>
          <a:schemeClr val="tx1"/>
        </a:solidFill>
        <a:latin typeface="+mn-lt"/>
        <a:ea typeface="ＭＳ Ｐゴシック" charset="0"/>
        <a:cs typeface="+mn-cs"/>
      </a:defRPr>
    </a:lvl1pPr>
    <a:lvl2pPr marL="816605" algn="l" rtl="0" eaLnBrk="0" fontAlgn="base" hangingPunct="0">
      <a:spcBef>
        <a:spcPct val="30000"/>
      </a:spcBef>
      <a:spcAft>
        <a:spcPct val="0"/>
      </a:spcAft>
      <a:defRPr sz="2100" kern="1200">
        <a:solidFill>
          <a:schemeClr val="tx1"/>
        </a:solidFill>
        <a:latin typeface="+mn-lt"/>
        <a:ea typeface="ＭＳ Ｐゴシック" charset="0"/>
        <a:cs typeface="+mn-cs"/>
      </a:defRPr>
    </a:lvl2pPr>
    <a:lvl3pPr marL="1633210" algn="l" rtl="0" eaLnBrk="0" fontAlgn="base" hangingPunct="0">
      <a:spcBef>
        <a:spcPct val="30000"/>
      </a:spcBef>
      <a:spcAft>
        <a:spcPct val="0"/>
      </a:spcAft>
      <a:defRPr sz="2100" kern="1200">
        <a:solidFill>
          <a:schemeClr val="tx1"/>
        </a:solidFill>
        <a:latin typeface="+mn-lt"/>
        <a:ea typeface="ＭＳ Ｐゴシック" charset="0"/>
        <a:cs typeface="+mn-cs"/>
      </a:defRPr>
    </a:lvl3pPr>
    <a:lvl4pPr marL="2449815" algn="l" rtl="0" eaLnBrk="0" fontAlgn="base" hangingPunct="0">
      <a:spcBef>
        <a:spcPct val="30000"/>
      </a:spcBef>
      <a:spcAft>
        <a:spcPct val="0"/>
      </a:spcAft>
      <a:defRPr sz="2100" kern="1200">
        <a:solidFill>
          <a:schemeClr val="tx1"/>
        </a:solidFill>
        <a:latin typeface="+mn-lt"/>
        <a:ea typeface="ＭＳ Ｐゴシック" charset="0"/>
        <a:cs typeface="+mn-cs"/>
      </a:defRPr>
    </a:lvl4pPr>
    <a:lvl5pPr marL="3266420" algn="l" rtl="0" eaLnBrk="0" fontAlgn="base" hangingPunct="0">
      <a:spcBef>
        <a:spcPct val="30000"/>
      </a:spcBef>
      <a:spcAft>
        <a:spcPct val="0"/>
      </a:spcAft>
      <a:defRPr sz="2100" kern="1200">
        <a:solidFill>
          <a:schemeClr val="tx1"/>
        </a:solidFill>
        <a:latin typeface="+mn-lt"/>
        <a:ea typeface="ＭＳ Ｐゴシック" charset="0"/>
        <a:cs typeface="+mn-cs"/>
      </a:defRPr>
    </a:lvl5pPr>
    <a:lvl6pPr marL="4083025" algn="l" defTabSz="1633210" rtl="0" eaLnBrk="1" latinLnBrk="0" hangingPunct="1">
      <a:defRPr sz="2100" kern="1200">
        <a:solidFill>
          <a:schemeClr val="tx1"/>
        </a:solidFill>
        <a:latin typeface="+mn-lt"/>
        <a:ea typeface="+mn-ea"/>
        <a:cs typeface="+mn-cs"/>
      </a:defRPr>
    </a:lvl6pPr>
    <a:lvl7pPr marL="4899630" algn="l" defTabSz="1633210" rtl="0" eaLnBrk="1" latinLnBrk="0" hangingPunct="1">
      <a:defRPr sz="2100" kern="1200">
        <a:solidFill>
          <a:schemeClr val="tx1"/>
        </a:solidFill>
        <a:latin typeface="+mn-lt"/>
        <a:ea typeface="+mn-ea"/>
        <a:cs typeface="+mn-cs"/>
      </a:defRPr>
    </a:lvl7pPr>
    <a:lvl8pPr marL="5716234" algn="l" defTabSz="1633210" rtl="0" eaLnBrk="1" latinLnBrk="0" hangingPunct="1">
      <a:defRPr sz="2100" kern="1200">
        <a:solidFill>
          <a:schemeClr val="tx1"/>
        </a:solidFill>
        <a:latin typeface="+mn-lt"/>
        <a:ea typeface="+mn-ea"/>
        <a:cs typeface="+mn-cs"/>
      </a:defRPr>
    </a:lvl8pPr>
    <a:lvl9pPr marL="6532839" algn="l" defTabSz="1633210"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Maria Wennerstrand heter jag och arbetar som HR-strateg på Örebro universitet. Under 2018</a:t>
            </a:r>
            <a:r>
              <a:rPr lang="sv-SE" baseline="0" dirty="0" smtClean="0"/>
              <a:t> ledde jag arbetet med Örebro universitets ansökan om utmärkelsen HR Excellens in Research. Jag ska berätta för er om vår resa.</a:t>
            </a:r>
            <a:endParaRPr lang="sv-SE" dirty="0"/>
          </a:p>
        </p:txBody>
      </p:sp>
      <p:sp>
        <p:nvSpPr>
          <p:cNvPr id="4" name="Platshållare för bildnummer 3"/>
          <p:cNvSpPr>
            <a:spLocks noGrp="1"/>
          </p:cNvSpPr>
          <p:nvPr>
            <p:ph type="sldNum" sz="quarter" idx="10"/>
          </p:nvPr>
        </p:nvSpPr>
        <p:spPr/>
        <p:txBody>
          <a:bodyPr/>
          <a:lstStyle/>
          <a:p>
            <a:fld id="{47040AC2-C51C-7F4C-A141-1C564DE5A8B6}" type="slidenum">
              <a:rPr lang="sv-SE" smtClean="0"/>
              <a:pPr/>
              <a:t>1</a:t>
            </a:fld>
            <a:endParaRPr lang="sv-SE"/>
          </a:p>
        </p:txBody>
      </p:sp>
    </p:spTree>
    <p:extLst>
      <p:ext uri="{BB962C8B-B14F-4D97-AF65-F5344CB8AC3E}">
        <p14:creationId xmlns:p14="http://schemas.microsoft.com/office/powerpoint/2010/main" val="1036014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20000"/>
          </a:bodyPr>
          <a:lstStyle/>
          <a:p>
            <a:r>
              <a:rPr lang="sv-SE" dirty="0" smtClean="0"/>
              <a:t>Sammanställning </a:t>
            </a:r>
            <a:r>
              <a:rPr lang="sv-SE" dirty="0" smtClean="0"/>
              <a:t>av GAP-analys och Action Plan gjordes av Miles och Maria. </a:t>
            </a:r>
          </a:p>
          <a:p>
            <a:r>
              <a:rPr lang="sv-SE" dirty="0" smtClean="0"/>
              <a:t>8 av de 40 principerna är med i </a:t>
            </a:r>
            <a:r>
              <a:rPr lang="sv-SE" dirty="0" smtClean="0"/>
              <a:t>vår handlingsplan. Och ansökan med fullständig GAP-analys och Action plan skickades in i slutet på mars 2018.</a:t>
            </a:r>
            <a:endParaRPr lang="sv-SE" dirty="0" smtClean="0"/>
          </a:p>
          <a:p>
            <a:pPr marL="0" indent="0">
              <a:buNone/>
            </a:pPr>
            <a:r>
              <a:rPr lang="sv-SE" dirty="0" smtClean="0"/>
              <a:t>Som ni ser tog det sedan</a:t>
            </a:r>
            <a:r>
              <a:rPr lang="sv-SE" baseline="0" dirty="0" smtClean="0"/>
              <a:t> ett tag innan å</a:t>
            </a:r>
            <a:r>
              <a:rPr lang="sv-SE" dirty="0" smtClean="0"/>
              <a:t>terkopplingen </a:t>
            </a:r>
            <a:r>
              <a:rPr lang="sv-SE" dirty="0" smtClean="0"/>
              <a:t>från granskarna kom den 21/8 2018 – ny bild!</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47040AC2-C51C-7F4C-A141-1C564DE5A8B6}" type="slidenum">
              <a:rPr lang="sv-SE" smtClean="0"/>
              <a:pPr/>
              <a:t>10</a:t>
            </a:fld>
            <a:endParaRPr lang="sv-SE"/>
          </a:p>
        </p:txBody>
      </p:sp>
    </p:spTree>
    <p:extLst>
      <p:ext uri="{BB962C8B-B14F-4D97-AF65-F5344CB8AC3E}">
        <p14:creationId xmlns:p14="http://schemas.microsoft.com/office/powerpoint/2010/main" val="1680166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7040AC2-C51C-7F4C-A141-1C564DE5A8B6}" type="slidenum">
              <a:rPr lang="sv-SE" smtClean="0"/>
              <a:pPr/>
              <a:t>11</a:t>
            </a:fld>
            <a:endParaRPr lang="sv-SE"/>
          </a:p>
        </p:txBody>
      </p:sp>
    </p:spTree>
    <p:extLst>
      <p:ext uri="{BB962C8B-B14F-4D97-AF65-F5344CB8AC3E}">
        <p14:creationId xmlns:p14="http://schemas.microsoft.com/office/powerpoint/2010/main" val="4212779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Projektgruppen</a:t>
            </a:r>
            <a:r>
              <a:rPr lang="sv-SE" baseline="0" dirty="0" smtClean="0"/>
              <a:t> hade upplösts i och med inskickandet av ansökan så därför var det jag och Miles som reviderade GAP-analys och handlingsplan utefter de synpunkter som inkom. En reviderad ansökan skickades in i november 2018 och straxt innan jul förra året fick vi beskedet att vi tilldelats utmärkelsen.</a:t>
            </a:r>
          </a:p>
          <a:p>
            <a:r>
              <a:rPr lang="sv-SE" baseline="0" dirty="0" smtClean="0"/>
              <a:t>Örebro universitet befinner sig just nu i implementeringsfasen av den handlingsplan som skickats in till kommissionen och även detta arbete drivs i projektform.</a:t>
            </a:r>
            <a:endParaRPr lang="sv-SE" dirty="0" smtClean="0"/>
          </a:p>
          <a:p>
            <a:endParaRPr lang="sv-SE" dirty="0"/>
          </a:p>
        </p:txBody>
      </p:sp>
      <p:sp>
        <p:nvSpPr>
          <p:cNvPr id="4" name="Platshållare för bildnummer 3"/>
          <p:cNvSpPr>
            <a:spLocks noGrp="1"/>
          </p:cNvSpPr>
          <p:nvPr>
            <p:ph type="sldNum" sz="quarter" idx="10"/>
          </p:nvPr>
        </p:nvSpPr>
        <p:spPr/>
        <p:txBody>
          <a:bodyPr/>
          <a:lstStyle/>
          <a:p>
            <a:fld id="{47040AC2-C51C-7F4C-A141-1C564DE5A8B6}" type="slidenum">
              <a:rPr lang="sv-SE" smtClean="0"/>
              <a:pPr/>
              <a:t>12</a:t>
            </a:fld>
            <a:endParaRPr lang="sv-SE"/>
          </a:p>
        </p:txBody>
      </p:sp>
    </p:spTree>
    <p:extLst>
      <p:ext uri="{BB962C8B-B14F-4D97-AF65-F5344CB8AC3E}">
        <p14:creationId xmlns:p14="http://schemas.microsoft.com/office/powerpoint/2010/main" val="97984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Sammanfattningsvis</a:t>
            </a:r>
            <a:r>
              <a:rPr lang="sv-SE" baseline="0" dirty="0" smtClean="0"/>
              <a:t> innan jag låter er komma med frågor. De framgångsfaktorer som jag identifierat är dessa:</a:t>
            </a:r>
          </a:p>
          <a:p>
            <a:r>
              <a:rPr lang="sv-SE" baseline="0" dirty="0" smtClean="0"/>
              <a:t>Förankring – var noga med att dokumentera arbetet under vägen!</a:t>
            </a:r>
          </a:p>
          <a:p>
            <a:r>
              <a:rPr lang="sv-SE" baseline="0" dirty="0" smtClean="0"/>
              <a:t>Se till att handlingsplanen består av actions som redan är pågående eller planerade – kommer inte att funka om HRS4R ska vara ett separat arbete från andra utvecklingsområden.</a:t>
            </a:r>
          </a:p>
          <a:p>
            <a:endParaRPr lang="sv-SE" baseline="0" dirty="0" smtClean="0"/>
          </a:p>
          <a:p>
            <a:r>
              <a:rPr lang="sv-SE" baseline="0" dirty="0" smtClean="0"/>
              <a:t>Nu vill jag gärna ha frågor!</a:t>
            </a:r>
            <a:endParaRPr lang="sv-SE" dirty="0"/>
          </a:p>
        </p:txBody>
      </p:sp>
      <p:sp>
        <p:nvSpPr>
          <p:cNvPr id="4" name="Platshållare för bildnummer 3"/>
          <p:cNvSpPr>
            <a:spLocks noGrp="1"/>
          </p:cNvSpPr>
          <p:nvPr>
            <p:ph type="sldNum" sz="quarter" idx="10"/>
          </p:nvPr>
        </p:nvSpPr>
        <p:spPr/>
        <p:txBody>
          <a:bodyPr/>
          <a:lstStyle/>
          <a:p>
            <a:fld id="{47040AC2-C51C-7F4C-A141-1C564DE5A8B6}" type="slidenum">
              <a:rPr lang="sv-SE" smtClean="0"/>
              <a:pPr/>
              <a:t>13</a:t>
            </a:fld>
            <a:endParaRPr lang="sv-SE"/>
          </a:p>
        </p:txBody>
      </p:sp>
    </p:spTree>
    <p:extLst>
      <p:ext uri="{BB962C8B-B14F-4D97-AF65-F5344CB8AC3E}">
        <p14:creationId xmlns:p14="http://schemas.microsoft.com/office/powerpoint/2010/main" val="394277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55000" lnSpcReduction="20000"/>
          </a:bodyPr>
          <a:lstStyle/>
          <a:p>
            <a:r>
              <a:rPr lang="sv-SE" dirty="0" smtClean="0"/>
              <a:t>Först lite bakgrund: HR </a:t>
            </a:r>
            <a:r>
              <a:rPr lang="sv-SE" dirty="0" err="1" smtClean="0"/>
              <a:t>Excellence</a:t>
            </a:r>
            <a:r>
              <a:rPr lang="sv-SE" baseline="0" dirty="0" smtClean="0"/>
              <a:t> in Research är ett erkännande som lärosäten och forskningsinstitut kan tilldelas av EU-kommissionen. Utmärkelsen g</a:t>
            </a:r>
            <a:r>
              <a:rPr lang="sv-SE" dirty="0" smtClean="0"/>
              <a:t>es till institutioner som gör framsteg när det gäller att anpassa sin personalpolitik till de 40 principerna i The</a:t>
            </a:r>
            <a:r>
              <a:rPr lang="sv-SE" baseline="0" dirty="0" smtClean="0"/>
              <a:t> Charter &amp; </a:t>
            </a:r>
            <a:r>
              <a:rPr lang="sv-SE" baseline="0" dirty="0" err="1" smtClean="0"/>
              <a:t>Code</a:t>
            </a:r>
            <a:r>
              <a:rPr lang="sv-SE" baseline="0" dirty="0" smtClean="0"/>
              <a:t>.</a:t>
            </a:r>
          </a:p>
          <a:p>
            <a:r>
              <a:rPr lang="sv-SE" baseline="0" dirty="0" smtClean="0"/>
              <a:t>Vad är då The Charter &amp; </a:t>
            </a:r>
            <a:r>
              <a:rPr lang="sv-SE" baseline="0" dirty="0" err="1" smtClean="0"/>
              <a:t>Code</a:t>
            </a:r>
            <a:r>
              <a:rPr lang="sv-SE" baseline="0" dirty="0" smtClean="0"/>
              <a:t>, jo:</a:t>
            </a:r>
          </a:p>
          <a:p>
            <a:r>
              <a:rPr lang="sv-SE" sz="2400" dirty="0" smtClean="0">
                <a:effectLst/>
                <a:latin typeface="Calibri" panose="020F0502020204030204" pitchFamily="34" charset="0"/>
                <a:ea typeface="Calibri" panose="020F0502020204030204" pitchFamily="34" charset="0"/>
                <a:cs typeface="Times New Roman" panose="02020603050405020304" pitchFamily="18" charset="0"/>
              </a:rPr>
              <a:t>The </a:t>
            </a:r>
            <a:r>
              <a:rPr lang="sv-SE" sz="2400" dirty="0" err="1" smtClean="0">
                <a:effectLst/>
                <a:latin typeface="Calibri" panose="020F0502020204030204" pitchFamily="34" charset="0"/>
                <a:ea typeface="Calibri" panose="020F0502020204030204" pitchFamily="34" charset="0"/>
                <a:cs typeface="Times New Roman" panose="02020603050405020304" pitchFamily="18" charset="0"/>
              </a:rPr>
              <a:t>European</a:t>
            </a:r>
            <a:r>
              <a:rPr lang="sv-SE" sz="2400" dirty="0" smtClean="0">
                <a:effectLst/>
                <a:latin typeface="Calibri" panose="020F0502020204030204" pitchFamily="34" charset="0"/>
                <a:ea typeface="Calibri" panose="020F0502020204030204" pitchFamily="34" charset="0"/>
                <a:cs typeface="Times New Roman" panose="02020603050405020304" pitchFamily="18" charset="0"/>
              </a:rPr>
              <a:t> Charter for Researchers and the </a:t>
            </a:r>
            <a:r>
              <a:rPr lang="sv-SE" sz="2400" dirty="0" err="1" smtClean="0">
                <a:effectLst/>
                <a:latin typeface="Calibri" panose="020F0502020204030204" pitchFamily="34" charset="0"/>
                <a:ea typeface="Calibri" panose="020F0502020204030204" pitchFamily="34" charset="0"/>
                <a:cs typeface="Times New Roman" panose="02020603050405020304" pitchFamily="18" charset="0"/>
              </a:rPr>
              <a:t>Code</a:t>
            </a:r>
            <a:r>
              <a:rPr lang="sv-SE"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sv-SE" sz="2400"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sv-SE"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sv-SE" sz="2400" dirty="0" err="1" smtClean="0">
                <a:effectLst/>
                <a:latin typeface="Calibri" panose="020F0502020204030204" pitchFamily="34" charset="0"/>
                <a:ea typeface="Calibri" panose="020F0502020204030204" pitchFamily="34" charset="0"/>
                <a:cs typeface="Times New Roman" panose="02020603050405020304" pitchFamily="18" charset="0"/>
              </a:rPr>
              <a:t>Conduct</a:t>
            </a:r>
            <a:r>
              <a:rPr lang="sv-SE" sz="2400" dirty="0" smtClean="0">
                <a:effectLst/>
                <a:latin typeface="Calibri" panose="020F0502020204030204" pitchFamily="34" charset="0"/>
                <a:ea typeface="Calibri" panose="020F0502020204030204" pitchFamily="34" charset="0"/>
                <a:cs typeface="Times New Roman" panose="02020603050405020304" pitchFamily="18" charset="0"/>
              </a:rPr>
              <a:t> for the </a:t>
            </a:r>
            <a:r>
              <a:rPr lang="sv-SE" sz="2400" dirty="0" err="1" smtClean="0">
                <a:effectLst/>
                <a:latin typeface="Calibri" panose="020F0502020204030204" pitchFamily="34" charset="0"/>
                <a:ea typeface="Calibri" panose="020F0502020204030204" pitchFamily="34" charset="0"/>
                <a:cs typeface="Times New Roman" panose="02020603050405020304" pitchFamily="18" charset="0"/>
              </a:rPr>
              <a:t>recruitment</a:t>
            </a:r>
            <a:r>
              <a:rPr lang="sv-SE"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sv-SE" sz="2400"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sv-SE" sz="2400" dirty="0" smtClean="0">
                <a:effectLst/>
                <a:latin typeface="Calibri" panose="020F0502020204030204" pitchFamily="34" charset="0"/>
                <a:ea typeface="Calibri" panose="020F0502020204030204" pitchFamily="34" charset="0"/>
                <a:cs typeface="Times New Roman" panose="02020603050405020304" pitchFamily="18" charset="0"/>
              </a:rPr>
              <a:t> researchers</a:t>
            </a:r>
            <a:r>
              <a:rPr lang="sv-SE" sz="2400" baseline="0" dirty="0" smtClean="0">
                <a:effectLst/>
                <a:latin typeface="Calibri" panose="020F0502020204030204" pitchFamily="34" charset="0"/>
                <a:ea typeface="Calibri" panose="020F0502020204030204" pitchFamily="34" charset="0"/>
                <a:cs typeface="Times New Roman" panose="02020603050405020304" pitchFamily="18" charset="0"/>
              </a:rPr>
              <a:t> är en samling med generella principer (40 </a:t>
            </a:r>
            <a:r>
              <a:rPr lang="sv-SE" sz="2400" baseline="0" dirty="0" err="1" smtClean="0">
                <a:effectLst/>
                <a:latin typeface="Calibri" panose="020F0502020204030204" pitchFamily="34" charset="0"/>
                <a:ea typeface="Calibri" panose="020F0502020204030204" pitchFamily="34" charset="0"/>
                <a:cs typeface="Times New Roman" panose="02020603050405020304" pitchFamily="18" charset="0"/>
              </a:rPr>
              <a:t>st</a:t>
            </a:r>
            <a:r>
              <a:rPr lang="sv-SE" sz="2400" baseline="0" dirty="0" smtClean="0">
                <a:effectLst/>
                <a:latin typeface="Calibri" panose="020F0502020204030204" pitchFamily="34" charset="0"/>
                <a:ea typeface="Calibri" panose="020F0502020204030204" pitchFamily="34" charset="0"/>
                <a:cs typeface="Times New Roman" panose="02020603050405020304" pitchFamily="18" charset="0"/>
              </a:rPr>
              <a:t>) från EU-kommissionen samlade inom 4 områden (klick):</a:t>
            </a:r>
          </a:p>
          <a:p>
            <a:r>
              <a:rPr lang="sv-SE" sz="2400" dirty="0" smtClean="0">
                <a:effectLst/>
                <a:latin typeface="Calibri" panose="020F0502020204030204" pitchFamily="34" charset="0"/>
                <a:ea typeface="Calibri" panose="020F0502020204030204" pitchFamily="34" charset="0"/>
                <a:cs typeface="Times New Roman" panose="02020603050405020304" pitchFamily="18" charset="0"/>
              </a:rPr>
              <a:t># Etiska och professionella aspekter för forskning</a:t>
            </a:r>
          </a:p>
          <a:p>
            <a:r>
              <a:rPr lang="sv-SE" sz="2400" dirty="0" smtClean="0">
                <a:effectLst/>
                <a:latin typeface="Calibri" panose="020F0502020204030204" pitchFamily="34" charset="0"/>
                <a:ea typeface="Calibri" panose="020F0502020204030204" pitchFamily="34" charset="0"/>
                <a:cs typeface="Times New Roman" panose="02020603050405020304" pitchFamily="18" charset="0"/>
              </a:rPr>
              <a:t># Rekrytering och urval av forskare</a:t>
            </a:r>
          </a:p>
          <a:p>
            <a:r>
              <a:rPr lang="sv-SE" sz="2400" dirty="0" smtClean="0">
                <a:effectLst/>
                <a:latin typeface="Calibri" panose="020F0502020204030204" pitchFamily="34" charset="0"/>
                <a:ea typeface="Calibri" panose="020F0502020204030204" pitchFamily="34" charset="0"/>
                <a:cs typeface="Times New Roman" panose="02020603050405020304" pitchFamily="18" charset="0"/>
              </a:rPr>
              <a:t># Arbetsförhållanden för forskare</a:t>
            </a:r>
          </a:p>
          <a:p>
            <a:r>
              <a:rPr lang="sv-SE" sz="2400" dirty="0" smtClean="0">
                <a:effectLst/>
                <a:latin typeface="Calibri" panose="020F0502020204030204" pitchFamily="34" charset="0"/>
                <a:ea typeface="Calibri" panose="020F0502020204030204" pitchFamily="34" charset="0"/>
                <a:cs typeface="Times New Roman" panose="02020603050405020304" pitchFamily="18" charset="0"/>
              </a:rPr>
              <a:t># Utbildning och utveckling av </a:t>
            </a:r>
            <a:r>
              <a:rPr lang="sv-SE" sz="2400" dirty="0" smtClean="0">
                <a:effectLst/>
                <a:latin typeface="Calibri" panose="020F0502020204030204" pitchFamily="34" charset="0"/>
                <a:ea typeface="Calibri" panose="020F0502020204030204" pitchFamily="34" charset="0"/>
                <a:cs typeface="Times New Roman" panose="02020603050405020304" pitchFamily="18" charset="0"/>
              </a:rPr>
              <a:t>forskare</a:t>
            </a:r>
          </a:p>
          <a:p>
            <a:r>
              <a:rPr lang="sv-SE" sz="2400" dirty="0" smtClean="0">
                <a:effectLst/>
                <a:latin typeface="Calibri" panose="020F0502020204030204" pitchFamily="34" charset="0"/>
                <a:ea typeface="Calibri" panose="020F0502020204030204" pitchFamily="34" charset="0"/>
                <a:cs typeface="Times New Roman" panose="02020603050405020304" pitchFamily="18" charset="0"/>
              </a:rPr>
              <a:t>Denna skrift kallas ibland för EUs HR-stadga.</a:t>
            </a:r>
            <a:endParaRPr lang="sv-SE" sz="24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sv-SE" sz="2400" dirty="0" smtClean="0">
                <a:effectLst/>
                <a:latin typeface="Calibri" panose="020F0502020204030204" pitchFamily="34" charset="0"/>
                <a:ea typeface="Calibri" panose="020F0502020204030204" pitchFamily="34" charset="0"/>
                <a:cs typeface="Times New Roman" panose="02020603050405020304" pitchFamily="18" charset="0"/>
              </a:rPr>
              <a:t>2005 utfärdades en rekommendation från dåvarande EG-kommissionen (numera EU-kommissionen) att alla institutioner i Europa som arbetar med forskning skulle ansluta sig till The Charter &amp; </a:t>
            </a:r>
            <a:r>
              <a:rPr lang="sv-SE" sz="2400" dirty="0" err="1" smtClean="0">
                <a:effectLst/>
                <a:latin typeface="Calibri" panose="020F0502020204030204" pitchFamily="34" charset="0"/>
                <a:ea typeface="Calibri" panose="020F0502020204030204" pitchFamily="34" charset="0"/>
                <a:cs typeface="Times New Roman" panose="02020603050405020304" pitchFamily="18" charset="0"/>
              </a:rPr>
              <a:t>Code</a:t>
            </a:r>
            <a:r>
              <a:rPr lang="sv-SE" sz="2400" dirty="0" smtClean="0">
                <a:effectLst/>
                <a:latin typeface="Calibri" panose="020F0502020204030204" pitchFamily="34" charset="0"/>
                <a:ea typeface="Calibri" panose="020F0502020204030204" pitchFamily="34" charset="0"/>
                <a:cs typeface="Times New Roman" panose="02020603050405020304" pitchFamily="18" charset="0"/>
              </a:rPr>
              <a:t>.</a:t>
            </a:r>
          </a:p>
          <a:p>
            <a:r>
              <a:rPr lang="sv-SE" sz="2400" kern="1200" dirty="0" smtClean="0">
                <a:solidFill>
                  <a:schemeClr val="tx1"/>
                </a:solidFill>
                <a:effectLst/>
                <a:latin typeface="+mn-lt"/>
                <a:ea typeface="ＭＳ Ｐゴシック" charset="0"/>
                <a:cs typeface="+mn-cs"/>
              </a:rPr>
              <a:t>I oktober 2016 antog förbundsförsamlingen vid SUHF en rekommendation att alla svenska lärosäten ska ansluta sig till The Charter &amp; </a:t>
            </a:r>
            <a:r>
              <a:rPr lang="sv-SE" sz="2400" kern="1200" dirty="0" err="1" smtClean="0">
                <a:solidFill>
                  <a:schemeClr val="tx1"/>
                </a:solidFill>
                <a:effectLst/>
                <a:latin typeface="+mn-lt"/>
                <a:ea typeface="ＭＳ Ｐゴシック" charset="0"/>
                <a:cs typeface="+mn-cs"/>
              </a:rPr>
              <a:t>Code</a:t>
            </a:r>
            <a:r>
              <a:rPr lang="sv-SE" sz="2400" kern="1200" dirty="0" smtClean="0">
                <a:solidFill>
                  <a:schemeClr val="tx1"/>
                </a:solidFill>
                <a:effectLst/>
                <a:latin typeface="+mn-lt"/>
                <a:ea typeface="ＭＳ Ｐゴシック" charset="0"/>
                <a:cs typeface="+mn-cs"/>
              </a:rPr>
              <a:t>. </a:t>
            </a:r>
            <a:endParaRPr lang="sv-SE"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sv-SE"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47040AC2-C51C-7F4C-A141-1C564DE5A8B6}" type="slidenum">
              <a:rPr lang="sv-SE" smtClean="0"/>
              <a:pPr/>
              <a:t>2</a:t>
            </a:fld>
            <a:endParaRPr lang="sv-SE"/>
          </a:p>
        </p:txBody>
      </p:sp>
    </p:spTree>
    <p:extLst>
      <p:ext uri="{BB962C8B-B14F-4D97-AF65-F5344CB8AC3E}">
        <p14:creationId xmlns:p14="http://schemas.microsoft.com/office/powerpoint/2010/main" val="28513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47500" lnSpcReduction="20000"/>
          </a:bodyPr>
          <a:lstStyle/>
          <a:p>
            <a:r>
              <a:rPr lang="sv-SE" dirty="0" smtClean="0"/>
              <a:t>Processen startar med att man skickar in ett </a:t>
            </a:r>
            <a:r>
              <a:rPr lang="sv-SE" dirty="0" err="1" smtClean="0"/>
              <a:t>Endorsement</a:t>
            </a:r>
            <a:r>
              <a:rPr lang="sv-SE" dirty="0" smtClean="0"/>
              <a:t> &amp; </a:t>
            </a:r>
            <a:r>
              <a:rPr lang="sv-SE" dirty="0" err="1" smtClean="0"/>
              <a:t>Comittment</a:t>
            </a:r>
            <a:r>
              <a:rPr lang="sv-SE" dirty="0" smtClean="0"/>
              <a:t> letter till EU-kommissionen. När brevet tagits emot av EU-kommissionen har man 12 månader på sig att leverera en handlingsplan för implementeringen av Charter &amp; </a:t>
            </a:r>
            <a:r>
              <a:rPr lang="sv-SE" dirty="0" err="1" smtClean="0"/>
              <a:t>Code</a:t>
            </a:r>
            <a:r>
              <a:rPr lang="sv-SE" dirty="0" smtClean="0"/>
              <a:t>. Handlingsplanen</a:t>
            </a:r>
            <a:r>
              <a:rPr lang="sv-SE" baseline="0" dirty="0" smtClean="0"/>
              <a:t> föregås av en </a:t>
            </a:r>
            <a:r>
              <a:rPr lang="sv-SE" dirty="0" smtClean="0"/>
              <a:t>GAP-analys som ska resultera i en handlingsplan.  Det finns numera elektroniska</a:t>
            </a:r>
            <a:r>
              <a:rPr lang="sv-SE" baseline="0" dirty="0" smtClean="0"/>
              <a:t> mallar för processen och man skickar helt enkelt in GAP-analys, handlingsplan och en beskrivning av hur arbetet gått till </a:t>
            </a:r>
            <a:r>
              <a:rPr lang="sv-SE" baseline="0" dirty="0" err="1" smtClean="0"/>
              <a:t>till</a:t>
            </a:r>
            <a:r>
              <a:rPr lang="sv-SE" baseline="0" dirty="0" smtClean="0"/>
              <a:t> det Team som arbetar med frågan vid kommissionen, EURAXESS </a:t>
            </a:r>
            <a:r>
              <a:rPr lang="sv-SE" baseline="0" dirty="0" err="1" smtClean="0"/>
              <a:t>Rights</a:t>
            </a:r>
            <a:r>
              <a:rPr lang="sv-SE" baseline="0" dirty="0" smtClean="0"/>
              <a:t> team. Ansökan passerar först en administrativ granskning vars uppgift är att säkerställa att allt fyllts i korrekt. Denna process ta ca 4 veckor. Därefter utses tre externa (oberoende) granskare vars uppgift är att bedöma ansökan. Målsättningen är att man ska få tillbaka en bedömning av ansökan inom 3 månader (denna process har tagit längre tid för samtliga de lärosäten som genomgått ansökningsförfarandet. Har berott på brist på kompetenta granskare vilket ska ha åtgärdats genom nyligen genomförda utbildningar.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När granskningen är utförd får man en consensus rapport med bedömningen,</a:t>
            </a:r>
            <a:r>
              <a:rPr lang="sv-SE" b="1" baseline="0" dirty="0" smtClean="0"/>
              <a:t> </a:t>
            </a:r>
            <a:r>
              <a:rPr lang="sv-SE" b="1" baseline="0" dirty="0" err="1" smtClean="0"/>
              <a:t>Accepted</a:t>
            </a:r>
            <a:r>
              <a:rPr lang="sv-SE" baseline="0" dirty="0" smtClean="0"/>
              <a:t>, </a:t>
            </a:r>
            <a:r>
              <a:rPr lang="en-GB" sz="2100" b="1" kern="1200" dirty="0" smtClean="0">
                <a:solidFill>
                  <a:schemeClr val="tx1"/>
                </a:solidFill>
                <a:effectLst/>
                <a:latin typeface="+mn-lt"/>
                <a:ea typeface="ＭＳ Ｐゴシック" charset="0"/>
                <a:cs typeface="+mn-cs"/>
              </a:rPr>
              <a:t>Pending</a:t>
            </a:r>
            <a:r>
              <a:rPr lang="en-GB" sz="2100" kern="1200" dirty="0" smtClean="0">
                <a:solidFill>
                  <a:schemeClr val="tx1"/>
                </a:solidFill>
                <a:effectLst/>
                <a:latin typeface="+mn-lt"/>
                <a:ea typeface="ＭＳ Ｐゴシック" charset="0"/>
                <a:cs typeface="+mn-cs"/>
              </a:rPr>
              <a:t> minor modifications, </a:t>
            </a:r>
            <a:r>
              <a:rPr lang="en-GB" sz="2100" b="1" kern="1200" dirty="0" smtClean="0">
                <a:solidFill>
                  <a:schemeClr val="tx1"/>
                </a:solidFill>
                <a:effectLst/>
                <a:latin typeface="+mn-lt"/>
                <a:ea typeface="ＭＳ Ｐゴシック" charset="0"/>
                <a:cs typeface="+mn-cs"/>
              </a:rPr>
              <a:t>Declined</a:t>
            </a:r>
            <a:r>
              <a:rPr lang="en-GB" sz="2100" kern="1200" dirty="0" smtClean="0">
                <a:solidFill>
                  <a:schemeClr val="tx1"/>
                </a:solidFill>
                <a:effectLst/>
                <a:latin typeface="+mn-lt"/>
                <a:ea typeface="ＭＳ Ｐゴシック" charset="0"/>
                <a:cs typeface="+mn-cs"/>
              </a:rPr>
              <a:t> pending (major) revisions. </a:t>
            </a:r>
            <a:r>
              <a:rPr lang="en-GB" sz="2100" kern="1200" dirty="0" err="1" smtClean="0">
                <a:solidFill>
                  <a:schemeClr val="tx1"/>
                </a:solidFill>
                <a:effectLst/>
                <a:latin typeface="+mn-lt"/>
                <a:ea typeface="ＭＳ Ｐゴシック" charset="0"/>
                <a:cs typeface="+mn-cs"/>
              </a:rPr>
              <a:t>När</a:t>
            </a:r>
            <a:r>
              <a:rPr lang="en-GB" sz="2100" kern="1200" dirty="0" smtClean="0">
                <a:solidFill>
                  <a:schemeClr val="tx1"/>
                </a:solidFill>
                <a:effectLst/>
                <a:latin typeface="+mn-lt"/>
                <a:ea typeface="ＭＳ Ｐゴシック" charset="0"/>
                <a:cs typeface="+mn-cs"/>
              </a:rPr>
              <a:t> man </a:t>
            </a:r>
            <a:r>
              <a:rPr lang="en-GB" sz="2100" kern="1200" dirty="0" err="1" smtClean="0">
                <a:solidFill>
                  <a:schemeClr val="tx1"/>
                </a:solidFill>
                <a:effectLst/>
                <a:latin typeface="+mn-lt"/>
                <a:ea typeface="ＭＳ Ｐゴシック" charset="0"/>
                <a:cs typeface="+mn-cs"/>
              </a:rPr>
              <a:t>väl</a:t>
            </a:r>
            <a:r>
              <a:rPr lang="en-GB" sz="2100" kern="1200" dirty="0" smtClean="0">
                <a:solidFill>
                  <a:schemeClr val="tx1"/>
                </a:solidFill>
                <a:effectLst/>
                <a:latin typeface="+mn-lt"/>
                <a:ea typeface="ＭＳ Ｐゴシック" charset="0"/>
                <a:cs typeface="+mn-cs"/>
              </a:rPr>
              <a:t> </a:t>
            </a:r>
            <a:r>
              <a:rPr lang="en-GB" sz="2100" kern="1200" dirty="0" err="1" smtClean="0">
                <a:solidFill>
                  <a:schemeClr val="tx1"/>
                </a:solidFill>
                <a:effectLst/>
                <a:latin typeface="+mn-lt"/>
                <a:ea typeface="ＭＳ Ｐゴシック" charset="0"/>
                <a:cs typeface="+mn-cs"/>
              </a:rPr>
              <a:t>blivit</a:t>
            </a:r>
            <a:r>
              <a:rPr lang="en-GB" sz="2100" kern="1200" dirty="0" smtClean="0">
                <a:solidFill>
                  <a:schemeClr val="tx1"/>
                </a:solidFill>
                <a:effectLst/>
                <a:latin typeface="+mn-lt"/>
                <a:ea typeface="ＭＳ Ｐゴシック" charset="0"/>
                <a:cs typeface="+mn-cs"/>
              </a:rPr>
              <a:t> Accepted </a:t>
            </a:r>
            <a:r>
              <a:rPr lang="en-GB" sz="2100" kern="1200" dirty="0" err="1" smtClean="0">
                <a:solidFill>
                  <a:schemeClr val="tx1"/>
                </a:solidFill>
                <a:effectLst/>
                <a:latin typeface="+mn-lt"/>
                <a:ea typeface="ＭＳ Ｐゴシック" charset="0"/>
                <a:cs typeface="+mn-cs"/>
              </a:rPr>
              <a:t>är</a:t>
            </a:r>
            <a:r>
              <a:rPr lang="en-GB" sz="2100" kern="1200" dirty="0" smtClean="0">
                <a:solidFill>
                  <a:schemeClr val="tx1"/>
                </a:solidFill>
                <a:effectLst/>
                <a:latin typeface="+mn-lt"/>
                <a:ea typeface="ＭＳ Ｐゴシック" charset="0"/>
                <a:cs typeface="+mn-cs"/>
              </a:rPr>
              <a:t> </a:t>
            </a:r>
            <a:r>
              <a:rPr lang="en-GB" sz="2100" kern="1200" dirty="0" err="1" smtClean="0">
                <a:solidFill>
                  <a:schemeClr val="tx1"/>
                </a:solidFill>
                <a:effectLst/>
                <a:latin typeface="+mn-lt"/>
                <a:ea typeface="ＭＳ Ｐゴシック" charset="0"/>
                <a:cs typeface="+mn-cs"/>
              </a:rPr>
              <a:t>det</a:t>
            </a:r>
            <a:r>
              <a:rPr lang="en-GB" sz="2100" kern="1200" dirty="0" smtClean="0">
                <a:solidFill>
                  <a:schemeClr val="tx1"/>
                </a:solidFill>
                <a:effectLst/>
                <a:latin typeface="+mn-lt"/>
                <a:ea typeface="ＭＳ Ｐゴシック" charset="0"/>
                <a:cs typeface="+mn-cs"/>
              </a:rPr>
              <a:t> </a:t>
            </a:r>
            <a:r>
              <a:rPr lang="en-GB" sz="2100" kern="1200" dirty="0" err="1" smtClean="0">
                <a:solidFill>
                  <a:schemeClr val="tx1"/>
                </a:solidFill>
                <a:effectLst/>
                <a:latin typeface="+mn-lt"/>
                <a:ea typeface="ＭＳ Ｐゴシック" charset="0"/>
                <a:cs typeface="+mn-cs"/>
              </a:rPr>
              <a:t>fritt</a:t>
            </a:r>
            <a:r>
              <a:rPr lang="en-GB" sz="2100" kern="1200" dirty="0" smtClean="0">
                <a:solidFill>
                  <a:schemeClr val="tx1"/>
                </a:solidFill>
                <a:effectLst/>
                <a:latin typeface="+mn-lt"/>
                <a:ea typeface="ＭＳ Ｐゴシック" charset="0"/>
                <a:cs typeface="+mn-cs"/>
              </a:rPr>
              <a:t> </a:t>
            </a:r>
            <a:r>
              <a:rPr lang="en-GB" sz="2100" kern="1200" dirty="0" err="1" smtClean="0">
                <a:solidFill>
                  <a:schemeClr val="tx1"/>
                </a:solidFill>
                <a:effectLst/>
                <a:latin typeface="+mn-lt"/>
                <a:ea typeface="ＭＳ Ｐゴシック" charset="0"/>
                <a:cs typeface="+mn-cs"/>
              </a:rPr>
              <a:t>fram</a:t>
            </a:r>
            <a:r>
              <a:rPr lang="en-GB" sz="2100" kern="1200" dirty="0" smtClean="0">
                <a:solidFill>
                  <a:schemeClr val="tx1"/>
                </a:solidFill>
                <a:effectLst/>
                <a:latin typeface="+mn-lt"/>
                <a:ea typeface="ＭＳ Ｐゴシック" charset="0"/>
                <a:cs typeface="+mn-cs"/>
              </a:rPr>
              <a:t> </a:t>
            </a:r>
            <a:r>
              <a:rPr lang="en-GB" sz="2100" kern="1200" dirty="0" err="1" smtClean="0">
                <a:solidFill>
                  <a:schemeClr val="tx1"/>
                </a:solidFill>
                <a:effectLst/>
                <a:latin typeface="+mn-lt"/>
                <a:ea typeface="ＭＳ Ｐゴシック" charset="0"/>
                <a:cs typeface="+mn-cs"/>
              </a:rPr>
              <a:t>att</a:t>
            </a:r>
            <a:r>
              <a:rPr lang="en-GB" sz="2100" kern="1200" dirty="0" smtClean="0">
                <a:solidFill>
                  <a:schemeClr val="tx1"/>
                </a:solidFill>
                <a:effectLst/>
                <a:latin typeface="+mn-lt"/>
                <a:ea typeface="ＭＳ Ｐゴシック" charset="0"/>
                <a:cs typeface="+mn-cs"/>
              </a:rPr>
              <a:t> </a:t>
            </a:r>
            <a:r>
              <a:rPr lang="en-GB" sz="2100" kern="1200" dirty="0" err="1" smtClean="0">
                <a:solidFill>
                  <a:schemeClr val="tx1"/>
                </a:solidFill>
                <a:effectLst/>
                <a:latin typeface="+mn-lt"/>
                <a:ea typeface="ＭＳ Ｐゴシック" charset="0"/>
                <a:cs typeface="+mn-cs"/>
              </a:rPr>
              <a:t>använda</a:t>
            </a:r>
            <a:r>
              <a:rPr lang="en-GB" sz="2100" kern="1200" dirty="0" smtClean="0">
                <a:solidFill>
                  <a:schemeClr val="tx1"/>
                </a:solidFill>
                <a:effectLst/>
                <a:latin typeface="+mn-lt"/>
                <a:ea typeface="ＭＳ Ｐゴシック" charset="0"/>
                <a:cs typeface="+mn-cs"/>
              </a:rPr>
              <a:t> </a:t>
            </a:r>
            <a:r>
              <a:rPr lang="en-GB" sz="2100" kern="1200" dirty="0" err="1" smtClean="0">
                <a:solidFill>
                  <a:schemeClr val="tx1"/>
                </a:solidFill>
                <a:effectLst/>
                <a:latin typeface="+mn-lt"/>
                <a:ea typeface="ＭＳ Ｐゴシック" charset="0"/>
                <a:cs typeface="+mn-cs"/>
              </a:rPr>
              <a:t>logotypen</a:t>
            </a:r>
            <a:r>
              <a:rPr lang="en-GB" sz="2100" kern="1200" dirty="0" smtClean="0">
                <a:solidFill>
                  <a:schemeClr val="tx1"/>
                </a:solidFill>
                <a:effectLst/>
                <a:latin typeface="+mn-lt"/>
                <a:ea typeface="ＭＳ Ｐゴシック" charset="0"/>
                <a:cs typeface="+mn-cs"/>
              </a:rPr>
              <a:t> och </a:t>
            </a:r>
            <a:r>
              <a:rPr lang="en-GB" sz="2100" kern="1200" dirty="0" err="1" smtClean="0">
                <a:solidFill>
                  <a:schemeClr val="tx1"/>
                </a:solidFill>
                <a:effectLst/>
                <a:latin typeface="+mn-lt"/>
                <a:ea typeface="ＭＳ Ｐゴシック" charset="0"/>
                <a:cs typeface="+mn-cs"/>
              </a:rPr>
              <a:t>utmärkelsen</a:t>
            </a:r>
            <a:r>
              <a:rPr lang="en-GB" sz="2100" kern="1200" baseline="0" dirty="0" smtClean="0">
                <a:solidFill>
                  <a:schemeClr val="tx1"/>
                </a:solidFill>
                <a:effectLst/>
                <a:latin typeface="+mn-lt"/>
                <a:ea typeface="ＭＳ Ｐゴシック" charset="0"/>
                <a:cs typeface="+mn-cs"/>
              </a:rPr>
              <a:t> HR Excellence in Research.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2100" kern="1200" baseline="0" dirty="0" err="1" smtClean="0">
                <a:solidFill>
                  <a:schemeClr val="tx1"/>
                </a:solidFill>
                <a:effectLst/>
                <a:latin typeface="+mn-lt"/>
                <a:ea typeface="ＭＳ Ｐゴシック" charset="0"/>
                <a:cs typeface="+mn-cs"/>
              </a:rPr>
              <a:t>Därefter</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går</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processen</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över</a:t>
            </a:r>
            <a:r>
              <a:rPr lang="en-GB" sz="2100" kern="1200" baseline="0" dirty="0" smtClean="0">
                <a:solidFill>
                  <a:schemeClr val="tx1"/>
                </a:solidFill>
                <a:effectLst/>
                <a:latin typeface="+mn-lt"/>
                <a:ea typeface="ＭＳ Ｐゴシック" charset="0"/>
                <a:cs typeface="+mn-cs"/>
              </a:rPr>
              <a:t> i </a:t>
            </a:r>
            <a:r>
              <a:rPr lang="en-GB" sz="2100" kern="1200" baseline="0" dirty="0" err="1" smtClean="0">
                <a:solidFill>
                  <a:schemeClr val="tx1"/>
                </a:solidFill>
                <a:effectLst/>
                <a:latin typeface="+mn-lt"/>
                <a:ea typeface="ＭＳ Ｐゴシック" charset="0"/>
                <a:cs typeface="+mn-cs"/>
              </a:rPr>
              <a:t>implementeringsfasen</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Här</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får</a:t>
            </a:r>
            <a:r>
              <a:rPr lang="en-GB" sz="2100" kern="1200" baseline="0" dirty="0" smtClean="0">
                <a:solidFill>
                  <a:schemeClr val="tx1"/>
                </a:solidFill>
                <a:effectLst/>
                <a:latin typeface="+mn-lt"/>
                <a:ea typeface="ＭＳ Ｐゴシック" charset="0"/>
                <a:cs typeface="+mn-cs"/>
              </a:rPr>
              <a:t> man nu 24 </a:t>
            </a:r>
            <a:r>
              <a:rPr lang="en-GB" sz="2100" kern="1200" baseline="0" dirty="0" err="1" smtClean="0">
                <a:solidFill>
                  <a:schemeClr val="tx1"/>
                </a:solidFill>
                <a:effectLst/>
                <a:latin typeface="+mn-lt"/>
                <a:ea typeface="ＭＳ Ｐゴシック" charset="0"/>
                <a:cs typeface="+mn-cs"/>
              </a:rPr>
              <a:t>månader</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på</a:t>
            </a:r>
            <a:r>
              <a:rPr lang="en-GB" sz="2100" kern="1200" baseline="0" dirty="0" smtClean="0">
                <a:solidFill>
                  <a:schemeClr val="tx1"/>
                </a:solidFill>
                <a:effectLst/>
                <a:latin typeface="+mn-lt"/>
                <a:ea typeface="ＭＳ Ｐゴシック" charset="0"/>
                <a:cs typeface="+mn-cs"/>
              </a:rPr>
              <a:t> sig </a:t>
            </a:r>
            <a:r>
              <a:rPr lang="en-GB" sz="2100" kern="1200" baseline="0" dirty="0" err="1" smtClean="0">
                <a:solidFill>
                  <a:schemeClr val="tx1"/>
                </a:solidFill>
                <a:effectLst/>
                <a:latin typeface="+mn-lt"/>
                <a:ea typeface="ＭＳ Ｐゴシック" charset="0"/>
                <a:cs typeface="+mn-cs"/>
              </a:rPr>
              <a:t>att</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implementera</a:t>
            </a:r>
            <a:r>
              <a:rPr lang="en-GB" sz="2100" kern="1200" baseline="0" dirty="0" smtClean="0">
                <a:solidFill>
                  <a:schemeClr val="tx1"/>
                </a:solidFill>
                <a:effectLst/>
                <a:latin typeface="+mn-lt"/>
                <a:ea typeface="ＭＳ Ｐゴシック" charset="0"/>
                <a:cs typeface="+mn-cs"/>
              </a:rPr>
              <a:t> och </a:t>
            </a:r>
            <a:r>
              <a:rPr lang="en-GB" sz="2100" kern="1200" baseline="0" dirty="0" err="1" smtClean="0">
                <a:solidFill>
                  <a:schemeClr val="tx1"/>
                </a:solidFill>
                <a:effectLst/>
                <a:latin typeface="+mn-lt"/>
                <a:ea typeface="ＭＳ Ｐゴシック" charset="0"/>
                <a:cs typeface="+mn-cs"/>
              </a:rPr>
              <a:t>följa</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upp</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hur</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handlingsplanen</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efterlevs</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En</a:t>
            </a:r>
            <a:r>
              <a:rPr lang="en-GB" sz="2100" kern="1200" baseline="0" dirty="0" smtClean="0">
                <a:solidFill>
                  <a:schemeClr val="tx1"/>
                </a:solidFill>
                <a:effectLst/>
                <a:latin typeface="+mn-lt"/>
                <a:ea typeface="ＭＳ Ｐゴシック" charset="0"/>
                <a:cs typeface="+mn-cs"/>
              </a:rPr>
              <a:t> rapport (</a:t>
            </a:r>
            <a:r>
              <a:rPr lang="en-GB" sz="2100" kern="1200" baseline="0" dirty="0" err="1" smtClean="0">
                <a:solidFill>
                  <a:schemeClr val="tx1"/>
                </a:solidFill>
                <a:effectLst/>
                <a:latin typeface="+mn-lt"/>
                <a:ea typeface="ＭＳ Ｐゴシック" charset="0"/>
                <a:cs typeface="+mn-cs"/>
              </a:rPr>
              <a:t>enligt</a:t>
            </a:r>
            <a:r>
              <a:rPr lang="en-GB" sz="2100" kern="1200" baseline="0" dirty="0" smtClean="0">
                <a:solidFill>
                  <a:schemeClr val="tx1"/>
                </a:solidFill>
                <a:effectLst/>
                <a:latin typeface="+mn-lt"/>
                <a:ea typeface="ＭＳ Ｐゴシック" charset="0"/>
                <a:cs typeface="+mn-cs"/>
              </a:rPr>
              <a:t> given mall) </a:t>
            </a:r>
            <a:r>
              <a:rPr lang="en-GB" sz="2100" kern="1200" baseline="0" dirty="0" err="1" smtClean="0">
                <a:solidFill>
                  <a:schemeClr val="tx1"/>
                </a:solidFill>
                <a:effectLst/>
                <a:latin typeface="+mn-lt"/>
                <a:ea typeface="ＭＳ Ｐゴシック" charset="0"/>
                <a:cs typeface="+mn-cs"/>
              </a:rPr>
              <a:t>skickas</a:t>
            </a:r>
            <a:r>
              <a:rPr lang="en-GB" sz="2100" kern="1200" baseline="0" dirty="0" smtClean="0">
                <a:solidFill>
                  <a:schemeClr val="tx1"/>
                </a:solidFill>
                <a:effectLst/>
                <a:latin typeface="+mn-lt"/>
                <a:ea typeface="ＭＳ Ｐゴシック" charset="0"/>
                <a:cs typeface="+mn-cs"/>
              </a:rPr>
              <a:t> in och </a:t>
            </a:r>
            <a:r>
              <a:rPr lang="en-GB" sz="2100" kern="1200" baseline="0" dirty="0" err="1" smtClean="0">
                <a:solidFill>
                  <a:schemeClr val="tx1"/>
                </a:solidFill>
                <a:effectLst/>
                <a:latin typeface="+mn-lt"/>
                <a:ea typeface="ＭＳ Ｐゴシック" charset="0"/>
                <a:cs typeface="+mn-cs"/>
              </a:rPr>
              <a:t>bedöms</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av</a:t>
            </a:r>
            <a:r>
              <a:rPr lang="en-GB" sz="2100" kern="1200" baseline="0" dirty="0" smtClean="0">
                <a:solidFill>
                  <a:schemeClr val="tx1"/>
                </a:solidFill>
                <a:effectLst/>
                <a:latin typeface="+mn-lt"/>
                <a:ea typeface="ＭＳ Ｐゴシック" charset="0"/>
                <a:cs typeface="+mn-cs"/>
              </a:rPr>
              <a:t> externa </a:t>
            </a:r>
            <a:r>
              <a:rPr lang="en-GB" sz="2100" kern="1200" baseline="0" dirty="0" err="1" smtClean="0">
                <a:solidFill>
                  <a:schemeClr val="tx1"/>
                </a:solidFill>
                <a:effectLst/>
                <a:latin typeface="+mn-lt"/>
                <a:ea typeface="ＭＳ Ｐゴシック" charset="0"/>
                <a:cs typeface="+mn-cs"/>
              </a:rPr>
              <a:t>granskare</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Därefter</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får</a:t>
            </a:r>
            <a:r>
              <a:rPr lang="en-GB" sz="2100" kern="1200" baseline="0" dirty="0" smtClean="0">
                <a:solidFill>
                  <a:schemeClr val="tx1"/>
                </a:solidFill>
                <a:effectLst/>
                <a:latin typeface="+mn-lt"/>
                <a:ea typeface="ＭＳ Ｐゴシック" charset="0"/>
                <a:cs typeface="+mn-cs"/>
              </a:rPr>
              <a:t> man </a:t>
            </a:r>
            <a:r>
              <a:rPr lang="en-GB" sz="2100" kern="1200" baseline="0" dirty="0" err="1" smtClean="0">
                <a:solidFill>
                  <a:schemeClr val="tx1"/>
                </a:solidFill>
                <a:effectLst/>
                <a:latin typeface="+mn-lt"/>
                <a:ea typeface="ＭＳ Ｐゴシック" charset="0"/>
                <a:cs typeface="+mn-cs"/>
              </a:rPr>
              <a:t>ytterligar</a:t>
            </a:r>
            <a:r>
              <a:rPr lang="en-GB" sz="2100" kern="1200" baseline="0" dirty="0" smtClean="0">
                <a:solidFill>
                  <a:schemeClr val="tx1"/>
                </a:solidFill>
                <a:effectLst/>
                <a:latin typeface="+mn-lt"/>
                <a:ea typeface="ＭＳ Ｐゴシック" charset="0"/>
                <a:cs typeface="+mn-cs"/>
              </a:rPr>
              <a:t> 36 </a:t>
            </a:r>
            <a:r>
              <a:rPr lang="en-GB" sz="2100" kern="1200" baseline="0" dirty="0" err="1" smtClean="0">
                <a:solidFill>
                  <a:schemeClr val="tx1"/>
                </a:solidFill>
                <a:effectLst/>
                <a:latin typeface="+mn-lt"/>
                <a:ea typeface="ＭＳ Ｐゴシック" charset="0"/>
                <a:cs typeface="+mn-cs"/>
              </a:rPr>
              <a:t>månader</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på</a:t>
            </a:r>
            <a:r>
              <a:rPr lang="en-GB" sz="2100" kern="1200" baseline="0" dirty="0" smtClean="0">
                <a:solidFill>
                  <a:schemeClr val="tx1"/>
                </a:solidFill>
                <a:effectLst/>
                <a:latin typeface="+mn-lt"/>
                <a:ea typeface="ＭＳ Ｐゴシック" charset="0"/>
                <a:cs typeface="+mn-cs"/>
              </a:rPr>
              <a:t> sig </a:t>
            </a:r>
            <a:r>
              <a:rPr lang="en-GB" sz="2100" kern="1200" baseline="0" dirty="0" err="1" smtClean="0">
                <a:solidFill>
                  <a:schemeClr val="tx1"/>
                </a:solidFill>
                <a:effectLst/>
                <a:latin typeface="+mn-lt"/>
                <a:ea typeface="ＭＳ Ｐゴシック" charset="0"/>
                <a:cs typeface="+mn-cs"/>
              </a:rPr>
              <a:t>att</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implementera</a:t>
            </a:r>
            <a:r>
              <a:rPr lang="en-GB" sz="2100" kern="1200" baseline="0" dirty="0" smtClean="0">
                <a:solidFill>
                  <a:schemeClr val="tx1"/>
                </a:solidFill>
                <a:effectLst/>
                <a:latin typeface="+mn-lt"/>
                <a:ea typeface="ＭＳ Ｐゴシック" charset="0"/>
                <a:cs typeface="+mn-cs"/>
              </a:rPr>
              <a:t> den “</a:t>
            </a:r>
            <a:r>
              <a:rPr lang="en-GB" sz="2100" kern="1200" baseline="0" dirty="0" err="1" smtClean="0">
                <a:solidFill>
                  <a:schemeClr val="tx1"/>
                </a:solidFill>
                <a:effectLst/>
                <a:latin typeface="+mn-lt"/>
                <a:ea typeface="ＭＳ Ｐゴシック" charset="0"/>
                <a:cs typeface="+mn-cs"/>
              </a:rPr>
              <a:t>nya</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reviderade</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handlingsplanen</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innan</a:t>
            </a:r>
            <a:r>
              <a:rPr lang="en-GB" sz="2100" kern="1200" baseline="0" dirty="0" smtClean="0">
                <a:solidFill>
                  <a:schemeClr val="tx1"/>
                </a:solidFill>
                <a:effectLst/>
                <a:latin typeface="+mn-lt"/>
                <a:ea typeface="ＭＳ Ｐゴシック" charset="0"/>
                <a:cs typeface="+mn-cs"/>
              </a:rPr>
              <a:t> de externa </a:t>
            </a:r>
            <a:r>
              <a:rPr lang="en-GB" sz="2100" kern="1200" baseline="0" dirty="0" err="1" smtClean="0">
                <a:solidFill>
                  <a:schemeClr val="tx1"/>
                </a:solidFill>
                <a:effectLst/>
                <a:latin typeface="+mn-lt"/>
                <a:ea typeface="ＭＳ Ｐゴシック" charset="0"/>
                <a:cs typeface="+mn-cs"/>
              </a:rPr>
              <a:t>granskarna</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kommer</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på</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ett</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platsbesök</a:t>
            </a:r>
            <a:r>
              <a:rPr lang="en-GB" sz="2100" kern="1200" baseline="0" dirty="0" smtClean="0">
                <a:solidFill>
                  <a:schemeClr val="tx1"/>
                </a:solidFill>
                <a:effectLst/>
                <a:latin typeface="+mn-lt"/>
                <a:ea typeface="ＭＳ Ｐゴシック" charset="0"/>
                <a:cs typeface="+mn-cs"/>
              </a:rPr>
              <a:t> för </a:t>
            </a:r>
            <a:r>
              <a:rPr lang="en-GB" sz="2100" kern="1200" baseline="0" dirty="0" err="1" smtClean="0">
                <a:solidFill>
                  <a:schemeClr val="tx1"/>
                </a:solidFill>
                <a:effectLst/>
                <a:latin typeface="+mn-lt"/>
                <a:ea typeface="ＭＳ Ｐゴシック" charset="0"/>
                <a:cs typeface="+mn-cs"/>
              </a:rPr>
              <a:t>att</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följa</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upp</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handlingsplanen</a:t>
            </a:r>
            <a:r>
              <a:rPr lang="en-GB" sz="2100" kern="1200" baseline="0" dirty="0" smtClean="0">
                <a:solidFill>
                  <a:schemeClr val="tx1"/>
                </a:solidFill>
                <a:effectLst/>
                <a:latin typeface="+mn-lt"/>
                <a:ea typeface="ＭＳ Ｐゴシック" charset="0"/>
                <a:cs typeface="+mn-cs"/>
              </a:rPr>
              <a:t> och </a:t>
            </a:r>
            <a:r>
              <a:rPr lang="en-GB" sz="2100" kern="1200" baseline="0" dirty="0" err="1" smtClean="0">
                <a:solidFill>
                  <a:schemeClr val="tx1"/>
                </a:solidFill>
                <a:effectLst/>
                <a:latin typeface="+mn-lt"/>
                <a:ea typeface="ＭＳ Ｐゴシック" charset="0"/>
                <a:cs typeface="+mn-cs"/>
              </a:rPr>
              <a:t>samband</a:t>
            </a:r>
            <a:r>
              <a:rPr lang="en-GB" sz="2100" kern="1200" baseline="0" dirty="0" smtClean="0">
                <a:solidFill>
                  <a:schemeClr val="tx1"/>
                </a:solidFill>
                <a:effectLst/>
                <a:latin typeface="+mn-lt"/>
                <a:ea typeface="ＭＳ Ｐゴシック" charset="0"/>
                <a:cs typeface="+mn-cs"/>
              </a:rPr>
              <a:t> med </a:t>
            </a:r>
            <a:r>
              <a:rPr lang="en-GB" sz="2100" kern="1200" baseline="0" dirty="0" err="1" smtClean="0">
                <a:solidFill>
                  <a:schemeClr val="tx1"/>
                </a:solidFill>
                <a:effectLst/>
                <a:latin typeface="+mn-lt"/>
                <a:ea typeface="ＭＳ Ｐゴシック" charset="0"/>
                <a:cs typeface="+mn-cs"/>
              </a:rPr>
              <a:t>platsbesöket</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görs</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en</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bedömning</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av</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hur</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arbetet</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fortlöpt</a:t>
            </a:r>
            <a:r>
              <a:rPr lang="en-GB" sz="2100" kern="1200" baseline="0" dirty="0" smtClean="0">
                <a:solidFill>
                  <a:schemeClr val="tx1"/>
                </a:solidFill>
                <a:effectLst/>
                <a:latin typeface="+mn-lt"/>
                <a:ea typeface="ＭＳ Ｐゴシック" charset="0"/>
                <a:cs typeface="+mn-cs"/>
              </a:rPr>
              <a:t> och om </a:t>
            </a:r>
            <a:r>
              <a:rPr lang="en-GB" sz="2100" kern="1200" baseline="0" dirty="0" err="1" smtClean="0">
                <a:solidFill>
                  <a:schemeClr val="tx1"/>
                </a:solidFill>
                <a:effectLst/>
                <a:latin typeface="+mn-lt"/>
                <a:ea typeface="ＭＳ Ｐゴシック" charset="0"/>
                <a:cs typeface="+mn-cs"/>
              </a:rPr>
              <a:t>verksamheten</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får</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behålla</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utmärkelsen</a:t>
            </a:r>
            <a:r>
              <a:rPr lang="en-GB" sz="2100" kern="1200" baseline="0" dirty="0" smtClean="0">
                <a:solidFill>
                  <a:schemeClr val="tx1"/>
                </a:solidFill>
                <a:effectLst/>
                <a:latin typeface="+mn-lt"/>
                <a:ea typeface="ＭＳ Ｐゴシック" charset="0"/>
                <a:cs typeface="+mn-cs"/>
              </a:rPr>
              <a:t>. Sedan </a:t>
            </a:r>
            <a:r>
              <a:rPr lang="en-GB" sz="2100" kern="1200" baseline="0" dirty="0" err="1" smtClean="0">
                <a:solidFill>
                  <a:schemeClr val="tx1"/>
                </a:solidFill>
                <a:effectLst/>
                <a:latin typeface="+mn-lt"/>
                <a:ea typeface="ＭＳ Ｐゴシック" charset="0"/>
                <a:cs typeface="+mn-cs"/>
              </a:rPr>
              <a:t>rullar</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det</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på</a:t>
            </a:r>
            <a:r>
              <a:rPr lang="en-GB" sz="2100" kern="1200" baseline="0" dirty="0" smtClean="0">
                <a:solidFill>
                  <a:schemeClr val="tx1"/>
                </a:solidFill>
                <a:effectLst/>
                <a:latin typeface="+mn-lt"/>
                <a:ea typeface="ＭＳ Ｐゴシック" charset="0"/>
                <a:cs typeface="+mn-cs"/>
              </a:rPr>
              <a:t> med </a:t>
            </a:r>
            <a:r>
              <a:rPr lang="en-GB" sz="2100" kern="1200" baseline="0" dirty="0" err="1" smtClean="0">
                <a:solidFill>
                  <a:schemeClr val="tx1"/>
                </a:solidFill>
                <a:effectLst/>
                <a:latin typeface="+mn-lt"/>
                <a:ea typeface="ＭＳ Ｐゴシック" charset="0"/>
                <a:cs typeface="+mn-cs"/>
              </a:rPr>
              <a:t>varannan</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gång</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självutvärdering</a:t>
            </a:r>
            <a:r>
              <a:rPr lang="en-GB" sz="2100" kern="1200" baseline="0" dirty="0" smtClean="0">
                <a:solidFill>
                  <a:schemeClr val="tx1"/>
                </a:solidFill>
                <a:effectLst/>
                <a:latin typeface="+mn-lt"/>
                <a:ea typeface="ＭＳ Ｐゴシック" charset="0"/>
                <a:cs typeface="+mn-cs"/>
              </a:rPr>
              <a:t> och </a:t>
            </a:r>
            <a:r>
              <a:rPr lang="en-GB" sz="2100" kern="1200" baseline="0" dirty="0" err="1" smtClean="0">
                <a:solidFill>
                  <a:schemeClr val="tx1"/>
                </a:solidFill>
                <a:effectLst/>
                <a:latin typeface="+mn-lt"/>
                <a:ea typeface="ＭＳ Ｐゴシック" charset="0"/>
                <a:cs typeface="+mn-cs"/>
              </a:rPr>
              <a:t>varannan</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gång</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platsbesök</a:t>
            </a:r>
            <a:r>
              <a:rPr lang="en-GB" sz="2100" kern="1200" baseline="0" dirty="0" smtClean="0">
                <a:solidFill>
                  <a:schemeClr val="tx1"/>
                </a:solidFill>
                <a:effectLst/>
                <a:latin typeface="+mn-lt"/>
                <a:ea typeface="ＭＳ Ｐゴシック" charset="0"/>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2100" kern="1200" baseline="0" dirty="0" smtClean="0">
                <a:solidFill>
                  <a:schemeClr val="tx1"/>
                </a:solidFill>
                <a:effectLst/>
                <a:latin typeface="+mn-lt"/>
                <a:ea typeface="ＭＳ Ｐゴシック" charset="0"/>
                <a:cs typeface="+mn-cs"/>
              </a:rPr>
              <a:t>Hela </a:t>
            </a:r>
            <a:r>
              <a:rPr lang="en-GB" sz="2100" kern="1200" baseline="0" dirty="0" err="1" smtClean="0">
                <a:solidFill>
                  <a:schemeClr val="tx1"/>
                </a:solidFill>
                <a:effectLst/>
                <a:latin typeface="+mn-lt"/>
                <a:ea typeface="ＭＳ Ｐゴシック" charset="0"/>
                <a:cs typeface="+mn-cs"/>
              </a:rPr>
              <a:t>processen</a:t>
            </a:r>
            <a:r>
              <a:rPr lang="en-GB" sz="2100" kern="1200" baseline="0" dirty="0" smtClean="0">
                <a:solidFill>
                  <a:schemeClr val="tx1"/>
                </a:solidFill>
                <a:effectLst/>
                <a:latin typeface="+mn-lt"/>
                <a:ea typeface="ＭＳ Ｐゴシック" charset="0"/>
                <a:cs typeface="+mn-cs"/>
              </a:rPr>
              <a:t> och de </a:t>
            </a:r>
            <a:r>
              <a:rPr lang="en-GB" sz="2100" kern="1200" baseline="0" dirty="0" err="1" smtClean="0">
                <a:solidFill>
                  <a:schemeClr val="tx1"/>
                </a:solidFill>
                <a:effectLst/>
                <a:latin typeface="+mn-lt"/>
                <a:ea typeface="ＭＳ Ｐゴシック" charset="0"/>
                <a:cs typeface="+mn-cs"/>
              </a:rPr>
              <a:t>obligatoriska</a:t>
            </a:r>
            <a:r>
              <a:rPr lang="en-GB" sz="2100" kern="1200" baseline="0" dirty="0" smtClean="0">
                <a:solidFill>
                  <a:schemeClr val="tx1"/>
                </a:solidFill>
                <a:effectLst/>
                <a:latin typeface="+mn-lt"/>
                <a:ea typeface="ＭＳ Ｐゴシック" charset="0"/>
                <a:cs typeface="+mn-cs"/>
              </a:rPr>
              <a:t> moment och </a:t>
            </a:r>
            <a:r>
              <a:rPr lang="en-GB" sz="2100" kern="1200" baseline="0" dirty="0" err="1" smtClean="0">
                <a:solidFill>
                  <a:schemeClr val="tx1"/>
                </a:solidFill>
                <a:effectLst/>
                <a:latin typeface="+mn-lt"/>
                <a:ea typeface="ＭＳ Ｐゴシック" charset="0"/>
                <a:cs typeface="+mn-cs"/>
              </a:rPr>
              <a:t>mallar</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som</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finns</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tillgängliga</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kallas</a:t>
            </a:r>
            <a:r>
              <a:rPr lang="en-GB" sz="2100" kern="1200" baseline="0" dirty="0" smtClean="0">
                <a:solidFill>
                  <a:schemeClr val="tx1"/>
                </a:solidFill>
                <a:effectLst/>
                <a:latin typeface="+mn-lt"/>
                <a:ea typeface="ＭＳ Ｐゴシック" charset="0"/>
                <a:cs typeface="+mn-cs"/>
              </a:rPr>
              <a:t> för HRS4R. Human resources strategy for researchers och </a:t>
            </a:r>
            <a:r>
              <a:rPr lang="en-GB" sz="2100" kern="1200" baseline="0" dirty="0" err="1" smtClean="0">
                <a:solidFill>
                  <a:schemeClr val="tx1"/>
                </a:solidFill>
                <a:effectLst/>
                <a:latin typeface="+mn-lt"/>
                <a:ea typeface="ＭＳ Ｐゴシック" charset="0"/>
                <a:cs typeface="+mn-cs"/>
              </a:rPr>
              <a:t>förkortas</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ibland</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lite</a:t>
            </a:r>
            <a:r>
              <a:rPr lang="en-GB" sz="2100" kern="1200" baseline="0" dirty="0" smtClean="0">
                <a:solidFill>
                  <a:schemeClr val="tx1"/>
                </a:solidFill>
                <a:effectLst/>
                <a:latin typeface="+mn-lt"/>
                <a:ea typeface="ＭＳ Ｐゴシック" charset="0"/>
                <a:cs typeface="+mn-cs"/>
              </a:rPr>
              <a:t> </a:t>
            </a:r>
            <a:r>
              <a:rPr lang="en-GB" sz="2100" kern="1200" baseline="0" dirty="0" err="1" smtClean="0">
                <a:solidFill>
                  <a:schemeClr val="tx1"/>
                </a:solidFill>
                <a:effectLst/>
                <a:latin typeface="+mn-lt"/>
                <a:ea typeface="ＭＳ Ｐゴシック" charset="0"/>
                <a:cs typeface="+mn-cs"/>
              </a:rPr>
              <a:t>slavigt</a:t>
            </a:r>
            <a:r>
              <a:rPr lang="en-GB" sz="2100" kern="1200" baseline="0" dirty="0" smtClean="0">
                <a:solidFill>
                  <a:schemeClr val="tx1"/>
                </a:solidFill>
                <a:effectLst/>
                <a:latin typeface="+mn-lt"/>
                <a:ea typeface="ＭＳ Ｐゴシック" charset="0"/>
                <a:cs typeface="+mn-cs"/>
              </a:rPr>
              <a:t> för </a:t>
            </a:r>
            <a:r>
              <a:rPr lang="en-GB" sz="2100" kern="1200" baseline="0" dirty="0" smtClean="0">
                <a:solidFill>
                  <a:schemeClr val="tx1"/>
                </a:solidFill>
                <a:effectLst/>
                <a:latin typeface="+mn-lt"/>
                <a:ea typeface="ＭＳ Ｐゴシック" charset="0"/>
                <a:cs typeface="+mn-cs"/>
              </a:rPr>
              <a:t>HR-</a:t>
            </a:r>
            <a:r>
              <a:rPr lang="en-GB" sz="2100" kern="1200" baseline="0" dirty="0" err="1" smtClean="0">
                <a:solidFill>
                  <a:schemeClr val="tx1"/>
                </a:solidFill>
                <a:effectLst/>
                <a:latin typeface="+mn-lt"/>
                <a:ea typeface="ＭＳ Ｐゴシック" charset="0"/>
                <a:cs typeface="+mn-cs"/>
              </a:rPr>
              <a:t>strategin</a:t>
            </a:r>
            <a:r>
              <a:rPr lang="en-GB" sz="2100" kern="1200" baseline="0" dirty="0" smtClean="0">
                <a:solidFill>
                  <a:schemeClr val="tx1"/>
                </a:solidFill>
                <a:effectLst/>
                <a:latin typeface="+mn-lt"/>
                <a:ea typeface="ＭＳ Ｐゴシック" charset="0"/>
                <a:cs typeface="+mn-cs"/>
              </a:rPr>
              <a:t> </a:t>
            </a:r>
            <a:r>
              <a:rPr lang="en-GB" sz="2100" kern="1200" baseline="0" dirty="0" smtClean="0">
                <a:solidFill>
                  <a:schemeClr val="tx1"/>
                </a:solidFill>
                <a:effectLst/>
                <a:latin typeface="+mn-lt"/>
                <a:ea typeface="ＭＳ Ｐゴシック" charset="0"/>
                <a:cs typeface="+mn-cs"/>
              </a:rPr>
              <a:t>(HR strategy).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2100" kern="1200" dirty="0" smtClean="0">
              <a:solidFill>
                <a:schemeClr val="tx1"/>
              </a:solidFill>
              <a:effectLst/>
              <a:latin typeface="+mn-lt"/>
              <a:ea typeface="ＭＳ Ｐゴシック" charset="0"/>
              <a:cs typeface="+mn-cs"/>
            </a:endParaRP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47040AC2-C51C-7F4C-A141-1C564DE5A8B6}" type="slidenum">
              <a:rPr lang="sv-SE" smtClean="0"/>
              <a:pPr/>
              <a:t>3</a:t>
            </a:fld>
            <a:endParaRPr lang="sv-SE"/>
          </a:p>
        </p:txBody>
      </p:sp>
    </p:spTree>
    <p:extLst>
      <p:ext uri="{BB962C8B-B14F-4D97-AF65-F5344CB8AC3E}">
        <p14:creationId xmlns:p14="http://schemas.microsoft.com/office/powerpoint/2010/main" val="4044677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dirty="0" smtClean="0"/>
              <a:t>På EURAXESS hemsida kan man hitta följande information:</a:t>
            </a:r>
          </a:p>
          <a:p>
            <a:r>
              <a:rPr lang="sv-SE" dirty="0" smtClean="0"/>
              <a:t>Det är nu 1142 organisationer som skickat in ett </a:t>
            </a:r>
            <a:r>
              <a:rPr lang="sv-SE" dirty="0" err="1" smtClean="0"/>
              <a:t>endorsement</a:t>
            </a:r>
            <a:r>
              <a:rPr lang="sv-SE" dirty="0" smtClean="0"/>
              <a:t> letter om att ansluta sig till stadgan</a:t>
            </a:r>
          </a:p>
          <a:p>
            <a:r>
              <a:rPr lang="sv-SE" dirty="0" smtClean="0"/>
              <a:t>EURAXESS anger följande anledningar till att skriva under the</a:t>
            </a:r>
            <a:r>
              <a:rPr lang="sv-SE" baseline="0" dirty="0" smtClean="0"/>
              <a:t> Charter &amp; </a:t>
            </a:r>
            <a:r>
              <a:rPr lang="sv-SE" baseline="0" dirty="0" err="1" smtClean="0"/>
              <a:t>Code</a:t>
            </a:r>
            <a:r>
              <a:rPr lang="sv-SE" baseline="0" dirty="0" smtClean="0"/>
              <a:t>.</a:t>
            </a:r>
          </a:p>
          <a:p>
            <a:r>
              <a:rPr lang="sv-SE" baseline="0" dirty="0" smtClean="0"/>
              <a:t>Och</a:t>
            </a:r>
          </a:p>
          <a:p>
            <a:r>
              <a:rPr lang="sv-SE" baseline="0" dirty="0" smtClean="0"/>
              <a:t>Följande anledningar för forskare att välja en organisation som signerat the Charter &amp; </a:t>
            </a:r>
            <a:r>
              <a:rPr lang="sv-SE" baseline="0" dirty="0" err="1" smtClean="0"/>
              <a:t>Code</a:t>
            </a:r>
            <a:r>
              <a:rPr lang="sv-SE" baseline="0" dirty="0" smtClean="0"/>
              <a:t>.</a:t>
            </a:r>
          </a:p>
          <a:p>
            <a:r>
              <a:rPr lang="sv-SE" baseline="0" dirty="0" smtClean="0"/>
              <a:t>488 organisationer har tilldelats utmärkelsen HR-</a:t>
            </a:r>
            <a:r>
              <a:rPr lang="sv-SE" baseline="0" dirty="0" err="1" smtClean="0"/>
              <a:t>excellence</a:t>
            </a:r>
            <a:r>
              <a:rPr lang="sv-SE" baseline="0" dirty="0" smtClean="0"/>
              <a:t> in Research</a:t>
            </a:r>
          </a:p>
          <a:p>
            <a:r>
              <a:rPr lang="sv-SE" baseline="0" dirty="0" smtClean="0"/>
              <a:t>I Sverige: förutom Örebro – Luleå Tekniska universitet, Jönköping University och Uppsala universitet.</a:t>
            </a:r>
          </a:p>
          <a:p>
            <a:r>
              <a:rPr lang="sv-SE" baseline="0" dirty="0" smtClean="0"/>
              <a:t>Skrivit under C&amp;C – Halmstad, Karlstad, KI, SLU och Södertörn vilket </a:t>
            </a:r>
            <a:r>
              <a:rPr lang="sv-SE" baseline="0" dirty="0" err="1" smtClean="0"/>
              <a:t>indikierar</a:t>
            </a:r>
            <a:r>
              <a:rPr lang="sv-SE" baseline="0" dirty="0" smtClean="0"/>
              <a:t> att här pågår arbete med att ansöka om utmärkelsen.</a:t>
            </a:r>
          </a:p>
        </p:txBody>
      </p:sp>
      <p:sp>
        <p:nvSpPr>
          <p:cNvPr id="4" name="Platshållare för bildnummer 3"/>
          <p:cNvSpPr>
            <a:spLocks noGrp="1"/>
          </p:cNvSpPr>
          <p:nvPr>
            <p:ph type="sldNum" sz="quarter" idx="10"/>
          </p:nvPr>
        </p:nvSpPr>
        <p:spPr/>
        <p:txBody>
          <a:bodyPr/>
          <a:lstStyle/>
          <a:p>
            <a:fld id="{47040AC2-C51C-7F4C-A141-1C564DE5A8B6}" type="slidenum">
              <a:rPr lang="sv-SE" smtClean="0"/>
              <a:pPr/>
              <a:t>4</a:t>
            </a:fld>
            <a:endParaRPr lang="sv-SE"/>
          </a:p>
        </p:txBody>
      </p:sp>
    </p:spTree>
    <p:extLst>
      <p:ext uri="{BB962C8B-B14F-4D97-AF65-F5344CB8AC3E}">
        <p14:creationId xmlns:p14="http://schemas.microsoft.com/office/powerpoint/2010/main" val="3353719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a:bodyPr>
          <a:lstStyle/>
          <a:p>
            <a:r>
              <a:rPr lang="sv-SE" dirty="0" smtClean="0"/>
              <a:t>Från EU-kommissionens sida vill man genom the Charter &amp; </a:t>
            </a:r>
            <a:r>
              <a:rPr lang="sv-SE" dirty="0" err="1" smtClean="0"/>
              <a:t>Code</a:t>
            </a:r>
            <a:r>
              <a:rPr lang="sv-SE" dirty="0" smtClean="0"/>
              <a:t>:</a:t>
            </a:r>
          </a:p>
          <a:p>
            <a:r>
              <a:rPr lang="sv-SE" dirty="0" smtClean="0"/>
              <a:t>•	förbättra villkoren för den fria forskningen </a:t>
            </a:r>
          </a:p>
          <a:p>
            <a:r>
              <a:rPr lang="sv-SE" dirty="0" smtClean="0"/>
              <a:t>•	främja den öppna arbetsmarknaden för forskare genom att öka mobiliteten</a:t>
            </a:r>
          </a:p>
          <a:p>
            <a:r>
              <a:rPr lang="sv-SE" dirty="0" smtClean="0"/>
              <a:t>•	motverka diskriminering av alla former</a:t>
            </a:r>
          </a:p>
          <a:p>
            <a:r>
              <a:rPr lang="sv-SE" dirty="0" smtClean="0"/>
              <a:t>•	främja tillgång och utbyte av kunskap</a:t>
            </a:r>
          </a:p>
          <a:p>
            <a:r>
              <a:rPr lang="sv-SE" dirty="0" smtClean="0"/>
              <a:t>•	främja ett kontinuerligt kvalitetsarbete hos europeiska lärosäten</a:t>
            </a:r>
          </a:p>
          <a:p>
            <a:pPr marL="0" indent="0">
              <a:buFont typeface="Arial" panose="020B0604020202020204" pitchFamily="34" charset="0"/>
              <a:buNone/>
            </a:pPr>
            <a:endParaRPr lang="sv-SE" sz="2400" kern="1200" dirty="0" smtClean="0">
              <a:solidFill>
                <a:schemeClr val="tx1"/>
              </a:solidFill>
              <a:effectLst/>
              <a:latin typeface="+mn-lt"/>
              <a:ea typeface="ＭＳ Ｐゴシック" charset="0"/>
              <a:cs typeface="+mn-cs"/>
            </a:endParaRPr>
          </a:p>
          <a:p>
            <a:pPr marL="0" indent="0">
              <a:buFont typeface="Arial" panose="020B0604020202020204" pitchFamily="34" charset="0"/>
              <a:buNone/>
            </a:pPr>
            <a:r>
              <a:rPr lang="sv-SE" sz="2400" kern="1200" dirty="0" smtClean="0">
                <a:solidFill>
                  <a:schemeClr val="tx1"/>
                </a:solidFill>
                <a:effectLst/>
                <a:latin typeface="+mn-lt"/>
                <a:ea typeface="ＭＳ Ｐゴシック" charset="0"/>
                <a:cs typeface="+mn-cs"/>
              </a:rPr>
              <a:t>Örebro</a:t>
            </a:r>
            <a:r>
              <a:rPr lang="sv-SE" sz="2400" kern="1200" baseline="0" dirty="0" smtClean="0">
                <a:solidFill>
                  <a:schemeClr val="tx1"/>
                </a:solidFill>
                <a:effectLst/>
                <a:latin typeface="+mn-lt"/>
                <a:ea typeface="ＭＳ Ｐゴシック" charset="0"/>
                <a:cs typeface="+mn-cs"/>
              </a:rPr>
              <a:t> </a:t>
            </a:r>
            <a:r>
              <a:rPr lang="sv-SE" sz="2400" kern="1200" baseline="0" dirty="0" smtClean="0">
                <a:solidFill>
                  <a:schemeClr val="tx1"/>
                </a:solidFill>
                <a:effectLst/>
                <a:latin typeface="+mn-lt"/>
                <a:ea typeface="ＭＳ Ｐゴシック" charset="0"/>
                <a:cs typeface="+mn-cs"/>
              </a:rPr>
              <a:t>universitet såg följande anledningar till VARFÖR: (Klick</a:t>
            </a:r>
            <a:r>
              <a:rPr lang="sv-SE" sz="2400" kern="1200" baseline="0" dirty="0" smtClean="0">
                <a:solidFill>
                  <a:schemeClr val="tx1"/>
                </a:solidFill>
                <a:effectLst/>
                <a:latin typeface="+mn-lt"/>
                <a:ea typeface="ＭＳ Ｐゴシック" charset="0"/>
                <a:cs typeface="+mn-cs"/>
              </a:rPr>
              <a:t>)</a:t>
            </a:r>
          </a:p>
          <a:p>
            <a:pPr marL="0" indent="0">
              <a:buFont typeface="Arial" panose="020B0604020202020204" pitchFamily="34" charset="0"/>
              <a:buNone/>
            </a:pPr>
            <a:r>
              <a:rPr lang="sv-SE" sz="2400" kern="1200" baseline="0" dirty="0" smtClean="0">
                <a:solidFill>
                  <a:schemeClr val="tx1"/>
                </a:solidFill>
                <a:effectLst/>
                <a:latin typeface="+mn-lt"/>
                <a:ea typeface="ＭＳ Ｐゴシック" charset="0"/>
                <a:cs typeface="+mn-cs"/>
              </a:rPr>
              <a:t>Förbättra villkoren – inte bara för internationella medarbetare</a:t>
            </a:r>
          </a:p>
          <a:p>
            <a:pPr marL="0" indent="0">
              <a:buFont typeface="Arial" panose="020B0604020202020204" pitchFamily="34" charset="0"/>
              <a:buNone/>
            </a:pPr>
            <a:r>
              <a:rPr lang="sv-SE" sz="2400" kern="1200" baseline="0" dirty="0" smtClean="0">
                <a:solidFill>
                  <a:schemeClr val="tx1"/>
                </a:solidFill>
                <a:effectLst/>
                <a:latin typeface="+mn-lt"/>
                <a:ea typeface="ＭＳ Ｐゴシック" charset="0"/>
                <a:cs typeface="+mn-cs"/>
              </a:rPr>
              <a:t>Erhålla utmärkelsen för att sticka ut i konkurrensen om internationella medarbetare</a:t>
            </a:r>
          </a:p>
          <a:p>
            <a:pPr marL="0" indent="0">
              <a:buFont typeface="Arial" panose="020B0604020202020204" pitchFamily="34" charset="0"/>
              <a:buNone/>
            </a:pPr>
            <a:r>
              <a:rPr lang="sv-SE" sz="2400" kern="1200" baseline="0" dirty="0" smtClean="0">
                <a:solidFill>
                  <a:schemeClr val="tx1"/>
                </a:solidFill>
                <a:effectLst/>
                <a:latin typeface="+mn-lt"/>
                <a:ea typeface="ＭＳ Ｐゴシック" charset="0"/>
                <a:cs typeface="+mn-cs"/>
              </a:rPr>
              <a:t>Underlätta vid ansökan om EU-medel (ex. </a:t>
            </a:r>
            <a:r>
              <a:rPr lang="sv-SE" sz="2400" kern="1200" baseline="0" dirty="0" err="1" smtClean="0">
                <a:solidFill>
                  <a:schemeClr val="tx1"/>
                </a:solidFill>
                <a:effectLst/>
                <a:latin typeface="+mn-lt"/>
                <a:ea typeface="ＭＳ Ｐゴシック" charset="0"/>
                <a:cs typeface="+mn-cs"/>
              </a:rPr>
              <a:t>cofund</a:t>
            </a:r>
            <a:r>
              <a:rPr lang="sv-SE" sz="2400" kern="1200" baseline="0" dirty="0" smtClean="0">
                <a:solidFill>
                  <a:schemeClr val="tx1"/>
                </a:solidFill>
                <a:effectLst/>
                <a:latin typeface="+mn-lt"/>
                <a:ea typeface="ＭＳ Ｐゴシック" charset="0"/>
                <a:cs typeface="+mn-cs"/>
              </a:rPr>
              <a:t>-ansökan)</a:t>
            </a:r>
            <a:endParaRPr lang="sv-SE" dirty="0" smtClean="0"/>
          </a:p>
          <a:p>
            <a:endParaRPr lang="sv-SE" sz="2000" kern="1200" dirty="0" smtClean="0">
              <a:solidFill>
                <a:schemeClr val="tx1"/>
              </a:solidFill>
              <a:effectLst/>
              <a:latin typeface="+mn-lt"/>
              <a:ea typeface="ＭＳ Ｐゴシック" charset="0"/>
              <a:cs typeface="+mn-cs"/>
            </a:endParaRPr>
          </a:p>
          <a:p>
            <a:r>
              <a:rPr lang="sv-SE" sz="2000" kern="1200" dirty="0" smtClean="0">
                <a:solidFill>
                  <a:schemeClr val="tx1"/>
                </a:solidFill>
                <a:effectLst/>
                <a:latin typeface="+mn-lt"/>
                <a:ea typeface="ＭＳ Ｐゴシック" charset="0"/>
                <a:cs typeface="+mn-cs"/>
              </a:rPr>
              <a:t>Parentes - SUHF listar följande fördelar med en anslutning:</a:t>
            </a:r>
          </a:p>
          <a:p>
            <a:pPr marL="342900" indent="-342900">
              <a:buFont typeface="Arial" panose="020B0604020202020204" pitchFamily="34" charset="0"/>
              <a:buChar char="•"/>
            </a:pPr>
            <a:r>
              <a:rPr lang="sv-SE" sz="2000" kern="1200" dirty="0" smtClean="0">
                <a:solidFill>
                  <a:schemeClr val="tx1"/>
                </a:solidFill>
                <a:effectLst/>
                <a:latin typeface="+mn-lt"/>
                <a:ea typeface="ＭＳ Ｐゴシック" charset="0"/>
                <a:cs typeface="+mn-cs"/>
              </a:rPr>
              <a:t>Att bidra till en ökad grad av internationalisering</a:t>
            </a:r>
          </a:p>
          <a:p>
            <a:pPr marL="342900" indent="-342900">
              <a:buFont typeface="Arial" panose="020B0604020202020204" pitchFamily="34" charset="0"/>
              <a:buChar char="•"/>
            </a:pPr>
            <a:r>
              <a:rPr lang="sv-SE" sz="2000" kern="1200" dirty="0" smtClean="0">
                <a:solidFill>
                  <a:schemeClr val="tx1"/>
                </a:solidFill>
                <a:effectLst/>
                <a:latin typeface="+mn-lt"/>
                <a:ea typeface="ＭＳ Ｐゴシック" charset="0"/>
                <a:cs typeface="+mn-cs"/>
              </a:rPr>
              <a:t>Att visa att Sveriges lärosäten står bakom stadgan och stödjer utvecklingen av ett ökat kunskaps och erfarenhetsutbyte inom den fria forskningen</a:t>
            </a:r>
          </a:p>
          <a:p>
            <a:pPr marL="342900" indent="-342900">
              <a:buFont typeface="Arial" panose="020B0604020202020204" pitchFamily="34" charset="0"/>
              <a:buChar char="•"/>
            </a:pPr>
            <a:r>
              <a:rPr lang="sv-SE" sz="2000" kern="1200" dirty="0" smtClean="0">
                <a:solidFill>
                  <a:schemeClr val="tx1"/>
                </a:solidFill>
                <a:effectLst/>
                <a:latin typeface="+mn-lt"/>
                <a:ea typeface="ＭＳ Ｐゴシック" charset="0"/>
                <a:cs typeface="+mn-cs"/>
              </a:rPr>
              <a:t>Att ge en signal till omvärlden att svenska lärosäten är proaktiva, värnar om ett internationellt samarbete, bryr sig om sitt intellektuella kapital och är attraktiva arbetsgivare</a:t>
            </a:r>
          </a:p>
          <a:p>
            <a:pPr marL="342900" indent="-342900">
              <a:buFont typeface="Arial" panose="020B0604020202020204" pitchFamily="34" charset="0"/>
              <a:buChar char="•"/>
            </a:pPr>
            <a:r>
              <a:rPr lang="sv-SE" sz="2000" kern="1200" dirty="0" smtClean="0">
                <a:solidFill>
                  <a:schemeClr val="tx1"/>
                </a:solidFill>
                <a:effectLst/>
                <a:latin typeface="+mn-lt"/>
                <a:ea typeface="ＭＳ Ｐゴシック" charset="0"/>
                <a:cs typeface="+mn-cs"/>
              </a:rPr>
              <a:t>Att ge ett stärkt anseende</a:t>
            </a:r>
          </a:p>
          <a:p>
            <a:pPr marL="342900" indent="-342900">
              <a:buFont typeface="Arial" panose="020B0604020202020204" pitchFamily="34" charset="0"/>
              <a:buChar char="•"/>
            </a:pPr>
            <a:r>
              <a:rPr lang="sv-SE" sz="2000" kern="1200" dirty="0" smtClean="0">
                <a:solidFill>
                  <a:schemeClr val="tx1"/>
                </a:solidFill>
                <a:effectLst/>
                <a:latin typeface="+mn-lt"/>
                <a:ea typeface="ＭＳ Ｐゴシック" charset="0"/>
                <a:cs typeface="+mn-cs"/>
              </a:rPr>
              <a:t>Att underlätta ansökningsförfarande vid ansökan om forskningsmedel</a:t>
            </a:r>
          </a:p>
          <a:p>
            <a:pPr marL="342900" indent="-342900">
              <a:buFont typeface="Arial" panose="020B0604020202020204" pitchFamily="34" charset="0"/>
              <a:buChar char="•"/>
            </a:pPr>
            <a:r>
              <a:rPr lang="sv-SE" sz="2000" kern="1200" dirty="0" smtClean="0">
                <a:solidFill>
                  <a:schemeClr val="tx1"/>
                </a:solidFill>
                <a:effectLst/>
                <a:latin typeface="+mn-lt"/>
                <a:ea typeface="ＭＳ Ｐゴシック" charset="0"/>
                <a:cs typeface="+mn-cs"/>
              </a:rPr>
              <a:t>Att ge ökade förutsättningar att erhålla finansiella anslag från kommissionen i en hårdnande konkurrens.</a:t>
            </a:r>
          </a:p>
          <a:p>
            <a:endParaRPr lang="sv-SE" dirty="0"/>
          </a:p>
        </p:txBody>
      </p:sp>
      <p:sp>
        <p:nvSpPr>
          <p:cNvPr id="4" name="Platshållare för bildnummer 3"/>
          <p:cNvSpPr>
            <a:spLocks noGrp="1"/>
          </p:cNvSpPr>
          <p:nvPr>
            <p:ph type="sldNum" sz="quarter" idx="10"/>
          </p:nvPr>
        </p:nvSpPr>
        <p:spPr/>
        <p:txBody>
          <a:bodyPr/>
          <a:lstStyle/>
          <a:p>
            <a:fld id="{47040AC2-C51C-7F4C-A141-1C564DE5A8B6}" type="slidenum">
              <a:rPr lang="sv-SE" smtClean="0"/>
              <a:pPr/>
              <a:t>5</a:t>
            </a:fld>
            <a:endParaRPr lang="sv-SE"/>
          </a:p>
        </p:txBody>
      </p:sp>
    </p:spTree>
    <p:extLst>
      <p:ext uri="{BB962C8B-B14F-4D97-AF65-F5344CB8AC3E}">
        <p14:creationId xmlns:p14="http://schemas.microsoft.com/office/powerpoint/2010/main" val="3675582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Så gick det till:</a:t>
            </a:r>
          </a:p>
          <a:p>
            <a:r>
              <a:rPr lang="sv-SE" dirty="0" smtClean="0"/>
              <a:t>Uppstart av projektet i maj 2017</a:t>
            </a:r>
          </a:p>
          <a:p>
            <a:r>
              <a:rPr lang="sv-SE" dirty="0" smtClean="0"/>
              <a:t>En projektgrupp utsågs med medlemmar från Visa nästa bild!</a:t>
            </a:r>
          </a:p>
          <a:p>
            <a:endParaRPr lang="sv-SE" dirty="0"/>
          </a:p>
        </p:txBody>
      </p:sp>
      <p:sp>
        <p:nvSpPr>
          <p:cNvPr id="4" name="Platshållare för bildnummer 3"/>
          <p:cNvSpPr>
            <a:spLocks noGrp="1"/>
          </p:cNvSpPr>
          <p:nvPr>
            <p:ph type="sldNum" sz="quarter" idx="10"/>
          </p:nvPr>
        </p:nvSpPr>
        <p:spPr/>
        <p:txBody>
          <a:bodyPr/>
          <a:lstStyle/>
          <a:p>
            <a:fld id="{47040AC2-C51C-7F4C-A141-1C564DE5A8B6}" type="slidenum">
              <a:rPr lang="sv-SE" smtClean="0"/>
              <a:pPr/>
              <a:t>6</a:t>
            </a:fld>
            <a:endParaRPr lang="sv-SE"/>
          </a:p>
        </p:txBody>
      </p:sp>
    </p:spTree>
    <p:extLst>
      <p:ext uri="{BB962C8B-B14F-4D97-AF65-F5344CB8AC3E}">
        <p14:creationId xmlns:p14="http://schemas.microsoft.com/office/powerpoint/2010/main" val="1377504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Processen drevs i projektform.</a:t>
            </a:r>
          </a:p>
          <a:p>
            <a:r>
              <a:rPr lang="sv-SE" dirty="0" smtClean="0"/>
              <a:t>Universitetets internationaliseringsråd som</a:t>
            </a:r>
            <a:r>
              <a:rPr lang="sv-SE" baseline="0" dirty="0" smtClean="0"/>
              <a:t> leds av</a:t>
            </a:r>
            <a:r>
              <a:rPr lang="sv-SE" dirty="0" smtClean="0"/>
              <a:t> vicerektor för internationalisering har</a:t>
            </a:r>
            <a:r>
              <a:rPr lang="sv-SE" baseline="0" dirty="0" smtClean="0"/>
              <a:t> utgjort styrgrupp. Projektet har letts av mig från HR och projektgruppen har varit relativt operativa även om det mesta skrivarbetet har gjorts av mig och den tidigare chefen för GO (Miles Davies) (fungerat som delprojektledare). Vi har försökt ha en bra spridning bland medlemmarna i projektgruppen där 3 har internationell bakgrund.</a:t>
            </a:r>
            <a:endParaRPr lang="sv-SE" dirty="0"/>
          </a:p>
        </p:txBody>
      </p:sp>
      <p:sp>
        <p:nvSpPr>
          <p:cNvPr id="4" name="Platshållare för bildnummer 3"/>
          <p:cNvSpPr>
            <a:spLocks noGrp="1"/>
          </p:cNvSpPr>
          <p:nvPr>
            <p:ph type="sldNum" sz="quarter" idx="10"/>
          </p:nvPr>
        </p:nvSpPr>
        <p:spPr/>
        <p:txBody>
          <a:bodyPr/>
          <a:lstStyle/>
          <a:p>
            <a:fld id="{47040AC2-C51C-7F4C-A141-1C564DE5A8B6}" type="slidenum">
              <a:rPr lang="sv-SE" smtClean="0"/>
              <a:pPr/>
              <a:t>7</a:t>
            </a:fld>
            <a:endParaRPr lang="sv-SE"/>
          </a:p>
        </p:txBody>
      </p:sp>
    </p:spTree>
    <p:extLst>
      <p:ext uri="{BB962C8B-B14F-4D97-AF65-F5344CB8AC3E}">
        <p14:creationId xmlns:p14="http://schemas.microsoft.com/office/powerpoint/2010/main" val="1888255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dirty="0" smtClean="0"/>
              <a:t>Projektgruppen </a:t>
            </a:r>
            <a:r>
              <a:rPr lang="sv-SE" dirty="0" err="1" smtClean="0"/>
              <a:t>djupdök</a:t>
            </a:r>
            <a:r>
              <a:rPr lang="sv-SE" dirty="0" smtClean="0"/>
              <a:t> i the C&amp;C</a:t>
            </a:r>
          </a:p>
          <a:p>
            <a:r>
              <a:rPr lang="sv-SE" dirty="0" smtClean="0"/>
              <a:t>Arbetade under hösten 2017 fram förslag på identifierade GAP vid </a:t>
            </a:r>
            <a:r>
              <a:rPr lang="sv-SE" dirty="0" err="1" smtClean="0"/>
              <a:t>ÖrU</a:t>
            </a:r>
            <a:r>
              <a:rPr lang="sv-SE" dirty="0" smtClean="0"/>
              <a:t>. Producerade en enkät för att förankra identifierade </a:t>
            </a:r>
            <a:r>
              <a:rPr lang="sv-SE" dirty="0" smtClean="0"/>
              <a:t>GAP i verksamheten.</a:t>
            </a:r>
            <a:endParaRPr lang="sv-SE" dirty="0" smtClean="0"/>
          </a:p>
          <a:p>
            <a:r>
              <a:rPr lang="sv-SE" dirty="0" smtClean="0"/>
              <a:t>Massivt informationsarbete och inhämtande av synpunkter inför enkätens utskick. </a:t>
            </a:r>
            <a:r>
              <a:rPr lang="sv-SE" dirty="0" smtClean="0"/>
              <a:t>Pågick </a:t>
            </a:r>
            <a:r>
              <a:rPr lang="sv-SE" dirty="0" smtClean="0"/>
              <a:t>under nov-dec </a:t>
            </a:r>
            <a:r>
              <a:rPr lang="sv-SE" dirty="0" smtClean="0"/>
              <a:t>2017. Enkäten skickades ut i december och</a:t>
            </a:r>
            <a:r>
              <a:rPr lang="sv-SE" baseline="0" dirty="0" smtClean="0"/>
              <a:t> sammanställdes i januari.</a:t>
            </a:r>
            <a:endParaRPr lang="sv-SE" dirty="0" smtClean="0"/>
          </a:p>
          <a:p>
            <a:r>
              <a:rPr lang="sv-SE" dirty="0" smtClean="0"/>
              <a:t>Fritextsvaren </a:t>
            </a:r>
            <a:r>
              <a:rPr lang="sv-SE" dirty="0" smtClean="0"/>
              <a:t>och </a:t>
            </a:r>
            <a:r>
              <a:rPr lang="sv-SE" dirty="0" smtClean="0"/>
              <a:t>diskussionerna i de </a:t>
            </a:r>
            <a:r>
              <a:rPr lang="sv-SE" dirty="0" smtClean="0"/>
              <a:t>olika </a:t>
            </a:r>
            <a:r>
              <a:rPr lang="sv-SE" dirty="0" smtClean="0"/>
              <a:t>forumen </a:t>
            </a:r>
            <a:r>
              <a:rPr lang="sv-SE" dirty="0" smtClean="0"/>
              <a:t>ledde fram till förslag på actions till Action Plan.</a:t>
            </a:r>
          </a:p>
          <a:p>
            <a:r>
              <a:rPr lang="sv-SE" dirty="0" smtClean="0"/>
              <a:t>Sammanställning av GAP-analys och Action Plan gjordes av Miles och Maria. </a:t>
            </a:r>
          </a:p>
          <a:p>
            <a:r>
              <a:rPr lang="sv-SE" dirty="0" smtClean="0"/>
              <a:t>8 av de 40 principerna är med i handlingsplanen. </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47040AC2-C51C-7F4C-A141-1C564DE5A8B6}" type="slidenum">
              <a:rPr lang="sv-SE" smtClean="0"/>
              <a:pPr/>
              <a:t>8</a:t>
            </a:fld>
            <a:endParaRPr lang="sv-SE"/>
          </a:p>
        </p:txBody>
      </p:sp>
    </p:spTree>
    <p:extLst>
      <p:ext uri="{BB962C8B-B14F-4D97-AF65-F5344CB8AC3E}">
        <p14:creationId xmlns:p14="http://schemas.microsoft.com/office/powerpoint/2010/main" val="3074523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 är en bild på en sammanställning av alla möten och informationsträffar</a:t>
            </a:r>
            <a:r>
              <a:rPr lang="sv-SE" baseline="0" dirty="0" smtClean="0"/>
              <a:t> som hölls i arbetet inför inskickandet av ansökan.  Jag vill säga att arbetet egentligen inte är särskilt svårt men det kräver viss uthållighet och hängivenhet.</a:t>
            </a:r>
            <a:endParaRPr lang="sv-SE" dirty="0"/>
          </a:p>
        </p:txBody>
      </p:sp>
      <p:sp>
        <p:nvSpPr>
          <p:cNvPr id="4" name="Platshållare för bildnummer 3"/>
          <p:cNvSpPr>
            <a:spLocks noGrp="1"/>
          </p:cNvSpPr>
          <p:nvPr>
            <p:ph type="sldNum" sz="quarter" idx="10"/>
          </p:nvPr>
        </p:nvSpPr>
        <p:spPr/>
        <p:txBody>
          <a:bodyPr/>
          <a:lstStyle/>
          <a:p>
            <a:fld id="{47040AC2-C51C-7F4C-A141-1C564DE5A8B6}" type="slidenum">
              <a:rPr lang="sv-SE" smtClean="0"/>
              <a:pPr/>
              <a:t>9</a:t>
            </a:fld>
            <a:endParaRPr lang="sv-SE"/>
          </a:p>
        </p:txBody>
      </p:sp>
    </p:spTree>
    <p:extLst>
      <p:ext uri="{BB962C8B-B14F-4D97-AF65-F5344CB8AC3E}">
        <p14:creationId xmlns:p14="http://schemas.microsoft.com/office/powerpoint/2010/main" val="3107471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4" name="Rectangle 10"/>
          <p:cNvSpPr/>
          <p:nvPr userDrawn="1"/>
        </p:nvSpPr>
        <p:spPr>
          <a:xfrm>
            <a:off x="15039411" y="457341"/>
            <a:ext cx="2794485" cy="1923252"/>
          </a:xfrm>
          <a:prstGeom prst="rect">
            <a:avLst/>
          </a:prstGeom>
          <a:ln>
            <a:noFill/>
          </a:ln>
        </p:spPr>
        <p:style>
          <a:lnRef idx="2">
            <a:schemeClr val="accent5"/>
          </a:lnRef>
          <a:fillRef idx="1">
            <a:schemeClr val="lt1"/>
          </a:fillRef>
          <a:effectRef idx="0">
            <a:schemeClr val="accent5"/>
          </a:effectRef>
          <a:fontRef idx="minor">
            <a:schemeClr val="dk1"/>
          </a:fontRef>
        </p:style>
        <p:txBody>
          <a:bodyPr lIns="163321" tIns="81660" rIns="163321" bIns="81660" anchor="ctr"/>
          <a:lstStyle/>
          <a:p>
            <a:pPr algn="ctr">
              <a:defRPr/>
            </a:pPr>
            <a:endParaRPr lang="sv-SE">
              <a:solidFill>
                <a:srgbClr val="000000"/>
              </a:solidFill>
              <a:ea typeface="ＭＳ Ｐゴシック" pitchFamily="34" charset="-128"/>
            </a:endParaRPr>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036970" y="3625383"/>
            <a:ext cx="2214060" cy="223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560" y="5919974"/>
            <a:ext cx="16462056" cy="1486357"/>
          </a:xfrm>
        </p:spPr>
        <p:txBody>
          <a:bodyPr>
            <a:normAutofit/>
          </a:bodyPr>
          <a:lstStyle>
            <a:lvl1pPr algn="ctr">
              <a:lnSpc>
                <a:spcPts val="6144"/>
              </a:lnSpc>
              <a:defRPr sz="4600" b="1" i="0">
                <a:latin typeface="Arial" pitchFamily="34" charset="0"/>
                <a:cs typeface="Arial" pitchFamily="34" charset="0"/>
              </a:defRPr>
            </a:lvl1pPr>
          </a:lstStyle>
          <a:p>
            <a:r>
              <a:rPr lang="sv-SE" smtClean="0"/>
              <a:t>Klicka här för att ändra format</a:t>
            </a:r>
            <a:endParaRPr lang="sv-SE" dirty="0"/>
          </a:p>
        </p:txBody>
      </p:sp>
      <p:sp>
        <p:nvSpPr>
          <p:cNvPr id="3" name="Subtitle 2"/>
          <p:cNvSpPr>
            <a:spLocks noGrp="1"/>
          </p:cNvSpPr>
          <p:nvPr>
            <p:ph type="subTitle" idx="1"/>
          </p:nvPr>
        </p:nvSpPr>
        <p:spPr>
          <a:xfrm>
            <a:off x="914560" y="7177660"/>
            <a:ext cx="16462056" cy="2058035"/>
          </a:xfrm>
        </p:spPr>
        <p:txBody>
          <a:bodyPr>
            <a:normAutofit/>
          </a:bodyPr>
          <a:lstStyle>
            <a:lvl1pPr marL="0" indent="0" algn="ctr">
              <a:buNone/>
              <a:defRPr sz="3200" b="0" i="0">
                <a:solidFill>
                  <a:schemeClr val="tx1"/>
                </a:solidFill>
                <a:latin typeface="Arial" pitchFamily="34" charset="0"/>
                <a:cs typeface="Arial" pitchFamily="34" charset="0"/>
              </a:defRPr>
            </a:lvl1pPr>
            <a:lvl2pPr marL="816605" indent="0" algn="ctr">
              <a:buNone/>
              <a:defRPr>
                <a:solidFill>
                  <a:schemeClr val="tx1">
                    <a:tint val="75000"/>
                  </a:schemeClr>
                </a:solidFill>
              </a:defRPr>
            </a:lvl2pPr>
            <a:lvl3pPr marL="1633210" indent="0" algn="ctr">
              <a:buNone/>
              <a:defRPr>
                <a:solidFill>
                  <a:schemeClr val="tx1">
                    <a:tint val="75000"/>
                  </a:schemeClr>
                </a:solidFill>
              </a:defRPr>
            </a:lvl3pPr>
            <a:lvl4pPr marL="2449815" indent="0" algn="ctr">
              <a:buNone/>
              <a:defRPr>
                <a:solidFill>
                  <a:schemeClr val="tx1">
                    <a:tint val="75000"/>
                  </a:schemeClr>
                </a:solidFill>
              </a:defRPr>
            </a:lvl4pPr>
            <a:lvl5pPr marL="3266420" indent="0" algn="ctr">
              <a:buNone/>
              <a:defRPr>
                <a:solidFill>
                  <a:schemeClr val="tx1">
                    <a:tint val="75000"/>
                  </a:schemeClr>
                </a:solidFill>
              </a:defRPr>
            </a:lvl5pPr>
            <a:lvl6pPr marL="4083025" indent="0" algn="ctr">
              <a:buNone/>
              <a:defRPr>
                <a:solidFill>
                  <a:schemeClr val="tx1">
                    <a:tint val="75000"/>
                  </a:schemeClr>
                </a:solidFill>
              </a:defRPr>
            </a:lvl6pPr>
            <a:lvl7pPr marL="4899630" indent="0" algn="ctr">
              <a:buNone/>
              <a:defRPr>
                <a:solidFill>
                  <a:schemeClr val="tx1">
                    <a:tint val="75000"/>
                  </a:schemeClr>
                </a:solidFill>
              </a:defRPr>
            </a:lvl7pPr>
            <a:lvl8pPr marL="5716234" indent="0" algn="ctr">
              <a:buNone/>
              <a:defRPr>
                <a:solidFill>
                  <a:schemeClr val="tx1">
                    <a:tint val="75000"/>
                  </a:schemeClr>
                </a:solidFill>
              </a:defRPr>
            </a:lvl8pPr>
            <a:lvl9pPr marL="6532839" indent="0" algn="ctr">
              <a:buNone/>
              <a:defRPr>
                <a:solidFill>
                  <a:schemeClr val="tx1">
                    <a:tint val="75000"/>
                  </a:schemeClr>
                </a:solidFill>
              </a:defRPr>
            </a:lvl9pPr>
          </a:lstStyle>
          <a:p>
            <a:r>
              <a:rPr lang="sv-SE" smtClean="0"/>
              <a:t>Klicka om du vill redigera mall för underrubrikformat</a:t>
            </a:r>
            <a:endParaRPr lang="sv-SE" dirty="0"/>
          </a:p>
        </p:txBody>
      </p:sp>
      <p:sp>
        <p:nvSpPr>
          <p:cNvPr id="7" name="Date Placeholder 3"/>
          <p:cNvSpPr>
            <a:spLocks noGrp="1"/>
          </p:cNvSpPr>
          <p:nvPr>
            <p:ph type="dt" sz="half" idx="10"/>
          </p:nvPr>
        </p:nvSpPr>
        <p:spPr/>
        <p:txBody>
          <a:bodyPr/>
          <a:lstStyle>
            <a:lvl1pPr>
              <a:defRPr/>
            </a:lvl1pPr>
          </a:lstStyle>
          <a:p>
            <a:fld id="{387F32DC-2D84-DB43-95CE-E2AE801D4C16}" type="datetime1">
              <a:rPr lang="sv-SE" smtClean="0"/>
              <a:t>2019-08-15</a:t>
            </a:fld>
            <a:endParaRPr lang="sv-SE"/>
          </a:p>
        </p:txBody>
      </p:sp>
      <p:sp>
        <p:nvSpPr>
          <p:cNvPr id="8" name="Slide Number Placeholder 5"/>
          <p:cNvSpPr>
            <a:spLocks noGrp="1"/>
          </p:cNvSpPr>
          <p:nvPr>
            <p:ph type="sldNum" sz="quarter" idx="11"/>
          </p:nvPr>
        </p:nvSpPr>
        <p:spPr/>
        <p:txBody>
          <a:bodyPr/>
          <a:lstStyle>
            <a:lvl1pPr>
              <a:defRPr/>
            </a:lvl1pPr>
          </a:lstStyle>
          <a:p>
            <a:fld id="{FB2A01EE-FC66-6449-82BE-278059117499}" type="slidenum">
              <a:rPr lang="sv-SE"/>
              <a:pPr/>
              <a:t>‹#›</a:t>
            </a:fld>
            <a:endParaRPr lang="sv-SE"/>
          </a:p>
        </p:txBody>
      </p:sp>
    </p:spTree>
    <p:extLst>
      <p:ext uri="{BB962C8B-B14F-4D97-AF65-F5344CB8AC3E}">
        <p14:creationId xmlns:p14="http://schemas.microsoft.com/office/powerpoint/2010/main" val="27723730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914559" y="1156075"/>
            <a:ext cx="14040000" cy="1715029"/>
          </a:xfrm>
        </p:spPr>
        <p:txBody>
          <a:bodyPr/>
          <a:lstStyle>
            <a:lvl1pPr algn="l">
              <a:defRPr sz="5000"/>
            </a:lvl1pPr>
          </a:lstStyle>
          <a:p>
            <a:r>
              <a:rPr lang="sv-SE" smtClean="0"/>
              <a:t>Klicka här för att ändra format</a:t>
            </a:r>
            <a:endParaRPr lang="sv-SE" dirty="0"/>
          </a:p>
        </p:txBody>
      </p:sp>
      <p:sp>
        <p:nvSpPr>
          <p:cNvPr id="3" name="Content Placeholder 2"/>
          <p:cNvSpPr>
            <a:spLocks noGrp="1"/>
          </p:cNvSpPr>
          <p:nvPr>
            <p:ph idx="1"/>
          </p:nvPr>
        </p:nvSpPr>
        <p:spPr>
          <a:xfrm>
            <a:off x="914559" y="3303055"/>
            <a:ext cx="14040000" cy="5419017"/>
          </a:xfrm>
        </p:spPr>
        <p:txBody>
          <a:bodyPr/>
          <a:lstStyle>
            <a:lvl1pPr marL="0" indent="0">
              <a:spcBef>
                <a:spcPts val="1800"/>
              </a:spcBef>
              <a:buFontTx/>
              <a:buNone/>
              <a:defRPr sz="3600" b="0" i="0">
                <a:latin typeface="Arial" pitchFamily="34" charset="0"/>
                <a:cs typeface="Arial" pitchFamily="34" charset="0"/>
              </a:defRPr>
            </a:lvl1pPr>
            <a:lvl2pPr>
              <a:buFontTx/>
              <a:buNone/>
              <a:defRPr sz="3600" b="0" i="0">
                <a:latin typeface="Sabon LT Std"/>
                <a:cs typeface="Sabon LT Std" pitchFamily="18" charset="0"/>
              </a:defRPr>
            </a:lvl2pPr>
            <a:lvl3pPr>
              <a:buFontTx/>
              <a:buNone/>
              <a:defRPr sz="3200" b="0" i="0"/>
            </a:lvl3pPr>
            <a:lvl4pPr>
              <a:buFontTx/>
              <a:buNone/>
              <a:defRPr sz="2900" b="0" i="0"/>
            </a:lvl4pPr>
            <a:lvl5pPr>
              <a:buFontTx/>
              <a:buNone/>
              <a:defRPr sz="2100" b="0" i="0"/>
            </a:lvl5pPr>
          </a:lstStyle>
          <a:p>
            <a:pPr lvl="0"/>
            <a:r>
              <a:rPr lang="sv-SE" smtClean="0"/>
              <a:t>Redigera format för bakgrundstext</a:t>
            </a:r>
          </a:p>
        </p:txBody>
      </p:sp>
      <p:sp>
        <p:nvSpPr>
          <p:cNvPr id="5" name="Date Placeholder 3"/>
          <p:cNvSpPr>
            <a:spLocks noGrp="1"/>
          </p:cNvSpPr>
          <p:nvPr>
            <p:ph type="dt" sz="half" idx="10"/>
          </p:nvPr>
        </p:nvSpPr>
        <p:spPr/>
        <p:txBody>
          <a:bodyPr/>
          <a:lstStyle>
            <a:lvl1pPr>
              <a:defRPr/>
            </a:lvl1pPr>
          </a:lstStyle>
          <a:p>
            <a:fld id="{560A1C52-65FD-1347-B6D6-4B8A3A5C1D83}" type="datetime1">
              <a:rPr lang="sv-SE" smtClean="0"/>
              <a:t>2019-08-15</a:t>
            </a:fld>
            <a:endParaRPr lang="sv-SE"/>
          </a:p>
        </p:txBody>
      </p:sp>
      <p:sp>
        <p:nvSpPr>
          <p:cNvPr id="6" name="Slide Number Placeholder 5"/>
          <p:cNvSpPr>
            <a:spLocks noGrp="1"/>
          </p:cNvSpPr>
          <p:nvPr>
            <p:ph type="sldNum" sz="quarter" idx="11"/>
          </p:nvPr>
        </p:nvSpPr>
        <p:spPr/>
        <p:txBody>
          <a:bodyPr/>
          <a:lstStyle>
            <a:lvl1pPr>
              <a:defRPr/>
            </a:lvl1pPr>
          </a:lstStyle>
          <a:p>
            <a:fld id="{93E21094-39C8-7141-9D46-EE65846EEE17}" type="slidenum">
              <a:rPr lang="sv-SE"/>
              <a:pPr/>
              <a:t>‹#›</a:t>
            </a:fld>
            <a:endParaRPr lang="sv-SE"/>
          </a:p>
        </p:txBody>
      </p:sp>
    </p:spTree>
    <p:extLst>
      <p:ext uri="{BB962C8B-B14F-4D97-AF65-F5344CB8AC3E}">
        <p14:creationId xmlns:p14="http://schemas.microsoft.com/office/powerpoint/2010/main" val="17939396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7" name="Title 1"/>
          <p:cNvSpPr>
            <a:spLocks noGrp="1"/>
          </p:cNvSpPr>
          <p:nvPr>
            <p:ph type="title"/>
          </p:nvPr>
        </p:nvSpPr>
        <p:spPr>
          <a:xfrm>
            <a:off x="914559" y="1156075"/>
            <a:ext cx="14040000" cy="1715029"/>
          </a:xfrm>
        </p:spPr>
        <p:txBody>
          <a:bodyPr/>
          <a:lstStyle>
            <a:lvl1pPr algn="l">
              <a:defRPr sz="5000"/>
            </a:lvl1pPr>
          </a:lstStyle>
          <a:p>
            <a:r>
              <a:rPr lang="sv-SE" smtClean="0"/>
              <a:t>Klicka här för att ändra format</a:t>
            </a:r>
            <a:endParaRPr lang="sv-SE" dirty="0"/>
          </a:p>
        </p:txBody>
      </p:sp>
      <p:sp>
        <p:nvSpPr>
          <p:cNvPr id="8" name="Content Placeholder 2"/>
          <p:cNvSpPr>
            <a:spLocks noGrp="1"/>
          </p:cNvSpPr>
          <p:nvPr>
            <p:ph idx="1"/>
          </p:nvPr>
        </p:nvSpPr>
        <p:spPr>
          <a:xfrm>
            <a:off x="914559" y="3303055"/>
            <a:ext cx="14040000" cy="5419017"/>
          </a:xfrm>
        </p:spPr>
        <p:txBody>
          <a:bodyPr/>
          <a:lstStyle>
            <a:lvl1pPr>
              <a:defRPr sz="3600" b="0" i="0">
                <a:latin typeface="Arial" pitchFamily="34" charset="0"/>
                <a:cs typeface="Arial" pitchFamily="34" charset="0"/>
              </a:defRPr>
            </a:lvl1pPr>
            <a:lvl2pPr marL="1326983" indent="-510378">
              <a:buFont typeface="Arial" panose="020B0604020202020204" pitchFamily="34" charset="0"/>
              <a:buChar char="•"/>
              <a:defRPr sz="3600" b="0" i="0">
                <a:latin typeface="Arial" panose="020B0604020202020204" pitchFamily="34" charset="0"/>
                <a:cs typeface="Arial" panose="020B0604020202020204" pitchFamily="34" charset="0"/>
              </a:defRPr>
            </a:lvl2pPr>
            <a:lvl3pPr>
              <a:defRPr sz="3200" b="0" i="0">
                <a:latin typeface="Arial" panose="020B0604020202020204" pitchFamily="34" charset="0"/>
                <a:cs typeface="Arial" panose="020B0604020202020204" pitchFamily="34" charset="0"/>
              </a:defRPr>
            </a:lvl3pPr>
            <a:lvl4pPr marL="2858117" indent="-408302">
              <a:buFont typeface="Arial" panose="020B0604020202020204" pitchFamily="34" charset="0"/>
              <a:buChar char="•"/>
              <a:defRPr sz="2900" b="0" i="0">
                <a:latin typeface="Arial" panose="020B0604020202020204" pitchFamily="34" charset="0"/>
                <a:cs typeface="Arial" panose="020B0604020202020204" pitchFamily="34" charset="0"/>
              </a:defRPr>
            </a:lvl4pPr>
            <a:lvl5pPr marL="3674722" indent="-408302">
              <a:buFont typeface="Arial" panose="020B0604020202020204" pitchFamily="34" charset="0"/>
              <a:buChar char="•"/>
              <a:defRPr sz="2100" b="0" i="0">
                <a:latin typeface="Arial" panose="020B0604020202020204" pitchFamily="34" charset="0"/>
                <a:cs typeface="Arial" panose="020B0604020202020204" pitchFamily="34" charset="0"/>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5" name="Platshållare för datum 2"/>
          <p:cNvSpPr>
            <a:spLocks noGrp="1"/>
          </p:cNvSpPr>
          <p:nvPr>
            <p:ph type="dt" sz="half" idx="10"/>
          </p:nvPr>
        </p:nvSpPr>
        <p:spPr/>
        <p:txBody>
          <a:bodyPr/>
          <a:lstStyle>
            <a:lvl1pPr>
              <a:defRPr/>
            </a:lvl1pPr>
          </a:lstStyle>
          <a:p>
            <a:fld id="{DE8A25BA-BE65-4741-8345-06DA91AC9969}" type="datetime1">
              <a:rPr lang="sv-SE" smtClean="0"/>
              <a:t>2019-08-15</a:t>
            </a:fld>
            <a:endParaRPr lang="sv-SE"/>
          </a:p>
        </p:txBody>
      </p:sp>
      <p:sp>
        <p:nvSpPr>
          <p:cNvPr id="6" name="Platshållare för bildnummer 4"/>
          <p:cNvSpPr>
            <a:spLocks noGrp="1"/>
          </p:cNvSpPr>
          <p:nvPr>
            <p:ph type="sldNum" sz="quarter" idx="11"/>
          </p:nvPr>
        </p:nvSpPr>
        <p:spPr/>
        <p:txBody>
          <a:bodyPr/>
          <a:lstStyle>
            <a:lvl1pPr>
              <a:defRPr/>
            </a:lvl1pPr>
          </a:lstStyle>
          <a:p>
            <a:fld id="{1E28E93E-B4A5-5145-8EF5-1DB0CE4D7FE8}" type="slidenum">
              <a:rPr lang="sv-SE"/>
              <a:pPr/>
              <a:t>‹#›</a:t>
            </a:fld>
            <a:endParaRPr lang="sv-SE"/>
          </a:p>
        </p:txBody>
      </p:sp>
    </p:spTree>
    <p:extLst>
      <p:ext uri="{BB962C8B-B14F-4D97-AF65-F5344CB8AC3E}">
        <p14:creationId xmlns:p14="http://schemas.microsoft.com/office/powerpoint/2010/main" val="24071307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2" name="Rubrik 1"/>
          <p:cNvSpPr>
            <a:spLocks noGrp="1"/>
          </p:cNvSpPr>
          <p:nvPr>
            <p:ph type="title"/>
          </p:nvPr>
        </p:nvSpPr>
        <p:spPr>
          <a:xfrm>
            <a:off x="914559" y="1155264"/>
            <a:ext cx="14040000" cy="1715029"/>
          </a:xfr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2BA820A5-770D-404F-A174-9D9E0C5D6C03}" type="datetime1">
              <a:rPr lang="sv-SE" smtClean="0"/>
              <a:t>2019-08-15</a:t>
            </a:fld>
            <a:endParaRPr lang="sv-SE"/>
          </a:p>
        </p:txBody>
      </p:sp>
      <p:sp>
        <p:nvSpPr>
          <p:cNvPr id="4" name="Platshållare för bildnummer 3"/>
          <p:cNvSpPr>
            <a:spLocks noGrp="1"/>
          </p:cNvSpPr>
          <p:nvPr>
            <p:ph type="sldNum" sz="quarter" idx="11"/>
          </p:nvPr>
        </p:nvSpPr>
        <p:spPr/>
        <p:txBody>
          <a:bodyPr/>
          <a:lstStyle/>
          <a:p>
            <a:fld id="{3D60BA4C-210D-FB42-8E24-06C6918CD2F8}" type="slidenum">
              <a:rPr lang="sv-SE" smtClean="0"/>
              <a:pPr/>
              <a:t>‹#›</a:t>
            </a:fld>
            <a:endParaRPr lang="sv-SE"/>
          </a:p>
        </p:txBody>
      </p:sp>
      <p:sp>
        <p:nvSpPr>
          <p:cNvPr id="5" name="Content Placeholder 2"/>
          <p:cNvSpPr>
            <a:spLocks noGrp="1"/>
          </p:cNvSpPr>
          <p:nvPr>
            <p:ph idx="1"/>
          </p:nvPr>
        </p:nvSpPr>
        <p:spPr>
          <a:xfrm>
            <a:off x="914559" y="3303055"/>
            <a:ext cx="6840000" cy="5419017"/>
          </a:xfrm>
        </p:spPr>
        <p:txBody>
          <a:bodyPr/>
          <a:lstStyle>
            <a:lvl1pPr>
              <a:defRPr sz="3600" b="0" i="0">
                <a:latin typeface="Arial"/>
                <a:cs typeface="Arial" pitchFamily="34" charset="0"/>
              </a:defRPr>
            </a:lvl1pPr>
            <a:lvl2pPr marL="1326983" indent="-510378">
              <a:buFont typeface="Arial" panose="020B0604020202020204" pitchFamily="34" charset="0"/>
              <a:buChar char="•"/>
              <a:defRPr sz="3600" b="0" i="0">
                <a:latin typeface="Arial"/>
                <a:cs typeface="Arial" panose="020B0604020202020204" pitchFamily="34" charset="0"/>
              </a:defRPr>
            </a:lvl2pPr>
            <a:lvl3pPr>
              <a:defRPr sz="3200" b="0" i="0">
                <a:latin typeface="Arial"/>
              </a:defRPr>
            </a:lvl3pPr>
            <a:lvl4pPr marL="2858117" indent="-408302">
              <a:buFont typeface="Arial" panose="020B0604020202020204" pitchFamily="34" charset="0"/>
              <a:buChar char="•"/>
              <a:defRPr sz="2900" b="0" i="0">
                <a:latin typeface="Arial"/>
              </a:defRPr>
            </a:lvl4pPr>
            <a:lvl5pPr marL="3674722" indent="-408302">
              <a:buFont typeface="Arial" panose="020B0604020202020204" pitchFamily="34" charset="0"/>
              <a:buChar char="•"/>
              <a:defRPr sz="2100" b="0" i="0">
                <a:latin typeface="Aria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Content Placeholder 2"/>
          <p:cNvSpPr>
            <a:spLocks noGrp="1"/>
          </p:cNvSpPr>
          <p:nvPr>
            <p:ph idx="13"/>
          </p:nvPr>
        </p:nvSpPr>
        <p:spPr>
          <a:xfrm>
            <a:off x="8135208" y="3303055"/>
            <a:ext cx="6840000" cy="5419017"/>
          </a:xfrm>
        </p:spPr>
        <p:txBody>
          <a:bodyPr/>
          <a:lstStyle>
            <a:lvl1pPr>
              <a:defRPr sz="3600" b="0" i="0">
                <a:latin typeface="Arial"/>
                <a:cs typeface="Arial" pitchFamily="34" charset="0"/>
              </a:defRPr>
            </a:lvl1pPr>
            <a:lvl2pPr marL="1326983" indent="-510378">
              <a:buFont typeface="Arial" panose="020B0604020202020204" pitchFamily="34" charset="0"/>
              <a:buChar char="•"/>
              <a:defRPr sz="3600" b="0" i="0">
                <a:latin typeface="Arial"/>
                <a:cs typeface="Arial" panose="020B0604020202020204" pitchFamily="34" charset="0"/>
              </a:defRPr>
            </a:lvl2pPr>
            <a:lvl3pPr>
              <a:defRPr sz="3200" b="0" i="0">
                <a:latin typeface="Arial"/>
              </a:defRPr>
            </a:lvl3pPr>
            <a:lvl4pPr marL="2858117" indent="-408302">
              <a:buFont typeface="Arial" panose="020B0604020202020204" pitchFamily="34" charset="0"/>
              <a:buChar char="•"/>
              <a:defRPr sz="2900" b="0" i="0">
                <a:latin typeface="Arial"/>
              </a:defRPr>
            </a:lvl4pPr>
            <a:lvl5pPr marL="3674722" indent="-408302">
              <a:buFont typeface="Arial" panose="020B0604020202020204" pitchFamily="34" charset="0"/>
              <a:buChar char="•"/>
              <a:defRPr sz="1800" b="0" i="0">
                <a:latin typeface="Aria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9784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914559" y="2401040"/>
            <a:ext cx="15840000" cy="6453592"/>
          </a:xfrm>
        </p:spPr>
        <p:txBody>
          <a:bodyPr/>
          <a:lstStyle/>
          <a:p>
            <a:pPr lvl="0"/>
            <a:r>
              <a:rPr lang="sv-SE" noProof="0" smtClean="0"/>
              <a:t>Klicka på ikonen för att lägga till en bild</a:t>
            </a:r>
            <a:endParaRPr lang="sv-SE" noProof="0" dirty="0"/>
          </a:p>
        </p:txBody>
      </p:sp>
      <p:sp>
        <p:nvSpPr>
          <p:cNvPr id="3" name="Date Placeholder 3"/>
          <p:cNvSpPr>
            <a:spLocks noGrp="1"/>
          </p:cNvSpPr>
          <p:nvPr>
            <p:ph type="dt" sz="half" idx="14"/>
          </p:nvPr>
        </p:nvSpPr>
        <p:spPr/>
        <p:txBody>
          <a:bodyPr/>
          <a:lstStyle>
            <a:lvl1pPr>
              <a:defRPr/>
            </a:lvl1pPr>
          </a:lstStyle>
          <a:p>
            <a:fld id="{20C832D1-BDA9-B04D-9D8C-2F4D534D770C}" type="datetime1">
              <a:rPr lang="sv-SE" smtClean="0"/>
              <a:t>2019-08-15</a:t>
            </a:fld>
            <a:endParaRPr lang="sv-SE"/>
          </a:p>
        </p:txBody>
      </p:sp>
      <p:sp>
        <p:nvSpPr>
          <p:cNvPr id="4" name="Slide Number Placeholder 5"/>
          <p:cNvSpPr>
            <a:spLocks noGrp="1"/>
          </p:cNvSpPr>
          <p:nvPr>
            <p:ph type="sldNum" sz="quarter" idx="15"/>
          </p:nvPr>
        </p:nvSpPr>
        <p:spPr/>
        <p:txBody>
          <a:bodyPr/>
          <a:lstStyle>
            <a:lvl1pPr>
              <a:defRPr/>
            </a:lvl1pPr>
          </a:lstStyle>
          <a:p>
            <a:fld id="{F9C95BD0-DA40-594F-8BF4-06A679000FE7}" type="slidenum">
              <a:rPr lang="sv-SE"/>
              <a:pPr/>
              <a:t>‹#›</a:t>
            </a:fld>
            <a:endParaRPr lang="sv-SE"/>
          </a:p>
        </p:txBody>
      </p:sp>
    </p:spTree>
    <p:extLst>
      <p:ext uri="{BB962C8B-B14F-4D97-AF65-F5344CB8AC3E}">
        <p14:creationId xmlns:p14="http://schemas.microsoft.com/office/powerpoint/2010/main" val="16902471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Anpassad layout">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9329547" y="3302985"/>
            <a:ext cx="5940000" cy="5419088"/>
          </a:xfrm>
        </p:spPr>
        <p:txBody>
          <a:bodyPr/>
          <a:lstStyle/>
          <a:p>
            <a:pPr lvl="0"/>
            <a:r>
              <a:rPr lang="sv-SE" noProof="0" smtClean="0"/>
              <a:t>Klicka på ikonen för att lägga till en bild</a:t>
            </a:r>
            <a:endParaRPr lang="sv-SE" noProof="0" dirty="0"/>
          </a:p>
        </p:txBody>
      </p:sp>
      <p:sp>
        <p:nvSpPr>
          <p:cNvPr id="11" name="Content Placeholder 2"/>
          <p:cNvSpPr>
            <a:spLocks noGrp="1"/>
          </p:cNvSpPr>
          <p:nvPr>
            <p:ph idx="1"/>
          </p:nvPr>
        </p:nvSpPr>
        <p:spPr>
          <a:xfrm>
            <a:off x="914559" y="3303055"/>
            <a:ext cx="7740000" cy="5419017"/>
          </a:xfrm>
        </p:spPr>
        <p:txBody>
          <a:bodyPr/>
          <a:lstStyle>
            <a:lvl1pPr>
              <a:defRPr sz="3600" b="0" i="0">
                <a:latin typeface="Arial" pitchFamily="34" charset="0"/>
                <a:cs typeface="Arial" pitchFamily="34" charset="0"/>
              </a:defRPr>
            </a:lvl1pPr>
            <a:lvl2pPr>
              <a:defRPr sz="3600" b="0" i="0">
                <a:latin typeface="Sabon LT Std"/>
                <a:cs typeface="Sabon LT Std" pitchFamily="18" charset="0"/>
              </a:defRPr>
            </a:lvl2pPr>
            <a:lvl3pPr>
              <a:defRPr sz="3200" b="0" i="0"/>
            </a:lvl3pPr>
            <a:lvl4pPr>
              <a:defRPr sz="2900" b="0" i="0"/>
            </a:lvl4pPr>
            <a:lvl5pPr>
              <a:defRPr sz="2100" b="0" i="0"/>
            </a:lvl5pPr>
          </a:lstStyle>
          <a:p>
            <a:pPr lvl="0"/>
            <a:r>
              <a:rPr lang="sv-SE" smtClean="0"/>
              <a:t>Redigera format för bakgrundstext</a:t>
            </a:r>
          </a:p>
        </p:txBody>
      </p:sp>
      <p:sp>
        <p:nvSpPr>
          <p:cNvPr id="12" name="Title 1"/>
          <p:cNvSpPr>
            <a:spLocks noGrp="1"/>
          </p:cNvSpPr>
          <p:nvPr>
            <p:ph type="title"/>
          </p:nvPr>
        </p:nvSpPr>
        <p:spPr>
          <a:xfrm>
            <a:off x="914560" y="1156075"/>
            <a:ext cx="14364000" cy="1715029"/>
          </a:xfrm>
        </p:spPr>
        <p:txBody>
          <a:bodyPr/>
          <a:lstStyle>
            <a:lvl1pPr algn="l">
              <a:defRPr sz="5000"/>
            </a:lvl1pPr>
          </a:lstStyle>
          <a:p>
            <a:r>
              <a:rPr lang="sv-SE" smtClean="0"/>
              <a:t>Klicka här för att ändra format</a:t>
            </a:r>
            <a:endParaRPr lang="sv-SE" dirty="0"/>
          </a:p>
        </p:txBody>
      </p:sp>
      <p:sp>
        <p:nvSpPr>
          <p:cNvPr id="5" name="Date Placeholder 3"/>
          <p:cNvSpPr>
            <a:spLocks noGrp="1"/>
          </p:cNvSpPr>
          <p:nvPr>
            <p:ph type="dt" sz="half" idx="14"/>
          </p:nvPr>
        </p:nvSpPr>
        <p:spPr/>
        <p:txBody>
          <a:bodyPr/>
          <a:lstStyle>
            <a:lvl1pPr>
              <a:defRPr/>
            </a:lvl1pPr>
          </a:lstStyle>
          <a:p>
            <a:fld id="{EF74FC34-CF51-934F-B8BF-4422A5ACD8FA}" type="datetime1">
              <a:rPr lang="sv-SE" smtClean="0"/>
              <a:t>2019-08-15</a:t>
            </a:fld>
            <a:endParaRPr lang="sv-SE"/>
          </a:p>
        </p:txBody>
      </p:sp>
      <p:sp>
        <p:nvSpPr>
          <p:cNvPr id="6" name="Slide Number Placeholder 5"/>
          <p:cNvSpPr>
            <a:spLocks noGrp="1"/>
          </p:cNvSpPr>
          <p:nvPr>
            <p:ph type="sldNum" sz="quarter" idx="15"/>
          </p:nvPr>
        </p:nvSpPr>
        <p:spPr/>
        <p:txBody>
          <a:bodyPr/>
          <a:lstStyle>
            <a:lvl1pPr>
              <a:defRPr/>
            </a:lvl1pPr>
          </a:lstStyle>
          <a:p>
            <a:fld id="{4056BE69-F470-4146-8FB1-DDF2850709FE}" type="slidenum">
              <a:rPr lang="sv-SE"/>
              <a:pPr/>
              <a:t>‹#›</a:t>
            </a:fld>
            <a:endParaRPr lang="sv-SE"/>
          </a:p>
        </p:txBody>
      </p:sp>
    </p:spTree>
    <p:extLst>
      <p:ext uri="{BB962C8B-B14F-4D97-AF65-F5344CB8AC3E}">
        <p14:creationId xmlns:p14="http://schemas.microsoft.com/office/powerpoint/2010/main" val="12474184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a:xfrm>
            <a:off x="914559" y="1155264"/>
            <a:ext cx="14040000" cy="1715029"/>
          </a:xfr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6F30BE3-8DC3-5441-8625-150CDFE56E33}" type="datetime1">
              <a:rPr lang="sv-SE" smtClean="0"/>
              <a:t>2019-08-15</a:t>
            </a:fld>
            <a:endParaRPr lang="sv-SE"/>
          </a:p>
        </p:txBody>
      </p:sp>
      <p:sp>
        <p:nvSpPr>
          <p:cNvPr id="4" name="Platshållare för bildnummer 3"/>
          <p:cNvSpPr>
            <a:spLocks noGrp="1"/>
          </p:cNvSpPr>
          <p:nvPr>
            <p:ph type="sldNum" sz="quarter" idx="11"/>
          </p:nvPr>
        </p:nvSpPr>
        <p:spPr/>
        <p:txBody>
          <a:bodyPr/>
          <a:lstStyle/>
          <a:p>
            <a:fld id="{3D60BA4C-210D-FB42-8E24-06C6918CD2F8}" type="slidenum">
              <a:rPr lang="sv-SE" smtClean="0"/>
              <a:pPr/>
              <a:t>‹#›</a:t>
            </a:fld>
            <a:endParaRPr lang="sv-SE"/>
          </a:p>
        </p:txBody>
      </p:sp>
      <p:sp>
        <p:nvSpPr>
          <p:cNvPr id="6" name="Content Placeholder 2"/>
          <p:cNvSpPr>
            <a:spLocks noGrp="1"/>
          </p:cNvSpPr>
          <p:nvPr>
            <p:ph idx="1"/>
          </p:nvPr>
        </p:nvSpPr>
        <p:spPr>
          <a:xfrm>
            <a:off x="914559" y="3303055"/>
            <a:ext cx="14040000" cy="5419017"/>
          </a:xfrm>
        </p:spPr>
        <p:txBody>
          <a:bodyPr/>
          <a:lstStyle>
            <a:lvl1pPr marL="0" indent="0">
              <a:buFontTx/>
              <a:buNone/>
              <a:defRPr sz="3600" b="0" i="0">
                <a:latin typeface="Arial" pitchFamily="34" charset="0"/>
                <a:cs typeface="Arial" pitchFamily="34" charset="0"/>
              </a:defRPr>
            </a:lvl1pPr>
            <a:lvl2pPr>
              <a:buFontTx/>
              <a:buNone/>
              <a:defRPr sz="3600" b="0" i="0">
                <a:latin typeface="Sabon LT Std"/>
                <a:cs typeface="Sabon LT Std" pitchFamily="18" charset="0"/>
              </a:defRPr>
            </a:lvl2pPr>
            <a:lvl3pPr>
              <a:buFontTx/>
              <a:buNone/>
              <a:defRPr sz="3200" b="0" i="0"/>
            </a:lvl3pPr>
            <a:lvl4pPr>
              <a:buFontTx/>
              <a:buNone/>
              <a:defRPr sz="2900" b="0" i="0"/>
            </a:lvl4pPr>
            <a:lvl5pPr>
              <a:buFontTx/>
              <a:buNone/>
              <a:defRPr sz="2100" b="0" i="0"/>
            </a:lvl5pPr>
          </a:lstStyle>
          <a:p>
            <a:pPr lvl="0"/>
            <a:r>
              <a:rPr lang="sv-SE" smtClean="0"/>
              <a:t>Redigera format för bakgrundstext</a:t>
            </a:r>
          </a:p>
        </p:txBody>
      </p:sp>
    </p:spTree>
    <p:extLst>
      <p:ext uri="{BB962C8B-B14F-4D97-AF65-F5344CB8AC3E}">
        <p14:creationId xmlns:p14="http://schemas.microsoft.com/office/powerpoint/2010/main" val="359243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4765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559" y="1155264"/>
            <a:ext cx="14699613" cy="17150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63321" tIns="81660" rIns="163321" bIns="81660" numCol="1" anchor="ctr" anchorCtr="0" compatLnSpc="1">
            <a:prstTxWarp prst="textNoShape">
              <a:avLst/>
            </a:prstTxWarp>
          </a:bodyPr>
          <a:lstStyle/>
          <a:p>
            <a:pPr lvl="0"/>
            <a:r>
              <a:rPr lang="sv-SE" dirty="0" smtClean="0"/>
              <a:t>Klicka här för att ändra format</a:t>
            </a:r>
            <a:endParaRPr lang="sv-SE" dirty="0"/>
          </a:p>
        </p:txBody>
      </p:sp>
      <p:sp>
        <p:nvSpPr>
          <p:cNvPr id="1027" name="Text Placeholder 2"/>
          <p:cNvSpPr>
            <a:spLocks noGrp="1"/>
          </p:cNvSpPr>
          <p:nvPr>
            <p:ph type="body" idx="1"/>
          </p:nvPr>
        </p:nvSpPr>
        <p:spPr bwMode="auto">
          <a:xfrm>
            <a:off x="914560" y="3341926"/>
            <a:ext cx="16462056" cy="54190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63321" tIns="81660" rIns="163321" bIns="81660" numCol="1" anchor="t" anchorCtr="0" compatLnSpc="1">
            <a:prstTxWarp prst="textNoShape">
              <a:avLst/>
            </a:prstTxWarp>
          </a:bodyPr>
          <a:lstStyle/>
          <a:p>
            <a:pPr lvl="0"/>
            <a:r>
              <a:rPr lang="sv-SE" dirty="0"/>
              <a:t>Sed ut </a:t>
            </a:r>
            <a:r>
              <a:rPr lang="sv-SE" dirty="0" err="1"/>
              <a:t>perspiciatis</a:t>
            </a:r>
            <a:r>
              <a:rPr lang="sv-SE" dirty="0"/>
              <a:t> </a:t>
            </a:r>
            <a:r>
              <a:rPr lang="sv-SE" dirty="0" err="1"/>
              <a:t>unde</a:t>
            </a:r>
            <a:r>
              <a:rPr lang="sv-SE" dirty="0"/>
              <a:t> </a:t>
            </a:r>
            <a:r>
              <a:rPr lang="sv-SE" dirty="0" err="1"/>
              <a:t>omnis</a:t>
            </a:r>
            <a:r>
              <a:rPr lang="sv-SE" dirty="0"/>
              <a:t> iste </a:t>
            </a:r>
            <a:r>
              <a:rPr lang="sv-SE" dirty="0" err="1"/>
              <a:t>natus</a:t>
            </a:r>
            <a:r>
              <a:rPr lang="sv-SE" dirty="0"/>
              <a:t> </a:t>
            </a:r>
            <a:r>
              <a:rPr lang="sv-SE" dirty="0" err="1"/>
              <a:t>error</a:t>
            </a:r>
            <a:r>
              <a:rPr lang="sv-SE" dirty="0"/>
              <a:t> </a:t>
            </a:r>
            <a:r>
              <a:rPr lang="sv-SE" dirty="0" err="1"/>
              <a:t>sit</a:t>
            </a:r>
            <a:r>
              <a:rPr lang="sv-SE" dirty="0"/>
              <a:t> </a:t>
            </a:r>
            <a:r>
              <a:rPr lang="sv-SE" dirty="0" err="1"/>
              <a:t>voluptatem</a:t>
            </a:r>
            <a:r>
              <a:rPr lang="sv-SE" dirty="0"/>
              <a:t> </a:t>
            </a:r>
            <a:r>
              <a:rPr lang="sv-SE" dirty="0" err="1"/>
              <a:t>accusantium</a:t>
            </a:r>
            <a:r>
              <a:rPr lang="sv-SE" dirty="0"/>
              <a:t> </a:t>
            </a:r>
            <a:r>
              <a:rPr lang="sv-SE" dirty="0" err="1"/>
              <a:t>doloremque</a:t>
            </a:r>
            <a:r>
              <a:rPr lang="sv-SE" dirty="0"/>
              <a:t> </a:t>
            </a:r>
            <a:r>
              <a:rPr lang="sv-SE" dirty="0" err="1"/>
              <a:t>laudantium</a:t>
            </a:r>
            <a:r>
              <a:rPr lang="sv-SE" dirty="0"/>
              <a:t>, </a:t>
            </a:r>
            <a:r>
              <a:rPr lang="sv-SE" dirty="0" err="1"/>
              <a:t>totam</a:t>
            </a:r>
            <a:r>
              <a:rPr lang="sv-SE" dirty="0"/>
              <a:t> rem </a:t>
            </a:r>
            <a:r>
              <a:rPr lang="sv-SE" dirty="0" err="1"/>
              <a:t>aperiam</a:t>
            </a:r>
            <a:r>
              <a:rPr lang="sv-SE" dirty="0"/>
              <a:t>, </a:t>
            </a:r>
            <a:r>
              <a:rPr lang="sv-SE" dirty="0" err="1"/>
              <a:t>eaque</a:t>
            </a:r>
            <a:r>
              <a:rPr lang="sv-SE" dirty="0"/>
              <a:t> </a:t>
            </a:r>
            <a:r>
              <a:rPr lang="sv-SE" dirty="0" err="1"/>
              <a:t>ipsa</a:t>
            </a:r>
            <a:r>
              <a:rPr lang="sv-SE" dirty="0"/>
              <a:t> </a:t>
            </a:r>
            <a:r>
              <a:rPr lang="sv-SE" dirty="0" err="1"/>
              <a:t>quae</a:t>
            </a:r>
            <a:r>
              <a:rPr lang="sv-SE" dirty="0"/>
              <a:t> ab </a:t>
            </a:r>
            <a:r>
              <a:rPr lang="sv-SE" dirty="0" err="1"/>
              <a:t>illo</a:t>
            </a:r>
            <a:r>
              <a:rPr lang="sv-SE" dirty="0"/>
              <a:t> </a:t>
            </a:r>
            <a:r>
              <a:rPr lang="sv-SE" dirty="0" err="1"/>
              <a:t>inventore</a:t>
            </a:r>
            <a:r>
              <a:rPr lang="sv-SE" dirty="0"/>
              <a:t> </a:t>
            </a:r>
            <a:r>
              <a:rPr lang="sv-SE" dirty="0" err="1"/>
              <a:t>veritatis</a:t>
            </a:r>
            <a:r>
              <a:rPr lang="sv-SE" dirty="0"/>
              <a:t> et </a:t>
            </a:r>
            <a:r>
              <a:rPr lang="sv-SE" dirty="0" err="1"/>
              <a:t>quasi</a:t>
            </a:r>
            <a:r>
              <a:rPr lang="sv-SE" dirty="0"/>
              <a:t> </a:t>
            </a:r>
            <a:r>
              <a:rPr lang="sv-SE" dirty="0" err="1"/>
              <a:t>architecto</a:t>
            </a:r>
            <a:r>
              <a:rPr lang="sv-SE" dirty="0"/>
              <a:t> </a:t>
            </a:r>
            <a:r>
              <a:rPr lang="sv-SE" dirty="0" err="1"/>
              <a:t>beatae</a:t>
            </a:r>
            <a:r>
              <a:rPr lang="sv-SE" dirty="0"/>
              <a:t> vitae </a:t>
            </a:r>
            <a:r>
              <a:rPr lang="sv-SE" dirty="0" err="1"/>
              <a:t>dicta</a:t>
            </a:r>
            <a:r>
              <a:rPr lang="sv-SE" dirty="0"/>
              <a:t> sunt </a:t>
            </a:r>
            <a:r>
              <a:rPr lang="sv-SE" dirty="0" err="1"/>
              <a:t>explicabo</a:t>
            </a:r>
            <a:r>
              <a:rPr lang="sv-SE" dirty="0"/>
              <a:t>. Nemo </a:t>
            </a:r>
            <a:r>
              <a:rPr lang="sv-SE" dirty="0" err="1"/>
              <a:t>enim</a:t>
            </a:r>
            <a:r>
              <a:rPr lang="sv-SE" dirty="0"/>
              <a:t> </a:t>
            </a:r>
            <a:r>
              <a:rPr lang="sv-SE" dirty="0" err="1"/>
              <a:t>ipsam</a:t>
            </a:r>
            <a:r>
              <a:rPr lang="sv-SE" dirty="0"/>
              <a:t> </a:t>
            </a:r>
            <a:r>
              <a:rPr lang="sv-SE" dirty="0" err="1"/>
              <a:t>voluptatem</a:t>
            </a:r>
            <a:r>
              <a:rPr lang="sv-SE" dirty="0"/>
              <a:t> </a:t>
            </a:r>
            <a:r>
              <a:rPr lang="sv-SE" dirty="0" err="1"/>
              <a:t>quia</a:t>
            </a:r>
            <a:r>
              <a:rPr lang="sv-SE" dirty="0"/>
              <a:t> </a:t>
            </a:r>
            <a:r>
              <a:rPr lang="sv-SE" dirty="0" err="1"/>
              <a:t>voluptas</a:t>
            </a:r>
            <a:r>
              <a:rPr lang="sv-SE" dirty="0"/>
              <a:t> </a:t>
            </a:r>
            <a:r>
              <a:rPr lang="sv-SE" dirty="0" err="1"/>
              <a:t>sit</a:t>
            </a:r>
            <a:r>
              <a:rPr lang="sv-SE" dirty="0"/>
              <a:t> </a:t>
            </a:r>
            <a:r>
              <a:rPr lang="sv-SE" dirty="0" err="1"/>
              <a:t>aspernatur</a:t>
            </a:r>
            <a:r>
              <a:rPr lang="sv-SE" dirty="0"/>
              <a:t> </a:t>
            </a:r>
            <a:r>
              <a:rPr lang="sv-SE" dirty="0" err="1"/>
              <a:t>aut</a:t>
            </a:r>
            <a:r>
              <a:rPr lang="sv-SE" dirty="0"/>
              <a:t> </a:t>
            </a:r>
            <a:r>
              <a:rPr lang="sv-SE" dirty="0" err="1"/>
              <a:t>odit</a:t>
            </a:r>
            <a:r>
              <a:rPr lang="sv-SE" dirty="0"/>
              <a:t> </a:t>
            </a:r>
            <a:r>
              <a:rPr lang="sv-SE" dirty="0" err="1"/>
              <a:t>aut</a:t>
            </a:r>
            <a:r>
              <a:rPr lang="sv-SE" dirty="0"/>
              <a:t> </a:t>
            </a:r>
            <a:r>
              <a:rPr lang="sv-SE" dirty="0" err="1"/>
              <a:t>fugit</a:t>
            </a:r>
            <a:r>
              <a:rPr lang="sv-SE" dirty="0"/>
              <a:t>, sed </a:t>
            </a:r>
            <a:r>
              <a:rPr lang="sv-SE" dirty="0" err="1"/>
              <a:t>quia</a:t>
            </a:r>
            <a:r>
              <a:rPr lang="sv-SE" dirty="0"/>
              <a:t> </a:t>
            </a:r>
            <a:r>
              <a:rPr lang="sv-SE" dirty="0" err="1"/>
              <a:t>consequuntur</a:t>
            </a:r>
            <a:r>
              <a:rPr lang="sv-SE" dirty="0"/>
              <a:t> </a:t>
            </a:r>
            <a:r>
              <a:rPr lang="sv-SE" dirty="0" err="1"/>
              <a:t>magni</a:t>
            </a:r>
            <a:r>
              <a:rPr lang="sv-SE" dirty="0"/>
              <a:t> </a:t>
            </a:r>
            <a:r>
              <a:rPr lang="sv-SE" dirty="0" err="1"/>
              <a:t>dolores</a:t>
            </a:r>
            <a:r>
              <a:rPr lang="sv-SE" dirty="0"/>
              <a:t> </a:t>
            </a:r>
            <a:r>
              <a:rPr lang="sv-SE" dirty="0" err="1"/>
              <a:t>eos</a:t>
            </a:r>
            <a:r>
              <a:rPr lang="sv-SE" dirty="0"/>
              <a:t> </a:t>
            </a:r>
            <a:r>
              <a:rPr lang="sv-SE" dirty="0" err="1"/>
              <a:t>qui</a:t>
            </a:r>
            <a:r>
              <a:rPr lang="sv-SE" dirty="0"/>
              <a:t> </a:t>
            </a:r>
            <a:r>
              <a:rPr lang="sv-SE" dirty="0" err="1"/>
              <a:t>ratione</a:t>
            </a:r>
            <a:r>
              <a:rPr lang="sv-SE" dirty="0"/>
              <a:t> </a:t>
            </a:r>
            <a:r>
              <a:rPr lang="sv-SE" dirty="0" err="1"/>
              <a:t>voluptatem</a:t>
            </a:r>
            <a:r>
              <a:rPr lang="sv-SE" dirty="0"/>
              <a:t> </a:t>
            </a:r>
            <a:r>
              <a:rPr lang="sv-SE" dirty="0" err="1"/>
              <a:t>sequi</a:t>
            </a:r>
            <a:r>
              <a:rPr lang="sv-SE" dirty="0"/>
              <a:t> </a:t>
            </a:r>
            <a:r>
              <a:rPr lang="sv-SE" dirty="0" err="1"/>
              <a:t>nesciunt</a:t>
            </a:r>
            <a:r>
              <a:rPr lang="sv-SE" dirty="0"/>
              <a:t>. </a:t>
            </a:r>
            <a:r>
              <a:rPr lang="sv-SE" dirty="0" err="1"/>
              <a:t>Neque</a:t>
            </a:r>
            <a:r>
              <a:rPr lang="sv-SE" dirty="0"/>
              <a:t> </a:t>
            </a:r>
            <a:r>
              <a:rPr lang="sv-SE" dirty="0" err="1"/>
              <a:t>porro</a:t>
            </a:r>
            <a:r>
              <a:rPr lang="sv-SE" dirty="0"/>
              <a:t> </a:t>
            </a:r>
            <a:r>
              <a:rPr lang="sv-SE" dirty="0" err="1"/>
              <a:t>quisquam</a:t>
            </a:r>
            <a:r>
              <a:rPr lang="sv-SE" dirty="0"/>
              <a:t> est, </a:t>
            </a:r>
            <a:r>
              <a:rPr lang="sv-SE" dirty="0" err="1"/>
              <a:t>qui</a:t>
            </a:r>
            <a:r>
              <a:rPr lang="sv-SE" dirty="0"/>
              <a:t> </a:t>
            </a:r>
            <a:r>
              <a:rPr lang="sv-SE" dirty="0" err="1"/>
              <a:t>dolorem</a:t>
            </a:r>
            <a:r>
              <a:rPr lang="sv-SE" dirty="0"/>
              <a:t> </a:t>
            </a:r>
            <a:r>
              <a:rPr lang="sv-SE" dirty="0" err="1"/>
              <a:t>ipsum</a:t>
            </a:r>
            <a:r>
              <a:rPr lang="sv-SE" dirty="0"/>
              <a:t> </a:t>
            </a:r>
            <a:r>
              <a:rPr lang="sv-SE" dirty="0" err="1"/>
              <a:t>quia</a:t>
            </a:r>
            <a:r>
              <a:rPr lang="sv-SE" dirty="0"/>
              <a:t> </a:t>
            </a:r>
            <a:r>
              <a:rPr lang="sv-SE" dirty="0" err="1"/>
              <a:t>dolor</a:t>
            </a:r>
            <a:endParaRPr lang="sv-SE" dirty="0"/>
          </a:p>
        </p:txBody>
      </p:sp>
      <p:sp>
        <p:nvSpPr>
          <p:cNvPr id="4" name="Date Placeholder 3"/>
          <p:cNvSpPr>
            <a:spLocks noGrp="1"/>
          </p:cNvSpPr>
          <p:nvPr>
            <p:ph type="dt" sz="half" idx="2"/>
          </p:nvPr>
        </p:nvSpPr>
        <p:spPr>
          <a:xfrm>
            <a:off x="914559" y="9537468"/>
            <a:ext cx="4267941" cy="547857"/>
          </a:xfrm>
          <a:prstGeom prst="rect">
            <a:avLst/>
          </a:prstGeom>
        </p:spPr>
        <p:txBody>
          <a:bodyPr vert="horz" wrap="square" lIns="163321" tIns="81660" rIns="163321" bIns="81660" numCol="1" anchor="ctr" anchorCtr="0" compatLnSpc="1">
            <a:prstTxWarp prst="textNoShape">
              <a:avLst/>
            </a:prstTxWarp>
          </a:bodyPr>
          <a:lstStyle>
            <a:lvl1pPr>
              <a:defRPr sz="1800">
                <a:cs typeface="Arial" charset="0"/>
              </a:defRPr>
            </a:lvl1pPr>
          </a:lstStyle>
          <a:p>
            <a:fld id="{2BA820A5-770D-404F-A174-9D9E0C5D6C03}" type="datetime1">
              <a:rPr lang="sv-SE" smtClean="0"/>
              <a:t>2019-08-15</a:t>
            </a:fld>
            <a:endParaRPr lang="sv-SE"/>
          </a:p>
        </p:txBody>
      </p:sp>
      <p:sp>
        <p:nvSpPr>
          <p:cNvPr id="6" name="Slide Number Placeholder 5"/>
          <p:cNvSpPr>
            <a:spLocks noGrp="1"/>
          </p:cNvSpPr>
          <p:nvPr>
            <p:ph type="sldNum" sz="quarter" idx="4"/>
          </p:nvPr>
        </p:nvSpPr>
        <p:spPr>
          <a:xfrm>
            <a:off x="13108675" y="9537468"/>
            <a:ext cx="4267941" cy="547857"/>
          </a:xfrm>
          <a:prstGeom prst="rect">
            <a:avLst/>
          </a:prstGeom>
        </p:spPr>
        <p:txBody>
          <a:bodyPr vert="horz" wrap="square" lIns="163321" tIns="81660" rIns="163321" bIns="81660" numCol="1" anchor="ctr" anchorCtr="0" compatLnSpc="1">
            <a:prstTxWarp prst="textNoShape">
              <a:avLst/>
            </a:prstTxWarp>
          </a:bodyPr>
          <a:lstStyle>
            <a:lvl1pPr algn="r">
              <a:defRPr sz="1800">
                <a:cs typeface="Arial" charset="0"/>
              </a:defRPr>
            </a:lvl1pPr>
          </a:lstStyle>
          <a:p>
            <a:fld id="{3D60BA4C-210D-FB42-8E24-06C6918CD2F8}" type="slidenum">
              <a:rPr lang="sv-SE"/>
              <a:pPr/>
              <a:t>‹#›</a:t>
            </a:fld>
            <a:endParaRPr lang="sv-SE"/>
          </a:p>
        </p:txBody>
      </p:sp>
      <p:pic>
        <p:nvPicPr>
          <p:cNvPr id="1030"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auto">
          <a:xfrm>
            <a:off x="16184883" y="604800"/>
            <a:ext cx="1600282" cy="1613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9" r:id="rId4"/>
    <p:sldLayoutId id="2147483768" r:id="rId5"/>
    <p:sldLayoutId id="2147483773" r:id="rId6"/>
    <p:sldLayoutId id="2147483777" r:id="rId7"/>
    <p:sldLayoutId id="2147483780" r:id="rId8"/>
  </p:sldLayoutIdLst>
  <p:timing>
    <p:tnLst>
      <p:par>
        <p:cTn id="1" dur="indefinite" restart="never" nodeType="tmRoot"/>
      </p:par>
    </p:tnLst>
  </p:timing>
  <p:hf hdr="0" ftr="0"/>
  <p:txStyles>
    <p:titleStyle>
      <a:lvl1pPr algn="l" defTabSz="816605" rtl="0" eaLnBrk="1" fontAlgn="base" hangingPunct="1">
        <a:lnSpc>
          <a:spcPts val="6141"/>
        </a:lnSpc>
        <a:spcBef>
          <a:spcPct val="0"/>
        </a:spcBef>
        <a:spcAft>
          <a:spcPct val="0"/>
        </a:spcAft>
        <a:defRPr sz="5000" b="1" kern="1200">
          <a:solidFill>
            <a:srgbClr val="4A96CD"/>
          </a:solidFill>
          <a:latin typeface="Arial" pitchFamily="34" charset="0"/>
          <a:ea typeface="ＭＳ Ｐゴシック" pitchFamily="68" charset="-128"/>
          <a:cs typeface="Arial" pitchFamily="34" charset="0"/>
        </a:defRPr>
      </a:lvl1pPr>
      <a:lvl2pPr algn="l" defTabSz="816605" rtl="0" eaLnBrk="1" fontAlgn="base" hangingPunct="1">
        <a:lnSpc>
          <a:spcPts val="6141"/>
        </a:lnSpc>
        <a:spcBef>
          <a:spcPct val="0"/>
        </a:spcBef>
        <a:spcAft>
          <a:spcPct val="0"/>
        </a:spcAft>
        <a:defRPr sz="5000" b="1">
          <a:solidFill>
            <a:schemeClr val="tx1"/>
          </a:solidFill>
          <a:latin typeface="Arial" charset="0"/>
          <a:ea typeface="ＭＳ Ｐゴシック" pitchFamily="68" charset="-128"/>
          <a:cs typeface="Arial" charset="0"/>
        </a:defRPr>
      </a:lvl2pPr>
      <a:lvl3pPr algn="l" defTabSz="816605" rtl="0" eaLnBrk="1" fontAlgn="base" hangingPunct="1">
        <a:lnSpc>
          <a:spcPts val="6141"/>
        </a:lnSpc>
        <a:spcBef>
          <a:spcPct val="0"/>
        </a:spcBef>
        <a:spcAft>
          <a:spcPct val="0"/>
        </a:spcAft>
        <a:defRPr sz="5000" b="1">
          <a:solidFill>
            <a:schemeClr val="tx1"/>
          </a:solidFill>
          <a:latin typeface="Arial" charset="0"/>
          <a:ea typeface="ＭＳ Ｐゴシック" pitchFamily="68" charset="-128"/>
          <a:cs typeface="Arial" charset="0"/>
        </a:defRPr>
      </a:lvl3pPr>
      <a:lvl4pPr algn="l" defTabSz="816605" rtl="0" eaLnBrk="1" fontAlgn="base" hangingPunct="1">
        <a:lnSpc>
          <a:spcPts val="6141"/>
        </a:lnSpc>
        <a:spcBef>
          <a:spcPct val="0"/>
        </a:spcBef>
        <a:spcAft>
          <a:spcPct val="0"/>
        </a:spcAft>
        <a:defRPr sz="5000" b="1">
          <a:solidFill>
            <a:schemeClr val="tx1"/>
          </a:solidFill>
          <a:latin typeface="Arial" charset="0"/>
          <a:ea typeface="ＭＳ Ｐゴシック" pitchFamily="68" charset="-128"/>
          <a:cs typeface="Arial" charset="0"/>
        </a:defRPr>
      </a:lvl4pPr>
      <a:lvl5pPr algn="l" defTabSz="816605" rtl="0" eaLnBrk="1" fontAlgn="base" hangingPunct="1">
        <a:lnSpc>
          <a:spcPts val="6141"/>
        </a:lnSpc>
        <a:spcBef>
          <a:spcPct val="0"/>
        </a:spcBef>
        <a:spcAft>
          <a:spcPct val="0"/>
        </a:spcAft>
        <a:defRPr sz="5000" b="1">
          <a:solidFill>
            <a:schemeClr val="tx1"/>
          </a:solidFill>
          <a:latin typeface="Arial" charset="0"/>
          <a:ea typeface="ＭＳ Ｐゴシック" pitchFamily="68" charset="-128"/>
          <a:cs typeface="Arial" charset="0"/>
        </a:defRPr>
      </a:lvl5pPr>
      <a:lvl6pPr marL="816605" algn="ctr" defTabSz="816605" rtl="0" eaLnBrk="1" fontAlgn="base" hangingPunct="1">
        <a:spcBef>
          <a:spcPct val="0"/>
        </a:spcBef>
        <a:spcAft>
          <a:spcPct val="0"/>
        </a:spcAft>
        <a:defRPr sz="5700" b="1">
          <a:solidFill>
            <a:schemeClr val="tx1"/>
          </a:solidFill>
          <a:latin typeface="Trade Gothic LT Std Bold" pitchFamily="68" charset="0"/>
          <a:ea typeface="ＭＳ Ｐゴシック" pitchFamily="68" charset="-128"/>
        </a:defRPr>
      </a:lvl6pPr>
      <a:lvl7pPr marL="1633210" algn="ctr" defTabSz="816605" rtl="0" eaLnBrk="1" fontAlgn="base" hangingPunct="1">
        <a:spcBef>
          <a:spcPct val="0"/>
        </a:spcBef>
        <a:spcAft>
          <a:spcPct val="0"/>
        </a:spcAft>
        <a:defRPr sz="5700" b="1">
          <a:solidFill>
            <a:schemeClr val="tx1"/>
          </a:solidFill>
          <a:latin typeface="Trade Gothic LT Std Bold" pitchFamily="68" charset="0"/>
          <a:ea typeface="ＭＳ Ｐゴシック" pitchFamily="68" charset="-128"/>
        </a:defRPr>
      </a:lvl7pPr>
      <a:lvl8pPr marL="2449815" algn="ctr" defTabSz="816605" rtl="0" eaLnBrk="1" fontAlgn="base" hangingPunct="1">
        <a:spcBef>
          <a:spcPct val="0"/>
        </a:spcBef>
        <a:spcAft>
          <a:spcPct val="0"/>
        </a:spcAft>
        <a:defRPr sz="5700" b="1">
          <a:solidFill>
            <a:schemeClr val="tx1"/>
          </a:solidFill>
          <a:latin typeface="Trade Gothic LT Std Bold" pitchFamily="68" charset="0"/>
          <a:ea typeface="ＭＳ Ｐゴシック" pitchFamily="68" charset="-128"/>
        </a:defRPr>
      </a:lvl8pPr>
      <a:lvl9pPr marL="3266420" algn="ctr" defTabSz="816605" rtl="0" eaLnBrk="1" fontAlgn="base" hangingPunct="1">
        <a:spcBef>
          <a:spcPct val="0"/>
        </a:spcBef>
        <a:spcAft>
          <a:spcPct val="0"/>
        </a:spcAft>
        <a:defRPr sz="5700" b="1">
          <a:solidFill>
            <a:schemeClr val="tx1"/>
          </a:solidFill>
          <a:latin typeface="Trade Gothic LT Std Bold" pitchFamily="68" charset="0"/>
          <a:ea typeface="ＭＳ Ｐゴシック" pitchFamily="68" charset="-128"/>
        </a:defRPr>
      </a:lvl9pPr>
    </p:titleStyle>
    <p:bodyStyle>
      <a:lvl1pPr marL="317569" indent="-317569" algn="l" defTabSz="816605" rtl="0" eaLnBrk="1" fontAlgn="base" hangingPunct="1">
        <a:spcBef>
          <a:spcPct val="20000"/>
        </a:spcBef>
        <a:spcAft>
          <a:spcPct val="0"/>
        </a:spcAft>
        <a:buFont typeface="Arial" charset="0"/>
        <a:buChar char="•"/>
        <a:defRPr lang="sv-SE" sz="3600" kern="1200" dirty="0">
          <a:solidFill>
            <a:schemeClr val="tx1"/>
          </a:solidFill>
          <a:latin typeface="Arial" pitchFamily="34" charset="0"/>
          <a:ea typeface="ＭＳ Ｐゴシック" pitchFamily="68" charset="-128"/>
          <a:cs typeface="Arial" pitchFamily="34" charset="0"/>
        </a:defRPr>
      </a:lvl1pPr>
      <a:lvl2pPr marL="1326983" indent="-510378" algn="l" defTabSz="816605" rtl="0" eaLnBrk="1" fontAlgn="base" hangingPunct="1">
        <a:spcBef>
          <a:spcPct val="20000"/>
        </a:spcBef>
        <a:spcAft>
          <a:spcPct val="0"/>
        </a:spcAft>
        <a:buFont typeface="Arial" charset="0"/>
        <a:buChar char="–"/>
        <a:defRPr sz="4300" kern="1200">
          <a:solidFill>
            <a:schemeClr val="tx1"/>
          </a:solidFill>
          <a:latin typeface="Sabon LT Std"/>
          <a:ea typeface="ＭＳ Ｐゴシック" pitchFamily="68" charset="-128"/>
          <a:cs typeface="Sabon LT Std"/>
        </a:defRPr>
      </a:lvl2pPr>
      <a:lvl3pPr marL="2041512" indent="-408302" algn="l" defTabSz="816605" rtl="0" eaLnBrk="1" fontAlgn="base" hangingPunct="1">
        <a:spcBef>
          <a:spcPct val="20000"/>
        </a:spcBef>
        <a:spcAft>
          <a:spcPct val="0"/>
        </a:spcAft>
        <a:buFont typeface="Arial" charset="0"/>
        <a:buChar char="•"/>
        <a:defRPr sz="3900" i="1" kern="1200">
          <a:solidFill>
            <a:schemeClr val="tx1"/>
          </a:solidFill>
          <a:latin typeface="Sabon LT Std"/>
          <a:ea typeface="ＭＳ Ｐゴシック" pitchFamily="68" charset="-128"/>
          <a:cs typeface="Sabon LT Std"/>
        </a:defRPr>
      </a:lvl3pPr>
      <a:lvl4pPr marL="2858117" indent="-408302" algn="l" defTabSz="816605" rtl="0" eaLnBrk="1" fontAlgn="base" hangingPunct="1">
        <a:spcBef>
          <a:spcPct val="20000"/>
        </a:spcBef>
        <a:spcAft>
          <a:spcPct val="0"/>
        </a:spcAft>
        <a:buFont typeface="Arial" charset="0"/>
        <a:buChar char="–"/>
        <a:defRPr sz="3600" kern="1200">
          <a:solidFill>
            <a:schemeClr val="tx1"/>
          </a:solidFill>
          <a:latin typeface="Sabon LT Std"/>
          <a:ea typeface="ＭＳ Ｐゴシック" pitchFamily="68" charset="-128"/>
          <a:cs typeface="Sabon LT Std"/>
        </a:defRPr>
      </a:lvl4pPr>
      <a:lvl5pPr marL="3674722" indent="-408302" algn="l" defTabSz="816605" rtl="0" eaLnBrk="1" fontAlgn="base" hangingPunct="1">
        <a:spcBef>
          <a:spcPct val="20000"/>
        </a:spcBef>
        <a:spcAft>
          <a:spcPct val="0"/>
        </a:spcAft>
        <a:buFont typeface="Arial" charset="0"/>
        <a:buChar char="»"/>
        <a:defRPr sz="3600" i="1" kern="1200">
          <a:solidFill>
            <a:schemeClr val="tx1"/>
          </a:solidFill>
          <a:latin typeface="Sabon LT Std"/>
          <a:ea typeface="ＭＳ Ｐゴシック" pitchFamily="68" charset="-128"/>
          <a:cs typeface="Sabon LT Std"/>
        </a:defRPr>
      </a:lvl5pPr>
      <a:lvl6pPr marL="4491327" indent="-408302" algn="l" defTabSz="816605" rtl="0" eaLnBrk="1" latinLnBrk="0" hangingPunct="1">
        <a:spcBef>
          <a:spcPct val="20000"/>
        </a:spcBef>
        <a:buFont typeface="Arial"/>
        <a:buChar char="•"/>
        <a:defRPr sz="3600" kern="1200">
          <a:solidFill>
            <a:schemeClr val="tx1"/>
          </a:solidFill>
          <a:latin typeface="+mn-lt"/>
          <a:ea typeface="+mn-ea"/>
          <a:cs typeface="+mn-cs"/>
        </a:defRPr>
      </a:lvl6pPr>
      <a:lvl7pPr marL="5307932" indent="-408302" algn="l" defTabSz="816605" rtl="0" eaLnBrk="1" latinLnBrk="0" hangingPunct="1">
        <a:spcBef>
          <a:spcPct val="20000"/>
        </a:spcBef>
        <a:buFont typeface="Arial"/>
        <a:buChar char="•"/>
        <a:defRPr sz="3600" kern="1200">
          <a:solidFill>
            <a:schemeClr val="tx1"/>
          </a:solidFill>
          <a:latin typeface="+mn-lt"/>
          <a:ea typeface="+mn-ea"/>
          <a:cs typeface="+mn-cs"/>
        </a:defRPr>
      </a:lvl7pPr>
      <a:lvl8pPr marL="6124537" indent="-408302" algn="l" defTabSz="816605" rtl="0" eaLnBrk="1" latinLnBrk="0" hangingPunct="1">
        <a:spcBef>
          <a:spcPct val="20000"/>
        </a:spcBef>
        <a:buFont typeface="Arial"/>
        <a:buChar char="•"/>
        <a:defRPr sz="3600" kern="1200">
          <a:solidFill>
            <a:schemeClr val="tx1"/>
          </a:solidFill>
          <a:latin typeface="+mn-lt"/>
          <a:ea typeface="+mn-ea"/>
          <a:cs typeface="+mn-cs"/>
        </a:defRPr>
      </a:lvl8pPr>
      <a:lvl9pPr marL="6941142" indent="-408302" algn="l" defTabSz="816605" rtl="0" eaLnBrk="1" latinLnBrk="0" hangingPunct="1">
        <a:spcBef>
          <a:spcPct val="20000"/>
        </a:spcBef>
        <a:buFont typeface="Arial"/>
        <a:buChar char="•"/>
        <a:defRPr sz="3600" kern="1200">
          <a:solidFill>
            <a:schemeClr val="tx1"/>
          </a:solidFill>
          <a:latin typeface="+mn-lt"/>
          <a:ea typeface="+mn-ea"/>
          <a:cs typeface="+mn-cs"/>
        </a:defRPr>
      </a:lvl9pPr>
    </p:bodyStyle>
    <p:otherStyle>
      <a:defPPr>
        <a:defRPr lang="sv-SE"/>
      </a:defPPr>
      <a:lvl1pPr marL="0" algn="l" defTabSz="816605" rtl="0" eaLnBrk="1" latinLnBrk="0" hangingPunct="1">
        <a:defRPr sz="3200" kern="1200">
          <a:solidFill>
            <a:schemeClr val="tx1"/>
          </a:solidFill>
          <a:latin typeface="+mn-lt"/>
          <a:ea typeface="+mn-ea"/>
          <a:cs typeface="+mn-cs"/>
        </a:defRPr>
      </a:lvl1pPr>
      <a:lvl2pPr marL="816605" algn="l" defTabSz="816605" rtl="0" eaLnBrk="1" latinLnBrk="0" hangingPunct="1">
        <a:defRPr sz="3200" kern="1200">
          <a:solidFill>
            <a:schemeClr val="tx1"/>
          </a:solidFill>
          <a:latin typeface="+mn-lt"/>
          <a:ea typeface="+mn-ea"/>
          <a:cs typeface="+mn-cs"/>
        </a:defRPr>
      </a:lvl2pPr>
      <a:lvl3pPr marL="1633210" algn="l" defTabSz="816605" rtl="0" eaLnBrk="1" latinLnBrk="0" hangingPunct="1">
        <a:defRPr sz="3200" kern="1200">
          <a:solidFill>
            <a:schemeClr val="tx1"/>
          </a:solidFill>
          <a:latin typeface="+mn-lt"/>
          <a:ea typeface="+mn-ea"/>
          <a:cs typeface="+mn-cs"/>
        </a:defRPr>
      </a:lvl3pPr>
      <a:lvl4pPr marL="2449815" algn="l" defTabSz="816605" rtl="0" eaLnBrk="1" latinLnBrk="0" hangingPunct="1">
        <a:defRPr sz="3200" kern="1200">
          <a:solidFill>
            <a:schemeClr val="tx1"/>
          </a:solidFill>
          <a:latin typeface="+mn-lt"/>
          <a:ea typeface="+mn-ea"/>
          <a:cs typeface="+mn-cs"/>
        </a:defRPr>
      </a:lvl4pPr>
      <a:lvl5pPr marL="3266420" algn="l" defTabSz="816605" rtl="0" eaLnBrk="1" latinLnBrk="0" hangingPunct="1">
        <a:defRPr sz="3200" kern="1200">
          <a:solidFill>
            <a:schemeClr val="tx1"/>
          </a:solidFill>
          <a:latin typeface="+mn-lt"/>
          <a:ea typeface="+mn-ea"/>
          <a:cs typeface="+mn-cs"/>
        </a:defRPr>
      </a:lvl5pPr>
      <a:lvl6pPr marL="4083025" algn="l" defTabSz="816605" rtl="0" eaLnBrk="1" latinLnBrk="0" hangingPunct="1">
        <a:defRPr sz="3200" kern="1200">
          <a:solidFill>
            <a:schemeClr val="tx1"/>
          </a:solidFill>
          <a:latin typeface="+mn-lt"/>
          <a:ea typeface="+mn-ea"/>
          <a:cs typeface="+mn-cs"/>
        </a:defRPr>
      </a:lvl6pPr>
      <a:lvl7pPr marL="4899630" algn="l" defTabSz="816605" rtl="0" eaLnBrk="1" latinLnBrk="0" hangingPunct="1">
        <a:defRPr sz="3200" kern="1200">
          <a:solidFill>
            <a:schemeClr val="tx1"/>
          </a:solidFill>
          <a:latin typeface="+mn-lt"/>
          <a:ea typeface="+mn-ea"/>
          <a:cs typeface="+mn-cs"/>
        </a:defRPr>
      </a:lvl7pPr>
      <a:lvl8pPr marL="5716234" algn="l" defTabSz="816605" rtl="0" eaLnBrk="1" latinLnBrk="0" hangingPunct="1">
        <a:defRPr sz="3200" kern="1200">
          <a:solidFill>
            <a:schemeClr val="tx1"/>
          </a:solidFill>
          <a:latin typeface="+mn-lt"/>
          <a:ea typeface="+mn-ea"/>
          <a:cs typeface="+mn-cs"/>
        </a:defRPr>
      </a:lvl8pPr>
      <a:lvl9pPr marL="6532839" algn="l" defTabSz="816605"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HRS4R</a:t>
            </a:r>
            <a:endParaRPr lang="sv-SE" dirty="0"/>
          </a:p>
        </p:txBody>
      </p:sp>
      <p:sp>
        <p:nvSpPr>
          <p:cNvPr id="3" name="Underrubrik 2"/>
          <p:cNvSpPr>
            <a:spLocks noGrp="1"/>
          </p:cNvSpPr>
          <p:nvPr>
            <p:ph type="subTitle" idx="1"/>
          </p:nvPr>
        </p:nvSpPr>
        <p:spPr/>
        <p:txBody>
          <a:bodyPr/>
          <a:lstStyle/>
          <a:p>
            <a:r>
              <a:rPr lang="sv-SE" dirty="0" smtClean="0"/>
              <a:t>Human Resources </a:t>
            </a:r>
            <a:r>
              <a:rPr lang="sv-SE" dirty="0" err="1" smtClean="0"/>
              <a:t>Strategy</a:t>
            </a:r>
            <a:r>
              <a:rPr lang="sv-SE" dirty="0" smtClean="0"/>
              <a:t> for Researchers</a:t>
            </a:r>
            <a:endParaRPr lang="sv-SE" dirty="0"/>
          </a:p>
        </p:txBody>
      </p:sp>
      <p:sp>
        <p:nvSpPr>
          <p:cNvPr id="4" name="Platshållare för datum 3"/>
          <p:cNvSpPr>
            <a:spLocks noGrp="1"/>
          </p:cNvSpPr>
          <p:nvPr>
            <p:ph type="dt" sz="half" idx="10"/>
          </p:nvPr>
        </p:nvSpPr>
        <p:spPr/>
        <p:txBody>
          <a:bodyPr/>
          <a:lstStyle/>
          <a:p>
            <a:fld id="{387F32DC-2D84-DB43-95CE-E2AE801D4C16}" type="datetime1">
              <a:rPr lang="sv-SE" smtClean="0"/>
              <a:t>2019-08-15</a:t>
            </a:fld>
            <a:endParaRPr lang="sv-SE"/>
          </a:p>
        </p:txBody>
      </p:sp>
      <p:sp>
        <p:nvSpPr>
          <p:cNvPr id="5" name="Platshållare för bildnummer 4"/>
          <p:cNvSpPr>
            <a:spLocks noGrp="1"/>
          </p:cNvSpPr>
          <p:nvPr>
            <p:ph type="sldNum" sz="quarter" idx="11"/>
          </p:nvPr>
        </p:nvSpPr>
        <p:spPr/>
        <p:txBody>
          <a:bodyPr/>
          <a:lstStyle/>
          <a:p>
            <a:fld id="{FB2A01EE-FC66-6449-82BE-278059117499}" type="slidenum">
              <a:rPr lang="sv-SE" smtClean="0"/>
              <a:pPr/>
              <a:t>1</a:t>
            </a:fld>
            <a:endParaRPr lang="sv-SE"/>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2392" y="881888"/>
            <a:ext cx="2554224" cy="1730339"/>
          </a:xfrm>
          <a:prstGeom prst="rect">
            <a:avLst/>
          </a:prstGeom>
        </p:spPr>
      </p:pic>
      <p:pic>
        <p:nvPicPr>
          <p:cNvPr id="9" name="Bildobjekt 8"/>
          <p:cNvPicPr>
            <a:picLocks noChangeAspect="1"/>
          </p:cNvPicPr>
          <p:nvPr/>
        </p:nvPicPr>
        <p:blipFill>
          <a:blip r:embed="rId4"/>
          <a:stretch>
            <a:fillRect/>
          </a:stretch>
        </p:blipFill>
        <p:spPr>
          <a:xfrm>
            <a:off x="914559" y="881888"/>
            <a:ext cx="2219136" cy="1511939"/>
          </a:xfrm>
          <a:prstGeom prst="rect">
            <a:avLst/>
          </a:prstGeom>
        </p:spPr>
      </p:pic>
    </p:spTree>
    <p:extLst>
      <p:ext uri="{BB962C8B-B14F-4D97-AF65-F5344CB8AC3E}">
        <p14:creationId xmlns:p14="http://schemas.microsoft.com/office/powerpoint/2010/main" val="1796579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4"/>
          </p:nvPr>
        </p:nvSpPr>
        <p:spPr/>
        <p:txBody>
          <a:bodyPr/>
          <a:lstStyle/>
          <a:p>
            <a:fld id="{20C832D1-BDA9-B04D-9D8C-2F4D534D770C}" type="datetime1">
              <a:rPr lang="sv-SE" smtClean="0"/>
              <a:t>2019-08-16</a:t>
            </a:fld>
            <a:endParaRPr lang="sv-SE"/>
          </a:p>
        </p:txBody>
      </p:sp>
      <p:sp>
        <p:nvSpPr>
          <p:cNvPr id="4" name="Platshållare för bildnummer 3"/>
          <p:cNvSpPr>
            <a:spLocks noGrp="1"/>
          </p:cNvSpPr>
          <p:nvPr>
            <p:ph type="sldNum" sz="quarter" idx="15"/>
          </p:nvPr>
        </p:nvSpPr>
        <p:spPr/>
        <p:txBody>
          <a:bodyPr/>
          <a:lstStyle/>
          <a:p>
            <a:fld id="{F9C95BD0-DA40-594F-8BF4-06A679000FE7}" type="slidenum">
              <a:rPr lang="sv-SE" smtClean="0"/>
              <a:pPr/>
              <a:t>10</a:t>
            </a:fld>
            <a:endParaRPr lang="sv-SE"/>
          </a:p>
        </p:txBody>
      </p:sp>
      <p:pic>
        <p:nvPicPr>
          <p:cNvPr id="5" name="Platshållare för innehåll 4"/>
          <p:cNvPicPr>
            <a:picLocks noGrp="1" noChangeAspect="1"/>
          </p:cNvPicPr>
          <p:nvPr>
            <p:ph type="pic" sz="quarter" idx="13"/>
          </p:nvPr>
        </p:nvPicPr>
        <p:blipFill>
          <a:blip r:embed="rId3"/>
          <a:srcRect t="6171" b="6171"/>
          <a:stretch>
            <a:fillRect/>
          </a:stretch>
        </p:blipFill>
        <p:spPr>
          <a:xfrm>
            <a:off x="914559" y="2401040"/>
            <a:ext cx="15840000" cy="6453592"/>
          </a:xfrm>
          <a:prstGeom prst="rect">
            <a:avLst/>
          </a:prstGeom>
        </p:spPr>
      </p:pic>
      <p:sp>
        <p:nvSpPr>
          <p:cNvPr id="2" name="Ellips 1"/>
          <p:cNvSpPr/>
          <p:nvPr/>
        </p:nvSpPr>
        <p:spPr>
          <a:xfrm>
            <a:off x="6209096" y="4602480"/>
            <a:ext cx="2835540" cy="2331720"/>
          </a:xfrm>
          <a:prstGeom prst="ellipse">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Ellips 5"/>
          <p:cNvSpPr/>
          <p:nvPr/>
        </p:nvSpPr>
        <p:spPr>
          <a:xfrm>
            <a:off x="8646287" y="4592855"/>
            <a:ext cx="2835540" cy="2331720"/>
          </a:xfrm>
          <a:prstGeom prst="ellipse">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5486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4"/>
          </p:nvPr>
        </p:nvSpPr>
        <p:spPr/>
        <p:txBody>
          <a:bodyPr/>
          <a:lstStyle/>
          <a:p>
            <a:fld id="{20C832D1-BDA9-B04D-9D8C-2F4D534D770C}" type="datetime1">
              <a:rPr lang="sv-SE" smtClean="0"/>
              <a:t>2019-08-15</a:t>
            </a:fld>
            <a:endParaRPr lang="sv-SE"/>
          </a:p>
        </p:txBody>
      </p:sp>
      <p:sp>
        <p:nvSpPr>
          <p:cNvPr id="4" name="Platshållare för bildnummer 3"/>
          <p:cNvSpPr>
            <a:spLocks noGrp="1"/>
          </p:cNvSpPr>
          <p:nvPr>
            <p:ph type="sldNum" sz="quarter" idx="15"/>
          </p:nvPr>
        </p:nvSpPr>
        <p:spPr/>
        <p:txBody>
          <a:bodyPr/>
          <a:lstStyle/>
          <a:p>
            <a:fld id="{F9C95BD0-DA40-594F-8BF4-06A679000FE7}" type="slidenum">
              <a:rPr lang="sv-SE" smtClean="0"/>
              <a:pPr/>
              <a:t>11</a:t>
            </a:fld>
            <a:endParaRPr lang="sv-SE"/>
          </a:p>
        </p:txBody>
      </p:sp>
      <p:sp>
        <p:nvSpPr>
          <p:cNvPr id="5" name="Platshållare för innehåll 2"/>
          <p:cNvSpPr>
            <a:spLocks noGrp="1"/>
          </p:cNvSpPr>
          <p:nvPr>
            <p:ph idx="1"/>
          </p:nvPr>
        </p:nvSpPr>
        <p:spPr>
          <a:xfrm>
            <a:off x="1630680" y="2201357"/>
            <a:ext cx="14523720" cy="6912163"/>
          </a:xfrm>
        </p:spPr>
        <p:txBody>
          <a:bodyPr/>
          <a:lstStyle/>
          <a:p>
            <a:pPr marL="0" indent="0">
              <a:buNone/>
            </a:pPr>
            <a:r>
              <a:rPr lang="sv-SE" sz="2400" dirty="0" smtClean="0"/>
              <a:t>Återkopplingen från granskarna kom den 21/8 2018</a:t>
            </a:r>
          </a:p>
          <a:p>
            <a:pPr marL="0" indent="0">
              <a:buNone/>
            </a:pPr>
            <a:endParaRPr lang="sv-SE" sz="2400" dirty="0" smtClean="0"/>
          </a:p>
          <a:p>
            <a:pPr marL="0" indent="0">
              <a:buNone/>
            </a:pPr>
            <a:r>
              <a:rPr lang="sv-SE" sz="2400" dirty="0" smtClean="0"/>
              <a:t>+	Grundlig process som involverar viktiga intressenter. Få</a:t>
            </a:r>
            <a:r>
              <a:rPr lang="sv-SE" sz="2400" dirty="0"/>
              <a:t> </a:t>
            </a:r>
            <a:r>
              <a:rPr lang="sv-SE" sz="2400" dirty="0" smtClean="0"/>
              <a:t>synpunkter. Resultat</a:t>
            </a:r>
            <a:r>
              <a:rPr lang="sv-SE" sz="2400" dirty="0"/>
              <a:t>: ACCEPTED </a:t>
            </a:r>
            <a:r>
              <a:rPr lang="sv-SE" sz="2400" dirty="0" err="1"/>
              <a:t>pending</a:t>
            </a:r>
            <a:r>
              <a:rPr lang="sv-SE" sz="2400" dirty="0"/>
              <a:t> </a:t>
            </a:r>
            <a:r>
              <a:rPr lang="sv-SE" sz="2400" dirty="0" smtClean="0"/>
              <a:t>	</a:t>
            </a:r>
            <a:r>
              <a:rPr lang="sv-SE" sz="2400" dirty="0" smtClean="0"/>
              <a:t>'minor’ alteration</a:t>
            </a:r>
            <a:r>
              <a:rPr lang="sv-SE" sz="2400" dirty="0" smtClean="0"/>
              <a:t>.</a:t>
            </a:r>
          </a:p>
          <a:p>
            <a:pPr marL="0" indent="0">
              <a:buNone/>
            </a:pPr>
            <a:endParaRPr lang="sv-SE" sz="2400" dirty="0" smtClean="0"/>
          </a:p>
          <a:p>
            <a:pPr marL="0" indent="0">
              <a:buNone/>
            </a:pPr>
            <a:r>
              <a:rPr lang="sv-SE" sz="2400" dirty="0" smtClean="0"/>
              <a:t>- 	Mål och indikatorer behöver tydliggöras så att </a:t>
            </a:r>
            <a:r>
              <a:rPr lang="sv-SE" sz="2400" dirty="0" smtClean="0"/>
              <a:t>det blir </a:t>
            </a:r>
            <a:r>
              <a:rPr lang="sv-SE" sz="2400" dirty="0" smtClean="0"/>
              <a:t>tydligare vad </a:t>
            </a:r>
            <a:r>
              <a:rPr lang="sv-SE" sz="2400" dirty="0" smtClean="0"/>
              <a:t>våra ”actions</a:t>
            </a:r>
            <a:r>
              <a:rPr lang="sv-SE" sz="2400" dirty="0" smtClean="0"/>
              <a:t>” ska leda till.</a:t>
            </a:r>
          </a:p>
          <a:p>
            <a:pPr marL="0" indent="0">
              <a:buNone/>
            </a:pPr>
            <a:r>
              <a:rPr lang="sv-SE" sz="2400" dirty="0"/>
              <a:t>	</a:t>
            </a:r>
            <a:r>
              <a:rPr lang="sv-SE" sz="2400" dirty="0" smtClean="0"/>
              <a:t>Ambitionen i handlingsplanen rimmar inte med </a:t>
            </a:r>
            <a:r>
              <a:rPr lang="sv-SE" sz="2400" dirty="0" err="1" smtClean="0"/>
              <a:t>ORUs</a:t>
            </a:r>
            <a:r>
              <a:rPr lang="sv-SE" sz="2400" dirty="0" smtClean="0"/>
              <a:t> </a:t>
            </a:r>
            <a:r>
              <a:rPr lang="sv-SE" sz="2400" dirty="0" smtClean="0"/>
              <a:t>sammanhang. En del actions är för vaga och 	visar inte tillräckligt tydligt målbilden.</a:t>
            </a:r>
          </a:p>
          <a:p>
            <a:pPr marL="0" indent="0">
              <a:buNone/>
            </a:pPr>
            <a:r>
              <a:rPr lang="sv-SE" sz="2400" dirty="0"/>
              <a:t>	</a:t>
            </a:r>
            <a:r>
              <a:rPr lang="sv-SE" sz="2400" dirty="0" smtClean="0"/>
              <a:t>Några korshänvisningar mellan GAP-analys och Action Plan behövde tydliggöras.</a:t>
            </a:r>
          </a:p>
          <a:p>
            <a:pPr marL="0" indent="0">
              <a:buNone/>
            </a:pPr>
            <a:r>
              <a:rPr lang="sv-SE" sz="2400" dirty="0"/>
              <a:t>	</a:t>
            </a:r>
            <a:endParaRPr lang="sv-SE" sz="2400" dirty="0" smtClean="0"/>
          </a:p>
          <a:p>
            <a:pPr marL="0" indent="0">
              <a:buNone/>
            </a:pPr>
            <a:r>
              <a:rPr lang="sv-SE" dirty="0" smtClean="0"/>
              <a:t> </a:t>
            </a:r>
            <a:endParaRPr lang="sv-SE" dirty="0"/>
          </a:p>
          <a:p>
            <a:pPr marL="0" indent="0">
              <a:buNone/>
            </a:pPr>
            <a:endParaRPr lang="sv-SE" dirty="0"/>
          </a:p>
        </p:txBody>
      </p:sp>
    </p:spTree>
    <p:extLst>
      <p:ext uri="{BB962C8B-B14F-4D97-AF65-F5344CB8AC3E}">
        <p14:creationId xmlns:p14="http://schemas.microsoft.com/office/powerpoint/2010/main" val="183417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1000"/>
                                        <p:tgtEl>
                                          <p:spTgt spid="5">
                                            <p:txEl>
                                              <p:pRg st="5" end="5"/>
                                            </p:txEl>
                                          </p:spTgt>
                                        </p:tgtEl>
                                      </p:cBhvr>
                                    </p:animEffect>
                                    <p:anim calcmode="lin" valueType="num">
                                      <p:cBhvr>
                                        <p:cTn id="2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anim calcmode="lin" valueType="num">
                                      <p:cBhvr>
                                        <p:cTn id="2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4"/>
          </p:nvPr>
        </p:nvSpPr>
        <p:spPr/>
        <p:txBody>
          <a:bodyPr/>
          <a:lstStyle/>
          <a:p>
            <a:fld id="{20C832D1-BDA9-B04D-9D8C-2F4D534D770C}" type="datetime1">
              <a:rPr lang="sv-SE" smtClean="0"/>
              <a:t>2019-08-16</a:t>
            </a:fld>
            <a:endParaRPr lang="sv-SE"/>
          </a:p>
        </p:txBody>
      </p:sp>
      <p:sp>
        <p:nvSpPr>
          <p:cNvPr id="4" name="Platshållare för bildnummer 3"/>
          <p:cNvSpPr>
            <a:spLocks noGrp="1"/>
          </p:cNvSpPr>
          <p:nvPr>
            <p:ph type="sldNum" sz="quarter" idx="15"/>
          </p:nvPr>
        </p:nvSpPr>
        <p:spPr/>
        <p:txBody>
          <a:bodyPr/>
          <a:lstStyle/>
          <a:p>
            <a:fld id="{F9C95BD0-DA40-594F-8BF4-06A679000FE7}" type="slidenum">
              <a:rPr lang="sv-SE" smtClean="0"/>
              <a:pPr/>
              <a:t>12</a:t>
            </a:fld>
            <a:endParaRPr lang="sv-SE"/>
          </a:p>
        </p:txBody>
      </p:sp>
      <p:pic>
        <p:nvPicPr>
          <p:cNvPr id="5" name="Platshållare för innehåll 4"/>
          <p:cNvPicPr>
            <a:picLocks noGrp="1" noChangeAspect="1"/>
          </p:cNvPicPr>
          <p:nvPr>
            <p:ph type="pic" sz="quarter" idx="13"/>
          </p:nvPr>
        </p:nvPicPr>
        <p:blipFill>
          <a:blip r:embed="rId3"/>
          <a:srcRect t="6171" b="6171"/>
          <a:stretch>
            <a:fillRect/>
          </a:stretch>
        </p:blipFill>
        <p:spPr>
          <a:xfrm>
            <a:off x="914559" y="2401040"/>
            <a:ext cx="15840000" cy="6453592"/>
          </a:xfrm>
          <a:prstGeom prst="rect">
            <a:avLst/>
          </a:prstGeom>
        </p:spPr>
      </p:pic>
      <p:sp>
        <p:nvSpPr>
          <p:cNvPr id="8" name="Ellips 7"/>
          <p:cNvSpPr/>
          <p:nvPr/>
        </p:nvSpPr>
        <p:spPr>
          <a:xfrm>
            <a:off x="10980413" y="4592855"/>
            <a:ext cx="2835540" cy="2331720"/>
          </a:xfrm>
          <a:prstGeom prst="ellipse">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5194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p:cNvSpPr>
            <a:spLocks noGrp="1"/>
          </p:cNvSpPr>
          <p:nvPr>
            <p:ph idx="1"/>
          </p:nvPr>
        </p:nvSpPr>
        <p:spPr/>
        <p:txBody>
          <a:bodyPr/>
          <a:lstStyle/>
          <a:p>
            <a:r>
              <a:rPr lang="sv-SE" dirty="0" smtClean="0"/>
              <a:t>Förankring hos ledningen</a:t>
            </a:r>
          </a:p>
          <a:p>
            <a:r>
              <a:rPr lang="sv-SE" dirty="0" smtClean="0"/>
              <a:t>Samarbete mellan </a:t>
            </a:r>
            <a:r>
              <a:rPr lang="sv-SE" smtClean="0"/>
              <a:t>olika </a:t>
            </a:r>
            <a:r>
              <a:rPr lang="sv-SE" smtClean="0"/>
              <a:t>funktioner</a:t>
            </a:r>
            <a:endParaRPr lang="sv-SE" dirty="0" smtClean="0"/>
          </a:p>
          <a:p>
            <a:r>
              <a:rPr lang="sv-SE" dirty="0" smtClean="0"/>
              <a:t>Visa på hur arbetet förankrats</a:t>
            </a:r>
          </a:p>
          <a:p>
            <a:r>
              <a:rPr lang="sv-SE" dirty="0" smtClean="0"/>
              <a:t>Redan pågående eller planerade utvecklingsprojekt vid lärosätet</a:t>
            </a:r>
          </a:p>
          <a:p>
            <a:r>
              <a:rPr lang="sv-SE" dirty="0" smtClean="0"/>
              <a:t>Tålamod </a:t>
            </a:r>
            <a:r>
              <a:rPr lang="sv-SE" dirty="0" smtClean="0">
                <a:sym typeface="Wingdings" panose="05000000000000000000" pitchFamily="2" charset="2"/>
              </a:rPr>
              <a:t></a:t>
            </a:r>
            <a:endParaRPr lang="sv-SE" dirty="0"/>
          </a:p>
        </p:txBody>
      </p:sp>
      <p:sp>
        <p:nvSpPr>
          <p:cNvPr id="8" name="Rubrik 7"/>
          <p:cNvSpPr>
            <a:spLocks noGrp="1"/>
          </p:cNvSpPr>
          <p:nvPr>
            <p:ph type="title"/>
          </p:nvPr>
        </p:nvSpPr>
        <p:spPr/>
        <p:txBody>
          <a:bodyPr/>
          <a:lstStyle/>
          <a:p>
            <a:r>
              <a:rPr lang="sv-SE" dirty="0" smtClean="0"/>
              <a:t>Framgångsfaktorer</a:t>
            </a:r>
            <a:endParaRPr lang="sv-SE" dirty="0"/>
          </a:p>
        </p:txBody>
      </p:sp>
      <p:sp>
        <p:nvSpPr>
          <p:cNvPr id="3" name="Platshållare för datum 2"/>
          <p:cNvSpPr>
            <a:spLocks noGrp="1"/>
          </p:cNvSpPr>
          <p:nvPr>
            <p:ph type="dt" sz="half" idx="14"/>
          </p:nvPr>
        </p:nvSpPr>
        <p:spPr/>
        <p:txBody>
          <a:bodyPr/>
          <a:lstStyle/>
          <a:p>
            <a:fld id="{20C832D1-BDA9-B04D-9D8C-2F4D534D770C}" type="datetime1">
              <a:rPr lang="sv-SE" smtClean="0"/>
              <a:t>2019-08-16</a:t>
            </a:fld>
            <a:endParaRPr lang="sv-SE"/>
          </a:p>
        </p:txBody>
      </p:sp>
      <p:sp>
        <p:nvSpPr>
          <p:cNvPr id="4" name="Platshållare för bildnummer 3"/>
          <p:cNvSpPr>
            <a:spLocks noGrp="1"/>
          </p:cNvSpPr>
          <p:nvPr>
            <p:ph type="sldNum" sz="quarter" idx="15"/>
          </p:nvPr>
        </p:nvSpPr>
        <p:spPr/>
        <p:txBody>
          <a:bodyPr/>
          <a:lstStyle/>
          <a:p>
            <a:fld id="{F9C95BD0-DA40-594F-8BF4-06A679000FE7}" type="slidenum">
              <a:rPr lang="sv-SE" smtClean="0"/>
              <a:pPr/>
              <a:t>13</a:t>
            </a:fld>
            <a:endParaRPr lang="sv-SE"/>
          </a:p>
        </p:txBody>
      </p:sp>
      <p:pic>
        <p:nvPicPr>
          <p:cNvPr id="11" name="Bildobjekt 10"/>
          <p:cNvPicPr>
            <a:picLocks noChangeAspect="1"/>
          </p:cNvPicPr>
          <p:nvPr/>
        </p:nvPicPr>
        <p:blipFill>
          <a:blip r:embed="rId3"/>
          <a:stretch>
            <a:fillRect/>
          </a:stretch>
        </p:blipFill>
        <p:spPr>
          <a:xfrm>
            <a:off x="10611577" y="3303055"/>
            <a:ext cx="4994196" cy="3385088"/>
          </a:xfrm>
          <a:prstGeom prst="rect">
            <a:avLst/>
          </a:prstGeom>
        </p:spPr>
      </p:pic>
    </p:spTree>
    <p:extLst>
      <p:ext uri="{BB962C8B-B14F-4D97-AF65-F5344CB8AC3E}">
        <p14:creationId xmlns:p14="http://schemas.microsoft.com/office/powerpoint/2010/main" val="275494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560A1C52-65FD-1347-B6D6-4B8A3A5C1D83}" type="datetime1">
              <a:rPr lang="sv-SE" smtClean="0"/>
              <a:t>2019-08-16</a:t>
            </a:fld>
            <a:endParaRPr lang="sv-SE"/>
          </a:p>
        </p:txBody>
      </p:sp>
      <p:sp>
        <p:nvSpPr>
          <p:cNvPr id="5" name="Platshållare för bildnummer 4"/>
          <p:cNvSpPr>
            <a:spLocks noGrp="1"/>
          </p:cNvSpPr>
          <p:nvPr>
            <p:ph type="sldNum" sz="quarter" idx="11"/>
          </p:nvPr>
        </p:nvSpPr>
        <p:spPr/>
        <p:txBody>
          <a:bodyPr/>
          <a:lstStyle/>
          <a:p>
            <a:fld id="{93E21094-39C8-7141-9D46-EE65846EEE17}" type="slidenum">
              <a:rPr lang="sv-SE" smtClean="0"/>
              <a:pPr/>
              <a:t>2</a:t>
            </a:fld>
            <a:endParaRPr lang="sv-SE" dirty="0"/>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116" y="3521632"/>
            <a:ext cx="4911637" cy="3327350"/>
          </a:xfrm>
          <a:prstGeom prst="rect">
            <a:avLst/>
          </a:prstGeom>
        </p:spPr>
      </p:pic>
      <p:pic>
        <p:nvPicPr>
          <p:cNvPr id="7" name="Platshållare för innehåll 4"/>
          <p:cNvPicPr>
            <a:picLocks noGrp="1" noChangeAspect="1"/>
          </p:cNvPicPr>
          <p:nvPr>
            <p:ph idx="1"/>
          </p:nvPr>
        </p:nvPicPr>
        <p:blipFill>
          <a:blip r:embed="rId4"/>
          <a:stretch>
            <a:fillRect/>
          </a:stretch>
        </p:blipFill>
        <p:spPr>
          <a:xfrm>
            <a:off x="6699117" y="2777423"/>
            <a:ext cx="4911636" cy="4900768"/>
          </a:xfrm>
          <a:prstGeom prst="rect">
            <a:avLst/>
          </a:prstGeom>
        </p:spPr>
      </p:pic>
      <p:pic>
        <p:nvPicPr>
          <p:cNvPr id="8" name="Bildobjekt 7"/>
          <p:cNvPicPr>
            <a:picLocks noChangeAspect="1"/>
          </p:cNvPicPr>
          <p:nvPr/>
        </p:nvPicPr>
        <p:blipFill>
          <a:blip r:embed="rId5"/>
          <a:stretch>
            <a:fillRect/>
          </a:stretch>
        </p:blipFill>
        <p:spPr>
          <a:xfrm>
            <a:off x="11610753" y="2777423"/>
            <a:ext cx="6724314" cy="2066426"/>
          </a:xfrm>
          <a:prstGeom prst="rect">
            <a:avLst/>
          </a:prstGeom>
        </p:spPr>
      </p:pic>
    </p:spTree>
    <p:extLst>
      <p:ext uri="{BB962C8B-B14F-4D97-AF65-F5344CB8AC3E}">
        <p14:creationId xmlns:p14="http://schemas.microsoft.com/office/powerpoint/2010/main" val="381293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19816" y="199927"/>
            <a:ext cx="3322753" cy="57167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101" dirty="0">
                <a:solidFill>
                  <a:schemeClr val="tx1"/>
                </a:solidFill>
              </a:rPr>
              <a:t>INITIAL PHASE</a:t>
            </a:r>
          </a:p>
        </p:txBody>
      </p:sp>
      <p:sp>
        <p:nvSpPr>
          <p:cNvPr id="4" name="Rectangle 3"/>
          <p:cNvSpPr/>
          <p:nvPr/>
        </p:nvSpPr>
        <p:spPr>
          <a:xfrm>
            <a:off x="5939748" y="199927"/>
            <a:ext cx="4241630" cy="57167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101" dirty="0">
                <a:solidFill>
                  <a:schemeClr val="tx1"/>
                </a:solidFill>
              </a:rPr>
              <a:t>IMPLEMENTATION PHASE</a:t>
            </a:r>
          </a:p>
        </p:txBody>
      </p:sp>
      <p:sp>
        <p:nvSpPr>
          <p:cNvPr id="5" name="Rectangle 4"/>
          <p:cNvSpPr/>
          <p:nvPr/>
        </p:nvSpPr>
        <p:spPr>
          <a:xfrm>
            <a:off x="10450966" y="199873"/>
            <a:ext cx="4931076" cy="571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101" dirty="0">
                <a:solidFill>
                  <a:schemeClr val="tx1"/>
                </a:solidFill>
              </a:rPr>
              <a:t>AWARD RENEWAL PHASE</a:t>
            </a:r>
          </a:p>
        </p:txBody>
      </p:sp>
      <p:pic>
        <p:nvPicPr>
          <p:cNvPr id="7" name="Picture 6"/>
          <p:cNvPicPr>
            <a:picLocks noChangeAspect="1"/>
          </p:cNvPicPr>
          <p:nvPr/>
        </p:nvPicPr>
        <p:blipFill>
          <a:blip r:embed="rId3"/>
          <a:stretch>
            <a:fillRect/>
          </a:stretch>
        </p:blipFill>
        <p:spPr>
          <a:xfrm>
            <a:off x="5919611" y="6050921"/>
            <a:ext cx="372347" cy="385403"/>
          </a:xfrm>
          <a:prstGeom prst="rect">
            <a:avLst/>
          </a:prstGeom>
        </p:spPr>
      </p:pic>
      <p:pic>
        <p:nvPicPr>
          <p:cNvPr id="8" name="Picture 7"/>
          <p:cNvPicPr>
            <a:picLocks noChangeAspect="1"/>
          </p:cNvPicPr>
          <p:nvPr/>
        </p:nvPicPr>
        <p:blipFill>
          <a:blip r:embed="rId4"/>
          <a:stretch>
            <a:fillRect/>
          </a:stretch>
        </p:blipFill>
        <p:spPr>
          <a:xfrm>
            <a:off x="7959788" y="2892173"/>
            <a:ext cx="414910" cy="363046"/>
          </a:xfrm>
          <a:prstGeom prst="rect">
            <a:avLst/>
          </a:prstGeom>
        </p:spPr>
      </p:pic>
      <p:pic>
        <p:nvPicPr>
          <p:cNvPr id="9" name="Picture 8"/>
          <p:cNvPicPr>
            <a:picLocks noChangeAspect="1"/>
          </p:cNvPicPr>
          <p:nvPr/>
        </p:nvPicPr>
        <p:blipFill>
          <a:blip r:embed="rId5"/>
          <a:stretch>
            <a:fillRect/>
          </a:stretch>
        </p:blipFill>
        <p:spPr>
          <a:xfrm>
            <a:off x="2211293" y="1866233"/>
            <a:ext cx="372804" cy="395397"/>
          </a:xfrm>
          <a:prstGeom prst="rect">
            <a:avLst/>
          </a:prstGeom>
        </p:spPr>
      </p:pic>
      <p:sp>
        <p:nvSpPr>
          <p:cNvPr id="10" name="TextBox 9"/>
          <p:cNvSpPr txBox="1"/>
          <p:nvPr/>
        </p:nvSpPr>
        <p:spPr>
          <a:xfrm>
            <a:off x="2545047" y="1869947"/>
            <a:ext cx="4116070" cy="323294"/>
          </a:xfrm>
          <a:prstGeom prst="rect">
            <a:avLst/>
          </a:prstGeom>
          <a:noFill/>
        </p:spPr>
        <p:txBody>
          <a:bodyPr wrap="square" rtlCol="0">
            <a:spAutoFit/>
          </a:bodyPr>
          <a:lstStyle/>
          <a:p>
            <a:r>
              <a:rPr lang="fr-BE" sz="1501" b="1" dirty="0"/>
              <a:t>Endorsement of the C&amp;C</a:t>
            </a:r>
          </a:p>
        </p:txBody>
      </p:sp>
      <p:pic>
        <p:nvPicPr>
          <p:cNvPr id="11" name="Picture 10"/>
          <p:cNvPicPr>
            <a:picLocks noChangeAspect="1"/>
          </p:cNvPicPr>
          <p:nvPr/>
        </p:nvPicPr>
        <p:blipFill>
          <a:blip r:embed="rId5"/>
          <a:stretch>
            <a:fillRect/>
          </a:stretch>
        </p:blipFill>
        <p:spPr>
          <a:xfrm>
            <a:off x="2212559" y="2818591"/>
            <a:ext cx="372804" cy="395397"/>
          </a:xfrm>
          <a:prstGeom prst="rect">
            <a:avLst/>
          </a:prstGeom>
        </p:spPr>
      </p:pic>
      <p:sp>
        <p:nvSpPr>
          <p:cNvPr id="12" name="TextBox 11"/>
          <p:cNvSpPr txBox="1"/>
          <p:nvPr/>
        </p:nvSpPr>
        <p:spPr>
          <a:xfrm>
            <a:off x="2540458" y="2853677"/>
            <a:ext cx="2907206" cy="1247136"/>
          </a:xfrm>
          <a:prstGeom prst="rect">
            <a:avLst/>
          </a:prstGeom>
          <a:noFill/>
        </p:spPr>
        <p:txBody>
          <a:bodyPr wrap="none" rtlCol="0">
            <a:spAutoFit/>
          </a:bodyPr>
          <a:lstStyle/>
          <a:p>
            <a:r>
              <a:rPr lang="fr-BE" sz="1501" b="1" dirty="0"/>
              <a:t>Application for the HR Award:</a:t>
            </a:r>
          </a:p>
          <a:p>
            <a:endParaRPr lang="fr-BE" sz="1501" b="1" dirty="0"/>
          </a:p>
          <a:p>
            <a:pPr marL="257261" indent="-257261">
              <a:buFont typeface="Wingdings" panose="05000000000000000000" pitchFamily="2" charset="2"/>
              <a:buChar char="ü"/>
            </a:pPr>
            <a:r>
              <a:rPr lang="fr-BE" sz="1501" dirty="0"/>
              <a:t>Gap Analysis</a:t>
            </a:r>
          </a:p>
          <a:p>
            <a:pPr marL="257261" indent="-257261">
              <a:buFont typeface="Wingdings" panose="05000000000000000000" pitchFamily="2" charset="2"/>
              <a:buChar char="ü"/>
            </a:pPr>
            <a:r>
              <a:rPr lang="fr-BE" sz="1501" dirty="0"/>
              <a:t>OTM-R Checklist</a:t>
            </a:r>
          </a:p>
          <a:p>
            <a:pPr marL="257261" indent="-257261">
              <a:buFont typeface="Wingdings" panose="05000000000000000000" pitchFamily="2" charset="2"/>
              <a:buChar char="ü"/>
            </a:pPr>
            <a:r>
              <a:rPr lang="fr-BE" sz="1501" dirty="0"/>
              <a:t>Initial Action Plan Design </a:t>
            </a:r>
          </a:p>
        </p:txBody>
      </p:sp>
      <p:cxnSp>
        <p:nvCxnSpPr>
          <p:cNvPr id="13" name="Straight Arrow Connector 12"/>
          <p:cNvCxnSpPr/>
          <p:nvPr/>
        </p:nvCxnSpPr>
        <p:spPr>
          <a:xfrm>
            <a:off x="2963389" y="5945434"/>
            <a:ext cx="1842888" cy="0"/>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20563" y="5417050"/>
            <a:ext cx="1146468" cy="323294"/>
          </a:xfrm>
          <a:prstGeom prst="rect">
            <a:avLst/>
          </a:prstGeom>
          <a:noFill/>
        </p:spPr>
        <p:txBody>
          <a:bodyPr wrap="none" rtlCol="0">
            <a:spAutoFit/>
          </a:bodyPr>
          <a:lstStyle/>
          <a:p>
            <a:r>
              <a:rPr lang="fr-BE" sz="1501" b="1" dirty="0"/>
              <a:t>12 months</a:t>
            </a:r>
          </a:p>
        </p:txBody>
      </p:sp>
      <p:sp>
        <p:nvSpPr>
          <p:cNvPr id="16" name="Rectangle 15"/>
          <p:cNvSpPr/>
          <p:nvPr/>
        </p:nvSpPr>
        <p:spPr>
          <a:xfrm>
            <a:off x="5398046" y="1711382"/>
            <a:ext cx="344523" cy="4880325"/>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8" name="TextBox 17"/>
          <p:cNvSpPr txBox="1"/>
          <p:nvPr/>
        </p:nvSpPr>
        <p:spPr>
          <a:xfrm rot="16200000">
            <a:off x="4286371" y="3578349"/>
            <a:ext cx="2634119" cy="369460"/>
          </a:xfrm>
          <a:prstGeom prst="rect">
            <a:avLst/>
          </a:prstGeom>
          <a:noFill/>
        </p:spPr>
        <p:txBody>
          <a:bodyPr wrap="none" rtlCol="0">
            <a:spAutoFit/>
          </a:bodyPr>
          <a:lstStyle/>
          <a:p>
            <a:r>
              <a:rPr lang="fr-BE" sz="1801" b="1" dirty="0"/>
              <a:t>INITIAL ASSESSMENT</a:t>
            </a:r>
          </a:p>
        </p:txBody>
      </p:sp>
      <p:pic>
        <p:nvPicPr>
          <p:cNvPr id="19" name="Picture 6" descr="G:\uffici\Europoli\HRSR\LOGO AWARDED\mail con LOGO\HR_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9640" y="7596437"/>
            <a:ext cx="906350" cy="72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3"/>
          <a:stretch>
            <a:fillRect/>
          </a:stretch>
        </p:blipFill>
        <p:spPr>
          <a:xfrm>
            <a:off x="5374176" y="804026"/>
            <a:ext cx="392262" cy="444563"/>
          </a:xfrm>
          <a:prstGeom prst="rect">
            <a:avLst/>
          </a:prstGeom>
        </p:spPr>
      </p:pic>
      <p:pic>
        <p:nvPicPr>
          <p:cNvPr id="21" name="Picture 20"/>
          <p:cNvPicPr>
            <a:picLocks noChangeAspect="1"/>
          </p:cNvPicPr>
          <p:nvPr/>
        </p:nvPicPr>
        <p:blipFill>
          <a:blip r:embed="rId5"/>
          <a:stretch>
            <a:fillRect/>
          </a:stretch>
        </p:blipFill>
        <p:spPr>
          <a:xfrm>
            <a:off x="6326114" y="2421347"/>
            <a:ext cx="372804" cy="395397"/>
          </a:xfrm>
          <a:prstGeom prst="rect">
            <a:avLst/>
          </a:prstGeom>
        </p:spPr>
      </p:pic>
      <p:sp>
        <p:nvSpPr>
          <p:cNvPr id="22" name="TextBox 21"/>
          <p:cNvSpPr txBox="1"/>
          <p:nvPr/>
        </p:nvSpPr>
        <p:spPr>
          <a:xfrm>
            <a:off x="5844904" y="2826750"/>
            <a:ext cx="1609484" cy="785215"/>
          </a:xfrm>
          <a:prstGeom prst="rect">
            <a:avLst/>
          </a:prstGeom>
          <a:noFill/>
        </p:spPr>
        <p:txBody>
          <a:bodyPr wrap="square" rtlCol="0">
            <a:spAutoFit/>
          </a:bodyPr>
          <a:lstStyle/>
          <a:p>
            <a:r>
              <a:rPr lang="fr-BE" sz="1501" b="1" dirty="0"/>
              <a:t>Implementation </a:t>
            </a:r>
          </a:p>
          <a:p>
            <a:r>
              <a:rPr lang="fr-BE" sz="1501" b="1" dirty="0"/>
              <a:t>of the Action Plan</a:t>
            </a:r>
          </a:p>
        </p:txBody>
      </p:sp>
      <p:sp>
        <p:nvSpPr>
          <p:cNvPr id="23" name="Rectangle 22"/>
          <p:cNvSpPr/>
          <p:nvPr/>
        </p:nvSpPr>
        <p:spPr>
          <a:xfrm rot="16200000">
            <a:off x="6512724" y="4787691"/>
            <a:ext cx="3285198" cy="35736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801" b="1" dirty="0">
                <a:solidFill>
                  <a:schemeClr val="tx1"/>
                </a:solidFill>
              </a:rPr>
              <a:t>INTERIM ASSESSMENT </a:t>
            </a:r>
          </a:p>
        </p:txBody>
      </p:sp>
      <p:cxnSp>
        <p:nvCxnSpPr>
          <p:cNvPr id="24" name="Straight Arrow Connector 23"/>
          <p:cNvCxnSpPr/>
          <p:nvPr/>
        </p:nvCxnSpPr>
        <p:spPr>
          <a:xfrm>
            <a:off x="6687818" y="6582122"/>
            <a:ext cx="1167555"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634810" y="6066878"/>
            <a:ext cx="1146468" cy="323294"/>
          </a:xfrm>
          <a:prstGeom prst="rect">
            <a:avLst/>
          </a:prstGeom>
          <a:noFill/>
        </p:spPr>
        <p:txBody>
          <a:bodyPr wrap="none" rtlCol="0">
            <a:spAutoFit/>
          </a:bodyPr>
          <a:lstStyle/>
          <a:p>
            <a:r>
              <a:rPr lang="fr-BE" sz="1501" b="1" dirty="0"/>
              <a:t>24 months</a:t>
            </a:r>
          </a:p>
        </p:txBody>
      </p:sp>
      <p:pic>
        <p:nvPicPr>
          <p:cNvPr id="27" name="Picture 26"/>
          <p:cNvPicPr>
            <a:picLocks noChangeAspect="1"/>
          </p:cNvPicPr>
          <p:nvPr/>
        </p:nvPicPr>
        <p:blipFill>
          <a:blip r:embed="rId3"/>
          <a:stretch>
            <a:fillRect/>
          </a:stretch>
        </p:blipFill>
        <p:spPr>
          <a:xfrm>
            <a:off x="7946769" y="2421347"/>
            <a:ext cx="380872" cy="431655"/>
          </a:xfrm>
          <a:prstGeom prst="rect">
            <a:avLst/>
          </a:prstGeom>
        </p:spPr>
      </p:pic>
      <p:pic>
        <p:nvPicPr>
          <p:cNvPr id="28" name="Picture 27"/>
          <p:cNvPicPr>
            <a:picLocks noChangeAspect="1"/>
          </p:cNvPicPr>
          <p:nvPr/>
        </p:nvPicPr>
        <p:blipFill>
          <a:blip r:embed="rId4"/>
          <a:stretch>
            <a:fillRect/>
          </a:stretch>
        </p:blipFill>
        <p:spPr>
          <a:xfrm>
            <a:off x="5370098" y="1277040"/>
            <a:ext cx="448984" cy="392860"/>
          </a:xfrm>
          <a:prstGeom prst="rect">
            <a:avLst/>
          </a:prstGeom>
        </p:spPr>
      </p:pic>
      <p:sp>
        <p:nvSpPr>
          <p:cNvPr id="32" name="Rectangle 31"/>
          <p:cNvSpPr/>
          <p:nvPr/>
        </p:nvSpPr>
        <p:spPr>
          <a:xfrm>
            <a:off x="8527902" y="2879830"/>
            <a:ext cx="1674976" cy="785215"/>
          </a:xfrm>
          <a:prstGeom prst="rect">
            <a:avLst/>
          </a:prstGeom>
        </p:spPr>
        <p:txBody>
          <a:bodyPr wrap="square">
            <a:spAutoFit/>
          </a:bodyPr>
          <a:lstStyle/>
          <a:p>
            <a:r>
              <a:rPr lang="fr-BE" sz="1501" b="1" dirty="0"/>
              <a:t>Implementation </a:t>
            </a:r>
          </a:p>
          <a:p>
            <a:r>
              <a:rPr lang="fr-BE" sz="1501" b="1" dirty="0"/>
              <a:t>of the Revised Action Plan</a:t>
            </a:r>
          </a:p>
        </p:txBody>
      </p:sp>
      <p:pic>
        <p:nvPicPr>
          <p:cNvPr id="34" name="Picture 33"/>
          <p:cNvPicPr>
            <a:picLocks noChangeAspect="1"/>
          </p:cNvPicPr>
          <p:nvPr/>
        </p:nvPicPr>
        <p:blipFill>
          <a:blip r:embed="rId5"/>
          <a:stretch>
            <a:fillRect/>
          </a:stretch>
        </p:blipFill>
        <p:spPr>
          <a:xfrm>
            <a:off x="9027317" y="2405862"/>
            <a:ext cx="372804" cy="395397"/>
          </a:xfrm>
          <a:prstGeom prst="rect">
            <a:avLst/>
          </a:prstGeom>
        </p:spPr>
      </p:pic>
      <p:cxnSp>
        <p:nvCxnSpPr>
          <p:cNvPr id="35" name="Straight Arrow Connector 34"/>
          <p:cNvCxnSpPr/>
          <p:nvPr/>
        </p:nvCxnSpPr>
        <p:spPr>
          <a:xfrm flipV="1">
            <a:off x="8682287" y="6570851"/>
            <a:ext cx="1126627" cy="11271"/>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575526" y="6129812"/>
            <a:ext cx="1146468" cy="323294"/>
          </a:xfrm>
          <a:prstGeom prst="rect">
            <a:avLst/>
          </a:prstGeom>
          <a:noFill/>
        </p:spPr>
        <p:txBody>
          <a:bodyPr wrap="none" rtlCol="0">
            <a:spAutoFit/>
          </a:bodyPr>
          <a:lstStyle/>
          <a:p>
            <a:r>
              <a:rPr lang="fr-BE" sz="1501" b="1" dirty="0"/>
              <a:t>36 months</a:t>
            </a:r>
          </a:p>
        </p:txBody>
      </p:sp>
      <p:sp>
        <p:nvSpPr>
          <p:cNvPr id="37" name="Rectangle 36"/>
          <p:cNvSpPr/>
          <p:nvPr/>
        </p:nvSpPr>
        <p:spPr>
          <a:xfrm>
            <a:off x="10181378" y="1634599"/>
            <a:ext cx="410441" cy="499202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46" name="Picture 45"/>
          <p:cNvPicPr>
            <a:picLocks noChangeAspect="1"/>
          </p:cNvPicPr>
          <p:nvPr/>
        </p:nvPicPr>
        <p:blipFill>
          <a:blip r:embed="rId3"/>
          <a:stretch>
            <a:fillRect/>
          </a:stretch>
        </p:blipFill>
        <p:spPr>
          <a:xfrm>
            <a:off x="11005718" y="5232948"/>
            <a:ext cx="334183" cy="385403"/>
          </a:xfrm>
          <a:prstGeom prst="rect">
            <a:avLst/>
          </a:prstGeom>
        </p:spPr>
      </p:pic>
      <p:sp>
        <p:nvSpPr>
          <p:cNvPr id="48" name="TextBox 47"/>
          <p:cNvSpPr txBox="1"/>
          <p:nvPr/>
        </p:nvSpPr>
        <p:spPr>
          <a:xfrm rot="16200000">
            <a:off x="8700692" y="4029830"/>
            <a:ext cx="3354246" cy="369460"/>
          </a:xfrm>
          <a:prstGeom prst="rect">
            <a:avLst/>
          </a:prstGeom>
          <a:noFill/>
        </p:spPr>
        <p:txBody>
          <a:bodyPr wrap="square" rtlCol="0">
            <a:spAutoFit/>
          </a:bodyPr>
          <a:lstStyle/>
          <a:p>
            <a:r>
              <a:rPr lang="fr-BE" sz="1801" b="1" dirty="0"/>
              <a:t>RENEWAL WITH SITE VISIT </a:t>
            </a:r>
          </a:p>
        </p:txBody>
      </p:sp>
      <p:sp>
        <p:nvSpPr>
          <p:cNvPr id="50" name="Rectangle 49"/>
          <p:cNvSpPr/>
          <p:nvPr/>
        </p:nvSpPr>
        <p:spPr>
          <a:xfrm>
            <a:off x="12695152" y="1639125"/>
            <a:ext cx="407332" cy="574423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1" name="Rectangle 50"/>
          <p:cNvSpPr/>
          <p:nvPr/>
        </p:nvSpPr>
        <p:spPr>
          <a:xfrm>
            <a:off x="15020293" y="1688643"/>
            <a:ext cx="410441" cy="568344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3" name="TextBox 52"/>
          <p:cNvSpPr txBox="1"/>
          <p:nvPr/>
        </p:nvSpPr>
        <p:spPr>
          <a:xfrm rot="16200000">
            <a:off x="11061869" y="4106919"/>
            <a:ext cx="3676324" cy="369460"/>
          </a:xfrm>
          <a:prstGeom prst="rect">
            <a:avLst/>
          </a:prstGeom>
          <a:noFill/>
        </p:spPr>
        <p:txBody>
          <a:bodyPr wrap="square" rtlCol="0">
            <a:spAutoFit/>
          </a:bodyPr>
          <a:lstStyle/>
          <a:p>
            <a:r>
              <a:rPr lang="fr-BE" sz="1801" b="1" dirty="0"/>
              <a:t>RENEWAL WITHOUT SITE VISIT </a:t>
            </a:r>
          </a:p>
        </p:txBody>
      </p:sp>
      <p:sp>
        <p:nvSpPr>
          <p:cNvPr id="54" name="TextBox 53"/>
          <p:cNvSpPr txBox="1"/>
          <p:nvPr/>
        </p:nvSpPr>
        <p:spPr>
          <a:xfrm rot="16200000">
            <a:off x="13545798" y="3945879"/>
            <a:ext cx="3354246" cy="369460"/>
          </a:xfrm>
          <a:prstGeom prst="rect">
            <a:avLst/>
          </a:prstGeom>
          <a:noFill/>
        </p:spPr>
        <p:txBody>
          <a:bodyPr wrap="square" rtlCol="0">
            <a:spAutoFit/>
          </a:bodyPr>
          <a:lstStyle/>
          <a:p>
            <a:r>
              <a:rPr lang="fr-BE" sz="1801" b="1" dirty="0"/>
              <a:t>RENEWAL WITH SITE VISIT </a:t>
            </a:r>
          </a:p>
        </p:txBody>
      </p:sp>
      <p:pic>
        <p:nvPicPr>
          <p:cNvPr id="55" name="Picture 54"/>
          <p:cNvPicPr>
            <a:picLocks noChangeAspect="1"/>
          </p:cNvPicPr>
          <p:nvPr/>
        </p:nvPicPr>
        <p:blipFill>
          <a:blip r:embed="rId3"/>
          <a:stretch>
            <a:fillRect/>
          </a:stretch>
        </p:blipFill>
        <p:spPr>
          <a:xfrm>
            <a:off x="10192331" y="806292"/>
            <a:ext cx="380872" cy="431655"/>
          </a:xfrm>
          <a:prstGeom prst="rect">
            <a:avLst/>
          </a:prstGeom>
        </p:spPr>
      </p:pic>
      <p:pic>
        <p:nvPicPr>
          <p:cNvPr id="56" name="Picture 55"/>
          <p:cNvPicPr>
            <a:picLocks noChangeAspect="1"/>
          </p:cNvPicPr>
          <p:nvPr/>
        </p:nvPicPr>
        <p:blipFill>
          <a:blip r:embed="rId4"/>
          <a:stretch>
            <a:fillRect/>
          </a:stretch>
        </p:blipFill>
        <p:spPr>
          <a:xfrm>
            <a:off x="10202377" y="1253513"/>
            <a:ext cx="414910" cy="363046"/>
          </a:xfrm>
          <a:prstGeom prst="rect">
            <a:avLst/>
          </a:prstGeom>
        </p:spPr>
      </p:pic>
      <p:pic>
        <p:nvPicPr>
          <p:cNvPr id="57" name="Picture 56"/>
          <p:cNvPicPr>
            <a:picLocks noChangeAspect="1"/>
          </p:cNvPicPr>
          <p:nvPr/>
        </p:nvPicPr>
        <p:blipFill>
          <a:blip r:embed="rId4"/>
          <a:stretch>
            <a:fillRect/>
          </a:stretch>
        </p:blipFill>
        <p:spPr>
          <a:xfrm>
            <a:off x="12715301" y="1281797"/>
            <a:ext cx="414910" cy="363046"/>
          </a:xfrm>
          <a:prstGeom prst="rect">
            <a:avLst/>
          </a:prstGeom>
        </p:spPr>
      </p:pic>
      <p:pic>
        <p:nvPicPr>
          <p:cNvPr id="58" name="Picture 57"/>
          <p:cNvPicPr>
            <a:picLocks noChangeAspect="1"/>
          </p:cNvPicPr>
          <p:nvPr/>
        </p:nvPicPr>
        <p:blipFill>
          <a:blip r:embed="rId4"/>
          <a:stretch>
            <a:fillRect/>
          </a:stretch>
        </p:blipFill>
        <p:spPr>
          <a:xfrm>
            <a:off x="15015108" y="1281797"/>
            <a:ext cx="414910" cy="363046"/>
          </a:xfrm>
          <a:prstGeom prst="rect">
            <a:avLst/>
          </a:prstGeom>
        </p:spPr>
      </p:pic>
      <p:pic>
        <p:nvPicPr>
          <p:cNvPr id="59" name="Picture 58"/>
          <p:cNvPicPr>
            <a:picLocks noChangeAspect="1"/>
          </p:cNvPicPr>
          <p:nvPr/>
        </p:nvPicPr>
        <p:blipFill>
          <a:blip r:embed="rId3"/>
          <a:stretch>
            <a:fillRect/>
          </a:stretch>
        </p:blipFill>
        <p:spPr>
          <a:xfrm>
            <a:off x="12726068" y="821859"/>
            <a:ext cx="380872" cy="431655"/>
          </a:xfrm>
          <a:prstGeom prst="rect">
            <a:avLst/>
          </a:prstGeom>
        </p:spPr>
      </p:pic>
      <p:pic>
        <p:nvPicPr>
          <p:cNvPr id="60" name="Picture 59"/>
          <p:cNvPicPr>
            <a:picLocks noChangeAspect="1"/>
          </p:cNvPicPr>
          <p:nvPr/>
        </p:nvPicPr>
        <p:blipFill>
          <a:blip r:embed="rId3"/>
          <a:stretch>
            <a:fillRect/>
          </a:stretch>
        </p:blipFill>
        <p:spPr>
          <a:xfrm>
            <a:off x="15030628" y="845385"/>
            <a:ext cx="380872" cy="431655"/>
          </a:xfrm>
          <a:prstGeom prst="rect">
            <a:avLst/>
          </a:prstGeom>
        </p:spPr>
      </p:pic>
      <p:sp>
        <p:nvSpPr>
          <p:cNvPr id="61" name="Rectangle 60"/>
          <p:cNvSpPr/>
          <p:nvPr/>
        </p:nvSpPr>
        <p:spPr>
          <a:xfrm>
            <a:off x="13301242" y="2807834"/>
            <a:ext cx="1674976" cy="1016176"/>
          </a:xfrm>
          <a:prstGeom prst="rect">
            <a:avLst/>
          </a:prstGeom>
        </p:spPr>
        <p:txBody>
          <a:bodyPr wrap="square">
            <a:spAutoFit/>
          </a:bodyPr>
          <a:lstStyle/>
          <a:p>
            <a:r>
              <a:rPr lang="fr-BE" sz="1501" b="1" dirty="0"/>
              <a:t>Implementation </a:t>
            </a:r>
          </a:p>
          <a:p>
            <a:r>
              <a:rPr lang="fr-BE" sz="1501" b="1" dirty="0"/>
              <a:t>of the Further Improved Action Plan </a:t>
            </a:r>
          </a:p>
        </p:txBody>
      </p:sp>
      <p:pic>
        <p:nvPicPr>
          <p:cNvPr id="62" name="Picture 61"/>
          <p:cNvPicPr>
            <a:picLocks noChangeAspect="1"/>
          </p:cNvPicPr>
          <p:nvPr/>
        </p:nvPicPr>
        <p:blipFill>
          <a:blip r:embed="rId5"/>
          <a:stretch>
            <a:fillRect/>
          </a:stretch>
        </p:blipFill>
        <p:spPr>
          <a:xfrm>
            <a:off x="13871743" y="2360013"/>
            <a:ext cx="372804" cy="395397"/>
          </a:xfrm>
          <a:prstGeom prst="rect">
            <a:avLst/>
          </a:prstGeom>
        </p:spPr>
      </p:pic>
      <p:sp>
        <p:nvSpPr>
          <p:cNvPr id="63" name="Rectangle 62"/>
          <p:cNvSpPr/>
          <p:nvPr/>
        </p:nvSpPr>
        <p:spPr>
          <a:xfrm>
            <a:off x="10856607" y="2861499"/>
            <a:ext cx="1674976" cy="785215"/>
          </a:xfrm>
          <a:prstGeom prst="rect">
            <a:avLst/>
          </a:prstGeom>
        </p:spPr>
        <p:txBody>
          <a:bodyPr wrap="square">
            <a:spAutoFit/>
          </a:bodyPr>
          <a:lstStyle/>
          <a:p>
            <a:r>
              <a:rPr lang="fr-BE" sz="1501" b="1" dirty="0"/>
              <a:t>Implementation </a:t>
            </a:r>
          </a:p>
          <a:p>
            <a:r>
              <a:rPr lang="fr-BE" sz="1501" b="1" dirty="0"/>
              <a:t>of the Improved Action Plan </a:t>
            </a:r>
          </a:p>
        </p:txBody>
      </p:sp>
      <p:pic>
        <p:nvPicPr>
          <p:cNvPr id="64" name="Picture 63"/>
          <p:cNvPicPr>
            <a:picLocks noChangeAspect="1"/>
          </p:cNvPicPr>
          <p:nvPr/>
        </p:nvPicPr>
        <p:blipFill>
          <a:blip r:embed="rId5"/>
          <a:stretch>
            <a:fillRect/>
          </a:stretch>
        </p:blipFill>
        <p:spPr>
          <a:xfrm>
            <a:off x="11392349" y="2360014"/>
            <a:ext cx="372804" cy="395397"/>
          </a:xfrm>
          <a:prstGeom prst="rect">
            <a:avLst/>
          </a:prstGeom>
        </p:spPr>
      </p:pic>
      <p:cxnSp>
        <p:nvCxnSpPr>
          <p:cNvPr id="65" name="Straight Arrow Connector 64"/>
          <p:cNvCxnSpPr/>
          <p:nvPr/>
        </p:nvCxnSpPr>
        <p:spPr>
          <a:xfrm flipV="1">
            <a:off x="11504716" y="7383356"/>
            <a:ext cx="1126627" cy="11271"/>
          </a:xfrm>
          <a:prstGeom prst="straightConnector1">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5370455" y="6628834"/>
            <a:ext cx="1227512" cy="80517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501" b="1" dirty="0">
                <a:solidFill>
                  <a:schemeClr val="tx1"/>
                </a:solidFill>
              </a:rPr>
              <a:t>HR AWARD GRANTING</a:t>
            </a:r>
          </a:p>
        </p:txBody>
      </p:sp>
      <p:sp>
        <p:nvSpPr>
          <p:cNvPr id="67" name="Rectangle 66"/>
          <p:cNvSpPr/>
          <p:nvPr/>
        </p:nvSpPr>
        <p:spPr>
          <a:xfrm>
            <a:off x="10182954" y="6618818"/>
            <a:ext cx="1227512" cy="80517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501" b="1" dirty="0">
                <a:solidFill>
                  <a:schemeClr val="tx1"/>
                </a:solidFill>
              </a:rPr>
              <a:t>HR AWARD GRANTING</a:t>
            </a:r>
          </a:p>
        </p:txBody>
      </p:sp>
      <p:pic>
        <p:nvPicPr>
          <p:cNvPr id="68" name="Picture 6" descr="G:\uffici\Europoli\HRSR\LOGO AWARDED\mail con LOGO\HR_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43533" y="7627088"/>
            <a:ext cx="906350" cy="72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Box 68"/>
          <p:cNvSpPr txBox="1"/>
          <p:nvPr/>
        </p:nvSpPr>
        <p:spPr>
          <a:xfrm>
            <a:off x="11455868" y="6894625"/>
            <a:ext cx="1146468" cy="323294"/>
          </a:xfrm>
          <a:prstGeom prst="rect">
            <a:avLst/>
          </a:prstGeom>
          <a:noFill/>
        </p:spPr>
        <p:txBody>
          <a:bodyPr wrap="none" rtlCol="0">
            <a:spAutoFit/>
          </a:bodyPr>
          <a:lstStyle/>
          <a:p>
            <a:r>
              <a:rPr lang="fr-BE" sz="1501" b="1" dirty="0"/>
              <a:t>36 months</a:t>
            </a:r>
          </a:p>
        </p:txBody>
      </p:sp>
      <p:cxnSp>
        <p:nvCxnSpPr>
          <p:cNvPr id="70" name="Straight Arrow Connector 69"/>
          <p:cNvCxnSpPr/>
          <p:nvPr/>
        </p:nvCxnSpPr>
        <p:spPr>
          <a:xfrm flipV="1">
            <a:off x="13556740" y="7372085"/>
            <a:ext cx="1126627" cy="11271"/>
          </a:xfrm>
          <a:prstGeom prst="straightConnector1">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3416847" y="6894625"/>
            <a:ext cx="1146468" cy="323294"/>
          </a:xfrm>
          <a:prstGeom prst="rect">
            <a:avLst/>
          </a:prstGeom>
          <a:noFill/>
        </p:spPr>
        <p:txBody>
          <a:bodyPr wrap="none" rtlCol="0">
            <a:spAutoFit/>
          </a:bodyPr>
          <a:lstStyle/>
          <a:p>
            <a:r>
              <a:rPr lang="fr-BE" sz="1501" b="1" dirty="0"/>
              <a:t>36 months</a:t>
            </a:r>
          </a:p>
        </p:txBody>
      </p:sp>
      <p:pic>
        <p:nvPicPr>
          <p:cNvPr id="72" name="Picture 6" descr="G:\uffici\Europoli\HRSR\LOGO AWARDED\mail con LOGO\HR_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45951" y="7614914"/>
            <a:ext cx="906350" cy="72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6" descr="G:\uffici\Europoli\HRSR\LOGO AWARDED\mail con LOGO\HR_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47319" y="7517879"/>
            <a:ext cx="906350" cy="72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ight Arrow 73"/>
          <p:cNvSpPr/>
          <p:nvPr/>
        </p:nvSpPr>
        <p:spPr>
          <a:xfrm>
            <a:off x="2981906" y="8875614"/>
            <a:ext cx="12448111" cy="707077"/>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101" b="1" dirty="0">
                <a:solidFill>
                  <a:schemeClr val="tx1"/>
                </a:solidFill>
              </a:rPr>
              <a:t>HRS4R – from PROGRESS to</a:t>
            </a:r>
            <a:r>
              <a:rPr lang="fr-BE" sz="2101" dirty="0">
                <a:solidFill>
                  <a:schemeClr val="tx1"/>
                </a:solidFill>
              </a:rPr>
              <a:t> </a:t>
            </a:r>
            <a:r>
              <a:rPr lang="fr-BE" sz="2101" b="1" dirty="0">
                <a:solidFill>
                  <a:schemeClr val="tx1"/>
                </a:solidFill>
              </a:rPr>
              <a:t>QUALITY</a:t>
            </a:r>
          </a:p>
        </p:txBody>
      </p:sp>
      <p:pic>
        <p:nvPicPr>
          <p:cNvPr id="75" name="Picture 74"/>
          <p:cNvPicPr>
            <a:picLocks noChangeAspect="1"/>
          </p:cNvPicPr>
          <p:nvPr/>
        </p:nvPicPr>
        <p:blipFill>
          <a:blip r:embed="rId5"/>
          <a:stretch>
            <a:fillRect/>
          </a:stretch>
        </p:blipFill>
        <p:spPr>
          <a:xfrm>
            <a:off x="5732980" y="9639789"/>
            <a:ext cx="372804" cy="395397"/>
          </a:xfrm>
          <a:prstGeom prst="rect">
            <a:avLst/>
          </a:prstGeom>
        </p:spPr>
      </p:pic>
      <p:sp>
        <p:nvSpPr>
          <p:cNvPr id="76" name="TextBox 75"/>
          <p:cNvSpPr txBox="1"/>
          <p:nvPr/>
        </p:nvSpPr>
        <p:spPr>
          <a:xfrm>
            <a:off x="6169190" y="9663024"/>
            <a:ext cx="1609484" cy="323294"/>
          </a:xfrm>
          <a:prstGeom prst="rect">
            <a:avLst/>
          </a:prstGeom>
          <a:noFill/>
        </p:spPr>
        <p:txBody>
          <a:bodyPr wrap="square" rtlCol="0">
            <a:spAutoFit/>
          </a:bodyPr>
          <a:lstStyle/>
          <a:p>
            <a:r>
              <a:rPr lang="fr-BE" sz="1501" b="1" dirty="0"/>
              <a:t>Institution </a:t>
            </a:r>
          </a:p>
        </p:txBody>
      </p:sp>
      <p:pic>
        <p:nvPicPr>
          <p:cNvPr id="77" name="Picture 76"/>
          <p:cNvPicPr>
            <a:picLocks noChangeAspect="1"/>
          </p:cNvPicPr>
          <p:nvPr/>
        </p:nvPicPr>
        <p:blipFill>
          <a:blip r:embed="rId3"/>
          <a:stretch>
            <a:fillRect/>
          </a:stretch>
        </p:blipFill>
        <p:spPr>
          <a:xfrm>
            <a:off x="7842082" y="9600816"/>
            <a:ext cx="380872" cy="431655"/>
          </a:xfrm>
          <a:prstGeom prst="rect">
            <a:avLst/>
          </a:prstGeom>
        </p:spPr>
      </p:pic>
      <p:sp>
        <p:nvSpPr>
          <p:cNvPr id="78" name="TextBox 77"/>
          <p:cNvSpPr txBox="1"/>
          <p:nvPr/>
        </p:nvSpPr>
        <p:spPr>
          <a:xfrm>
            <a:off x="8483200" y="9631918"/>
            <a:ext cx="2090002" cy="554254"/>
          </a:xfrm>
          <a:prstGeom prst="rect">
            <a:avLst/>
          </a:prstGeom>
          <a:noFill/>
        </p:spPr>
        <p:txBody>
          <a:bodyPr wrap="square" rtlCol="0">
            <a:spAutoFit/>
          </a:bodyPr>
          <a:lstStyle/>
          <a:p>
            <a:r>
              <a:rPr lang="fr-BE" sz="1501" b="1" dirty="0"/>
              <a:t>European Commission</a:t>
            </a:r>
          </a:p>
        </p:txBody>
      </p:sp>
      <p:pic>
        <p:nvPicPr>
          <p:cNvPr id="79" name="Picture 78"/>
          <p:cNvPicPr>
            <a:picLocks noChangeAspect="1"/>
          </p:cNvPicPr>
          <p:nvPr/>
        </p:nvPicPr>
        <p:blipFill>
          <a:blip r:embed="rId4"/>
          <a:stretch>
            <a:fillRect/>
          </a:stretch>
        </p:blipFill>
        <p:spPr>
          <a:xfrm>
            <a:off x="11297260" y="9648329"/>
            <a:ext cx="414910" cy="363046"/>
          </a:xfrm>
          <a:prstGeom prst="rect">
            <a:avLst/>
          </a:prstGeom>
        </p:spPr>
      </p:pic>
      <p:sp>
        <p:nvSpPr>
          <p:cNvPr id="80" name="TextBox 79"/>
          <p:cNvSpPr txBox="1"/>
          <p:nvPr/>
        </p:nvSpPr>
        <p:spPr>
          <a:xfrm>
            <a:off x="12020138" y="9590941"/>
            <a:ext cx="1609484" cy="554254"/>
          </a:xfrm>
          <a:prstGeom prst="rect">
            <a:avLst/>
          </a:prstGeom>
          <a:noFill/>
        </p:spPr>
        <p:txBody>
          <a:bodyPr wrap="square" rtlCol="0">
            <a:spAutoFit/>
          </a:bodyPr>
          <a:lstStyle/>
          <a:p>
            <a:r>
              <a:rPr lang="fr-BE" sz="1501" b="1" dirty="0"/>
              <a:t>External Experts  </a:t>
            </a:r>
          </a:p>
        </p:txBody>
      </p:sp>
    </p:spTree>
    <p:extLst>
      <p:ext uri="{BB962C8B-B14F-4D97-AF65-F5344CB8AC3E}">
        <p14:creationId xmlns:p14="http://schemas.microsoft.com/office/powerpoint/2010/main" val="172943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anim calcmode="lin" valueType="num">
                                      <p:cBhvr>
                                        <p:cTn id="66" dur="1000" fill="hold"/>
                                        <p:tgtEl>
                                          <p:spTgt spid="20"/>
                                        </p:tgtEl>
                                        <p:attrNameLst>
                                          <p:attrName>ppt_x</p:attrName>
                                        </p:attrNameLst>
                                      </p:cBhvr>
                                      <p:tavLst>
                                        <p:tav tm="0">
                                          <p:val>
                                            <p:strVal val="#ppt_x"/>
                                          </p:val>
                                        </p:tav>
                                        <p:tav tm="100000">
                                          <p:val>
                                            <p:strVal val="#ppt_x"/>
                                          </p:val>
                                        </p:tav>
                                      </p:tavLst>
                                    </p:anim>
                                    <p:anim calcmode="lin" valueType="num">
                                      <p:cBhvr>
                                        <p:cTn id="6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1000"/>
                                        <p:tgtEl>
                                          <p:spTgt spid="66"/>
                                        </p:tgtEl>
                                      </p:cBhvr>
                                    </p:animEffect>
                                    <p:anim calcmode="lin" valueType="num">
                                      <p:cBhvr>
                                        <p:cTn id="73" dur="1000" fill="hold"/>
                                        <p:tgtEl>
                                          <p:spTgt spid="66"/>
                                        </p:tgtEl>
                                        <p:attrNameLst>
                                          <p:attrName>ppt_x</p:attrName>
                                        </p:attrNameLst>
                                      </p:cBhvr>
                                      <p:tavLst>
                                        <p:tav tm="0">
                                          <p:val>
                                            <p:strVal val="#ppt_x"/>
                                          </p:val>
                                        </p:tav>
                                        <p:tav tm="100000">
                                          <p:val>
                                            <p:strVal val="#ppt_x"/>
                                          </p:val>
                                        </p:tav>
                                      </p:tavLst>
                                    </p:anim>
                                    <p:anim calcmode="lin" valueType="num">
                                      <p:cBhvr>
                                        <p:cTn id="7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1000"/>
                                        <p:tgtEl>
                                          <p:spTgt spid="7"/>
                                        </p:tgtEl>
                                      </p:cBhvr>
                                    </p:animEffect>
                                    <p:anim calcmode="lin" valueType="num">
                                      <p:cBhvr>
                                        <p:cTn id="80" dur="1000" fill="hold"/>
                                        <p:tgtEl>
                                          <p:spTgt spid="7"/>
                                        </p:tgtEl>
                                        <p:attrNameLst>
                                          <p:attrName>ppt_x</p:attrName>
                                        </p:attrNameLst>
                                      </p:cBhvr>
                                      <p:tavLst>
                                        <p:tav tm="0">
                                          <p:val>
                                            <p:strVal val="#ppt_x"/>
                                          </p:val>
                                        </p:tav>
                                        <p:tav tm="100000">
                                          <p:val>
                                            <p:strVal val="#ppt_x"/>
                                          </p:val>
                                        </p:tav>
                                      </p:tavLst>
                                    </p:anim>
                                    <p:anim calcmode="lin" valueType="num">
                                      <p:cBhvr>
                                        <p:cTn id="81" dur="1000" fill="hold"/>
                                        <p:tgtEl>
                                          <p:spTgt spid="7"/>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fade">
                                      <p:cBhvr>
                                        <p:cTn id="91" dur="1000"/>
                                        <p:tgtEl>
                                          <p:spTgt spid="4"/>
                                        </p:tgtEl>
                                      </p:cBhvr>
                                    </p:animEffect>
                                    <p:anim calcmode="lin" valueType="num">
                                      <p:cBhvr>
                                        <p:cTn id="92" dur="1000" fill="hold"/>
                                        <p:tgtEl>
                                          <p:spTgt spid="4"/>
                                        </p:tgtEl>
                                        <p:attrNameLst>
                                          <p:attrName>ppt_x</p:attrName>
                                        </p:attrNameLst>
                                      </p:cBhvr>
                                      <p:tavLst>
                                        <p:tav tm="0">
                                          <p:val>
                                            <p:strVal val="#ppt_x"/>
                                          </p:val>
                                        </p:tav>
                                        <p:tav tm="100000">
                                          <p:val>
                                            <p:strVal val="#ppt_x"/>
                                          </p:val>
                                        </p:tav>
                                      </p:tavLst>
                                    </p:anim>
                                    <p:anim calcmode="lin" valueType="num">
                                      <p:cBhvr>
                                        <p:cTn id="9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1000"/>
                                        <p:tgtEl>
                                          <p:spTgt spid="22"/>
                                        </p:tgtEl>
                                      </p:cBhvr>
                                    </p:animEffect>
                                    <p:anim calcmode="lin" valueType="num">
                                      <p:cBhvr>
                                        <p:cTn id="104" dur="1000" fill="hold"/>
                                        <p:tgtEl>
                                          <p:spTgt spid="22"/>
                                        </p:tgtEl>
                                        <p:attrNameLst>
                                          <p:attrName>ppt_x</p:attrName>
                                        </p:attrNameLst>
                                      </p:cBhvr>
                                      <p:tavLst>
                                        <p:tav tm="0">
                                          <p:val>
                                            <p:strVal val="#ppt_x"/>
                                          </p:val>
                                        </p:tav>
                                        <p:tav tm="100000">
                                          <p:val>
                                            <p:strVal val="#ppt_x"/>
                                          </p:val>
                                        </p:tav>
                                      </p:tavLst>
                                    </p:anim>
                                    <p:anim calcmode="lin" valueType="num">
                                      <p:cBhvr>
                                        <p:cTn id="105" dur="1000" fill="hold"/>
                                        <p:tgtEl>
                                          <p:spTgt spid="22"/>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fade">
                                      <p:cBhvr>
                                        <p:cTn id="108" dur="1000"/>
                                        <p:tgtEl>
                                          <p:spTgt spid="26"/>
                                        </p:tgtEl>
                                      </p:cBhvr>
                                    </p:animEffect>
                                    <p:anim calcmode="lin" valueType="num">
                                      <p:cBhvr>
                                        <p:cTn id="109" dur="1000" fill="hold"/>
                                        <p:tgtEl>
                                          <p:spTgt spid="26"/>
                                        </p:tgtEl>
                                        <p:attrNameLst>
                                          <p:attrName>ppt_x</p:attrName>
                                        </p:attrNameLst>
                                      </p:cBhvr>
                                      <p:tavLst>
                                        <p:tav tm="0">
                                          <p:val>
                                            <p:strVal val="#ppt_x"/>
                                          </p:val>
                                        </p:tav>
                                        <p:tav tm="100000">
                                          <p:val>
                                            <p:strVal val="#ppt_x"/>
                                          </p:val>
                                        </p:tav>
                                      </p:tavLst>
                                    </p:anim>
                                    <p:anim calcmode="lin" valueType="num">
                                      <p:cBhvr>
                                        <p:cTn id="110" dur="1000" fill="hold"/>
                                        <p:tgtEl>
                                          <p:spTgt spid="26"/>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1000"/>
                                        <p:tgtEl>
                                          <p:spTgt spid="24"/>
                                        </p:tgtEl>
                                      </p:cBhvr>
                                    </p:animEffect>
                                    <p:anim calcmode="lin" valueType="num">
                                      <p:cBhvr>
                                        <p:cTn id="114" dur="1000" fill="hold"/>
                                        <p:tgtEl>
                                          <p:spTgt spid="24"/>
                                        </p:tgtEl>
                                        <p:attrNameLst>
                                          <p:attrName>ppt_x</p:attrName>
                                        </p:attrNameLst>
                                      </p:cBhvr>
                                      <p:tavLst>
                                        <p:tav tm="0">
                                          <p:val>
                                            <p:strVal val="#ppt_x"/>
                                          </p:val>
                                        </p:tav>
                                        <p:tav tm="100000">
                                          <p:val>
                                            <p:strVal val="#ppt_x"/>
                                          </p:val>
                                        </p:tav>
                                      </p:tavLst>
                                    </p:anim>
                                    <p:anim calcmode="lin" valueType="num">
                                      <p:cBhvr>
                                        <p:cTn id="1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8"/>
                                        </p:tgtEl>
                                        <p:attrNameLst>
                                          <p:attrName>style.visibility</p:attrName>
                                        </p:attrNameLst>
                                      </p:cBhvr>
                                      <p:to>
                                        <p:strVal val="visible"/>
                                      </p:to>
                                    </p:set>
                                    <p:animEffect transition="in" filter="fade">
                                      <p:cBhvr>
                                        <p:cTn id="125" dur="1000"/>
                                        <p:tgtEl>
                                          <p:spTgt spid="8"/>
                                        </p:tgtEl>
                                      </p:cBhvr>
                                    </p:animEffect>
                                    <p:anim calcmode="lin" valueType="num">
                                      <p:cBhvr>
                                        <p:cTn id="126" dur="1000" fill="hold"/>
                                        <p:tgtEl>
                                          <p:spTgt spid="8"/>
                                        </p:tgtEl>
                                        <p:attrNameLst>
                                          <p:attrName>ppt_x</p:attrName>
                                        </p:attrNameLst>
                                      </p:cBhvr>
                                      <p:tavLst>
                                        <p:tav tm="0">
                                          <p:val>
                                            <p:strVal val="#ppt_x"/>
                                          </p:val>
                                        </p:tav>
                                        <p:tav tm="100000">
                                          <p:val>
                                            <p:strVal val="#ppt_x"/>
                                          </p:val>
                                        </p:tav>
                                      </p:tavLst>
                                    </p:anim>
                                    <p:anim calcmode="lin" valueType="num">
                                      <p:cBhvr>
                                        <p:cTn id="127" dur="1000" fill="hold"/>
                                        <p:tgtEl>
                                          <p:spTgt spid="8"/>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27"/>
                                        </p:tgtEl>
                                        <p:attrNameLst>
                                          <p:attrName>style.visibility</p:attrName>
                                        </p:attrNameLst>
                                      </p:cBhvr>
                                      <p:to>
                                        <p:strVal val="visible"/>
                                      </p:to>
                                    </p:set>
                                    <p:animEffect transition="in" filter="fade">
                                      <p:cBhvr>
                                        <p:cTn id="130" dur="1000"/>
                                        <p:tgtEl>
                                          <p:spTgt spid="27"/>
                                        </p:tgtEl>
                                      </p:cBhvr>
                                    </p:animEffect>
                                    <p:anim calcmode="lin" valueType="num">
                                      <p:cBhvr>
                                        <p:cTn id="131" dur="1000" fill="hold"/>
                                        <p:tgtEl>
                                          <p:spTgt spid="27"/>
                                        </p:tgtEl>
                                        <p:attrNameLst>
                                          <p:attrName>ppt_x</p:attrName>
                                        </p:attrNameLst>
                                      </p:cBhvr>
                                      <p:tavLst>
                                        <p:tav tm="0">
                                          <p:val>
                                            <p:strVal val="#ppt_x"/>
                                          </p:val>
                                        </p:tav>
                                        <p:tav tm="100000">
                                          <p:val>
                                            <p:strVal val="#ppt_x"/>
                                          </p:val>
                                        </p:tav>
                                      </p:tavLst>
                                    </p:anim>
                                    <p:anim calcmode="lin" valueType="num">
                                      <p:cBhvr>
                                        <p:cTn id="13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1000"/>
                                        <p:tgtEl>
                                          <p:spTgt spid="34"/>
                                        </p:tgtEl>
                                      </p:cBhvr>
                                    </p:animEffect>
                                    <p:anim calcmode="lin" valueType="num">
                                      <p:cBhvr>
                                        <p:cTn id="138" dur="1000" fill="hold"/>
                                        <p:tgtEl>
                                          <p:spTgt spid="34"/>
                                        </p:tgtEl>
                                        <p:attrNameLst>
                                          <p:attrName>ppt_x</p:attrName>
                                        </p:attrNameLst>
                                      </p:cBhvr>
                                      <p:tavLst>
                                        <p:tav tm="0">
                                          <p:val>
                                            <p:strVal val="#ppt_x"/>
                                          </p:val>
                                        </p:tav>
                                        <p:tav tm="100000">
                                          <p:val>
                                            <p:strVal val="#ppt_x"/>
                                          </p:val>
                                        </p:tav>
                                      </p:tavLst>
                                    </p:anim>
                                    <p:anim calcmode="lin" valueType="num">
                                      <p:cBhvr>
                                        <p:cTn id="139" dur="1000" fill="hold"/>
                                        <p:tgtEl>
                                          <p:spTgt spid="34"/>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32"/>
                                        </p:tgtEl>
                                        <p:attrNameLst>
                                          <p:attrName>style.visibility</p:attrName>
                                        </p:attrNameLst>
                                      </p:cBhvr>
                                      <p:to>
                                        <p:strVal val="visible"/>
                                      </p:to>
                                    </p:set>
                                    <p:animEffect transition="in" filter="fade">
                                      <p:cBhvr>
                                        <p:cTn id="142" dur="1000"/>
                                        <p:tgtEl>
                                          <p:spTgt spid="32"/>
                                        </p:tgtEl>
                                      </p:cBhvr>
                                    </p:animEffect>
                                    <p:anim calcmode="lin" valueType="num">
                                      <p:cBhvr>
                                        <p:cTn id="143" dur="1000" fill="hold"/>
                                        <p:tgtEl>
                                          <p:spTgt spid="32"/>
                                        </p:tgtEl>
                                        <p:attrNameLst>
                                          <p:attrName>ppt_x</p:attrName>
                                        </p:attrNameLst>
                                      </p:cBhvr>
                                      <p:tavLst>
                                        <p:tav tm="0">
                                          <p:val>
                                            <p:strVal val="#ppt_x"/>
                                          </p:val>
                                        </p:tav>
                                        <p:tav tm="100000">
                                          <p:val>
                                            <p:strVal val="#ppt_x"/>
                                          </p:val>
                                        </p:tav>
                                      </p:tavLst>
                                    </p:anim>
                                    <p:anim calcmode="lin" valueType="num">
                                      <p:cBhvr>
                                        <p:cTn id="144" dur="1000" fill="hold"/>
                                        <p:tgtEl>
                                          <p:spTgt spid="32"/>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36"/>
                                        </p:tgtEl>
                                        <p:attrNameLst>
                                          <p:attrName>style.visibility</p:attrName>
                                        </p:attrNameLst>
                                      </p:cBhvr>
                                      <p:to>
                                        <p:strVal val="visible"/>
                                      </p:to>
                                    </p:set>
                                    <p:animEffect transition="in" filter="fade">
                                      <p:cBhvr>
                                        <p:cTn id="147" dur="1000"/>
                                        <p:tgtEl>
                                          <p:spTgt spid="36"/>
                                        </p:tgtEl>
                                      </p:cBhvr>
                                    </p:animEffect>
                                    <p:anim calcmode="lin" valueType="num">
                                      <p:cBhvr>
                                        <p:cTn id="148" dur="1000" fill="hold"/>
                                        <p:tgtEl>
                                          <p:spTgt spid="36"/>
                                        </p:tgtEl>
                                        <p:attrNameLst>
                                          <p:attrName>ppt_x</p:attrName>
                                        </p:attrNameLst>
                                      </p:cBhvr>
                                      <p:tavLst>
                                        <p:tav tm="0">
                                          <p:val>
                                            <p:strVal val="#ppt_x"/>
                                          </p:val>
                                        </p:tav>
                                        <p:tav tm="100000">
                                          <p:val>
                                            <p:strVal val="#ppt_x"/>
                                          </p:val>
                                        </p:tav>
                                      </p:tavLst>
                                    </p:anim>
                                    <p:anim calcmode="lin" valueType="num">
                                      <p:cBhvr>
                                        <p:cTn id="149" dur="1000" fill="hold"/>
                                        <p:tgtEl>
                                          <p:spTgt spid="36"/>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35"/>
                                        </p:tgtEl>
                                        <p:attrNameLst>
                                          <p:attrName>style.visibility</p:attrName>
                                        </p:attrNameLst>
                                      </p:cBhvr>
                                      <p:to>
                                        <p:strVal val="visible"/>
                                      </p:to>
                                    </p:set>
                                    <p:animEffect transition="in" filter="fade">
                                      <p:cBhvr>
                                        <p:cTn id="152" dur="1000"/>
                                        <p:tgtEl>
                                          <p:spTgt spid="35"/>
                                        </p:tgtEl>
                                      </p:cBhvr>
                                    </p:animEffect>
                                    <p:anim calcmode="lin" valueType="num">
                                      <p:cBhvr>
                                        <p:cTn id="153" dur="1000" fill="hold"/>
                                        <p:tgtEl>
                                          <p:spTgt spid="35"/>
                                        </p:tgtEl>
                                        <p:attrNameLst>
                                          <p:attrName>ppt_x</p:attrName>
                                        </p:attrNameLst>
                                      </p:cBhvr>
                                      <p:tavLst>
                                        <p:tav tm="0">
                                          <p:val>
                                            <p:strVal val="#ppt_x"/>
                                          </p:val>
                                        </p:tav>
                                        <p:tav tm="100000">
                                          <p:val>
                                            <p:strVal val="#ppt_x"/>
                                          </p:val>
                                        </p:tav>
                                      </p:tavLst>
                                    </p:anim>
                                    <p:anim calcmode="lin" valueType="num">
                                      <p:cBhvr>
                                        <p:cTn id="15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2" presetClass="entr" presetSubtype="0" fill="hold" grpId="0" nodeType="clickEffect">
                                  <p:stCondLst>
                                    <p:cond delay="0"/>
                                  </p:stCondLst>
                                  <p:childTnLst>
                                    <p:set>
                                      <p:cBhvr>
                                        <p:cTn id="158" dur="1" fill="hold">
                                          <p:stCondLst>
                                            <p:cond delay="0"/>
                                          </p:stCondLst>
                                        </p:cTn>
                                        <p:tgtEl>
                                          <p:spTgt spid="5"/>
                                        </p:tgtEl>
                                        <p:attrNameLst>
                                          <p:attrName>style.visibility</p:attrName>
                                        </p:attrNameLst>
                                      </p:cBhvr>
                                      <p:to>
                                        <p:strVal val="visible"/>
                                      </p:to>
                                    </p:set>
                                    <p:animEffect transition="in" filter="fade">
                                      <p:cBhvr>
                                        <p:cTn id="159" dur="1000"/>
                                        <p:tgtEl>
                                          <p:spTgt spid="5"/>
                                        </p:tgtEl>
                                      </p:cBhvr>
                                    </p:animEffect>
                                    <p:anim calcmode="lin" valueType="num">
                                      <p:cBhvr>
                                        <p:cTn id="160" dur="1000" fill="hold"/>
                                        <p:tgtEl>
                                          <p:spTgt spid="5"/>
                                        </p:tgtEl>
                                        <p:attrNameLst>
                                          <p:attrName>ppt_x</p:attrName>
                                        </p:attrNameLst>
                                      </p:cBhvr>
                                      <p:tavLst>
                                        <p:tav tm="0">
                                          <p:val>
                                            <p:strVal val="#ppt_x"/>
                                          </p:val>
                                        </p:tav>
                                        <p:tav tm="100000">
                                          <p:val>
                                            <p:strVal val="#ppt_x"/>
                                          </p:val>
                                        </p:tav>
                                      </p:tavLst>
                                    </p:anim>
                                    <p:anim calcmode="lin" valueType="num">
                                      <p:cBhvr>
                                        <p:cTn id="16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42" presetClass="entr" presetSubtype="0" fill="hold" grpId="0" nodeType="clickEffect">
                                  <p:stCondLst>
                                    <p:cond delay="0"/>
                                  </p:stCondLst>
                                  <p:childTnLst>
                                    <p:set>
                                      <p:cBhvr>
                                        <p:cTn id="165" dur="1" fill="hold">
                                          <p:stCondLst>
                                            <p:cond delay="0"/>
                                          </p:stCondLst>
                                        </p:cTn>
                                        <p:tgtEl>
                                          <p:spTgt spid="37"/>
                                        </p:tgtEl>
                                        <p:attrNameLst>
                                          <p:attrName>style.visibility</p:attrName>
                                        </p:attrNameLst>
                                      </p:cBhvr>
                                      <p:to>
                                        <p:strVal val="visible"/>
                                      </p:to>
                                    </p:set>
                                    <p:animEffect transition="in" filter="fade">
                                      <p:cBhvr>
                                        <p:cTn id="166" dur="1000"/>
                                        <p:tgtEl>
                                          <p:spTgt spid="37"/>
                                        </p:tgtEl>
                                      </p:cBhvr>
                                    </p:animEffect>
                                    <p:anim calcmode="lin" valueType="num">
                                      <p:cBhvr>
                                        <p:cTn id="167" dur="1000" fill="hold"/>
                                        <p:tgtEl>
                                          <p:spTgt spid="37"/>
                                        </p:tgtEl>
                                        <p:attrNameLst>
                                          <p:attrName>ppt_x</p:attrName>
                                        </p:attrNameLst>
                                      </p:cBhvr>
                                      <p:tavLst>
                                        <p:tav tm="0">
                                          <p:val>
                                            <p:strVal val="#ppt_x"/>
                                          </p:val>
                                        </p:tav>
                                        <p:tav tm="100000">
                                          <p:val>
                                            <p:strVal val="#ppt_x"/>
                                          </p:val>
                                        </p:tav>
                                      </p:tavLst>
                                    </p:anim>
                                    <p:anim calcmode="lin" valueType="num">
                                      <p:cBhvr>
                                        <p:cTn id="168" dur="1000" fill="hold"/>
                                        <p:tgtEl>
                                          <p:spTgt spid="37"/>
                                        </p:tgtEl>
                                        <p:attrNameLst>
                                          <p:attrName>ppt_y</p:attrName>
                                        </p:attrNameLst>
                                      </p:cBhvr>
                                      <p:tavLst>
                                        <p:tav tm="0">
                                          <p:val>
                                            <p:strVal val="#ppt_y+.1"/>
                                          </p:val>
                                        </p:tav>
                                        <p:tav tm="100000">
                                          <p:val>
                                            <p:strVal val="#ppt_y"/>
                                          </p:val>
                                        </p:tav>
                                      </p:tavLst>
                                    </p:anim>
                                  </p:childTnLst>
                                </p:cTn>
                              </p:par>
                              <p:par>
                                <p:cTn id="169" presetID="42" presetClass="entr" presetSubtype="0" fill="hold" nodeType="withEffect">
                                  <p:stCondLst>
                                    <p:cond delay="0"/>
                                  </p:stCondLst>
                                  <p:childTnLst>
                                    <p:set>
                                      <p:cBhvr>
                                        <p:cTn id="170" dur="1" fill="hold">
                                          <p:stCondLst>
                                            <p:cond delay="0"/>
                                          </p:stCondLst>
                                        </p:cTn>
                                        <p:tgtEl>
                                          <p:spTgt spid="56"/>
                                        </p:tgtEl>
                                        <p:attrNameLst>
                                          <p:attrName>style.visibility</p:attrName>
                                        </p:attrNameLst>
                                      </p:cBhvr>
                                      <p:to>
                                        <p:strVal val="visible"/>
                                      </p:to>
                                    </p:set>
                                    <p:animEffect transition="in" filter="fade">
                                      <p:cBhvr>
                                        <p:cTn id="171" dur="1000"/>
                                        <p:tgtEl>
                                          <p:spTgt spid="56"/>
                                        </p:tgtEl>
                                      </p:cBhvr>
                                    </p:animEffect>
                                    <p:anim calcmode="lin" valueType="num">
                                      <p:cBhvr>
                                        <p:cTn id="172" dur="1000" fill="hold"/>
                                        <p:tgtEl>
                                          <p:spTgt spid="56"/>
                                        </p:tgtEl>
                                        <p:attrNameLst>
                                          <p:attrName>ppt_x</p:attrName>
                                        </p:attrNameLst>
                                      </p:cBhvr>
                                      <p:tavLst>
                                        <p:tav tm="0">
                                          <p:val>
                                            <p:strVal val="#ppt_x"/>
                                          </p:val>
                                        </p:tav>
                                        <p:tav tm="100000">
                                          <p:val>
                                            <p:strVal val="#ppt_x"/>
                                          </p:val>
                                        </p:tav>
                                      </p:tavLst>
                                    </p:anim>
                                    <p:anim calcmode="lin" valueType="num">
                                      <p:cBhvr>
                                        <p:cTn id="173" dur="1000" fill="hold"/>
                                        <p:tgtEl>
                                          <p:spTgt spid="56"/>
                                        </p:tgtEl>
                                        <p:attrNameLst>
                                          <p:attrName>ppt_y</p:attrName>
                                        </p:attrNameLst>
                                      </p:cBhvr>
                                      <p:tavLst>
                                        <p:tav tm="0">
                                          <p:val>
                                            <p:strVal val="#ppt_y+.1"/>
                                          </p:val>
                                        </p:tav>
                                        <p:tav tm="100000">
                                          <p:val>
                                            <p:strVal val="#ppt_y"/>
                                          </p:val>
                                        </p:tav>
                                      </p:tavLst>
                                    </p:anim>
                                  </p:childTnLst>
                                </p:cTn>
                              </p:par>
                              <p:par>
                                <p:cTn id="174" presetID="42" presetClass="entr" presetSubtype="0" fill="hold" nodeType="withEffect">
                                  <p:stCondLst>
                                    <p:cond delay="0"/>
                                  </p:stCondLst>
                                  <p:childTnLst>
                                    <p:set>
                                      <p:cBhvr>
                                        <p:cTn id="175" dur="1" fill="hold">
                                          <p:stCondLst>
                                            <p:cond delay="0"/>
                                          </p:stCondLst>
                                        </p:cTn>
                                        <p:tgtEl>
                                          <p:spTgt spid="55"/>
                                        </p:tgtEl>
                                        <p:attrNameLst>
                                          <p:attrName>style.visibility</p:attrName>
                                        </p:attrNameLst>
                                      </p:cBhvr>
                                      <p:to>
                                        <p:strVal val="visible"/>
                                      </p:to>
                                    </p:set>
                                    <p:animEffect transition="in" filter="fade">
                                      <p:cBhvr>
                                        <p:cTn id="176" dur="1000"/>
                                        <p:tgtEl>
                                          <p:spTgt spid="55"/>
                                        </p:tgtEl>
                                      </p:cBhvr>
                                    </p:animEffect>
                                    <p:anim calcmode="lin" valueType="num">
                                      <p:cBhvr>
                                        <p:cTn id="177" dur="1000" fill="hold"/>
                                        <p:tgtEl>
                                          <p:spTgt spid="55"/>
                                        </p:tgtEl>
                                        <p:attrNameLst>
                                          <p:attrName>ppt_x</p:attrName>
                                        </p:attrNameLst>
                                      </p:cBhvr>
                                      <p:tavLst>
                                        <p:tav tm="0">
                                          <p:val>
                                            <p:strVal val="#ppt_x"/>
                                          </p:val>
                                        </p:tav>
                                        <p:tav tm="100000">
                                          <p:val>
                                            <p:strVal val="#ppt_x"/>
                                          </p:val>
                                        </p:tav>
                                      </p:tavLst>
                                    </p:anim>
                                    <p:anim calcmode="lin" valueType="num">
                                      <p:cBhvr>
                                        <p:cTn id="17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2" presetClass="entr" presetSubtype="0" fill="hold" grpId="1" nodeType="clickEffect">
                                  <p:stCondLst>
                                    <p:cond delay="0"/>
                                  </p:stCondLst>
                                  <p:childTnLst>
                                    <p:set>
                                      <p:cBhvr>
                                        <p:cTn id="182" dur="1" fill="hold">
                                          <p:stCondLst>
                                            <p:cond delay="0"/>
                                          </p:stCondLst>
                                        </p:cTn>
                                        <p:tgtEl>
                                          <p:spTgt spid="37"/>
                                        </p:tgtEl>
                                        <p:attrNameLst>
                                          <p:attrName>style.visibility</p:attrName>
                                        </p:attrNameLst>
                                      </p:cBhvr>
                                      <p:to>
                                        <p:strVal val="visible"/>
                                      </p:to>
                                    </p:set>
                                    <p:animEffect transition="in" filter="fade">
                                      <p:cBhvr>
                                        <p:cTn id="183" dur="1000"/>
                                        <p:tgtEl>
                                          <p:spTgt spid="37"/>
                                        </p:tgtEl>
                                      </p:cBhvr>
                                    </p:animEffect>
                                    <p:anim calcmode="lin" valueType="num">
                                      <p:cBhvr>
                                        <p:cTn id="184" dur="1000" fill="hold"/>
                                        <p:tgtEl>
                                          <p:spTgt spid="37"/>
                                        </p:tgtEl>
                                        <p:attrNameLst>
                                          <p:attrName>ppt_x</p:attrName>
                                        </p:attrNameLst>
                                      </p:cBhvr>
                                      <p:tavLst>
                                        <p:tav tm="0">
                                          <p:val>
                                            <p:strVal val="#ppt_x"/>
                                          </p:val>
                                        </p:tav>
                                        <p:tav tm="100000">
                                          <p:val>
                                            <p:strVal val="#ppt_x"/>
                                          </p:val>
                                        </p:tav>
                                      </p:tavLst>
                                    </p:anim>
                                    <p:anim calcmode="lin" valueType="num">
                                      <p:cBhvr>
                                        <p:cTn id="185" dur="1000" fill="hold"/>
                                        <p:tgtEl>
                                          <p:spTgt spid="37"/>
                                        </p:tgtEl>
                                        <p:attrNameLst>
                                          <p:attrName>ppt_y</p:attrName>
                                        </p:attrNameLst>
                                      </p:cBhvr>
                                      <p:tavLst>
                                        <p:tav tm="0">
                                          <p:val>
                                            <p:strVal val="#ppt_y+.1"/>
                                          </p:val>
                                        </p:tav>
                                        <p:tav tm="100000">
                                          <p:val>
                                            <p:strVal val="#ppt_y"/>
                                          </p:val>
                                        </p:tav>
                                      </p:tavLst>
                                    </p:anim>
                                  </p:childTnLst>
                                </p:cTn>
                              </p:par>
                              <p:par>
                                <p:cTn id="186" presetID="42" presetClass="entr" presetSubtype="0" fill="hold" nodeType="withEffect">
                                  <p:stCondLst>
                                    <p:cond delay="0"/>
                                  </p:stCondLst>
                                  <p:childTnLst>
                                    <p:set>
                                      <p:cBhvr>
                                        <p:cTn id="187" dur="1" fill="hold">
                                          <p:stCondLst>
                                            <p:cond delay="0"/>
                                          </p:stCondLst>
                                        </p:cTn>
                                        <p:tgtEl>
                                          <p:spTgt spid="56"/>
                                        </p:tgtEl>
                                        <p:attrNameLst>
                                          <p:attrName>style.visibility</p:attrName>
                                        </p:attrNameLst>
                                      </p:cBhvr>
                                      <p:to>
                                        <p:strVal val="visible"/>
                                      </p:to>
                                    </p:set>
                                    <p:animEffect transition="in" filter="fade">
                                      <p:cBhvr>
                                        <p:cTn id="188" dur="1000"/>
                                        <p:tgtEl>
                                          <p:spTgt spid="56"/>
                                        </p:tgtEl>
                                      </p:cBhvr>
                                    </p:animEffect>
                                    <p:anim calcmode="lin" valueType="num">
                                      <p:cBhvr>
                                        <p:cTn id="189" dur="1000" fill="hold"/>
                                        <p:tgtEl>
                                          <p:spTgt spid="56"/>
                                        </p:tgtEl>
                                        <p:attrNameLst>
                                          <p:attrName>ppt_x</p:attrName>
                                        </p:attrNameLst>
                                      </p:cBhvr>
                                      <p:tavLst>
                                        <p:tav tm="0">
                                          <p:val>
                                            <p:strVal val="#ppt_x"/>
                                          </p:val>
                                        </p:tav>
                                        <p:tav tm="100000">
                                          <p:val>
                                            <p:strVal val="#ppt_x"/>
                                          </p:val>
                                        </p:tav>
                                      </p:tavLst>
                                    </p:anim>
                                    <p:anim calcmode="lin" valueType="num">
                                      <p:cBhvr>
                                        <p:cTn id="190" dur="1000" fill="hold"/>
                                        <p:tgtEl>
                                          <p:spTgt spid="56"/>
                                        </p:tgtEl>
                                        <p:attrNameLst>
                                          <p:attrName>ppt_y</p:attrName>
                                        </p:attrNameLst>
                                      </p:cBhvr>
                                      <p:tavLst>
                                        <p:tav tm="0">
                                          <p:val>
                                            <p:strVal val="#ppt_y+.1"/>
                                          </p:val>
                                        </p:tav>
                                        <p:tav tm="100000">
                                          <p:val>
                                            <p:strVal val="#ppt_y"/>
                                          </p:val>
                                        </p:tav>
                                      </p:tavLst>
                                    </p:anim>
                                  </p:childTnLst>
                                </p:cTn>
                              </p:par>
                              <p:par>
                                <p:cTn id="191" presetID="42" presetClass="entr" presetSubtype="0" fill="hold" nodeType="withEffect">
                                  <p:stCondLst>
                                    <p:cond delay="0"/>
                                  </p:stCondLst>
                                  <p:childTnLst>
                                    <p:set>
                                      <p:cBhvr>
                                        <p:cTn id="192" dur="1" fill="hold">
                                          <p:stCondLst>
                                            <p:cond delay="0"/>
                                          </p:stCondLst>
                                        </p:cTn>
                                        <p:tgtEl>
                                          <p:spTgt spid="55"/>
                                        </p:tgtEl>
                                        <p:attrNameLst>
                                          <p:attrName>style.visibility</p:attrName>
                                        </p:attrNameLst>
                                      </p:cBhvr>
                                      <p:to>
                                        <p:strVal val="visible"/>
                                      </p:to>
                                    </p:set>
                                    <p:animEffect transition="in" filter="fade">
                                      <p:cBhvr>
                                        <p:cTn id="193" dur="1000"/>
                                        <p:tgtEl>
                                          <p:spTgt spid="55"/>
                                        </p:tgtEl>
                                      </p:cBhvr>
                                    </p:animEffect>
                                    <p:anim calcmode="lin" valueType="num">
                                      <p:cBhvr>
                                        <p:cTn id="194" dur="1000" fill="hold"/>
                                        <p:tgtEl>
                                          <p:spTgt spid="55"/>
                                        </p:tgtEl>
                                        <p:attrNameLst>
                                          <p:attrName>ppt_x</p:attrName>
                                        </p:attrNameLst>
                                      </p:cBhvr>
                                      <p:tavLst>
                                        <p:tav tm="0">
                                          <p:val>
                                            <p:strVal val="#ppt_x"/>
                                          </p:val>
                                        </p:tav>
                                        <p:tav tm="100000">
                                          <p:val>
                                            <p:strVal val="#ppt_x"/>
                                          </p:val>
                                        </p:tav>
                                      </p:tavLst>
                                    </p:anim>
                                    <p:anim calcmode="lin" valueType="num">
                                      <p:cBhvr>
                                        <p:cTn id="195" dur="1000" fill="hold"/>
                                        <p:tgtEl>
                                          <p:spTgt spid="55"/>
                                        </p:tgtEl>
                                        <p:attrNameLst>
                                          <p:attrName>ppt_y</p:attrName>
                                        </p:attrNameLst>
                                      </p:cBhvr>
                                      <p:tavLst>
                                        <p:tav tm="0">
                                          <p:val>
                                            <p:strVal val="#ppt_y+.1"/>
                                          </p:val>
                                        </p:tav>
                                        <p:tav tm="100000">
                                          <p:val>
                                            <p:strVal val="#ppt_y"/>
                                          </p:val>
                                        </p:tav>
                                      </p:tavLst>
                                    </p:anim>
                                  </p:childTnLst>
                                </p:cTn>
                              </p:par>
                              <p:par>
                                <p:cTn id="196" presetID="42" presetClass="entr" presetSubtype="0" fill="hold" grpId="0" nodeType="withEffect">
                                  <p:stCondLst>
                                    <p:cond delay="0"/>
                                  </p:stCondLst>
                                  <p:childTnLst>
                                    <p:set>
                                      <p:cBhvr>
                                        <p:cTn id="197" dur="1" fill="hold">
                                          <p:stCondLst>
                                            <p:cond delay="0"/>
                                          </p:stCondLst>
                                        </p:cTn>
                                        <p:tgtEl>
                                          <p:spTgt spid="48"/>
                                        </p:tgtEl>
                                        <p:attrNameLst>
                                          <p:attrName>style.visibility</p:attrName>
                                        </p:attrNameLst>
                                      </p:cBhvr>
                                      <p:to>
                                        <p:strVal val="visible"/>
                                      </p:to>
                                    </p:set>
                                    <p:animEffect transition="in" filter="fade">
                                      <p:cBhvr>
                                        <p:cTn id="198" dur="1000"/>
                                        <p:tgtEl>
                                          <p:spTgt spid="48"/>
                                        </p:tgtEl>
                                      </p:cBhvr>
                                    </p:animEffect>
                                    <p:anim calcmode="lin" valueType="num">
                                      <p:cBhvr>
                                        <p:cTn id="199" dur="1000" fill="hold"/>
                                        <p:tgtEl>
                                          <p:spTgt spid="48"/>
                                        </p:tgtEl>
                                        <p:attrNameLst>
                                          <p:attrName>ppt_x</p:attrName>
                                        </p:attrNameLst>
                                      </p:cBhvr>
                                      <p:tavLst>
                                        <p:tav tm="0">
                                          <p:val>
                                            <p:strVal val="#ppt_x"/>
                                          </p:val>
                                        </p:tav>
                                        <p:tav tm="100000">
                                          <p:val>
                                            <p:strVal val="#ppt_x"/>
                                          </p:val>
                                        </p:tav>
                                      </p:tavLst>
                                    </p:anim>
                                    <p:anim calcmode="lin" valueType="num">
                                      <p:cBhvr>
                                        <p:cTn id="20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42" presetClass="entr" presetSubtype="0" fill="hold" grpId="0" nodeType="clickEffect">
                                  <p:stCondLst>
                                    <p:cond delay="0"/>
                                  </p:stCondLst>
                                  <p:childTnLst>
                                    <p:set>
                                      <p:cBhvr>
                                        <p:cTn id="204" dur="1" fill="hold">
                                          <p:stCondLst>
                                            <p:cond delay="0"/>
                                          </p:stCondLst>
                                        </p:cTn>
                                        <p:tgtEl>
                                          <p:spTgt spid="67"/>
                                        </p:tgtEl>
                                        <p:attrNameLst>
                                          <p:attrName>style.visibility</p:attrName>
                                        </p:attrNameLst>
                                      </p:cBhvr>
                                      <p:to>
                                        <p:strVal val="visible"/>
                                      </p:to>
                                    </p:set>
                                    <p:animEffect transition="in" filter="fade">
                                      <p:cBhvr>
                                        <p:cTn id="205" dur="1000"/>
                                        <p:tgtEl>
                                          <p:spTgt spid="67"/>
                                        </p:tgtEl>
                                      </p:cBhvr>
                                    </p:animEffect>
                                    <p:anim calcmode="lin" valueType="num">
                                      <p:cBhvr>
                                        <p:cTn id="206" dur="1000" fill="hold"/>
                                        <p:tgtEl>
                                          <p:spTgt spid="67"/>
                                        </p:tgtEl>
                                        <p:attrNameLst>
                                          <p:attrName>ppt_x</p:attrName>
                                        </p:attrNameLst>
                                      </p:cBhvr>
                                      <p:tavLst>
                                        <p:tav tm="0">
                                          <p:val>
                                            <p:strVal val="#ppt_x"/>
                                          </p:val>
                                        </p:tav>
                                        <p:tav tm="100000">
                                          <p:val>
                                            <p:strVal val="#ppt_x"/>
                                          </p:val>
                                        </p:tav>
                                      </p:tavLst>
                                    </p:anim>
                                    <p:anim calcmode="lin" valueType="num">
                                      <p:cBhvr>
                                        <p:cTn id="207" dur="1000" fill="hold"/>
                                        <p:tgtEl>
                                          <p:spTgt spid="67"/>
                                        </p:tgtEl>
                                        <p:attrNameLst>
                                          <p:attrName>ppt_y</p:attrName>
                                        </p:attrNameLst>
                                      </p:cBhvr>
                                      <p:tavLst>
                                        <p:tav tm="0">
                                          <p:val>
                                            <p:strVal val="#ppt_y+.1"/>
                                          </p:val>
                                        </p:tav>
                                        <p:tav tm="100000">
                                          <p:val>
                                            <p:strVal val="#ppt_y"/>
                                          </p:val>
                                        </p:tav>
                                      </p:tavLst>
                                    </p:anim>
                                  </p:childTnLst>
                                </p:cTn>
                              </p:par>
                              <p:par>
                                <p:cTn id="208" presetID="42" presetClass="entr" presetSubtype="0" fill="hold" nodeType="withEffect">
                                  <p:stCondLst>
                                    <p:cond delay="0"/>
                                  </p:stCondLst>
                                  <p:childTnLst>
                                    <p:set>
                                      <p:cBhvr>
                                        <p:cTn id="209" dur="1" fill="hold">
                                          <p:stCondLst>
                                            <p:cond delay="0"/>
                                          </p:stCondLst>
                                        </p:cTn>
                                        <p:tgtEl>
                                          <p:spTgt spid="68"/>
                                        </p:tgtEl>
                                        <p:attrNameLst>
                                          <p:attrName>style.visibility</p:attrName>
                                        </p:attrNameLst>
                                      </p:cBhvr>
                                      <p:to>
                                        <p:strVal val="visible"/>
                                      </p:to>
                                    </p:set>
                                    <p:animEffect transition="in" filter="fade">
                                      <p:cBhvr>
                                        <p:cTn id="210" dur="1000"/>
                                        <p:tgtEl>
                                          <p:spTgt spid="68"/>
                                        </p:tgtEl>
                                      </p:cBhvr>
                                    </p:animEffect>
                                    <p:anim calcmode="lin" valueType="num">
                                      <p:cBhvr>
                                        <p:cTn id="211" dur="1000" fill="hold"/>
                                        <p:tgtEl>
                                          <p:spTgt spid="68"/>
                                        </p:tgtEl>
                                        <p:attrNameLst>
                                          <p:attrName>ppt_x</p:attrName>
                                        </p:attrNameLst>
                                      </p:cBhvr>
                                      <p:tavLst>
                                        <p:tav tm="0">
                                          <p:val>
                                            <p:strVal val="#ppt_x"/>
                                          </p:val>
                                        </p:tav>
                                        <p:tav tm="100000">
                                          <p:val>
                                            <p:strVal val="#ppt_x"/>
                                          </p:val>
                                        </p:tav>
                                      </p:tavLst>
                                    </p:anim>
                                    <p:anim calcmode="lin" valueType="num">
                                      <p:cBhvr>
                                        <p:cTn id="212" dur="1000" fill="hold"/>
                                        <p:tgtEl>
                                          <p:spTgt spid="68"/>
                                        </p:tgtEl>
                                        <p:attrNameLst>
                                          <p:attrName>ppt_y</p:attrName>
                                        </p:attrNameLst>
                                      </p:cBhvr>
                                      <p:tavLst>
                                        <p:tav tm="0">
                                          <p:val>
                                            <p:strVal val="#ppt_y+.1"/>
                                          </p:val>
                                        </p:tav>
                                        <p:tav tm="100000">
                                          <p:val>
                                            <p:strVal val="#ppt_y"/>
                                          </p:val>
                                        </p:tav>
                                      </p:tavLst>
                                    </p:anim>
                                  </p:childTnLst>
                                </p:cTn>
                              </p:par>
                              <p:par>
                                <p:cTn id="213" presetID="42" presetClass="entr" presetSubtype="0" fill="hold" nodeType="withEffect">
                                  <p:stCondLst>
                                    <p:cond delay="0"/>
                                  </p:stCondLst>
                                  <p:childTnLst>
                                    <p:set>
                                      <p:cBhvr>
                                        <p:cTn id="214" dur="1" fill="hold">
                                          <p:stCondLst>
                                            <p:cond delay="0"/>
                                          </p:stCondLst>
                                        </p:cTn>
                                        <p:tgtEl>
                                          <p:spTgt spid="46"/>
                                        </p:tgtEl>
                                        <p:attrNameLst>
                                          <p:attrName>style.visibility</p:attrName>
                                        </p:attrNameLst>
                                      </p:cBhvr>
                                      <p:to>
                                        <p:strVal val="visible"/>
                                      </p:to>
                                    </p:set>
                                    <p:animEffect transition="in" filter="fade">
                                      <p:cBhvr>
                                        <p:cTn id="215" dur="1000"/>
                                        <p:tgtEl>
                                          <p:spTgt spid="46"/>
                                        </p:tgtEl>
                                      </p:cBhvr>
                                    </p:animEffect>
                                    <p:anim calcmode="lin" valueType="num">
                                      <p:cBhvr>
                                        <p:cTn id="216" dur="1000" fill="hold"/>
                                        <p:tgtEl>
                                          <p:spTgt spid="46"/>
                                        </p:tgtEl>
                                        <p:attrNameLst>
                                          <p:attrName>ppt_x</p:attrName>
                                        </p:attrNameLst>
                                      </p:cBhvr>
                                      <p:tavLst>
                                        <p:tav tm="0">
                                          <p:val>
                                            <p:strVal val="#ppt_x"/>
                                          </p:val>
                                        </p:tav>
                                        <p:tav tm="100000">
                                          <p:val>
                                            <p:strVal val="#ppt_x"/>
                                          </p:val>
                                        </p:tav>
                                      </p:tavLst>
                                    </p:anim>
                                    <p:anim calcmode="lin" valueType="num">
                                      <p:cBhvr>
                                        <p:cTn id="21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18" fill="hold">
                      <p:stCondLst>
                        <p:cond delay="indefinite"/>
                      </p:stCondLst>
                      <p:childTnLst>
                        <p:par>
                          <p:cTn id="219" fill="hold">
                            <p:stCondLst>
                              <p:cond delay="0"/>
                            </p:stCondLst>
                            <p:childTnLst>
                              <p:par>
                                <p:cTn id="220" presetID="42" presetClass="entr" presetSubtype="0" fill="hold" nodeType="clickEffect">
                                  <p:stCondLst>
                                    <p:cond delay="0"/>
                                  </p:stCondLst>
                                  <p:childTnLst>
                                    <p:set>
                                      <p:cBhvr>
                                        <p:cTn id="221" dur="1" fill="hold">
                                          <p:stCondLst>
                                            <p:cond delay="0"/>
                                          </p:stCondLst>
                                        </p:cTn>
                                        <p:tgtEl>
                                          <p:spTgt spid="64"/>
                                        </p:tgtEl>
                                        <p:attrNameLst>
                                          <p:attrName>style.visibility</p:attrName>
                                        </p:attrNameLst>
                                      </p:cBhvr>
                                      <p:to>
                                        <p:strVal val="visible"/>
                                      </p:to>
                                    </p:set>
                                    <p:animEffect transition="in" filter="fade">
                                      <p:cBhvr>
                                        <p:cTn id="222" dur="1000"/>
                                        <p:tgtEl>
                                          <p:spTgt spid="64"/>
                                        </p:tgtEl>
                                      </p:cBhvr>
                                    </p:animEffect>
                                    <p:anim calcmode="lin" valueType="num">
                                      <p:cBhvr>
                                        <p:cTn id="223" dur="1000" fill="hold"/>
                                        <p:tgtEl>
                                          <p:spTgt spid="64"/>
                                        </p:tgtEl>
                                        <p:attrNameLst>
                                          <p:attrName>ppt_x</p:attrName>
                                        </p:attrNameLst>
                                      </p:cBhvr>
                                      <p:tavLst>
                                        <p:tav tm="0">
                                          <p:val>
                                            <p:strVal val="#ppt_x"/>
                                          </p:val>
                                        </p:tav>
                                        <p:tav tm="100000">
                                          <p:val>
                                            <p:strVal val="#ppt_x"/>
                                          </p:val>
                                        </p:tav>
                                      </p:tavLst>
                                    </p:anim>
                                    <p:anim calcmode="lin" valueType="num">
                                      <p:cBhvr>
                                        <p:cTn id="224" dur="1000" fill="hold"/>
                                        <p:tgtEl>
                                          <p:spTgt spid="64"/>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63"/>
                                        </p:tgtEl>
                                        <p:attrNameLst>
                                          <p:attrName>style.visibility</p:attrName>
                                        </p:attrNameLst>
                                      </p:cBhvr>
                                      <p:to>
                                        <p:strVal val="visible"/>
                                      </p:to>
                                    </p:set>
                                    <p:animEffect transition="in" filter="fade">
                                      <p:cBhvr>
                                        <p:cTn id="227" dur="1000"/>
                                        <p:tgtEl>
                                          <p:spTgt spid="63"/>
                                        </p:tgtEl>
                                      </p:cBhvr>
                                    </p:animEffect>
                                    <p:anim calcmode="lin" valueType="num">
                                      <p:cBhvr>
                                        <p:cTn id="228" dur="1000" fill="hold"/>
                                        <p:tgtEl>
                                          <p:spTgt spid="63"/>
                                        </p:tgtEl>
                                        <p:attrNameLst>
                                          <p:attrName>ppt_x</p:attrName>
                                        </p:attrNameLst>
                                      </p:cBhvr>
                                      <p:tavLst>
                                        <p:tav tm="0">
                                          <p:val>
                                            <p:strVal val="#ppt_x"/>
                                          </p:val>
                                        </p:tav>
                                        <p:tav tm="100000">
                                          <p:val>
                                            <p:strVal val="#ppt_x"/>
                                          </p:val>
                                        </p:tav>
                                      </p:tavLst>
                                    </p:anim>
                                    <p:anim calcmode="lin" valueType="num">
                                      <p:cBhvr>
                                        <p:cTn id="229" dur="1000" fill="hold"/>
                                        <p:tgtEl>
                                          <p:spTgt spid="63"/>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0"/>
                                  </p:stCondLst>
                                  <p:childTnLst>
                                    <p:set>
                                      <p:cBhvr>
                                        <p:cTn id="231" dur="1" fill="hold">
                                          <p:stCondLst>
                                            <p:cond delay="0"/>
                                          </p:stCondLst>
                                        </p:cTn>
                                        <p:tgtEl>
                                          <p:spTgt spid="69"/>
                                        </p:tgtEl>
                                        <p:attrNameLst>
                                          <p:attrName>style.visibility</p:attrName>
                                        </p:attrNameLst>
                                      </p:cBhvr>
                                      <p:to>
                                        <p:strVal val="visible"/>
                                      </p:to>
                                    </p:set>
                                    <p:animEffect transition="in" filter="fade">
                                      <p:cBhvr>
                                        <p:cTn id="232" dur="1000"/>
                                        <p:tgtEl>
                                          <p:spTgt spid="69"/>
                                        </p:tgtEl>
                                      </p:cBhvr>
                                    </p:animEffect>
                                    <p:anim calcmode="lin" valueType="num">
                                      <p:cBhvr>
                                        <p:cTn id="233" dur="1000" fill="hold"/>
                                        <p:tgtEl>
                                          <p:spTgt spid="69"/>
                                        </p:tgtEl>
                                        <p:attrNameLst>
                                          <p:attrName>ppt_x</p:attrName>
                                        </p:attrNameLst>
                                      </p:cBhvr>
                                      <p:tavLst>
                                        <p:tav tm="0">
                                          <p:val>
                                            <p:strVal val="#ppt_x"/>
                                          </p:val>
                                        </p:tav>
                                        <p:tav tm="100000">
                                          <p:val>
                                            <p:strVal val="#ppt_x"/>
                                          </p:val>
                                        </p:tav>
                                      </p:tavLst>
                                    </p:anim>
                                    <p:anim calcmode="lin" valueType="num">
                                      <p:cBhvr>
                                        <p:cTn id="234" dur="1000" fill="hold"/>
                                        <p:tgtEl>
                                          <p:spTgt spid="69"/>
                                        </p:tgtEl>
                                        <p:attrNameLst>
                                          <p:attrName>ppt_y</p:attrName>
                                        </p:attrNameLst>
                                      </p:cBhvr>
                                      <p:tavLst>
                                        <p:tav tm="0">
                                          <p:val>
                                            <p:strVal val="#ppt_y+.1"/>
                                          </p:val>
                                        </p:tav>
                                        <p:tav tm="100000">
                                          <p:val>
                                            <p:strVal val="#ppt_y"/>
                                          </p:val>
                                        </p:tav>
                                      </p:tavLst>
                                    </p:anim>
                                  </p:childTnLst>
                                </p:cTn>
                              </p:par>
                              <p:par>
                                <p:cTn id="235" presetID="42" presetClass="entr" presetSubtype="0" fill="hold" nodeType="withEffect">
                                  <p:stCondLst>
                                    <p:cond delay="0"/>
                                  </p:stCondLst>
                                  <p:childTnLst>
                                    <p:set>
                                      <p:cBhvr>
                                        <p:cTn id="236" dur="1" fill="hold">
                                          <p:stCondLst>
                                            <p:cond delay="0"/>
                                          </p:stCondLst>
                                        </p:cTn>
                                        <p:tgtEl>
                                          <p:spTgt spid="65"/>
                                        </p:tgtEl>
                                        <p:attrNameLst>
                                          <p:attrName>style.visibility</p:attrName>
                                        </p:attrNameLst>
                                      </p:cBhvr>
                                      <p:to>
                                        <p:strVal val="visible"/>
                                      </p:to>
                                    </p:set>
                                    <p:animEffect transition="in" filter="fade">
                                      <p:cBhvr>
                                        <p:cTn id="237" dur="1000"/>
                                        <p:tgtEl>
                                          <p:spTgt spid="65"/>
                                        </p:tgtEl>
                                      </p:cBhvr>
                                    </p:animEffect>
                                    <p:anim calcmode="lin" valueType="num">
                                      <p:cBhvr>
                                        <p:cTn id="238" dur="1000" fill="hold"/>
                                        <p:tgtEl>
                                          <p:spTgt spid="65"/>
                                        </p:tgtEl>
                                        <p:attrNameLst>
                                          <p:attrName>ppt_x</p:attrName>
                                        </p:attrNameLst>
                                      </p:cBhvr>
                                      <p:tavLst>
                                        <p:tav tm="0">
                                          <p:val>
                                            <p:strVal val="#ppt_x"/>
                                          </p:val>
                                        </p:tav>
                                        <p:tav tm="100000">
                                          <p:val>
                                            <p:strVal val="#ppt_x"/>
                                          </p:val>
                                        </p:tav>
                                      </p:tavLst>
                                    </p:anim>
                                    <p:anim calcmode="lin" valueType="num">
                                      <p:cBhvr>
                                        <p:cTn id="23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240" fill="hold">
                      <p:stCondLst>
                        <p:cond delay="indefinite"/>
                      </p:stCondLst>
                      <p:childTnLst>
                        <p:par>
                          <p:cTn id="241" fill="hold">
                            <p:stCondLst>
                              <p:cond delay="0"/>
                            </p:stCondLst>
                            <p:childTnLst>
                              <p:par>
                                <p:cTn id="242" presetID="42" presetClass="entr" presetSubtype="0" fill="hold" grpId="0" nodeType="clickEffect">
                                  <p:stCondLst>
                                    <p:cond delay="0"/>
                                  </p:stCondLst>
                                  <p:childTnLst>
                                    <p:set>
                                      <p:cBhvr>
                                        <p:cTn id="243" dur="1" fill="hold">
                                          <p:stCondLst>
                                            <p:cond delay="0"/>
                                          </p:stCondLst>
                                        </p:cTn>
                                        <p:tgtEl>
                                          <p:spTgt spid="50"/>
                                        </p:tgtEl>
                                        <p:attrNameLst>
                                          <p:attrName>style.visibility</p:attrName>
                                        </p:attrNameLst>
                                      </p:cBhvr>
                                      <p:to>
                                        <p:strVal val="visible"/>
                                      </p:to>
                                    </p:set>
                                    <p:animEffect transition="in" filter="fade">
                                      <p:cBhvr>
                                        <p:cTn id="244" dur="1000"/>
                                        <p:tgtEl>
                                          <p:spTgt spid="50"/>
                                        </p:tgtEl>
                                      </p:cBhvr>
                                    </p:animEffect>
                                    <p:anim calcmode="lin" valueType="num">
                                      <p:cBhvr>
                                        <p:cTn id="245" dur="1000" fill="hold"/>
                                        <p:tgtEl>
                                          <p:spTgt spid="50"/>
                                        </p:tgtEl>
                                        <p:attrNameLst>
                                          <p:attrName>ppt_x</p:attrName>
                                        </p:attrNameLst>
                                      </p:cBhvr>
                                      <p:tavLst>
                                        <p:tav tm="0">
                                          <p:val>
                                            <p:strVal val="#ppt_x"/>
                                          </p:val>
                                        </p:tav>
                                        <p:tav tm="100000">
                                          <p:val>
                                            <p:strVal val="#ppt_x"/>
                                          </p:val>
                                        </p:tav>
                                      </p:tavLst>
                                    </p:anim>
                                    <p:anim calcmode="lin" valueType="num">
                                      <p:cBhvr>
                                        <p:cTn id="246" dur="1000" fill="hold"/>
                                        <p:tgtEl>
                                          <p:spTgt spid="50"/>
                                        </p:tgtEl>
                                        <p:attrNameLst>
                                          <p:attrName>ppt_y</p:attrName>
                                        </p:attrNameLst>
                                      </p:cBhvr>
                                      <p:tavLst>
                                        <p:tav tm="0">
                                          <p:val>
                                            <p:strVal val="#ppt_y+.1"/>
                                          </p:val>
                                        </p:tav>
                                        <p:tav tm="100000">
                                          <p:val>
                                            <p:strVal val="#ppt_y"/>
                                          </p:val>
                                        </p:tav>
                                      </p:tavLst>
                                    </p:anim>
                                  </p:childTnLst>
                                </p:cTn>
                              </p:par>
                              <p:par>
                                <p:cTn id="247" presetID="42" presetClass="entr" presetSubtype="0" fill="hold" grpId="0" nodeType="withEffect">
                                  <p:stCondLst>
                                    <p:cond delay="0"/>
                                  </p:stCondLst>
                                  <p:childTnLst>
                                    <p:set>
                                      <p:cBhvr>
                                        <p:cTn id="248" dur="1" fill="hold">
                                          <p:stCondLst>
                                            <p:cond delay="0"/>
                                          </p:stCondLst>
                                        </p:cTn>
                                        <p:tgtEl>
                                          <p:spTgt spid="53"/>
                                        </p:tgtEl>
                                        <p:attrNameLst>
                                          <p:attrName>style.visibility</p:attrName>
                                        </p:attrNameLst>
                                      </p:cBhvr>
                                      <p:to>
                                        <p:strVal val="visible"/>
                                      </p:to>
                                    </p:set>
                                    <p:animEffect transition="in" filter="fade">
                                      <p:cBhvr>
                                        <p:cTn id="249" dur="1000"/>
                                        <p:tgtEl>
                                          <p:spTgt spid="53"/>
                                        </p:tgtEl>
                                      </p:cBhvr>
                                    </p:animEffect>
                                    <p:anim calcmode="lin" valueType="num">
                                      <p:cBhvr>
                                        <p:cTn id="250" dur="1000" fill="hold"/>
                                        <p:tgtEl>
                                          <p:spTgt spid="53"/>
                                        </p:tgtEl>
                                        <p:attrNameLst>
                                          <p:attrName>ppt_x</p:attrName>
                                        </p:attrNameLst>
                                      </p:cBhvr>
                                      <p:tavLst>
                                        <p:tav tm="0">
                                          <p:val>
                                            <p:strVal val="#ppt_x"/>
                                          </p:val>
                                        </p:tav>
                                        <p:tav tm="100000">
                                          <p:val>
                                            <p:strVal val="#ppt_x"/>
                                          </p:val>
                                        </p:tav>
                                      </p:tavLst>
                                    </p:anim>
                                    <p:anim calcmode="lin" valueType="num">
                                      <p:cBhvr>
                                        <p:cTn id="251" dur="1000" fill="hold"/>
                                        <p:tgtEl>
                                          <p:spTgt spid="53"/>
                                        </p:tgtEl>
                                        <p:attrNameLst>
                                          <p:attrName>ppt_y</p:attrName>
                                        </p:attrNameLst>
                                      </p:cBhvr>
                                      <p:tavLst>
                                        <p:tav tm="0">
                                          <p:val>
                                            <p:strVal val="#ppt_y+.1"/>
                                          </p:val>
                                        </p:tav>
                                        <p:tav tm="100000">
                                          <p:val>
                                            <p:strVal val="#ppt_y"/>
                                          </p:val>
                                        </p:tav>
                                      </p:tavLst>
                                    </p:anim>
                                  </p:childTnLst>
                                </p:cTn>
                              </p:par>
                              <p:par>
                                <p:cTn id="252" presetID="42" presetClass="entr" presetSubtype="0" fill="hold" nodeType="withEffect">
                                  <p:stCondLst>
                                    <p:cond delay="0"/>
                                  </p:stCondLst>
                                  <p:childTnLst>
                                    <p:set>
                                      <p:cBhvr>
                                        <p:cTn id="253" dur="1" fill="hold">
                                          <p:stCondLst>
                                            <p:cond delay="0"/>
                                          </p:stCondLst>
                                        </p:cTn>
                                        <p:tgtEl>
                                          <p:spTgt spid="57"/>
                                        </p:tgtEl>
                                        <p:attrNameLst>
                                          <p:attrName>style.visibility</p:attrName>
                                        </p:attrNameLst>
                                      </p:cBhvr>
                                      <p:to>
                                        <p:strVal val="visible"/>
                                      </p:to>
                                    </p:set>
                                    <p:animEffect transition="in" filter="fade">
                                      <p:cBhvr>
                                        <p:cTn id="254" dur="1000"/>
                                        <p:tgtEl>
                                          <p:spTgt spid="57"/>
                                        </p:tgtEl>
                                      </p:cBhvr>
                                    </p:animEffect>
                                    <p:anim calcmode="lin" valueType="num">
                                      <p:cBhvr>
                                        <p:cTn id="255" dur="1000" fill="hold"/>
                                        <p:tgtEl>
                                          <p:spTgt spid="57"/>
                                        </p:tgtEl>
                                        <p:attrNameLst>
                                          <p:attrName>ppt_x</p:attrName>
                                        </p:attrNameLst>
                                      </p:cBhvr>
                                      <p:tavLst>
                                        <p:tav tm="0">
                                          <p:val>
                                            <p:strVal val="#ppt_x"/>
                                          </p:val>
                                        </p:tav>
                                        <p:tav tm="100000">
                                          <p:val>
                                            <p:strVal val="#ppt_x"/>
                                          </p:val>
                                        </p:tav>
                                      </p:tavLst>
                                    </p:anim>
                                    <p:anim calcmode="lin" valueType="num">
                                      <p:cBhvr>
                                        <p:cTn id="256" dur="1000" fill="hold"/>
                                        <p:tgtEl>
                                          <p:spTgt spid="57"/>
                                        </p:tgtEl>
                                        <p:attrNameLst>
                                          <p:attrName>ppt_y</p:attrName>
                                        </p:attrNameLst>
                                      </p:cBhvr>
                                      <p:tavLst>
                                        <p:tav tm="0">
                                          <p:val>
                                            <p:strVal val="#ppt_y+.1"/>
                                          </p:val>
                                        </p:tav>
                                        <p:tav tm="100000">
                                          <p:val>
                                            <p:strVal val="#ppt_y"/>
                                          </p:val>
                                        </p:tav>
                                      </p:tavLst>
                                    </p:anim>
                                  </p:childTnLst>
                                </p:cTn>
                              </p:par>
                              <p:par>
                                <p:cTn id="257" presetID="42" presetClass="entr" presetSubtype="0" fill="hold" nodeType="withEffect">
                                  <p:stCondLst>
                                    <p:cond delay="0"/>
                                  </p:stCondLst>
                                  <p:childTnLst>
                                    <p:set>
                                      <p:cBhvr>
                                        <p:cTn id="258" dur="1" fill="hold">
                                          <p:stCondLst>
                                            <p:cond delay="0"/>
                                          </p:stCondLst>
                                        </p:cTn>
                                        <p:tgtEl>
                                          <p:spTgt spid="59"/>
                                        </p:tgtEl>
                                        <p:attrNameLst>
                                          <p:attrName>style.visibility</p:attrName>
                                        </p:attrNameLst>
                                      </p:cBhvr>
                                      <p:to>
                                        <p:strVal val="visible"/>
                                      </p:to>
                                    </p:set>
                                    <p:animEffect transition="in" filter="fade">
                                      <p:cBhvr>
                                        <p:cTn id="259" dur="1000"/>
                                        <p:tgtEl>
                                          <p:spTgt spid="59"/>
                                        </p:tgtEl>
                                      </p:cBhvr>
                                    </p:animEffect>
                                    <p:anim calcmode="lin" valueType="num">
                                      <p:cBhvr>
                                        <p:cTn id="260" dur="1000" fill="hold"/>
                                        <p:tgtEl>
                                          <p:spTgt spid="59"/>
                                        </p:tgtEl>
                                        <p:attrNameLst>
                                          <p:attrName>ppt_x</p:attrName>
                                        </p:attrNameLst>
                                      </p:cBhvr>
                                      <p:tavLst>
                                        <p:tav tm="0">
                                          <p:val>
                                            <p:strVal val="#ppt_x"/>
                                          </p:val>
                                        </p:tav>
                                        <p:tav tm="100000">
                                          <p:val>
                                            <p:strVal val="#ppt_x"/>
                                          </p:val>
                                        </p:tav>
                                      </p:tavLst>
                                    </p:anim>
                                    <p:anim calcmode="lin" valueType="num">
                                      <p:cBhvr>
                                        <p:cTn id="261"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presetID="42" presetClass="entr" presetSubtype="0" fill="hold" nodeType="clickEffect">
                                  <p:stCondLst>
                                    <p:cond delay="0"/>
                                  </p:stCondLst>
                                  <p:childTnLst>
                                    <p:set>
                                      <p:cBhvr>
                                        <p:cTn id="265" dur="1" fill="hold">
                                          <p:stCondLst>
                                            <p:cond delay="0"/>
                                          </p:stCondLst>
                                        </p:cTn>
                                        <p:tgtEl>
                                          <p:spTgt spid="72"/>
                                        </p:tgtEl>
                                        <p:attrNameLst>
                                          <p:attrName>style.visibility</p:attrName>
                                        </p:attrNameLst>
                                      </p:cBhvr>
                                      <p:to>
                                        <p:strVal val="visible"/>
                                      </p:to>
                                    </p:set>
                                    <p:animEffect transition="in" filter="fade">
                                      <p:cBhvr>
                                        <p:cTn id="266" dur="1000"/>
                                        <p:tgtEl>
                                          <p:spTgt spid="72"/>
                                        </p:tgtEl>
                                      </p:cBhvr>
                                    </p:animEffect>
                                    <p:anim calcmode="lin" valueType="num">
                                      <p:cBhvr>
                                        <p:cTn id="267" dur="1000" fill="hold"/>
                                        <p:tgtEl>
                                          <p:spTgt spid="72"/>
                                        </p:tgtEl>
                                        <p:attrNameLst>
                                          <p:attrName>ppt_x</p:attrName>
                                        </p:attrNameLst>
                                      </p:cBhvr>
                                      <p:tavLst>
                                        <p:tav tm="0">
                                          <p:val>
                                            <p:strVal val="#ppt_x"/>
                                          </p:val>
                                        </p:tav>
                                        <p:tav tm="100000">
                                          <p:val>
                                            <p:strVal val="#ppt_x"/>
                                          </p:val>
                                        </p:tav>
                                      </p:tavLst>
                                    </p:anim>
                                    <p:anim calcmode="lin" valueType="num">
                                      <p:cBhvr>
                                        <p:cTn id="268"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69" fill="hold">
                      <p:stCondLst>
                        <p:cond delay="indefinite"/>
                      </p:stCondLst>
                      <p:childTnLst>
                        <p:par>
                          <p:cTn id="270" fill="hold">
                            <p:stCondLst>
                              <p:cond delay="0"/>
                            </p:stCondLst>
                            <p:childTnLst>
                              <p:par>
                                <p:cTn id="271" presetID="42" presetClass="entr" presetSubtype="0" fill="hold" nodeType="clickEffect">
                                  <p:stCondLst>
                                    <p:cond delay="0"/>
                                  </p:stCondLst>
                                  <p:childTnLst>
                                    <p:set>
                                      <p:cBhvr>
                                        <p:cTn id="272" dur="1" fill="hold">
                                          <p:stCondLst>
                                            <p:cond delay="0"/>
                                          </p:stCondLst>
                                        </p:cTn>
                                        <p:tgtEl>
                                          <p:spTgt spid="62"/>
                                        </p:tgtEl>
                                        <p:attrNameLst>
                                          <p:attrName>style.visibility</p:attrName>
                                        </p:attrNameLst>
                                      </p:cBhvr>
                                      <p:to>
                                        <p:strVal val="visible"/>
                                      </p:to>
                                    </p:set>
                                    <p:animEffect transition="in" filter="fade">
                                      <p:cBhvr>
                                        <p:cTn id="273" dur="1000"/>
                                        <p:tgtEl>
                                          <p:spTgt spid="62"/>
                                        </p:tgtEl>
                                      </p:cBhvr>
                                    </p:animEffect>
                                    <p:anim calcmode="lin" valueType="num">
                                      <p:cBhvr>
                                        <p:cTn id="274" dur="1000" fill="hold"/>
                                        <p:tgtEl>
                                          <p:spTgt spid="62"/>
                                        </p:tgtEl>
                                        <p:attrNameLst>
                                          <p:attrName>ppt_x</p:attrName>
                                        </p:attrNameLst>
                                      </p:cBhvr>
                                      <p:tavLst>
                                        <p:tav tm="0">
                                          <p:val>
                                            <p:strVal val="#ppt_x"/>
                                          </p:val>
                                        </p:tav>
                                        <p:tav tm="100000">
                                          <p:val>
                                            <p:strVal val="#ppt_x"/>
                                          </p:val>
                                        </p:tav>
                                      </p:tavLst>
                                    </p:anim>
                                    <p:anim calcmode="lin" valueType="num">
                                      <p:cBhvr>
                                        <p:cTn id="275" dur="1000" fill="hold"/>
                                        <p:tgtEl>
                                          <p:spTgt spid="62"/>
                                        </p:tgtEl>
                                        <p:attrNameLst>
                                          <p:attrName>ppt_y</p:attrName>
                                        </p:attrNameLst>
                                      </p:cBhvr>
                                      <p:tavLst>
                                        <p:tav tm="0">
                                          <p:val>
                                            <p:strVal val="#ppt_y+.1"/>
                                          </p:val>
                                        </p:tav>
                                        <p:tav tm="100000">
                                          <p:val>
                                            <p:strVal val="#ppt_y"/>
                                          </p:val>
                                        </p:tav>
                                      </p:tavLst>
                                    </p:anim>
                                  </p:childTnLst>
                                </p:cTn>
                              </p:par>
                              <p:par>
                                <p:cTn id="276" presetID="42" presetClass="entr" presetSubtype="0" fill="hold" grpId="0" nodeType="withEffect">
                                  <p:stCondLst>
                                    <p:cond delay="0"/>
                                  </p:stCondLst>
                                  <p:childTnLst>
                                    <p:set>
                                      <p:cBhvr>
                                        <p:cTn id="277" dur="1" fill="hold">
                                          <p:stCondLst>
                                            <p:cond delay="0"/>
                                          </p:stCondLst>
                                        </p:cTn>
                                        <p:tgtEl>
                                          <p:spTgt spid="71"/>
                                        </p:tgtEl>
                                        <p:attrNameLst>
                                          <p:attrName>style.visibility</p:attrName>
                                        </p:attrNameLst>
                                      </p:cBhvr>
                                      <p:to>
                                        <p:strVal val="visible"/>
                                      </p:to>
                                    </p:set>
                                    <p:animEffect transition="in" filter="fade">
                                      <p:cBhvr>
                                        <p:cTn id="278" dur="1000"/>
                                        <p:tgtEl>
                                          <p:spTgt spid="71"/>
                                        </p:tgtEl>
                                      </p:cBhvr>
                                    </p:animEffect>
                                    <p:anim calcmode="lin" valueType="num">
                                      <p:cBhvr>
                                        <p:cTn id="279" dur="1000" fill="hold"/>
                                        <p:tgtEl>
                                          <p:spTgt spid="71"/>
                                        </p:tgtEl>
                                        <p:attrNameLst>
                                          <p:attrName>ppt_x</p:attrName>
                                        </p:attrNameLst>
                                      </p:cBhvr>
                                      <p:tavLst>
                                        <p:tav tm="0">
                                          <p:val>
                                            <p:strVal val="#ppt_x"/>
                                          </p:val>
                                        </p:tav>
                                        <p:tav tm="100000">
                                          <p:val>
                                            <p:strVal val="#ppt_x"/>
                                          </p:val>
                                        </p:tav>
                                      </p:tavLst>
                                    </p:anim>
                                    <p:anim calcmode="lin" valueType="num">
                                      <p:cBhvr>
                                        <p:cTn id="280" dur="1000" fill="hold"/>
                                        <p:tgtEl>
                                          <p:spTgt spid="71"/>
                                        </p:tgtEl>
                                        <p:attrNameLst>
                                          <p:attrName>ppt_y</p:attrName>
                                        </p:attrNameLst>
                                      </p:cBhvr>
                                      <p:tavLst>
                                        <p:tav tm="0">
                                          <p:val>
                                            <p:strVal val="#ppt_y+.1"/>
                                          </p:val>
                                        </p:tav>
                                        <p:tav tm="100000">
                                          <p:val>
                                            <p:strVal val="#ppt_y"/>
                                          </p:val>
                                        </p:tav>
                                      </p:tavLst>
                                    </p:anim>
                                  </p:childTnLst>
                                </p:cTn>
                              </p:par>
                              <p:par>
                                <p:cTn id="281" presetID="42" presetClass="entr" presetSubtype="0" fill="hold" nodeType="withEffect">
                                  <p:stCondLst>
                                    <p:cond delay="0"/>
                                  </p:stCondLst>
                                  <p:childTnLst>
                                    <p:set>
                                      <p:cBhvr>
                                        <p:cTn id="282" dur="1" fill="hold">
                                          <p:stCondLst>
                                            <p:cond delay="0"/>
                                          </p:stCondLst>
                                        </p:cTn>
                                        <p:tgtEl>
                                          <p:spTgt spid="70"/>
                                        </p:tgtEl>
                                        <p:attrNameLst>
                                          <p:attrName>style.visibility</p:attrName>
                                        </p:attrNameLst>
                                      </p:cBhvr>
                                      <p:to>
                                        <p:strVal val="visible"/>
                                      </p:to>
                                    </p:set>
                                    <p:animEffect transition="in" filter="fade">
                                      <p:cBhvr>
                                        <p:cTn id="283" dur="1000"/>
                                        <p:tgtEl>
                                          <p:spTgt spid="70"/>
                                        </p:tgtEl>
                                      </p:cBhvr>
                                    </p:animEffect>
                                    <p:anim calcmode="lin" valueType="num">
                                      <p:cBhvr>
                                        <p:cTn id="284" dur="1000" fill="hold"/>
                                        <p:tgtEl>
                                          <p:spTgt spid="70"/>
                                        </p:tgtEl>
                                        <p:attrNameLst>
                                          <p:attrName>ppt_x</p:attrName>
                                        </p:attrNameLst>
                                      </p:cBhvr>
                                      <p:tavLst>
                                        <p:tav tm="0">
                                          <p:val>
                                            <p:strVal val="#ppt_x"/>
                                          </p:val>
                                        </p:tav>
                                        <p:tav tm="100000">
                                          <p:val>
                                            <p:strVal val="#ppt_x"/>
                                          </p:val>
                                        </p:tav>
                                      </p:tavLst>
                                    </p:anim>
                                    <p:anim calcmode="lin" valueType="num">
                                      <p:cBhvr>
                                        <p:cTn id="285" dur="1000" fill="hold"/>
                                        <p:tgtEl>
                                          <p:spTgt spid="70"/>
                                        </p:tgtEl>
                                        <p:attrNameLst>
                                          <p:attrName>ppt_y</p:attrName>
                                        </p:attrNameLst>
                                      </p:cBhvr>
                                      <p:tavLst>
                                        <p:tav tm="0">
                                          <p:val>
                                            <p:strVal val="#ppt_y+.1"/>
                                          </p:val>
                                        </p:tav>
                                        <p:tav tm="100000">
                                          <p:val>
                                            <p:strVal val="#ppt_y"/>
                                          </p:val>
                                        </p:tav>
                                      </p:tavLst>
                                    </p:anim>
                                  </p:childTnLst>
                                </p:cTn>
                              </p:par>
                              <p:par>
                                <p:cTn id="286" presetID="42" presetClass="entr" presetSubtype="0" fill="hold" grpId="0" nodeType="withEffect">
                                  <p:stCondLst>
                                    <p:cond delay="0"/>
                                  </p:stCondLst>
                                  <p:childTnLst>
                                    <p:set>
                                      <p:cBhvr>
                                        <p:cTn id="287" dur="1" fill="hold">
                                          <p:stCondLst>
                                            <p:cond delay="0"/>
                                          </p:stCondLst>
                                        </p:cTn>
                                        <p:tgtEl>
                                          <p:spTgt spid="61"/>
                                        </p:tgtEl>
                                        <p:attrNameLst>
                                          <p:attrName>style.visibility</p:attrName>
                                        </p:attrNameLst>
                                      </p:cBhvr>
                                      <p:to>
                                        <p:strVal val="visible"/>
                                      </p:to>
                                    </p:set>
                                    <p:animEffect transition="in" filter="fade">
                                      <p:cBhvr>
                                        <p:cTn id="288" dur="1000"/>
                                        <p:tgtEl>
                                          <p:spTgt spid="61"/>
                                        </p:tgtEl>
                                      </p:cBhvr>
                                    </p:animEffect>
                                    <p:anim calcmode="lin" valueType="num">
                                      <p:cBhvr>
                                        <p:cTn id="289" dur="1000" fill="hold"/>
                                        <p:tgtEl>
                                          <p:spTgt spid="61"/>
                                        </p:tgtEl>
                                        <p:attrNameLst>
                                          <p:attrName>ppt_x</p:attrName>
                                        </p:attrNameLst>
                                      </p:cBhvr>
                                      <p:tavLst>
                                        <p:tav tm="0">
                                          <p:val>
                                            <p:strVal val="#ppt_x"/>
                                          </p:val>
                                        </p:tav>
                                        <p:tav tm="100000">
                                          <p:val>
                                            <p:strVal val="#ppt_x"/>
                                          </p:val>
                                        </p:tav>
                                      </p:tavLst>
                                    </p:anim>
                                    <p:anim calcmode="lin" valueType="num">
                                      <p:cBhvr>
                                        <p:cTn id="290"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91" fill="hold">
                      <p:stCondLst>
                        <p:cond delay="indefinite"/>
                      </p:stCondLst>
                      <p:childTnLst>
                        <p:par>
                          <p:cTn id="292" fill="hold">
                            <p:stCondLst>
                              <p:cond delay="0"/>
                            </p:stCondLst>
                            <p:childTnLst>
                              <p:par>
                                <p:cTn id="293" presetID="42" presetClass="entr" presetSubtype="0" fill="hold" grpId="0" nodeType="clickEffect">
                                  <p:stCondLst>
                                    <p:cond delay="0"/>
                                  </p:stCondLst>
                                  <p:childTnLst>
                                    <p:set>
                                      <p:cBhvr>
                                        <p:cTn id="294" dur="1" fill="hold">
                                          <p:stCondLst>
                                            <p:cond delay="0"/>
                                          </p:stCondLst>
                                        </p:cTn>
                                        <p:tgtEl>
                                          <p:spTgt spid="51"/>
                                        </p:tgtEl>
                                        <p:attrNameLst>
                                          <p:attrName>style.visibility</p:attrName>
                                        </p:attrNameLst>
                                      </p:cBhvr>
                                      <p:to>
                                        <p:strVal val="visible"/>
                                      </p:to>
                                    </p:set>
                                    <p:animEffect transition="in" filter="fade">
                                      <p:cBhvr>
                                        <p:cTn id="295" dur="1000"/>
                                        <p:tgtEl>
                                          <p:spTgt spid="51"/>
                                        </p:tgtEl>
                                      </p:cBhvr>
                                    </p:animEffect>
                                    <p:anim calcmode="lin" valueType="num">
                                      <p:cBhvr>
                                        <p:cTn id="296" dur="1000" fill="hold"/>
                                        <p:tgtEl>
                                          <p:spTgt spid="51"/>
                                        </p:tgtEl>
                                        <p:attrNameLst>
                                          <p:attrName>ppt_x</p:attrName>
                                        </p:attrNameLst>
                                      </p:cBhvr>
                                      <p:tavLst>
                                        <p:tav tm="0">
                                          <p:val>
                                            <p:strVal val="#ppt_x"/>
                                          </p:val>
                                        </p:tav>
                                        <p:tav tm="100000">
                                          <p:val>
                                            <p:strVal val="#ppt_x"/>
                                          </p:val>
                                        </p:tav>
                                      </p:tavLst>
                                    </p:anim>
                                    <p:anim calcmode="lin" valueType="num">
                                      <p:cBhvr>
                                        <p:cTn id="297" dur="1000" fill="hold"/>
                                        <p:tgtEl>
                                          <p:spTgt spid="51"/>
                                        </p:tgtEl>
                                        <p:attrNameLst>
                                          <p:attrName>ppt_y</p:attrName>
                                        </p:attrNameLst>
                                      </p:cBhvr>
                                      <p:tavLst>
                                        <p:tav tm="0">
                                          <p:val>
                                            <p:strVal val="#ppt_y+.1"/>
                                          </p:val>
                                        </p:tav>
                                        <p:tav tm="100000">
                                          <p:val>
                                            <p:strVal val="#ppt_y"/>
                                          </p:val>
                                        </p:tav>
                                      </p:tavLst>
                                    </p:anim>
                                  </p:childTnLst>
                                </p:cTn>
                              </p:par>
                              <p:par>
                                <p:cTn id="298" presetID="42" presetClass="entr" presetSubtype="0" fill="hold" grpId="0" nodeType="withEffect">
                                  <p:stCondLst>
                                    <p:cond delay="0"/>
                                  </p:stCondLst>
                                  <p:childTnLst>
                                    <p:set>
                                      <p:cBhvr>
                                        <p:cTn id="299" dur="1" fill="hold">
                                          <p:stCondLst>
                                            <p:cond delay="0"/>
                                          </p:stCondLst>
                                        </p:cTn>
                                        <p:tgtEl>
                                          <p:spTgt spid="54"/>
                                        </p:tgtEl>
                                        <p:attrNameLst>
                                          <p:attrName>style.visibility</p:attrName>
                                        </p:attrNameLst>
                                      </p:cBhvr>
                                      <p:to>
                                        <p:strVal val="visible"/>
                                      </p:to>
                                    </p:set>
                                    <p:animEffect transition="in" filter="fade">
                                      <p:cBhvr>
                                        <p:cTn id="300" dur="1000"/>
                                        <p:tgtEl>
                                          <p:spTgt spid="54"/>
                                        </p:tgtEl>
                                      </p:cBhvr>
                                    </p:animEffect>
                                    <p:anim calcmode="lin" valueType="num">
                                      <p:cBhvr>
                                        <p:cTn id="301" dur="1000" fill="hold"/>
                                        <p:tgtEl>
                                          <p:spTgt spid="54"/>
                                        </p:tgtEl>
                                        <p:attrNameLst>
                                          <p:attrName>ppt_x</p:attrName>
                                        </p:attrNameLst>
                                      </p:cBhvr>
                                      <p:tavLst>
                                        <p:tav tm="0">
                                          <p:val>
                                            <p:strVal val="#ppt_x"/>
                                          </p:val>
                                        </p:tav>
                                        <p:tav tm="100000">
                                          <p:val>
                                            <p:strVal val="#ppt_x"/>
                                          </p:val>
                                        </p:tav>
                                      </p:tavLst>
                                    </p:anim>
                                    <p:anim calcmode="lin" valueType="num">
                                      <p:cBhvr>
                                        <p:cTn id="302" dur="1000" fill="hold"/>
                                        <p:tgtEl>
                                          <p:spTgt spid="54"/>
                                        </p:tgtEl>
                                        <p:attrNameLst>
                                          <p:attrName>ppt_y</p:attrName>
                                        </p:attrNameLst>
                                      </p:cBhvr>
                                      <p:tavLst>
                                        <p:tav tm="0">
                                          <p:val>
                                            <p:strVal val="#ppt_y+.1"/>
                                          </p:val>
                                        </p:tav>
                                        <p:tav tm="100000">
                                          <p:val>
                                            <p:strVal val="#ppt_y"/>
                                          </p:val>
                                        </p:tav>
                                      </p:tavLst>
                                    </p:anim>
                                  </p:childTnLst>
                                </p:cTn>
                              </p:par>
                              <p:par>
                                <p:cTn id="303" presetID="42" presetClass="entr" presetSubtype="0" fill="hold" nodeType="withEffect">
                                  <p:stCondLst>
                                    <p:cond delay="0"/>
                                  </p:stCondLst>
                                  <p:childTnLst>
                                    <p:set>
                                      <p:cBhvr>
                                        <p:cTn id="304" dur="1" fill="hold">
                                          <p:stCondLst>
                                            <p:cond delay="0"/>
                                          </p:stCondLst>
                                        </p:cTn>
                                        <p:tgtEl>
                                          <p:spTgt spid="58"/>
                                        </p:tgtEl>
                                        <p:attrNameLst>
                                          <p:attrName>style.visibility</p:attrName>
                                        </p:attrNameLst>
                                      </p:cBhvr>
                                      <p:to>
                                        <p:strVal val="visible"/>
                                      </p:to>
                                    </p:set>
                                    <p:animEffect transition="in" filter="fade">
                                      <p:cBhvr>
                                        <p:cTn id="305" dur="1000"/>
                                        <p:tgtEl>
                                          <p:spTgt spid="58"/>
                                        </p:tgtEl>
                                      </p:cBhvr>
                                    </p:animEffect>
                                    <p:anim calcmode="lin" valueType="num">
                                      <p:cBhvr>
                                        <p:cTn id="306" dur="1000" fill="hold"/>
                                        <p:tgtEl>
                                          <p:spTgt spid="58"/>
                                        </p:tgtEl>
                                        <p:attrNameLst>
                                          <p:attrName>ppt_x</p:attrName>
                                        </p:attrNameLst>
                                      </p:cBhvr>
                                      <p:tavLst>
                                        <p:tav tm="0">
                                          <p:val>
                                            <p:strVal val="#ppt_x"/>
                                          </p:val>
                                        </p:tav>
                                        <p:tav tm="100000">
                                          <p:val>
                                            <p:strVal val="#ppt_x"/>
                                          </p:val>
                                        </p:tav>
                                      </p:tavLst>
                                    </p:anim>
                                    <p:anim calcmode="lin" valueType="num">
                                      <p:cBhvr>
                                        <p:cTn id="307" dur="1000" fill="hold"/>
                                        <p:tgtEl>
                                          <p:spTgt spid="58"/>
                                        </p:tgtEl>
                                        <p:attrNameLst>
                                          <p:attrName>ppt_y</p:attrName>
                                        </p:attrNameLst>
                                      </p:cBhvr>
                                      <p:tavLst>
                                        <p:tav tm="0">
                                          <p:val>
                                            <p:strVal val="#ppt_y+.1"/>
                                          </p:val>
                                        </p:tav>
                                        <p:tav tm="100000">
                                          <p:val>
                                            <p:strVal val="#ppt_y"/>
                                          </p:val>
                                        </p:tav>
                                      </p:tavLst>
                                    </p:anim>
                                  </p:childTnLst>
                                </p:cTn>
                              </p:par>
                              <p:par>
                                <p:cTn id="308" presetID="42" presetClass="entr" presetSubtype="0" fill="hold" nodeType="withEffect">
                                  <p:stCondLst>
                                    <p:cond delay="0"/>
                                  </p:stCondLst>
                                  <p:childTnLst>
                                    <p:set>
                                      <p:cBhvr>
                                        <p:cTn id="309" dur="1" fill="hold">
                                          <p:stCondLst>
                                            <p:cond delay="0"/>
                                          </p:stCondLst>
                                        </p:cTn>
                                        <p:tgtEl>
                                          <p:spTgt spid="60"/>
                                        </p:tgtEl>
                                        <p:attrNameLst>
                                          <p:attrName>style.visibility</p:attrName>
                                        </p:attrNameLst>
                                      </p:cBhvr>
                                      <p:to>
                                        <p:strVal val="visible"/>
                                      </p:to>
                                    </p:set>
                                    <p:animEffect transition="in" filter="fade">
                                      <p:cBhvr>
                                        <p:cTn id="310" dur="1000"/>
                                        <p:tgtEl>
                                          <p:spTgt spid="60"/>
                                        </p:tgtEl>
                                      </p:cBhvr>
                                    </p:animEffect>
                                    <p:anim calcmode="lin" valueType="num">
                                      <p:cBhvr>
                                        <p:cTn id="311" dur="1000" fill="hold"/>
                                        <p:tgtEl>
                                          <p:spTgt spid="60"/>
                                        </p:tgtEl>
                                        <p:attrNameLst>
                                          <p:attrName>ppt_x</p:attrName>
                                        </p:attrNameLst>
                                      </p:cBhvr>
                                      <p:tavLst>
                                        <p:tav tm="0">
                                          <p:val>
                                            <p:strVal val="#ppt_x"/>
                                          </p:val>
                                        </p:tav>
                                        <p:tav tm="100000">
                                          <p:val>
                                            <p:strVal val="#ppt_x"/>
                                          </p:val>
                                        </p:tav>
                                      </p:tavLst>
                                    </p:anim>
                                    <p:anim calcmode="lin" valueType="num">
                                      <p:cBhvr>
                                        <p:cTn id="31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313" fill="hold">
                      <p:stCondLst>
                        <p:cond delay="indefinite"/>
                      </p:stCondLst>
                      <p:childTnLst>
                        <p:par>
                          <p:cTn id="314" fill="hold">
                            <p:stCondLst>
                              <p:cond delay="0"/>
                            </p:stCondLst>
                            <p:childTnLst>
                              <p:par>
                                <p:cTn id="315" presetID="42" presetClass="entr" presetSubtype="0" fill="hold" nodeType="clickEffect">
                                  <p:stCondLst>
                                    <p:cond delay="0"/>
                                  </p:stCondLst>
                                  <p:childTnLst>
                                    <p:set>
                                      <p:cBhvr>
                                        <p:cTn id="316" dur="1" fill="hold">
                                          <p:stCondLst>
                                            <p:cond delay="0"/>
                                          </p:stCondLst>
                                        </p:cTn>
                                        <p:tgtEl>
                                          <p:spTgt spid="73"/>
                                        </p:tgtEl>
                                        <p:attrNameLst>
                                          <p:attrName>style.visibility</p:attrName>
                                        </p:attrNameLst>
                                      </p:cBhvr>
                                      <p:to>
                                        <p:strVal val="visible"/>
                                      </p:to>
                                    </p:set>
                                    <p:animEffect transition="in" filter="fade">
                                      <p:cBhvr>
                                        <p:cTn id="317" dur="1000"/>
                                        <p:tgtEl>
                                          <p:spTgt spid="73"/>
                                        </p:tgtEl>
                                      </p:cBhvr>
                                    </p:animEffect>
                                    <p:anim calcmode="lin" valueType="num">
                                      <p:cBhvr>
                                        <p:cTn id="318" dur="1000" fill="hold"/>
                                        <p:tgtEl>
                                          <p:spTgt spid="73"/>
                                        </p:tgtEl>
                                        <p:attrNameLst>
                                          <p:attrName>ppt_x</p:attrName>
                                        </p:attrNameLst>
                                      </p:cBhvr>
                                      <p:tavLst>
                                        <p:tav tm="0">
                                          <p:val>
                                            <p:strVal val="#ppt_x"/>
                                          </p:val>
                                        </p:tav>
                                        <p:tav tm="100000">
                                          <p:val>
                                            <p:strVal val="#ppt_x"/>
                                          </p:val>
                                        </p:tav>
                                      </p:tavLst>
                                    </p:anim>
                                    <p:anim calcmode="lin" valueType="num">
                                      <p:cBhvr>
                                        <p:cTn id="319"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320" fill="hold">
                      <p:stCondLst>
                        <p:cond delay="indefinite"/>
                      </p:stCondLst>
                      <p:childTnLst>
                        <p:par>
                          <p:cTn id="321" fill="hold">
                            <p:stCondLst>
                              <p:cond delay="0"/>
                            </p:stCondLst>
                            <p:childTnLst>
                              <p:par>
                                <p:cTn id="322" presetID="42" presetClass="entr" presetSubtype="0" fill="hold" grpId="0" nodeType="clickEffect">
                                  <p:stCondLst>
                                    <p:cond delay="0"/>
                                  </p:stCondLst>
                                  <p:childTnLst>
                                    <p:set>
                                      <p:cBhvr>
                                        <p:cTn id="323" dur="1" fill="hold">
                                          <p:stCondLst>
                                            <p:cond delay="0"/>
                                          </p:stCondLst>
                                        </p:cTn>
                                        <p:tgtEl>
                                          <p:spTgt spid="74"/>
                                        </p:tgtEl>
                                        <p:attrNameLst>
                                          <p:attrName>style.visibility</p:attrName>
                                        </p:attrNameLst>
                                      </p:cBhvr>
                                      <p:to>
                                        <p:strVal val="visible"/>
                                      </p:to>
                                    </p:set>
                                    <p:animEffect transition="in" filter="fade">
                                      <p:cBhvr>
                                        <p:cTn id="324" dur="1000"/>
                                        <p:tgtEl>
                                          <p:spTgt spid="74"/>
                                        </p:tgtEl>
                                      </p:cBhvr>
                                    </p:animEffect>
                                    <p:anim calcmode="lin" valueType="num">
                                      <p:cBhvr>
                                        <p:cTn id="325" dur="1000" fill="hold"/>
                                        <p:tgtEl>
                                          <p:spTgt spid="74"/>
                                        </p:tgtEl>
                                        <p:attrNameLst>
                                          <p:attrName>ppt_x</p:attrName>
                                        </p:attrNameLst>
                                      </p:cBhvr>
                                      <p:tavLst>
                                        <p:tav tm="0">
                                          <p:val>
                                            <p:strVal val="#ppt_x"/>
                                          </p:val>
                                        </p:tav>
                                        <p:tav tm="100000">
                                          <p:val>
                                            <p:strVal val="#ppt_x"/>
                                          </p:val>
                                        </p:tav>
                                      </p:tavLst>
                                    </p:anim>
                                    <p:anim calcmode="lin" valueType="num">
                                      <p:cBhvr>
                                        <p:cTn id="326"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2" grpId="0"/>
      <p:bldP spid="15" grpId="0"/>
      <p:bldP spid="16" grpId="0" animBg="1"/>
      <p:bldP spid="18" grpId="0"/>
      <p:bldP spid="22" grpId="0"/>
      <p:bldP spid="23" grpId="0" animBg="1"/>
      <p:bldP spid="26" grpId="0"/>
      <p:bldP spid="32" grpId="0"/>
      <p:bldP spid="36" grpId="0"/>
      <p:bldP spid="37" grpId="0" animBg="1"/>
      <p:bldP spid="37" grpId="1" animBg="1"/>
      <p:bldP spid="48" grpId="0"/>
      <p:bldP spid="50" grpId="0" animBg="1"/>
      <p:bldP spid="51" grpId="0" animBg="1"/>
      <p:bldP spid="53" grpId="0"/>
      <p:bldP spid="54" grpId="0"/>
      <p:bldP spid="61" grpId="0"/>
      <p:bldP spid="63" grpId="0"/>
      <p:bldP spid="66" grpId="0" animBg="1"/>
      <p:bldP spid="67" grpId="0" animBg="1"/>
      <p:bldP spid="69" grpId="0"/>
      <p:bldP spid="71" grpId="0"/>
      <p:bldP spid="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Platshållare för datum 2"/>
          <p:cNvSpPr>
            <a:spLocks noGrp="1"/>
          </p:cNvSpPr>
          <p:nvPr>
            <p:ph type="dt" sz="half" idx="1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1326983" indent="-510378" eaLnBrk="0" hangingPunct="0">
              <a:defRPr>
                <a:solidFill>
                  <a:schemeClr val="tx1"/>
                </a:solidFill>
                <a:latin typeface="Arial" charset="0"/>
                <a:ea typeface="ＭＳ Ｐゴシック" charset="0"/>
              </a:defRPr>
            </a:lvl2pPr>
            <a:lvl3pPr marL="2041512" indent="-408302" eaLnBrk="0" hangingPunct="0">
              <a:defRPr>
                <a:solidFill>
                  <a:schemeClr val="tx1"/>
                </a:solidFill>
                <a:latin typeface="Arial" charset="0"/>
                <a:ea typeface="ＭＳ Ｐゴシック" charset="0"/>
              </a:defRPr>
            </a:lvl3pPr>
            <a:lvl4pPr marL="2858117" indent="-408302" eaLnBrk="0" hangingPunct="0">
              <a:defRPr>
                <a:solidFill>
                  <a:schemeClr val="tx1"/>
                </a:solidFill>
                <a:latin typeface="Arial" charset="0"/>
                <a:ea typeface="ＭＳ Ｐゴシック" charset="0"/>
              </a:defRPr>
            </a:lvl4pPr>
            <a:lvl5pPr marL="3674722" indent="-408302" eaLnBrk="0" hangingPunct="0">
              <a:defRPr>
                <a:solidFill>
                  <a:schemeClr val="tx1"/>
                </a:solidFill>
                <a:latin typeface="Arial" charset="0"/>
                <a:ea typeface="ＭＳ Ｐゴシック" charset="0"/>
              </a:defRPr>
            </a:lvl5pPr>
            <a:lvl6pPr marL="4491327" indent="-408302" eaLnBrk="0" fontAlgn="base" hangingPunct="0">
              <a:spcBef>
                <a:spcPct val="0"/>
              </a:spcBef>
              <a:spcAft>
                <a:spcPct val="0"/>
              </a:spcAft>
              <a:defRPr>
                <a:solidFill>
                  <a:schemeClr val="tx1"/>
                </a:solidFill>
                <a:latin typeface="Arial" charset="0"/>
                <a:ea typeface="ＭＳ Ｐゴシック" charset="0"/>
              </a:defRPr>
            </a:lvl6pPr>
            <a:lvl7pPr marL="5307932" indent="-408302" eaLnBrk="0" fontAlgn="base" hangingPunct="0">
              <a:spcBef>
                <a:spcPct val="0"/>
              </a:spcBef>
              <a:spcAft>
                <a:spcPct val="0"/>
              </a:spcAft>
              <a:defRPr>
                <a:solidFill>
                  <a:schemeClr val="tx1"/>
                </a:solidFill>
                <a:latin typeface="Arial" charset="0"/>
                <a:ea typeface="ＭＳ Ｐゴシック" charset="0"/>
              </a:defRPr>
            </a:lvl7pPr>
            <a:lvl8pPr marL="6124537" indent="-408302" eaLnBrk="0" fontAlgn="base" hangingPunct="0">
              <a:spcBef>
                <a:spcPct val="0"/>
              </a:spcBef>
              <a:spcAft>
                <a:spcPct val="0"/>
              </a:spcAft>
              <a:defRPr>
                <a:solidFill>
                  <a:schemeClr val="tx1"/>
                </a:solidFill>
                <a:latin typeface="Arial" charset="0"/>
                <a:ea typeface="ＭＳ Ｐゴシック" charset="0"/>
              </a:defRPr>
            </a:lvl8pPr>
            <a:lvl9pPr marL="6941142" indent="-40830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815DC08-848A-254E-A37E-C2E5DAD740B5}" type="datetime1">
              <a:rPr lang="sv-SE" smtClean="0">
                <a:cs typeface="Arial" charset="0"/>
              </a:rPr>
              <a:t>2019-08-16</a:t>
            </a:fld>
            <a:endParaRPr lang="sv-SE" dirty="0">
              <a:cs typeface="Arial" charset="0"/>
            </a:endParaRPr>
          </a:p>
        </p:txBody>
      </p:sp>
      <p:sp>
        <p:nvSpPr>
          <p:cNvPr id="9220" name="Platshållare för bildnummer 3"/>
          <p:cNvSpPr>
            <a:spLocks noGrp="1"/>
          </p:cNvSpPr>
          <p:nvPr>
            <p:ph type="sldNum" sz="quarter" idx="1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1326983" indent="-510378" eaLnBrk="0" hangingPunct="0">
              <a:defRPr>
                <a:solidFill>
                  <a:schemeClr val="tx1"/>
                </a:solidFill>
                <a:latin typeface="Arial" charset="0"/>
                <a:ea typeface="ＭＳ Ｐゴシック" charset="0"/>
              </a:defRPr>
            </a:lvl2pPr>
            <a:lvl3pPr marL="2041512" indent="-408302" eaLnBrk="0" hangingPunct="0">
              <a:defRPr>
                <a:solidFill>
                  <a:schemeClr val="tx1"/>
                </a:solidFill>
                <a:latin typeface="Arial" charset="0"/>
                <a:ea typeface="ＭＳ Ｐゴシック" charset="0"/>
              </a:defRPr>
            </a:lvl3pPr>
            <a:lvl4pPr marL="2858117" indent="-408302" eaLnBrk="0" hangingPunct="0">
              <a:defRPr>
                <a:solidFill>
                  <a:schemeClr val="tx1"/>
                </a:solidFill>
                <a:latin typeface="Arial" charset="0"/>
                <a:ea typeface="ＭＳ Ｐゴシック" charset="0"/>
              </a:defRPr>
            </a:lvl4pPr>
            <a:lvl5pPr marL="3674722" indent="-408302" eaLnBrk="0" hangingPunct="0">
              <a:defRPr>
                <a:solidFill>
                  <a:schemeClr val="tx1"/>
                </a:solidFill>
                <a:latin typeface="Arial" charset="0"/>
                <a:ea typeface="ＭＳ Ｐゴシック" charset="0"/>
              </a:defRPr>
            </a:lvl5pPr>
            <a:lvl6pPr marL="4491327" indent="-408302" eaLnBrk="0" fontAlgn="base" hangingPunct="0">
              <a:spcBef>
                <a:spcPct val="0"/>
              </a:spcBef>
              <a:spcAft>
                <a:spcPct val="0"/>
              </a:spcAft>
              <a:defRPr>
                <a:solidFill>
                  <a:schemeClr val="tx1"/>
                </a:solidFill>
                <a:latin typeface="Arial" charset="0"/>
                <a:ea typeface="ＭＳ Ｐゴシック" charset="0"/>
              </a:defRPr>
            </a:lvl6pPr>
            <a:lvl7pPr marL="5307932" indent="-408302" eaLnBrk="0" fontAlgn="base" hangingPunct="0">
              <a:spcBef>
                <a:spcPct val="0"/>
              </a:spcBef>
              <a:spcAft>
                <a:spcPct val="0"/>
              </a:spcAft>
              <a:defRPr>
                <a:solidFill>
                  <a:schemeClr val="tx1"/>
                </a:solidFill>
                <a:latin typeface="Arial" charset="0"/>
                <a:ea typeface="ＭＳ Ｐゴシック" charset="0"/>
              </a:defRPr>
            </a:lvl7pPr>
            <a:lvl8pPr marL="6124537" indent="-408302" eaLnBrk="0" fontAlgn="base" hangingPunct="0">
              <a:spcBef>
                <a:spcPct val="0"/>
              </a:spcBef>
              <a:spcAft>
                <a:spcPct val="0"/>
              </a:spcAft>
              <a:defRPr>
                <a:solidFill>
                  <a:schemeClr val="tx1"/>
                </a:solidFill>
                <a:latin typeface="Arial" charset="0"/>
                <a:ea typeface="ＭＳ Ｐゴシック" charset="0"/>
              </a:defRPr>
            </a:lvl8pPr>
            <a:lvl9pPr marL="6941142" indent="-40830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4F34AF2-DE9D-9C40-A7F3-DB552EC35CC4}" type="slidenum">
              <a:rPr lang="sv-SE">
                <a:cs typeface="Arial" charset="0"/>
              </a:rPr>
              <a:pPr eaLnBrk="1" hangingPunct="1"/>
              <a:t>4</a:t>
            </a:fld>
            <a:endParaRPr lang="sv-SE">
              <a:cs typeface="Arial" charset="0"/>
            </a:endParaRPr>
          </a:p>
        </p:txBody>
      </p:sp>
      <p:pic>
        <p:nvPicPr>
          <p:cNvPr id="7" name="Bildobjekt 6"/>
          <p:cNvPicPr>
            <a:picLocks noChangeAspect="1"/>
          </p:cNvPicPr>
          <p:nvPr/>
        </p:nvPicPr>
        <p:blipFill>
          <a:blip r:embed="rId3"/>
          <a:stretch>
            <a:fillRect/>
          </a:stretch>
        </p:blipFill>
        <p:spPr>
          <a:xfrm>
            <a:off x="1270093" y="4839335"/>
            <a:ext cx="7556932" cy="4328728"/>
          </a:xfrm>
          <a:prstGeom prst="rect">
            <a:avLst/>
          </a:prstGeom>
        </p:spPr>
      </p:pic>
      <p:pic>
        <p:nvPicPr>
          <p:cNvPr id="8" name="Bildobjekt 7"/>
          <p:cNvPicPr>
            <a:picLocks noChangeAspect="1"/>
          </p:cNvPicPr>
          <p:nvPr/>
        </p:nvPicPr>
        <p:blipFill>
          <a:blip r:embed="rId4"/>
          <a:stretch>
            <a:fillRect/>
          </a:stretch>
        </p:blipFill>
        <p:spPr>
          <a:xfrm>
            <a:off x="8827025" y="1454445"/>
            <a:ext cx="7533692" cy="4297388"/>
          </a:xfrm>
          <a:prstGeom prst="rect">
            <a:avLst/>
          </a:prstGeom>
        </p:spPr>
      </p:pic>
      <p:pic>
        <p:nvPicPr>
          <p:cNvPr id="2" name="Bildobjekt 1"/>
          <p:cNvPicPr>
            <a:picLocks noChangeAspect="1"/>
          </p:cNvPicPr>
          <p:nvPr/>
        </p:nvPicPr>
        <p:blipFill>
          <a:blip r:embed="rId5"/>
          <a:stretch>
            <a:fillRect/>
          </a:stretch>
        </p:blipFill>
        <p:spPr>
          <a:xfrm>
            <a:off x="8827025" y="5915594"/>
            <a:ext cx="7619014" cy="1996504"/>
          </a:xfrm>
          <a:prstGeom prst="rect">
            <a:avLst/>
          </a:prstGeom>
        </p:spPr>
      </p:pic>
      <p:pic>
        <p:nvPicPr>
          <p:cNvPr id="3" name="Bildobjekt 2"/>
          <p:cNvPicPr>
            <a:picLocks noChangeAspect="1"/>
          </p:cNvPicPr>
          <p:nvPr/>
        </p:nvPicPr>
        <p:blipFill>
          <a:blip r:embed="rId6"/>
          <a:stretch>
            <a:fillRect/>
          </a:stretch>
        </p:blipFill>
        <p:spPr>
          <a:xfrm>
            <a:off x="1809420" y="1405580"/>
            <a:ext cx="7017605" cy="17226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914560" y="1156075"/>
            <a:ext cx="14040000" cy="1715029"/>
          </a:xfrm>
        </p:spPr>
        <p:txBody>
          <a:bodyPr/>
          <a:lstStyle/>
          <a:p>
            <a:r>
              <a:rPr lang="sv-SE" dirty="0" smtClean="0"/>
              <a:t>Varför?</a:t>
            </a:r>
            <a:endParaRPr lang="sv-SE" dirty="0"/>
          </a:p>
        </p:txBody>
      </p:sp>
      <p:sp>
        <p:nvSpPr>
          <p:cNvPr id="5" name="Platshållare för datum 4"/>
          <p:cNvSpPr>
            <a:spLocks noGrp="1"/>
          </p:cNvSpPr>
          <p:nvPr>
            <p:ph type="dt" sz="half" idx="14"/>
          </p:nvPr>
        </p:nvSpPr>
        <p:spPr/>
        <p:txBody>
          <a:bodyPr/>
          <a:lstStyle/>
          <a:p>
            <a:fld id="{EF74FC34-CF51-934F-B8BF-4422A5ACD8FA}" type="datetime1">
              <a:rPr lang="sv-SE" smtClean="0"/>
              <a:t>2019-08-16</a:t>
            </a:fld>
            <a:endParaRPr lang="sv-SE"/>
          </a:p>
        </p:txBody>
      </p:sp>
      <p:sp>
        <p:nvSpPr>
          <p:cNvPr id="6" name="Platshållare för bildnummer 5"/>
          <p:cNvSpPr>
            <a:spLocks noGrp="1"/>
          </p:cNvSpPr>
          <p:nvPr>
            <p:ph type="sldNum" sz="quarter" idx="15"/>
          </p:nvPr>
        </p:nvSpPr>
        <p:spPr/>
        <p:txBody>
          <a:bodyPr/>
          <a:lstStyle/>
          <a:p>
            <a:fld id="{4056BE69-F470-4146-8FB1-DDF2850709FE}" type="slidenum">
              <a:rPr lang="sv-SE" smtClean="0"/>
              <a:pPr/>
              <a:t>5</a:t>
            </a:fld>
            <a:endParaRPr lang="sv-SE"/>
          </a:p>
        </p:txBody>
      </p:sp>
      <p:sp>
        <p:nvSpPr>
          <p:cNvPr id="7" name="Platshållare för innehåll 2"/>
          <p:cNvSpPr txBox="1">
            <a:spLocks/>
          </p:cNvSpPr>
          <p:nvPr/>
        </p:nvSpPr>
        <p:spPr bwMode="auto">
          <a:xfrm>
            <a:off x="1066800" y="3302985"/>
            <a:ext cx="7513320" cy="54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77800" indent="-177800" algn="l" defTabSz="457200" rtl="0" eaLnBrk="1" fontAlgn="base" hangingPunct="1">
              <a:spcBef>
                <a:spcPct val="20000"/>
              </a:spcBef>
              <a:spcAft>
                <a:spcPct val="0"/>
              </a:spcAft>
              <a:buFontTx/>
              <a:buNone/>
              <a:defRPr lang="sv-SE" sz="2000" b="0" i="0" kern="1200">
                <a:solidFill>
                  <a:schemeClr val="tx1"/>
                </a:solidFill>
                <a:latin typeface="Arial" pitchFamily="34" charset="0"/>
                <a:ea typeface="ＭＳ Ｐゴシック" pitchFamily="68" charset="-128"/>
                <a:cs typeface="Arial" pitchFamily="34" charset="0"/>
              </a:defRPr>
            </a:lvl1pPr>
            <a:lvl2pPr marL="742950" indent="-285750" algn="l" defTabSz="457200" rtl="0" eaLnBrk="1" fontAlgn="base" hangingPunct="1">
              <a:spcBef>
                <a:spcPct val="20000"/>
              </a:spcBef>
              <a:spcAft>
                <a:spcPct val="0"/>
              </a:spcAft>
              <a:buFontTx/>
              <a:buNone/>
              <a:defRPr sz="2000" b="0" i="0" kern="1200">
                <a:solidFill>
                  <a:schemeClr val="tx1"/>
                </a:solidFill>
                <a:latin typeface="Sabon LT Std"/>
                <a:ea typeface="ＭＳ Ｐゴシック" pitchFamily="68" charset="-128"/>
                <a:cs typeface="Sabon LT Std" pitchFamily="18" charset="0"/>
              </a:defRPr>
            </a:lvl2pPr>
            <a:lvl3pPr marL="1143000" indent="-228600" algn="l" defTabSz="457200" rtl="0" eaLnBrk="1" fontAlgn="base" hangingPunct="1">
              <a:spcBef>
                <a:spcPct val="20000"/>
              </a:spcBef>
              <a:spcAft>
                <a:spcPct val="0"/>
              </a:spcAft>
              <a:buFontTx/>
              <a:buNone/>
              <a:defRPr sz="1800" b="0" i="0" kern="1200">
                <a:solidFill>
                  <a:schemeClr val="tx1"/>
                </a:solidFill>
                <a:latin typeface="Sabon LT Std"/>
                <a:ea typeface="ＭＳ Ｐゴシック" pitchFamily="68" charset="-128"/>
                <a:cs typeface="Sabon LT Std"/>
              </a:defRPr>
            </a:lvl3pPr>
            <a:lvl4pPr marL="1600200" indent="-228600" algn="l" defTabSz="457200" rtl="0" eaLnBrk="1" fontAlgn="base" hangingPunct="1">
              <a:spcBef>
                <a:spcPct val="20000"/>
              </a:spcBef>
              <a:spcAft>
                <a:spcPct val="0"/>
              </a:spcAft>
              <a:buFontTx/>
              <a:buNone/>
              <a:defRPr sz="1600" b="0" i="0" kern="1200">
                <a:solidFill>
                  <a:schemeClr val="tx1"/>
                </a:solidFill>
                <a:latin typeface="Sabon LT Std"/>
                <a:ea typeface="ＭＳ Ｐゴシック" pitchFamily="68" charset="-128"/>
                <a:cs typeface="Sabon LT Std"/>
              </a:defRPr>
            </a:lvl4pPr>
            <a:lvl5pPr marL="2057400" indent="-228600" algn="l" defTabSz="457200" rtl="0" eaLnBrk="1" fontAlgn="base" hangingPunct="1">
              <a:spcBef>
                <a:spcPct val="20000"/>
              </a:spcBef>
              <a:spcAft>
                <a:spcPct val="0"/>
              </a:spcAft>
              <a:buFontTx/>
              <a:buNone/>
              <a:defRPr sz="1200" b="0" i="0" kern="1200">
                <a:solidFill>
                  <a:schemeClr val="tx1"/>
                </a:solidFill>
                <a:latin typeface="Sabon LT Std"/>
                <a:ea typeface="ＭＳ Ｐゴシック" pitchFamily="68" charset="-128"/>
                <a:cs typeface="Sabon 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Ett sätt att arbeta systematiskt med att förbättra och kvalitetssäkra de processer som ger förbättrade arbets- och karriärvillkor för forskande personal vid Örebro universitet.</a:t>
            </a:r>
          </a:p>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Erhålla utmärkelsen ”HR </a:t>
            </a:r>
            <a:r>
              <a:rPr kumimoji="0" lang="sv-SE" sz="2400" b="0" i="0" u="none" strike="noStrike" kern="1200" cap="none" spc="0" normalizeH="0" baseline="0" noProof="0" dirty="0" err="1" smtClean="0">
                <a:ln>
                  <a:noFill/>
                </a:ln>
                <a:solidFill>
                  <a:sysClr val="windowText" lastClr="000000"/>
                </a:solidFill>
                <a:effectLst/>
                <a:uLnTx/>
                <a:uFillTx/>
                <a:latin typeface="Arial" pitchFamily="34" charset="0"/>
                <a:cs typeface="Arial" pitchFamily="34" charset="0"/>
              </a:rPr>
              <a:t>Excellence</a:t>
            </a:r>
            <a:r>
              <a:rPr kumimoji="0" lang="sv-SE" sz="24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 in research” som kan hjälpa till att attrahera forskare från hela världen.</a:t>
            </a:r>
          </a:p>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Underlätta förfarande vid ansökan och ökade förutsättningar att erhålla EU-forskningsmedel.</a:t>
            </a:r>
          </a:p>
        </p:txBody>
      </p:sp>
      <p:pic>
        <p:nvPicPr>
          <p:cNvPr id="38" name="Platshållare för bild 3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079" r="8079"/>
          <a:stretch>
            <a:fillRect/>
          </a:stretch>
        </p:blipFill>
        <p:spPr>
          <a:xfrm>
            <a:off x="9976168" y="3302985"/>
            <a:ext cx="5940425" cy="5418137"/>
          </a:xfrm>
          <a:prstGeom prst="rect">
            <a:avLst/>
          </a:prstGeom>
        </p:spPr>
      </p:pic>
    </p:spTree>
    <p:extLst>
      <p:ext uri="{BB962C8B-B14F-4D97-AF65-F5344CB8AC3E}">
        <p14:creationId xmlns:p14="http://schemas.microsoft.com/office/powerpoint/2010/main" val="68137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4"/>
          </p:nvPr>
        </p:nvSpPr>
        <p:spPr/>
        <p:txBody>
          <a:bodyPr/>
          <a:lstStyle/>
          <a:p>
            <a:fld id="{20C832D1-BDA9-B04D-9D8C-2F4D534D770C}" type="datetime1">
              <a:rPr lang="sv-SE" smtClean="0"/>
              <a:t>2019-08-16</a:t>
            </a:fld>
            <a:endParaRPr lang="sv-SE"/>
          </a:p>
        </p:txBody>
      </p:sp>
      <p:sp>
        <p:nvSpPr>
          <p:cNvPr id="4" name="Platshållare för bildnummer 3"/>
          <p:cNvSpPr>
            <a:spLocks noGrp="1"/>
          </p:cNvSpPr>
          <p:nvPr>
            <p:ph type="sldNum" sz="quarter" idx="15"/>
          </p:nvPr>
        </p:nvSpPr>
        <p:spPr/>
        <p:txBody>
          <a:bodyPr/>
          <a:lstStyle/>
          <a:p>
            <a:fld id="{F9C95BD0-DA40-594F-8BF4-06A679000FE7}" type="slidenum">
              <a:rPr lang="sv-SE" smtClean="0"/>
              <a:pPr/>
              <a:t>6</a:t>
            </a:fld>
            <a:endParaRPr lang="sv-SE"/>
          </a:p>
        </p:txBody>
      </p:sp>
      <p:pic>
        <p:nvPicPr>
          <p:cNvPr id="5" name="Platshållare för innehåll 4"/>
          <p:cNvPicPr>
            <a:picLocks noGrp="1" noChangeAspect="1"/>
          </p:cNvPicPr>
          <p:nvPr>
            <p:ph type="pic" sz="quarter" idx="13"/>
          </p:nvPr>
        </p:nvPicPr>
        <p:blipFill>
          <a:blip r:embed="rId3"/>
          <a:srcRect t="6171" b="6171"/>
          <a:stretch>
            <a:fillRect/>
          </a:stretch>
        </p:blipFill>
        <p:spPr>
          <a:xfrm>
            <a:off x="792639" y="2401040"/>
            <a:ext cx="15840000" cy="6453592"/>
          </a:xfrm>
          <a:prstGeom prst="rect">
            <a:avLst/>
          </a:prstGeom>
        </p:spPr>
      </p:pic>
      <p:sp>
        <p:nvSpPr>
          <p:cNvPr id="6" name="Ellips 5"/>
          <p:cNvSpPr/>
          <p:nvPr/>
        </p:nvSpPr>
        <p:spPr>
          <a:xfrm>
            <a:off x="1219200" y="4617720"/>
            <a:ext cx="2835540" cy="2331720"/>
          </a:xfrm>
          <a:prstGeom prst="ellipse">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6835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HRS4R i projektform</a:t>
            </a:r>
            <a:endParaRPr lang="sv-SE" dirty="0"/>
          </a:p>
        </p:txBody>
      </p:sp>
      <p:sp>
        <p:nvSpPr>
          <p:cNvPr id="3" name="Platshållare för datum 2"/>
          <p:cNvSpPr>
            <a:spLocks noGrp="1"/>
          </p:cNvSpPr>
          <p:nvPr>
            <p:ph type="dt" sz="half" idx="4294967295"/>
          </p:nvPr>
        </p:nvSpPr>
        <p:spPr>
          <a:xfrm>
            <a:off x="0" y="9537700"/>
            <a:ext cx="4268788" cy="547688"/>
          </a:xfrm>
        </p:spPr>
        <p:txBody>
          <a:bodyPr/>
          <a:lstStyle/>
          <a:p>
            <a:fld id="{20C832D1-BDA9-B04D-9D8C-2F4D534D770C}" type="datetime1">
              <a:rPr lang="sv-SE" smtClean="0"/>
              <a:t>2019-08-16</a:t>
            </a:fld>
            <a:endParaRPr lang="sv-SE"/>
          </a:p>
        </p:txBody>
      </p:sp>
      <p:sp>
        <p:nvSpPr>
          <p:cNvPr id="4" name="Platshållare för bildnummer 3"/>
          <p:cNvSpPr>
            <a:spLocks noGrp="1"/>
          </p:cNvSpPr>
          <p:nvPr>
            <p:ph type="sldNum" sz="quarter" idx="4294967295"/>
          </p:nvPr>
        </p:nvSpPr>
        <p:spPr>
          <a:xfrm>
            <a:off x="14022388" y="9537700"/>
            <a:ext cx="4268787" cy="547688"/>
          </a:xfrm>
        </p:spPr>
        <p:txBody>
          <a:bodyPr/>
          <a:lstStyle/>
          <a:p>
            <a:fld id="{F9C95BD0-DA40-594F-8BF4-06A679000FE7}" type="slidenum">
              <a:rPr lang="sv-SE" smtClean="0"/>
              <a:pPr/>
              <a:t>7</a:t>
            </a:fld>
            <a:endParaRPr lang="sv-SE"/>
          </a:p>
        </p:txBody>
      </p:sp>
      <p:sp>
        <p:nvSpPr>
          <p:cNvPr id="6" name="Rektangel 5"/>
          <p:cNvSpPr/>
          <p:nvPr/>
        </p:nvSpPr>
        <p:spPr>
          <a:xfrm>
            <a:off x="914559" y="3535680"/>
            <a:ext cx="9341961" cy="3970318"/>
          </a:xfrm>
          <a:prstGeom prst="rect">
            <a:avLst/>
          </a:prstGeom>
        </p:spPr>
        <p:txBody>
          <a:bodyPr wrap="square">
            <a:spAutoFit/>
          </a:bodyPr>
          <a:lstStyle/>
          <a:p>
            <a:r>
              <a:rPr lang="sv-SE" sz="2800" dirty="0"/>
              <a:t>Styrgrupp = Internationaliseringsråd + HR-chef</a:t>
            </a:r>
          </a:p>
          <a:p>
            <a:r>
              <a:rPr lang="sv-SE" sz="2800" dirty="0"/>
              <a:t>Projektledning = HR (HR konsult)</a:t>
            </a:r>
          </a:p>
          <a:p>
            <a:r>
              <a:rPr lang="sv-SE" sz="2800" dirty="0"/>
              <a:t>Projektgrupp = 	GO (tidigare chef)</a:t>
            </a:r>
          </a:p>
          <a:p>
            <a:r>
              <a:rPr lang="sv-SE" sz="2800" dirty="0"/>
              <a:t>			</a:t>
            </a:r>
            <a:r>
              <a:rPr lang="sv-SE" sz="2800" dirty="0" smtClean="0"/>
              <a:t>Doktorand </a:t>
            </a:r>
            <a:r>
              <a:rPr lang="sv-SE" sz="2800" dirty="0"/>
              <a:t>(</a:t>
            </a:r>
            <a:r>
              <a:rPr lang="sv-SE" sz="2800" dirty="0" err="1"/>
              <a:t>DokSek</a:t>
            </a:r>
            <a:r>
              <a:rPr lang="sv-SE" sz="2800" dirty="0"/>
              <a:t> representant)</a:t>
            </a:r>
          </a:p>
          <a:p>
            <a:r>
              <a:rPr lang="sv-SE" sz="2800" dirty="0"/>
              <a:t>			</a:t>
            </a:r>
            <a:r>
              <a:rPr lang="sv-SE" sz="2800" dirty="0" err="1" smtClean="0"/>
              <a:t>FoAss</a:t>
            </a:r>
            <a:r>
              <a:rPr lang="sv-SE" sz="2800" dirty="0" smtClean="0"/>
              <a:t> </a:t>
            </a:r>
            <a:r>
              <a:rPr lang="sv-SE" sz="2800" dirty="0"/>
              <a:t>	</a:t>
            </a:r>
            <a:r>
              <a:rPr lang="sv-SE" sz="2800" dirty="0" smtClean="0"/>
              <a:t>(Junior </a:t>
            </a:r>
            <a:r>
              <a:rPr lang="sv-SE" sz="2800" dirty="0" err="1"/>
              <a:t>Faculty</a:t>
            </a:r>
            <a:r>
              <a:rPr lang="sv-SE" sz="2800" dirty="0"/>
              <a:t> rep.)</a:t>
            </a:r>
          </a:p>
          <a:p>
            <a:r>
              <a:rPr lang="sv-SE" sz="2800" dirty="0"/>
              <a:t>			</a:t>
            </a:r>
            <a:r>
              <a:rPr lang="sv-SE" sz="2800" dirty="0" smtClean="0"/>
              <a:t>Lektor/forskare</a:t>
            </a:r>
            <a:endParaRPr lang="sv-SE" sz="2800" dirty="0"/>
          </a:p>
          <a:p>
            <a:r>
              <a:rPr lang="sv-SE" sz="2800" dirty="0"/>
              <a:t>			</a:t>
            </a:r>
            <a:r>
              <a:rPr lang="sv-SE" sz="2800" dirty="0" smtClean="0"/>
              <a:t>Utredare</a:t>
            </a:r>
            <a:endParaRPr lang="sv-SE" sz="2800" dirty="0"/>
          </a:p>
          <a:p>
            <a:r>
              <a:rPr lang="sv-SE" sz="2800" dirty="0"/>
              <a:t>			</a:t>
            </a:r>
            <a:r>
              <a:rPr lang="sv-SE" sz="2800" dirty="0" smtClean="0"/>
              <a:t>Forskningskommunikatör</a:t>
            </a:r>
            <a:endParaRPr lang="sv-SE" sz="2800" dirty="0"/>
          </a:p>
          <a:p>
            <a:r>
              <a:rPr lang="sv-SE" sz="2800" dirty="0"/>
              <a:t>			</a:t>
            </a:r>
            <a:r>
              <a:rPr lang="sv-SE" sz="2800" dirty="0" smtClean="0"/>
              <a:t>Internationell </a:t>
            </a:r>
            <a:r>
              <a:rPr lang="sv-SE" sz="2800" dirty="0"/>
              <a:t>koordinator</a:t>
            </a:r>
          </a:p>
        </p:txBody>
      </p:sp>
      <p:pic>
        <p:nvPicPr>
          <p:cNvPr id="9" name="Bildobjekt 10"/>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043160" y="3541448"/>
            <a:ext cx="6739734" cy="3964549"/>
          </a:xfrm>
          <a:prstGeom prst="rect">
            <a:avLst/>
          </a:prstGeom>
          <a:noFill/>
          <a:ln w="127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76246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4"/>
          </p:nvPr>
        </p:nvSpPr>
        <p:spPr/>
        <p:txBody>
          <a:bodyPr/>
          <a:lstStyle/>
          <a:p>
            <a:fld id="{20C832D1-BDA9-B04D-9D8C-2F4D534D770C}" type="datetime1">
              <a:rPr lang="sv-SE" smtClean="0"/>
              <a:t>2019-08-16</a:t>
            </a:fld>
            <a:endParaRPr lang="sv-SE"/>
          </a:p>
        </p:txBody>
      </p:sp>
      <p:sp>
        <p:nvSpPr>
          <p:cNvPr id="4" name="Platshållare för bildnummer 3"/>
          <p:cNvSpPr>
            <a:spLocks noGrp="1"/>
          </p:cNvSpPr>
          <p:nvPr>
            <p:ph type="sldNum" sz="quarter" idx="15"/>
          </p:nvPr>
        </p:nvSpPr>
        <p:spPr/>
        <p:txBody>
          <a:bodyPr/>
          <a:lstStyle/>
          <a:p>
            <a:fld id="{F9C95BD0-DA40-594F-8BF4-06A679000FE7}" type="slidenum">
              <a:rPr lang="sv-SE" smtClean="0"/>
              <a:pPr/>
              <a:t>8</a:t>
            </a:fld>
            <a:endParaRPr lang="sv-SE"/>
          </a:p>
        </p:txBody>
      </p:sp>
      <p:pic>
        <p:nvPicPr>
          <p:cNvPr id="5" name="Platshållare för innehåll 4"/>
          <p:cNvPicPr>
            <a:picLocks noGrp="1" noChangeAspect="1"/>
          </p:cNvPicPr>
          <p:nvPr>
            <p:ph type="pic" sz="quarter" idx="13"/>
          </p:nvPr>
        </p:nvPicPr>
        <p:blipFill>
          <a:blip r:embed="rId3"/>
          <a:srcRect t="6171" b="6171"/>
          <a:stretch>
            <a:fillRect/>
          </a:stretch>
        </p:blipFill>
        <p:spPr>
          <a:xfrm>
            <a:off x="792639" y="2401040"/>
            <a:ext cx="15840000" cy="6453592"/>
          </a:xfrm>
          <a:prstGeom prst="rect">
            <a:avLst/>
          </a:prstGeom>
        </p:spPr>
      </p:pic>
      <p:sp>
        <p:nvSpPr>
          <p:cNvPr id="2" name="Ellips 1"/>
          <p:cNvSpPr/>
          <p:nvPr/>
        </p:nvSpPr>
        <p:spPr>
          <a:xfrm>
            <a:off x="3587015" y="4556760"/>
            <a:ext cx="2835540" cy="2331720"/>
          </a:xfrm>
          <a:prstGeom prst="ellipse">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3556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4"/>
          </p:nvPr>
        </p:nvSpPr>
        <p:spPr/>
        <p:txBody>
          <a:bodyPr/>
          <a:lstStyle/>
          <a:p>
            <a:fld id="{20C832D1-BDA9-B04D-9D8C-2F4D534D770C}" type="datetime1">
              <a:rPr lang="sv-SE" smtClean="0"/>
              <a:t>2019-08-16</a:t>
            </a:fld>
            <a:endParaRPr lang="sv-SE"/>
          </a:p>
        </p:txBody>
      </p:sp>
      <p:sp>
        <p:nvSpPr>
          <p:cNvPr id="4" name="Platshållare för bildnummer 3"/>
          <p:cNvSpPr>
            <a:spLocks noGrp="1"/>
          </p:cNvSpPr>
          <p:nvPr>
            <p:ph type="sldNum" sz="quarter" idx="15"/>
          </p:nvPr>
        </p:nvSpPr>
        <p:spPr/>
        <p:txBody>
          <a:bodyPr/>
          <a:lstStyle/>
          <a:p>
            <a:fld id="{F9C95BD0-DA40-594F-8BF4-06A679000FE7}" type="slidenum">
              <a:rPr lang="sv-SE" smtClean="0"/>
              <a:pPr/>
              <a:t>9</a:t>
            </a:fld>
            <a:endParaRPr lang="sv-SE"/>
          </a:p>
        </p:txBody>
      </p:sp>
      <p:pic>
        <p:nvPicPr>
          <p:cNvPr id="6" name="Bildobjekt 5"/>
          <p:cNvPicPr>
            <a:picLocks noChangeAspect="1"/>
          </p:cNvPicPr>
          <p:nvPr/>
        </p:nvPicPr>
        <p:blipFill>
          <a:blip r:embed="rId3"/>
          <a:stretch>
            <a:fillRect/>
          </a:stretch>
        </p:blipFill>
        <p:spPr>
          <a:xfrm>
            <a:off x="5715000" y="272667"/>
            <a:ext cx="6858000" cy="9749352"/>
          </a:xfrm>
          <a:prstGeom prst="rect">
            <a:avLst/>
          </a:prstGeom>
        </p:spPr>
      </p:pic>
    </p:spTree>
    <p:extLst>
      <p:ext uri="{BB962C8B-B14F-4D97-AF65-F5344CB8AC3E}">
        <p14:creationId xmlns:p14="http://schemas.microsoft.com/office/powerpoint/2010/main" val="4130238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_revidera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ll med jubileumslogotyp_svenska" id="{0B1F0E58-C368-46A5-9DF9-3D963593E0E6}" vid="{CE11095D-1734-4E47-8DDC-7B82EBEBF52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mall-med-jubileumslogotyp_svenska</Template>
  <TotalTime>4505</TotalTime>
  <Words>1327</Words>
  <Application>Microsoft Office PowerPoint</Application>
  <PresentationFormat>Anpassad</PresentationFormat>
  <Paragraphs>167</Paragraphs>
  <Slides>13</Slides>
  <Notes>13</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13</vt:i4>
      </vt:variant>
    </vt:vector>
  </HeadingPairs>
  <TitlesOfParts>
    <vt:vector size="21" baseType="lpstr">
      <vt:lpstr>ＭＳ Ｐゴシック</vt:lpstr>
      <vt:lpstr>Arial</vt:lpstr>
      <vt:lpstr>Calibri</vt:lpstr>
      <vt:lpstr>Sabon LT Std</vt:lpstr>
      <vt:lpstr>Times New Roman</vt:lpstr>
      <vt:lpstr>Trade Gothic LT Std Bold</vt:lpstr>
      <vt:lpstr>Wingdings</vt:lpstr>
      <vt:lpstr>Presentation_reviderad</vt:lpstr>
      <vt:lpstr>HRS4R</vt:lpstr>
      <vt:lpstr>PowerPoint-presentation</vt:lpstr>
      <vt:lpstr>PowerPoint-presentation</vt:lpstr>
      <vt:lpstr>PowerPoint-presentation</vt:lpstr>
      <vt:lpstr>Varför?</vt:lpstr>
      <vt:lpstr>PowerPoint-presentation</vt:lpstr>
      <vt:lpstr>HRS4R i projektform</vt:lpstr>
      <vt:lpstr>PowerPoint-presentation</vt:lpstr>
      <vt:lpstr>PowerPoint-presentation</vt:lpstr>
      <vt:lpstr>PowerPoint-presentation</vt:lpstr>
      <vt:lpstr>PowerPoint-presentation</vt:lpstr>
      <vt:lpstr>PowerPoint-presentation</vt:lpstr>
      <vt:lpstr>Framgångsfaktorer</vt:lpstr>
    </vt:vector>
  </TitlesOfParts>
  <Company>Örebro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HRS4R</dc:title>
  <dc:creator>Maria Wennerstrand</dc:creator>
  <cp:lastModifiedBy>Maria Wennerstrand</cp:lastModifiedBy>
  <cp:revision>34</cp:revision>
  <dcterms:created xsi:type="dcterms:W3CDTF">2019-07-02T07:09:27Z</dcterms:created>
  <dcterms:modified xsi:type="dcterms:W3CDTF">2019-08-16T13:58:29Z</dcterms:modified>
</cp:coreProperties>
</file>