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3" r:id="rId7"/>
    <p:sldId id="272" r:id="rId8"/>
    <p:sldId id="273" r:id="rId9"/>
    <p:sldId id="283" r:id="rId10"/>
    <p:sldId id="278" r:id="rId11"/>
  </p:sldIdLst>
  <p:sldSz cx="9144000" cy="5143500" type="screen16x9"/>
  <p:notesSz cx="6858000" cy="9144000"/>
  <p:embeddedFontLst>
    <p:embeddedFont>
      <p:font typeface="Muli" pitchFamily="2" charset="77"/>
      <p:regular r:id="rId13"/>
      <p:bold r:id="rId14"/>
      <p:italic r:id="rId15"/>
      <p:boldItalic r:id="rId16"/>
    </p:embeddedFont>
    <p:embeddedFont>
      <p:font typeface="Muli Light" pitchFamily="2" charset="77"/>
      <p:regular r:id="rId17"/>
      <p:bold r:id="rId18"/>
      <p:italic r:id="rId19"/>
      <p:boldItalic r:id="rId20"/>
    </p:embeddedFon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Light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5EB"/>
    <a:srgbClr val="65617D"/>
    <a:srgbClr val="A7A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56458A-64FD-4C14-BDB0-1D9B161219EE}">
  <a:tblStyle styleId="{BB56458A-64FD-4C14-BDB0-1D9B161219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 varScale="1">
        <p:scale>
          <a:sx n="145" d="100"/>
          <a:sy n="14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3200">
                <a:solidFill>
                  <a:srgbClr val="A7A4BC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pallin@kau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terese.bjork@umu.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85799" y="696425"/>
            <a:ext cx="5962974" cy="32246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ONÖDIG EFTERFRÅGAN/  EFFEKTIVARE SERVICE</a:t>
            </a:r>
            <a:br>
              <a:rPr lang="en" sz="4000" dirty="0"/>
            </a:br>
            <a:br>
              <a:rPr lang="en" sz="4000" dirty="0"/>
            </a:br>
            <a:r>
              <a:rPr lang="en" sz="2500" dirty="0"/>
              <a:t>KARLSTADS UNIVERSITET</a:t>
            </a:r>
            <a:br>
              <a:rPr lang="en" sz="2500" dirty="0"/>
            </a:br>
            <a:r>
              <a:rPr lang="en" sz="2500" dirty="0"/>
              <a:t>UMEÅ UNIVERSITET</a:t>
            </a:r>
            <a:endParaRPr sz="2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Tack!</a:t>
            </a:r>
            <a:endParaRPr sz="6000" dirty="0"/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 err="1"/>
              <a:t>Frågor</a:t>
            </a:r>
            <a:r>
              <a:rPr lang="en" sz="3600" b="1" dirty="0"/>
              <a:t>?</a:t>
            </a:r>
            <a:endParaRPr sz="3600" b="1" dirty="0"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Ni </a:t>
            </a:r>
            <a:r>
              <a:rPr lang="en" dirty="0" err="1"/>
              <a:t>kan</a:t>
            </a:r>
            <a:r>
              <a:rPr lang="en" dirty="0"/>
              <a:t> </a:t>
            </a:r>
            <a:r>
              <a:rPr lang="en" dirty="0" err="1"/>
              <a:t>nå</a:t>
            </a:r>
            <a:r>
              <a:rPr lang="en" dirty="0"/>
              <a:t> </a:t>
            </a:r>
            <a:r>
              <a:rPr lang="en" dirty="0" err="1"/>
              <a:t>oss</a:t>
            </a:r>
            <a:r>
              <a:rPr lang="en" dirty="0"/>
              <a:t> </a:t>
            </a:r>
            <a:r>
              <a:rPr lang="en" dirty="0" err="1"/>
              <a:t>på</a:t>
            </a:r>
            <a:r>
              <a:rPr lang="en" dirty="0"/>
              <a:t>:</a:t>
            </a:r>
            <a:endParaRPr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sv-SE" dirty="0" err="1"/>
              <a:t>helena.pallin@kau.se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v-SE" dirty="0" err="1"/>
              <a:t>terese</a:t>
            </a:r>
            <a:r>
              <a:rPr lang="en" dirty="0"/>
              <a:t>.</a:t>
            </a:r>
            <a:r>
              <a:rPr lang="sv-SE" dirty="0" err="1"/>
              <a:t>bjork</a:t>
            </a:r>
            <a:r>
              <a:rPr lang="en" dirty="0"/>
              <a:t>@</a:t>
            </a:r>
            <a:r>
              <a:rPr lang="en" dirty="0" err="1"/>
              <a:t>umu.se</a:t>
            </a:r>
            <a:endParaRPr dirty="0"/>
          </a:p>
        </p:txBody>
      </p:sp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685799" y="440350"/>
            <a:ext cx="779478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66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3600" b="1" dirty="0"/>
              <a:t>Helena Pallin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dirty="0">
                <a:hlinkClick r:id="rId3"/>
              </a:rPr>
              <a:t>helena.pallin@kau.se</a:t>
            </a:r>
            <a:endParaRPr lang="sv-SE" dirty="0"/>
          </a:p>
          <a:p>
            <a:pPr marL="0" lvl="0" indent="0">
              <a:buNone/>
            </a:pPr>
            <a:r>
              <a:rPr lang="sv-SE" sz="3600" b="1" dirty="0"/>
              <a:t>Terese Björk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sv-SE" dirty="0">
                <a:hlinkClick r:id="rId4"/>
              </a:rPr>
              <a:t>terese.bjork@umu.se</a:t>
            </a:r>
            <a:endParaRPr lang="sv-SE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sv-SE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v-SE"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106779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Vad</a:t>
            </a:r>
            <a:r>
              <a:rPr lang="en" dirty="0"/>
              <a:t> </a:t>
            </a:r>
            <a:r>
              <a:rPr lang="en" dirty="0" err="1"/>
              <a:t>är</a:t>
            </a:r>
            <a:r>
              <a:rPr lang="en" dirty="0"/>
              <a:t> </a:t>
            </a:r>
            <a:r>
              <a:rPr lang="en" dirty="0" err="1"/>
              <a:t>onödig</a:t>
            </a:r>
            <a:r>
              <a:rPr lang="en" dirty="0"/>
              <a:t> </a:t>
            </a:r>
            <a:r>
              <a:rPr lang="en" dirty="0" err="1"/>
              <a:t>efterfrågan</a:t>
            </a:r>
            <a:r>
              <a:rPr lang="en" dirty="0"/>
              <a:t>?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800" y="2439679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5617D"/>
                </a:solidFill>
              </a:rPr>
              <a:t>Interaktioner</a:t>
            </a:r>
            <a:r>
              <a:rPr lang="en" dirty="0">
                <a:solidFill>
                  <a:srgbClr val="65617D"/>
                </a:solidFill>
              </a:rPr>
              <a:t> </a:t>
            </a:r>
            <a:r>
              <a:rPr lang="en" dirty="0" err="1">
                <a:solidFill>
                  <a:srgbClr val="65617D"/>
                </a:solidFill>
              </a:rPr>
              <a:t>som</a:t>
            </a:r>
            <a:r>
              <a:rPr lang="en" dirty="0">
                <a:solidFill>
                  <a:srgbClr val="65617D"/>
                </a:solidFill>
              </a:rPr>
              <a:t> </a:t>
            </a:r>
            <a:r>
              <a:rPr lang="en" dirty="0" err="1">
                <a:solidFill>
                  <a:srgbClr val="65617D"/>
                </a:solidFill>
              </a:rPr>
              <a:t>föranletts</a:t>
            </a:r>
            <a:r>
              <a:rPr lang="en" dirty="0">
                <a:solidFill>
                  <a:srgbClr val="65617D"/>
                </a:solidFill>
              </a:rPr>
              <a:t> av </a:t>
            </a:r>
            <a:r>
              <a:rPr lang="en" dirty="0" err="1">
                <a:solidFill>
                  <a:srgbClr val="65617D"/>
                </a:solidFill>
              </a:rPr>
              <a:t>misslyckanden</a:t>
            </a:r>
            <a:r>
              <a:rPr lang="en" dirty="0">
                <a:solidFill>
                  <a:srgbClr val="65617D"/>
                </a:solidFill>
              </a:rPr>
              <a:t> → </a:t>
            </a:r>
            <a:r>
              <a:rPr lang="en" dirty="0" err="1">
                <a:solidFill>
                  <a:srgbClr val="65617D"/>
                </a:solidFill>
              </a:rPr>
              <a:t>onödiga</a:t>
            </a:r>
            <a:r>
              <a:rPr lang="en" dirty="0">
                <a:solidFill>
                  <a:srgbClr val="65617D"/>
                </a:solidFill>
              </a:rPr>
              <a:t> </a:t>
            </a:r>
            <a:r>
              <a:rPr lang="en" dirty="0" err="1">
                <a:solidFill>
                  <a:srgbClr val="65617D"/>
                </a:solidFill>
              </a:rPr>
              <a:t>frågor</a:t>
            </a:r>
            <a:endParaRPr dirty="0">
              <a:solidFill>
                <a:srgbClr val="65617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5400" indent="0">
              <a:buNone/>
            </a:pPr>
            <a:r>
              <a:rPr lang="sv-SE" sz="2000" dirty="0"/>
              <a:t>Matilda ringer till oss och säger att hon varit i kontakt med en studievägledare som rekommenderat henne att prata med oss om att hon sökt en kurs inom program. Hon vill diskutera lite olika sökalternativ.</a:t>
            </a:r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Metoden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46956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sv-SE" dirty="0"/>
              <a:t>Analysera kundkontakter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v-SE" dirty="0"/>
              <a:t>Telefon, e-post, besök eller dokument (ärenden)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v-SE" dirty="0"/>
              <a:t>Samla berättelser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v-SE" dirty="0"/>
              <a:t>Koda berättelserna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sv-SE" dirty="0"/>
              <a:t>Hitta förbättringsmöjligheter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KAU</a:t>
            </a:r>
            <a:endParaRPr b="1" dirty="0"/>
          </a:p>
          <a:p>
            <a:pPr indent="-342900">
              <a:lnSpc>
                <a:spcPct val="150000"/>
              </a:lnSpc>
              <a:buSzPts val="1800"/>
            </a:pPr>
            <a:r>
              <a:rPr lang="en" sz="1300" dirty="0" err="1"/>
              <a:t>Telefonsamtal</a:t>
            </a:r>
            <a:r>
              <a:rPr lang="en" sz="1300" dirty="0"/>
              <a:t> till </a:t>
            </a:r>
            <a:r>
              <a:rPr lang="en" sz="1300" dirty="0" err="1"/>
              <a:t>Antagningen</a:t>
            </a:r>
            <a:endParaRPr lang="en" sz="1300" dirty="0"/>
          </a:p>
          <a:p>
            <a:pPr indent="-342900">
              <a:lnSpc>
                <a:spcPct val="150000"/>
              </a:lnSpc>
              <a:buSzPts val="1800"/>
            </a:pPr>
            <a:r>
              <a:rPr lang="en" sz="1300" dirty="0" err="1"/>
              <a:t>Samtalen</a:t>
            </a:r>
            <a:r>
              <a:rPr lang="en" sz="1300" dirty="0"/>
              <a:t> </a:t>
            </a:r>
            <a:r>
              <a:rPr lang="en" sz="1300" dirty="0" err="1"/>
              <a:t>registrerades</a:t>
            </a:r>
            <a:r>
              <a:rPr lang="en" sz="1300" dirty="0"/>
              <a:t> av </a:t>
            </a:r>
            <a:r>
              <a:rPr lang="en" sz="1300" dirty="0" err="1"/>
              <a:t>handläggare</a:t>
            </a:r>
            <a:r>
              <a:rPr lang="en" sz="1300" dirty="0"/>
              <a:t> </a:t>
            </a:r>
            <a:r>
              <a:rPr lang="sv-SE" sz="1300" dirty="0"/>
              <a:t>i</a:t>
            </a:r>
            <a:r>
              <a:rPr lang="en" sz="1300" dirty="0"/>
              <a:t> </a:t>
            </a:r>
            <a:r>
              <a:rPr lang="en" sz="1300" dirty="0" err="1"/>
              <a:t>webbformulär</a:t>
            </a:r>
            <a:endParaRPr sz="130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Våra</a:t>
            </a:r>
            <a:r>
              <a:rPr lang="en" dirty="0"/>
              <a:t> </a:t>
            </a:r>
            <a:r>
              <a:rPr lang="en" dirty="0" err="1"/>
              <a:t>respe</a:t>
            </a:r>
            <a:r>
              <a:rPr lang="sv-SE" dirty="0"/>
              <a:t>k</a:t>
            </a:r>
            <a:r>
              <a:rPr lang="en" dirty="0" err="1"/>
              <a:t>tive</a:t>
            </a:r>
            <a:r>
              <a:rPr lang="en" dirty="0"/>
              <a:t> </a:t>
            </a:r>
            <a:r>
              <a:rPr lang="en" dirty="0" err="1"/>
              <a:t>projekt</a:t>
            </a:r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UMU</a:t>
            </a:r>
            <a:endParaRPr b="1" dirty="0"/>
          </a:p>
          <a:p>
            <a:pPr lvl="0" indent="-342900">
              <a:lnSpc>
                <a:spcPct val="150000"/>
              </a:lnSpc>
              <a:buSzPts val="1800"/>
            </a:pPr>
            <a:r>
              <a:rPr lang="en" sz="1300" dirty="0"/>
              <a:t>E-</a:t>
            </a:r>
            <a:r>
              <a:rPr lang="sv-SE" sz="1300" dirty="0"/>
              <a:t>post</a:t>
            </a:r>
            <a:r>
              <a:rPr lang="en" sz="1300" dirty="0"/>
              <a:t> till </a:t>
            </a:r>
            <a:r>
              <a:rPr lang="en" sz="1300" dirty="0" err="1"/>
              <a:t>Infocenter</a:t>
            </a:r>
            <a:r>
              <a:rPr lang="en" sz="1300" dirty="0"/>
              <a:t> </a:t>
            </a:r>
            <a:r>
              <a:rPr lang="en" sz="1300" dirty="0" err="1"/>
              <a:t>och</a:t>
            </a:r>
            <a:r>
              <a:rPr lang="en" sz="1300" dirty="0"/>
              <a:t> International Office</a:t>
            </a:r>
          </a:p>
          <a:p>
            <a:pPr lvl="0" indent="-342900">
              <a:lnSpc>
                <a:spcPct val="150000"/>
              </a:lnSpc>
              <a:buSzPts val="1800"/>
            </a:pPr>
            <a:r>
              <a:rPr lang="en" sz="1300" dirty="0" err="1"/>
              <a:t>Länk</a:t>
            </a:r>
            <a:r>
              <a:rPr lang="en" sz="1300" dirty="0"/>
              <a:t> till </a:t>
            </a:r>
            <a:r>
              <a:rPr lang="en" sz="1300" dirty="0" err="1"/>
              <a:t>webbenkät</a:t>
            </a:r>
            <a:r>
              <a:rPr lang="en" sz="1300" dirty="0"/>
              <a:t> </a:t>
            </a:r>
            <a:r>
              <a:rPr lang="en" sz="1300" dirty="0" err="1"/>
              <a:t>som</a:t>
            </a:r>
            <a:r>
              <a:rPr lang="en" sz="1300" dirty="0"/>
              <a:t> </a:t>
            </a:r>
            <a:r>
              <a:rPr lang="en" sz="1300" dirty="0" err="1"/>
              <a:t>studenterna</a:t>
            </a:r>
            <a:r>
              <a:rPr lang="en" sz="1300" dirty="0"/>
              <a:t> </a:t>
            </a:r>
            <a:r>
              <a:rPr lang="en" sz="1300" dirty="0" err="1"/>
              <a:t>besvarade</a:t>
            </a:r>
            <a:endParaRPr lang="en" sz="1300" dirty="0"/>
          </a:p>
          <a:p>
            <a:pPr lvl="0" indent="-342900">
              <a:lnSpc>
                <a:spcPct val="150000"/>
              </a:lnSpc>
              <a:buSzPts val="1800"/>
            </a:pPr>
            <a:r>
              <a:rPr lang="en" sz="1300" dirty="0" err="1"/>
              <a:t>Telefonsamtal</a:t>
            </a:r>
            <a:r>
              <a:rPr lang="en" sz="1300" dirty="0"/>
              <a:t> till </a:t>
            </a:r>
            <a:r>
              <a:rPr lang="en" sz="1300" dirty="0" err="1"/>
              <a:t>och</a:t>
            </a:r>
            <a:r>
              <a:rPr lang="en" sz="1300" dirty="0"/>
              <a:t> </a:t>
            </a:r>
            <a:r>
              <a:rPr lang="en" sz="1300" dirty="0" err="1"/>
              <a:t>besök</a:t>
            </a:r>
            <a:r>
              <a:rPr lang="en" sz="1300" dirty="0"/>
              <a:t> hos </a:t>
            </a:r>
            <a:r>
              <a:rPr lang="en" sz="1300" dirty="0" err="1"/>
              <a:t>Infocenter</a:t>
            </a:r>
            <a:endParaRPr lang="en" sz="1300"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30;p30">
            <a:extLst>
              <a:ext uri="{FF2B5EF4-FFF2-40B4-BE49-F238E27FC236}">
                <a16:creationId xmlns:a16="http://schemas.microsoft.com/office/drawing/2014/main" id="{40E50A73-9B72-7540-AE1C-A8BE9E80990A}"/>
              </a:ext>
            </a:extLst>
          </p:cNvPr>
          <p:cNvSpPr/>
          <p:nvPr/>
        </p:nvSpPr>
        <p:spPr>
          <a:xfrm rot="5410149">
            <a:off x="2935723" y="1019352"/>
            <a:ext cx="687899" cy="6337074"/>
          </a:xfrm>
          <a:prstGeom prst="roundRect">
            <a:avLst>
              <a:gd name="adj" fmla="val 50000"/>
            </a:avLst>
          </a:prstGeom>
          <a:solidFill>
            <a:srgbClr val="A7A4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BE5F"/>
              </a:solidFill>
            </a:endParaRPr>
          </a:p>
        </p:txBody>
      </p:sp>
      <p:sp>
        <p:nvSpPr>
          <p:cNvPr id="28" name="Google Shape;178;p25">
            <a:extLst>
              <a:ext uri="{FF2B5EF4-FFF2-40B4-BE49-F238E27FC236}">
                <a16:creationId xmlns:a16="http://schemas.microsoft.com/office/drawing/2014/main" id="{96D86786-AFA8-ED46-B359-7F681633FC0C}"/>
              </a:ext>
            </a:extLst>
          </p:cNvPr>
          <p:cNvSpPr txBox="1"/>
          <p:nvPr/>
        </p:nvSpPr>
        <p:spPr>
          <a:xfrm>
            <a:off x="3150858" y="3848132"/>
            <a:ext cx="2975621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uli"/>
              <a:buChar char="●"/>
            </a:pPr>
            <a:r>
              <a:rPr lang="sv-SE"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Vad kan vi göra för att förebygga de olika typerna av onödiga frågor?</a:t>
            </a:r>
            <a:endParaRPr sz="12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" name="Google Shape;230;p30">
            <a:extLst>
              <a:ext uri="{FF2B5EF4-FFF2-40B4-BE49-F238E27FC236}">
                <a16:creationId xmlns:a16="http://schemas.microsoft.com/office/drawing/2014/main" id="{0784FB7E-B689-984D-AE3E-90E538E7FA7A}"/>
              </a:ext>
            </a:extLst>
          </p:cNvPr>
          <p:cNvSpPr/>
          <p:nvPr/>
        </p:nvSpPr>
        <p:spPr>
          <a:xfrm rot="5410149">
            <a:off x="2935725" y="114732"/>
            <a:ext cx="687899" cy="6337074"/>
          </a:xfrm>
          <a:prstGeom prst="roundRect">
            <a:avLst>
              <a:gd name="adj" fmla="val 50000"/>
            </a:avLst>
          </a:prstGeom>
          <a:solidFill>
            <a:srgbClr val="A7A4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BE5F"/>
              </a:solidFill>
            </a:endParaRPr>
          </a:p>
        </p:txBody>
      </p:sp>
      <p:sp>
        <p:nvSpPr>
          <p:cNvPr id="26" name="Google Shape;178;p25">
            <a:extLst>
              <a:ext uri="{FF2B5EF4-FFF2-40B4-BE49-F238E27FC236}">
                <a16:creationId xmlns:a16="http://schemas.microsoft.com/office/drawing/2014/main" id="{A6B7E024-2955-E340-8EBD-8CE5D511E5B6}"/>
              </a:ext>
            </a:extLst>
          </p:cNvPr>
          <p:cNvSpPr txBox="1"/>
          <p:nvPr/>
        </p:nvSpPr>
        <p:spPr>
          <a:xfrm>
            <a:off x="3150861" y="2943512"/>
            <a:ext cx="2975618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uli"/>
              <a:buChar char="●"/>
            </a:pPr>
            <a:r>
              <a:rPr lang="sv-SE"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Vilka kontakter är onödiga?</a:t>
            </a:r>
            <a:endParaRPr sz="12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uli"/>
              <a:buChar char="●"/>
            </a:pPr>
            <a:r>
              <a:rPr lang="sv-SE"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Varför är de onödiga?</a:t>
            </a:r>
            <a:r>
              <a:rPr lang="en"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12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" name="Google Shape;230;p30">
            <a:extLst>
              <a:ext uri="{FF2B5EF4-FFF2-40B4-BE49-F238E27FC236}">
                <a16:creationId xmlns:a16="http://schemas.microsoft.com/office/drawing/2014/main" id="{5DD4C35A-8A58-074F-8CC5-202D3CF0C17B}"/>
              </a:ext>
            </a:extLst>
          </p:cNvPr>
          <p:cNvSpPr/>
          <p:nvPr/>
        </p:nvSpPr>
        <p:spPr>
          <a:xfrm rot="5410149">
            <a:off x="2935724" y="-804222"/>
            <a:ext cx="687899" cy="6337074"/>
          </a:xfrm>
          <a:prstGeom prst="roundRect">
            <a:avLst>
              <a:gd name="adj" fmla="val 50000"/>
            </a:avLst>
          </a:prstGeom>
          <a:solidFill>
            <a:srgbClr val="A7A4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BE5F"/>
              </a:solidFill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40470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Metoden</a:t>
            </a:r>
            <a:r>
              <a:rPr lang="en" dirty="0"/>
              <a:t> </a:t>
            </a:r>
            <a:r>
              <a:rPr lang="sv-SE" dirty="0"/>
              <a:t>i</a:t>
            </a:r>
            <a:r>
              <a:rPr lang="en" dirty="0"/>
              <a:t> </a:t>
            </a:r>
            <a:r>
              <a:rPr lang="en" dirty="0" err="1"/>
              <a:t>tre</a:t>
            </a:r>
            <a:r>
              <a:rPr lang="en" dirty="0"/>
              <a:t> </a:t>
            </a:r>
            <a:r>
              <a:rPr lang="en" dirty="0" err="1"/>
              <a:t>steg</a:t>
            </a:r>
            <a:endParaRPr dirty="0"/>
          </a:p>
        </p:txBody>
      </p:sp>
      <p:sp>
        <p:nvSpPr>
          <p:cNvPr id="228" name="Google Shape;228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0" name="Google Shape;230;p30"/>
          <p:cNvSpPr/>
          <p:nvPr/>
        </p:nvSpPr>
        <p:spPr>
          <a:xfrm rot="5410149">
            <a:off x="1290207" y="842476"/>
            <a:ext cx="682252" cy="3040276"/>
          </a:xfrm>
          <a:prstGeom prst="roundRect">
            <a:avLst>
              <a:gd name="adj" fmla="val 50000"/>
            </a:avLst>
          </a:prstGeom>
          <a:solidFill>
            <a:srgbClr val="52A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BE5F"/>
              </a:solidFill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211813" y="2166009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 sz="1200" b="1" dirty="0">
              <a:solidFill>
                <a:srgbClr val="52A55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5" name="Google Shape;235;p30"/>
          <p:cNvSpPr/>
          <p:nvPr/>
        </p:nvSpPr>
        <p:spPr>
          <a:xfrm rot="5400000">
            <a:off x="1288722" y="1746295"/>
            <a:ext cx="684000" cy="3040276"/>
          </a:xfrm>
          <a:prstGeom prst="roundRect">
            <a:avLst>
              <a:gd name="adj" fmla="val 50000"/>
            </a:avLst>
          </a:prstGeom>
          <a:solidFill>
            <a:srgbClr val="7CB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BE5F"/>
              </a:solidFill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211813" y="308555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 sz="1200" b="1">
              <a:solidFill>
                <a:srgbClr val="7CBE5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0" name="Google Shape;240;p30"/>
          <p:cNvSpPr/>
          <p:nvPr/>
        </p:nvSpPr>
        <p:spPr>
          <a:xfrm rot="5400000">
            <a:off x="1288722" y="2656449"/>
            <a:ext cx="684000" cy="3040276"/>
          </a:xfrm>
          <a:prstGeom prst="roundRect">
            <a:avLst>
              <a:gd name="adj" fmla="val 50000"/>
            </a:avLst>
          </a:prstGeom>
          <a:solidFill>
            <a:srgbClr val="A7D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211260" y="3987442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 sz="12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588203" y="3967837"/>
            <a:ext cx="2341513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Föreslå</a:t>
            </a:r>
            <a:r>
              <a:rPr lang="en" sz="12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2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åtgärder</a:t>
            </a:r>
            <a:endParaRPr sz="8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242;p30">
            <a:extLst>
              <a:ext uri="{FF2B5EF4-FFF2-40B4-BE49-F238E27FC236}">
                <a16:creationId xmlns:a16="http://schemas.microsoft.com/office/drawing/2014/main" id="{17201782-CAB6-1E43-9D5D-5502FA4CCCB0}"/>
              </a:ext>
            </a:extLst>
          </p:cNvPr>
          <p:cNvSpPr txBox="1"/>
          <p:nvPr/>
        </p:nvSpPr>
        <p:spPr>
          <a:xfrm>
            <a:off x="588204" y="3058225"/>
            <a:ext cx="2341513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Koda</a:t>
            </a:r>
            <a:r>
              <a:rPr lang="en" sz="12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2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och</a:t>
            </a:r>
            <a:r>
              <a:rPr lang="en" sz="12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2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analysera</a:t>
            </a:r>
            <a:endParaRPr sz="8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42;p30">
            <a:extLst>
              <a:ext uri="{FF2B5EF4-FFF2-40B4-BE49-F238E27FC236}">
                <a16:creationId xmlns:a16="http://schemas.microsoft.com/office/drawing/2014/main" id="{40CE17BB-C85F-A844-B039-BD2A44F556FE}"/>
              </a:ext>
            </a:extLst>
          </p:cNvPr>
          <p:cNvSpPr txBox="1"/>
          <p:nvPr/>
        </p:nvSpPr>
        <p:spPr>
          <a:xfrm>
            <a:off x="588203" y="2156412"/>
            <a:ext cx="2341513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Samla</a:t>
            </a:r>
            <a:r>
              <a:rPr lang="en" sz="12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in </a:t>
            </a:r>
            <a:r>
              <a:rPr lang="en" sz="12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berättelser</a:t>
            </a:r>
            <a:endParaRPr sz="8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" name="Google Shape;178;p25">
            <a:extLst>
              <a:ext uri="{FF2B5EF4-FFF2-40B4-BE49-F238E27FC236}">
                <a16:creationId xmlns:a16="http://schemas.microsoft.com/office/drawing/2014/main" id="{E2C5216C-D89B-4F4D-ACBD-06F0C66C77DA}"/>
              </a:ext>
            </a:extLst>
          </p:cNvPr>
          <p:cNvSpPr txBox="1"/>
          <p:nvPr/>
        </p:nvSpPr>
        <p:spPr>
          <a:xfrm>
            <a:off x="3150859" y="2024558"/>
            <a:ext cx="2975619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uli"/>
              <a:buChar char="●"/>
            </a:pPr>
            <a:r>
              <a:rPr lang="sv-SE"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Varför hör studenterna av sig?</a:t>
            </a:r>
            <a:endParaRPr sz="12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uli"/>
              <a:buChar char="●"/>
            </a:pPr>
            <a:r>
              <a:rPr lang="sv-SE"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Vilka kontakter har de haft tidigare?</a:t>
            </a:r>
            <a:r>
              <a:rPr lang="en" sz="12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12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760780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Erfarenheter</a:t>
            </a:r>
            <a:r>
              <a:rPr lang="en" dirty="0"/>
              <a:t> </a:t>
            </a:r>
            <a:r>
              <a:rPr lang="en" dirty="0" err="1"/>
              <a:t>och</a:t>
            </a:r>
            <a:r>
              <a:rPr lang="en" dirty="0"/>
              <a:t> </a:t>
            </a:r>
            <a:r>
              <a:rPr lang="en" dirty="0" err="1"/>
              <a:t>lärdomar</a:t>
            </a:r>
            <a:r>
              <a:rPr lang="en" dirty="0"/>
              <a:t> av </a:t>
            </a:r>
            <a:r>
              <a:rPr lang="en" dirty="0" err="1"/>
              <a:t>metoden</a:t>
            </a:r>
            <a:endParaRPr dirty="0"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57199" y="2725631"/>
            <a:ext cx="2831123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b="1" dirty="0" err="1"/>
              <a:t>Enkelt</a:t>
            </a:r>
            <a:r>
              <a:rPr lang="en" sz="2000" b="1" dirty="0"/>
              <a:t> </a:t>
            </a:r>
            <a:r>
              <a:rPr lang="en" sz="2000" b="1" dirty="0" err="1"/>
              <a:t>och</a:t>
            </a:r>
            <a:r>
              <a:rPr lang="en" sz="2000" b="1" dirty="0"/>
              <a:t> </a:t>
            </a:r>
            <a:r>
              <a:rPr lang="en" sz="2000" b="1" dirty="0" err="1"/>
              <a:t>effektivt</a:t>
            </a:r>
            <a:endParaRPr lang="en" sz="20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Egna kategorier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Gemensam kodning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2"/>
          </p:nvPr>
        </p:nvSpPr>
        <p:spPr>
          <a:xfrm>
            <a:off x="4536835" y="2725631"/>
            <a:ext cx="3395561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Berättelserna är centrala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E-post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3"/>
          </p:nvPr>
        </p:nvSpPr>
        <p:spPr>
          <a:xfrm>
            <a:off x="6326999" y="208232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2"/>
          </p:nvPr>
        </p:nvSpPr>
        <p:spPr>
          <a:xfrm>
            <a:off x="3392101" y="3501650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7607808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Exempel</a:t>
            </a:r>
            <a:r>
              <a:rPr lang="en" dirty="0"/>
              <a:t> </a:t>
            </a:r>
            <a:r>
              <a:rPr lang="en" dirty="0" err="1"/>
              <a:t>på</a:t>
            </a:r>
            <a:r>
              <a:rPr lang="en" dirty="0"/>
              <a:t> </a:t>
            </a:r>
            <a:r>
              <a:rPr lang="en" dirty="0" err="1"/>
              <a:t>vad</a:t>
            </a:r>
            <a:r>
              <a:rPr lang="en" dirty="0"/>
              <a:t> vi sett </a:t>
            </a:r>
            <a:r>
              <a:rPr lang="en" dirty="0" err="1"/>
              <a:t>att</a:t>
            </a:r>
            <a:r>
              <a:rPr lang="en" dirty="0"/>
              <a:t> vi </a:t>
            </a:r>
            <a:r>
              <a:rPr lang="en" dirty="0" err="1"/>
              <a:t>kan</a:t>
            </a:r>
            <a:r>
              <a:rPr lang="en" dirty="0"/>
              <a:t> </a:t>
            </a:r>
            <a:r>
              <a:rPr lang="en" dirty="0" err="1"/>
              <a:t>förändra</a:t>
            </a:r>
            <a:endParaRPr dirty="0"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571499" y="2724163"/>
            <a:ext cx="4958863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Jobba mer funktionsöverskridande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1" dirty="0"/>
              <a:t>Förbättra informationen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Hantera fler frågor centralt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b="1" dirty="0"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783388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247</Words>
  <Application>Microsoft Macintosh PowerPoint</Application>
  <PresentationFormat>Bildspel på skärmen (16:9)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Poppins Light</vt:lpstr>
      <vt:lpstr>Poppins</vt:lpstr>
      <vt:lpstr>Muli</vt:lpstr>
      <vt:lpstr>Muli Light</vt:lpstr>
      <vt:lpstr>Gower template</vt:lpstr>
      <vt:lpstr>ONÖDIG EFTERFRÅGAN/  EFFEKTIVARE SERVICE  KARLSTADS UNIVERSITET UMEÅ UNIVERSITET</vt:lpstr>
      <vt:lpstr>PowerPoint-presentation</vt:lpstr>
      <vt:lpstr>Vad är onödig efterfrågan?</vt:lpstr>
      <vt:lpstr>PowerPoint-presentation</vt:lpstr>
      <vt:lpstr>Metoden</vt:lpstr>
      <vt:lpstr>Våra respektive projekt</vt:lpstr>
      <vt:lpstr>Metoden i tre steg</vt:lpstr>
      <vt:lpstr>Erfarenheter och lärdomar av metoden</vt:lpstr>
      <vt:lpstr>Exempel på vad vi sett att vi kan förändra</vt:lpstr>
      <vt:lpstr>Tack!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ONÖDIG EFTERFRÅGAN/  EFFEKTIVARE SERVICE  KARLSTADS UNIVERSITET UMEÅ UNIVERSITET</dc:title>
  <cp:lastModifiedBy>Microsoft Office User</cp:lastModifiedBy>
  <cp:revision>15</cp:revision>
  <dcterms:modified xsi:type="dcterms:W3CDTF">2019-08-19T16:07:40Z</dcterms:modified>
</cp:coreProperties>
</file>