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4"/>
    <p:sldMasterId id="2147483841" r:id="rId5"/>
    <p:sldMasterId id="2147483853" r:id="rId6"/>
    <p:sldMasterId id="2147483862" r:id="rId7"/>
    <p:sldMasterId id="2147483871" r:id="rId8"/>
    <p:sldMasterId id="2147483881" r:id="rId9"/>
    <p:sldMasterId id="2147483915" r:id="rId10"/>
    <p:sldMasterId id="2147483927" r:id="rId11"/>
  </p:sldMasterIdLst>
  <p:notesMasterIdLst>
    <p:notesMasterId r:id="rId37"/>
  </p:notesMasterIdLst>
  <p:handoutMasterIdLst>
    <p:handoutMasterId r:id="rId38"/>
  </p:handoutMasterIdLst>
  <p:sldIdLst>
    <p:sldId id="494" r:id="rId12"/>
    <p:sldId id="548" r:id="rId13"/>
    <p:sldId id="524" r:id="rId14"/>
    <p:sldId id="527" r:id="rId15"/>
    <p:sldId id="543" r:id="rId16"/>
    <p:sldId id="544" r:id="rId17"/>
    <p:sldId id="546" r:id="rId18"/>
    <p:sldId id="536" r:id="rId19"/>
    <p:sldId id="545" r:id="rId20"/>
    <p:sldId id="547" r:id="rId21"/>
    <p:sldId id="540" r:id="rId22"/>
    <p:sldId id="549" r:id="rId23"/>
    <p:sldId id="565" r:id="rId24"/>
    <p:sldId id="566" r:id="rId25"/>
    <p:sldId id="557" r:id="rId26"/>
    <p:sldId id="559" r:id="rId27"/>
    <p:sldId id="560" r:id="rId28"/>
    <p:sldId id="561" r:id="rId29"/>
    <p:sldId id="563" r:id="rId30"/>
    <p:sldId id="564" r:id="rId31"/>
    <p:sldId id="562" r:id="rId32"/>
    <p:sldId id="553" r:id="rId33"/>
    <p:sldId id="550" r:id="rId34"/>
    <p:sldId id="556" r:id="rId35"/>
    <p:sldId id="552" r:id="rId36"/>
  </p:sldIdLst>
  <p:sldSz cx="9144000" cy="6858000" type="screen4x3"/>
  <p:notesSz cx="6794500" cy="99314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016"/>
    <a:srgbClr val="A8D01C"/>
    <a:srgbClr val="37D01D"/>
    <a:srgbClr val="3CD061"/>
    <a:srgbClr val="B1236E"/>
    <a:srgbClr val="FFFFFF"/>
    <a:srgbClr val="9AB30C"/>
    <a:srgbClr val="313538"/>
    <a:srgbClr val="8F9499"/>
    <a:srgbClr val="096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1" autoAdjust="0"/>
    <p:restoredTop sz="86135" autoAdjust="0"/>
  </p:normalViewPr>
  <p:slideViewPr>
    <p:cSldViewPr snapToObjects="1">
      <p:cViewPr varScale="1">
        <p:scale>
          <a:sx n="76" d="100"/>
          <a:sy n="76" d="100"/>
        </p:scale>
        <p:origin x="-18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100" d="100"/>
        <a:sy n="100" d="100"/>
      </p:scale>
      <p:origin x="0" y="2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85E64E-64CA-446A-AD92-812B7B9DB107}" type="datetime1">
              <a:rPr lang="sv-SE"/>
              <a:pPr>
                <a:defRPr/>
              </a:pPr>
              <a:t>19-08-21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FF5665-F1A4-4070-A7D4-2A7D4077DEF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212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4E9C62-89B9-4034-B5A3-7EAEB5602174}" type="datetime1">
              <a:rPr lang="sv-SE"/>
              <a:pPr>
                <a:defRPr/>
              </a:pPr>
              <a:t>19-08-21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5F9E34-C1A4-4344-A53E-F580CC7092A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10016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Svar</a:t>
            </a:r>
            <a:r>
              <a:rPr lang="sv-SE" baseline="0" dirty="0" smtClean="0"/>
              <a:t> på frågor om mål utmaningar och uppdrag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F9E34-C1A4-4344-A53E-F580CC7092A4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114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jpeg"/><Relationship Id="rId3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B_rubin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5" descr="Logo_vi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ubrik 1"/>
          <p:cNvSpPr>
            <a:spLocks noGrp="1"/>
          </p:cNvSpPr>
          <p:nvPr>
            <p:ph type="title"/>
          </p:nvPr>
        </p:nvSpPr>
        <p:spPr>
          <a:xfrm>
            <a:off x="2267743" y="3356992"/>
            <a:ext cx="6573391" cy="2808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E04B5-4EB8-41B6-BE08-7470FAB30CEE}" type="datetimeFigureOut">
              <a:rPr lang="en-US"/>
              <a:pPr>
                <a:defRPr/>
              </a:pPr>
              <a:t>19-08-21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0D4F-F090-418C-9BD7-0834047BC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16E5BF-DCAD-4A04-85AB-BDFCDB7237C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19-08-22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E01FBD-6655-4726-BE88-AEEFE18C620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7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B_rubin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ubrik 1"/>
          <p:cNvSpPr>
            <a:spLocks noGrp="1"/>
          </p:cNvSpPr>
          <p:nvPr>
            <p:ph type="title"/>
          </p:nvPr>
        </p:nvSpPr>
        <p:spPr>
          <a:xfrm>
            <a:off x="2267743" y="3356992"/>
            <a:ext cx="6573391" cy="2808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pic>
        <p:nvPicPr>
          <p:cNvPr id="5" name="Bildobjekt 4" descr="Logo_uk_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0000" y="223838"/>
            <a:ext cx="1461135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57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E1D40"/>
              </a:gs>
              <a:gs pos="100000">
                <a:srgbClr val="501250"/>
              </a:gs>
            </a:gsLst>
            <a:lin ang="1422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762000" y="4953000"/>
            <a:ext cx="7162800" cy="1143000"/>
          </a:xfrm>
          <a:prstGeom prst="rect">
            <a:avLst/>
          </a:prstGeom>
        </p:spPr>
        <p:txBody>
          <a:bodyPr vert="horz"/>
          <a:lstStyle>
            <a:lvl1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B1236E"/>
                </a:solidFill>
                <a:latin typeface="Georgia"/>
              </a:defRPr>
            </a:lvl1pPr>
            <a:lvl2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2pPr>
            <a:lvl3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3pPr>
            <a:lvl4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4pPr>
            <a:lvl5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685800" y="2400598"/>
            <a:ext cx="7740000" cy="24685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pic>
        <p:nvPicPr>
          <p:cNvPr id="7" name="Bildobjekt 6" descr="Logo_uk_vi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0000" y="223838"/>
            <a:ext cx="1461135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9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2566800"/>
            <a:ext cx="6634800" cy="32766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>
              <a:buFont typeface="Lucida Grande"/>
              <a:buChar char="-"/>
              <a:defRPr sz="1400"/>
            </a:lvl3pPr>
            <a:lvl4pPr>
              <a:buFont typeface="Lucida Grande"/>
              <a:buChar char="»"/>
              <a:defRPr sz="1200"/>
            </a:lvl4pPr>
            <a:lvl5pPr>
              <a:defRPr sz="10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sv-SE" dirty="0" smtClean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350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8" descr="exempelbild-rub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4700" y="2565400"/>
            <a:ext cx="28321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2564904"/>
            <a:ext cx="4572000" cy="3352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>
              <a:buFont typeface="Lucida Grande"/>
              <a:buChar char="-"/>
              <a:defRPr sz="1400"/>
            </a:lvl3pPr>
            <a:lvl4pPr>
              <a:buFont typeface="Lucida Grande"/>
              <a:buChar char="»"/>
              <a:defRPr sz="1200"/>
            </a:lvl4pPr>
            <a:lvl5pPr>
              <a:defRPr sz="10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sv-SE" dirty="0" smtClean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92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600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11560" y="2203208"/>
            <a:ext cx="6634800" cy="417812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SzPct val="100000"/>
              <a:buFontTx/>
              <a:buNone/>
              <a:tabLst/>
              <a:defRPr sz="1800" baseline="0"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 marL="0" indent="-18000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Font typeface="Wingdings" charset="2"/>
              <a:buChar char="§"/>
              <a:defRPr sz="1600">
                <a:latin typeface="Georgia"/>
                <a:cs typeface="Georgia"/>
              </a:defRPr>
            </a:lvl3pPr>
            <a:lvl4pPr marL="1520825" indent="-149225">
              <a:buClrTx/>
              <a:buFont typeface="Lucida Grande"/>
              <a:buChar char="»"/>
              <a:defRPr lang="sv-SE" sz="1400" kern="1200" baseline="0" noProof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>
              <a:buFont typeface="Wingdings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611560" y="1123208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006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punktlista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11560" y="1123208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11560" y="2206808"/>
            <a:ext cx="6634800" cy="417452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SzPct val="100000"/>
              <a:buFontTx/>
              <a:buNone/>
              <a:tabLst/>
              <a:defRPr sz="1800" baseline="0"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 marL="0" indent="-18000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Font typeface="Wingdings" charset="2"/>
              <a:buChar char="§"/>
              <a:defRPr sz="1600">
                <a:latin typeface="Georgia"/>
                <a:cs typeface="Georgia"/>
              </a:defRPr>
            </a:lvl3pPr>
            <a:lvl4pPr marL="1520825" indent="-149225">
              <a:buClrTx/>
              <a:buFont typeface="Lucida Grande"/>
              <a:buChar char="»"/>
              <a:defRPr lang="sv-SE" sz="1400" kern="1200" baseline="0" noProof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>
              <a:buFont typeface="Wingdings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459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fit 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13538"/>
              </a:gs>
              <a:gs pos="100000">
                <a:srgbClr val="313538">
                  <a:alpha val="90000"/>
                </a:srgbClr>
              </a:gs>
            </a:gsLst>
            <a:lin ang="1422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7" name="Bildobjekt 9" descr="Logo_uk_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762000" y="4953000"/>
            <a:ext cx="7162800" cy="1143000"/>
          </a:xfrm>
          <a:prstGeom prst="rect">
            <a:avLst/>
          </a:prstGeom>
        </p:spPr>
        <p:txBody>
          <a:bodyPr vert="horz"/>
          <a:lstStyle>
            <a:lvl1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8F9499"/>
                </a:solidFill>
                <a:latin typeface="Georgia"/>
              </a:defRPr>
            </a:lvl1pPr>
            <a:lvl2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2pPr>
            <a:lvl3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3pPr>
            <a:lvl4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4pPr>
            <a:lvl5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685800" y="2400598"/>
            <a:ext cx="7740000" cy="24685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810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E1D40"/>
              </a:gs>
              <a:gs pos="100000">
                <a:srgbClr val="501250"/>
              </a:gs>
            </a:gsLst>
            <a:lin ang="1422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5" name="Bildobjekt 5" descr="Logo_vi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762000" y="4953000"/>
            <a:ext cx="7162800" cy="1143000"/>
          </a:xfrm>
          <a:prstGeom prst="rect">
            <a:avLst/>
          </a:prstGeom>
        </p:spPr>
        <p:txBody>
          <a:bodyPr vert="horz"/>
          <a:lstStyle>
            <a:lvl1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B1236E"/>
                </a:solidFill>
                <a:latin typeface="Georgia"/>
              </a:defRPr>
            </a:lvl1pPr>
            <a:lvl2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2pPr>
            <a:lvl3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3pPr>
            <a:lvl4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4pPr>
            <a:lvl5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685800" y="2400598"/>
            <a:ext cx="7740000" cy="24685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raf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5800" y="1295400"/>
            <a:ext cx="6019800" cy="1143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8F9499"/>
                </a:solidFill>
              </a:defRPr>
            </a:lvl1pPr>
          </a:lstStyle>
          <a:p>
            <a:r>
              <a:rPr lang="sv-SE" dirty="0" smtClean="0"/>
              <a:t>STOR RUBRIK EULORA SET ESTRADA BÄNLO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971800"/>
            <a:ext cx="6553200" cy="3276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defRPr sz="1600" baseline="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pPr>
              <a:lnSpc>
                <a:spcPts val="2260"/>
              </a:lnSpc>
            </a:pPr>
            <a:r>
              <a:rPr lang="sv-SE" sz="1600" noProof="1" smtClean="0">
                <a:latin typeface="Georgia"/>
                <a:cs typeface="Georgia"/>
              </a:rPr>
              <a:t>Giate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dolum</a:t>
            </a:r>
            <a:r>
              <a:rPr lang="sv-SE" sz="1600" dirty="0" smtClean="0">
                <a:latin typeface="Georgia"/>
                <a:cs typeface="Georgia"/>
              </a:rPr>
              <a:t> del </a:t>
            </a:r>
            <a:r>
              <a:rPr lang="sv-SE" sz="1600" dirty="0" err="1" smtClean="0">
                <a:latin typeface="Georgia"/>
                <a:cs typeface="Georgia"/>
              </a:rPr>
              <a:t>iureet</a:t>
            </a:r>
            <a:r>
              <a:rPr lang="sv-SE" sz="1600" dirty="0" smtClean="0">
                <a:latin typeface="Georgia"/>
                <a:cs typeface="Georgia"/>
              </a:rPr>
              <a:t>, </a:t>
            </a:r>
            <a:r>
              <a:rPr lang="sv-SE" sz="1600" dirty="0" err="1" smtClean="0">
                <a:latin typeface="Georgia"/>
                <a:cs typeface="Georgia"/>
              </a:rPr>
              <a:t>quam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ver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sequam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dolut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venim</a:t>
            </a:r>
            <a:r>
              <a:rPr lang="sv-SE" sz="1600" dirty="0" smtClean="0">
                <a:latin typeface="Georgia"/>
                <a:cs typeface="Georgia"/>
              </a:rPr>
              <a:t> ad </a:t>
            </a:r>
            <a:r>
              <a:rPr lang="sv-SE" sz="1600" dirty="0" err="1" smtClean="0">
                <a:latin typeface="Georgia"/>
                <a:cs typeface="Georgia"/>
              </a:rPr>
              <a:t>modolob</a:t>
            </a:r>
            <a:endParaRPr lang="sv-SE" sz="1600" dirty="0" smtClean="0">
              <a:latin typeface="Georgia"/>
              <a:cs typeface="Georgia"/>
            </a:endParaRPr>
          </a:p>
          <a:p>
            <a:pPr>
              <a:lnSpc>
                <a:spcPts val="2260"/>
              </a:lnSpc>
            </a:pPr>
            <a:r>
              <a:rPr lang="sv-SE" sz="1600" dirty="0" err="1" smtClean="0">
                <a:latin typeface="Georgia"/>
                <a:cs typeface="Georgia"/>
              </a:rPr>
              <a:t>orerosto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ea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con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ea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faci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blam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veliquis</a:t>
            </a:r>
            <a:r>
              <a:rPr lang="sv-SE" sz="1600" dirty="0" smtClean="0">
                <a:latin typeface="Georgia"/>
                <a:cs typeface="Georgia"/>
              </a:rPr>
              <a:t> nos </a:t>
            </a:r>
            <a:r>
              <a:rPr lang="sv-SE" sz="1600" dirty="0" err="1" smtClean="0">
                <a:latin typeface="Georgia"/>
                <a:cs typeface="Georgia"/>
              </a:rPr>
              <a:t>nostion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vent</a:t>
            </a:r>
            <a:r>
              <a:rPr lang="sv-SE" sz="1600" dirty="0" smtClean="0">
                <a:latin typeface="Georgia"/>
                <a:cs typeface="Georgia"/>
              </a:rPr>
              <a:t> dit </a:t>
            </a:r>
            <a:r>
              <a:rPr lang="sv-SE" sz="1600" dirty="0" err="1" smtClean="0">
                <a:latin typeface="Georgia"/>
                <a:cs typeface="Georgia"/>
              </a:rPr>
              <a:t>ulluptat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</a:p>
          <a:p>
            <a:pPr>
              <a:lnSpc>
                <a:spcPts val="2260"/>
              </a:lnSpc>
            </a:pPr>
            <a:r>
              <a:rPr lang="sv-SE" sz="1600" dirty="0" err="1" smtClean="0">
                <a:latin typeface="Georgia"/>
                <a:cs typeface="Georgia"/>
              </a:rPr>
              <a:t>aliquat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enibh</a:t>
            </a:r>
            <a:r>
              <a:rPr lang="sv-SE" sz="1600" dirty="0" smtClean="0">
                <a:latin typeface="Georgia"/>
                <a:cs typeface="Georgia"/>
              </a:rPr>
              <a:t>.</a:t>
            </a:r>
          </a:p>
          <a:p>
            <a:pPr>
              <a:lnSpc>
                <a:spcPts val="2260"/>
              </a:lnSpc>
            </a:pPr>
            <a:endParaRPr lang="sv-SE" sz="1600" dirty="0" smtClean="0">
              <a:latin typeface="Georgia"/>
              <a:cs typeface="Georgia"/>
            </a:endParaRPr>
          </a:p>
          <a:p>
            <a:pPr>
              <a:lnSpc>
                <a:spcPts val="2260"/>
              </a:lnSpc>
            </a:pPr>
            <a:r>
              <a:rPr lang="sv-SE" sz="1600" cap="all" dirty="0" err="1" smtClean="0">
                <a:solidFill>
                  <a:srgbClr val="8F9499"/>
                </a:solidFill>
                <a:latin typeface="Arial"/>
                <a:cs typeface="Arial"/>
              </a:rPr>
              <a:t>senilora</a:t>
            </a:r>
            <a:r>
              <a:rPr lang="sv-SE" sz="1600" cap="all" dirty="0" smtClean="0">
                <a:solidFill>
                  <a:srgbClr val="8F9499"/>
                </a:solidFill>
                <a:latin typeface="Arial"/>
                <a:cs typeface="Arial"/>
              </a:rPr>
              <a:t> </a:t>
            </a:r>
            <a:r>
              <a:rPr lang="sv-SE" sz="1600" cap="all" dirty="0" err="1" smtClean="0">
                <a:solidFill>
                  <a:srgbClr val="8F9499"/>
                </a:solidFill>
                <a:latin typeface="Arial"/>
                <a:cs typeface="Arial"/>
              </a:rPr>
              <a:t>seMellanrubrik</a:t>
            </a:r>
            <a:r>
              <a:rPr lang="sv-SE" sz="1600" cap="all" dirty="0" smtClean="0">
                <a:solidFill>
                  <a:srgbClr val="8F9499"/>
                </a:solidFill>
                <a:latin typeface="Arial"/>
                <a:cs typeface="Arial"/>
              </a:rPr>
              <a:t> t</a:t>
            </a:r>
          </a:p>
          <a:p>
            <a:pPr>
              <a:lnSpc>
                <a:spcPts val="2260"/>
              </a:lnSpc>
            </a:pPr>
            <a:r>
              <a:rPr lang="sv-SE" sz="1600" dirty="0" err="1" smtClean="0">
                <a:latin typeface="Georgia"/>
                <a:cs typeface="Georgia"/>
              </a:rPr>
              <a:t>Sagnis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nulputat</a:t>
            </a:r>
            <a:r>
              <a:rPr lang="sv-SE" sz="1600" dirty="0" smtClean="0">
                <a:latin typeface="Georgia"/>
                <a:cs typeface="Georgia"/>
              </a:rPr>
              <a:t>. Modolut </a:t>
            </a:r>
            <a:r>
              <a:rPr lang="sv-SE" sz="1600" dirty="0" err="1" smtClean="0">
                <a:latin typeface="Georgia"/>
                <a:cs typeface="Georgia"/>
              </a:rPr>
              <a:t>irilit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praestrud</a:t>
            </a:r>
            <a:r>
              <a:rPr lang="sv-SE" sz="1600" dirty="0" smtClean="0">
                <a:latin typeface="Georgia"/>
                <a:cs typeface="Georgia"/>
              </a:rPr>
              <a:t> ex </a:t>
            </a:r>
            <a:r>
              <a:rPr lang="sv-SE" sz="1600" dirty="0" err="1" smtClean="0">
                <a:latin typeface="Georgia"/>
                <a:cs typeface="Georgia"/>
              </a:rPr>
              <a:t>etum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nibh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elis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adit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augiatin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hent</a:t>
            </a:r>
            <a:r>
              <a:rPr lang="sv-SE" sz="1600" dirty="0" smtClean="0">
                <a:latin typeface="Georgia"/>
                <a:cs typeface="Georgia"/>
              </a:rPr>
              <a:t> at, </a:t>
            </a:r>
            <a:r>
              <a:rPr lang="sv-SE" sz="1600" dirty="0" err="1" smtClean="0">
                <a:latin typeface="Georgia"/>
                <a:cs typeface="Georgia"/>
              </a:rPr>
              <a:t>core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feugait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augiat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praesent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utat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iriure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deliquam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doleniscidui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blandre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mincin</a:t>
            </a:r>
            <a:r>
              <a:rPr lang="sv-SE" sz="1600" dirty="0" smtClean="0">
                <a:latin typeface="Georgia"/>
                <a:cs typeface="Georgia"/>
              </a:rPr>
              <a:t> er </a:t>
            </a:r>
            <a:r>
              <a:rPr lang="sv-SE" sz="1600" dirty="0" err="1" smtClean="0">
                <a:latin typeface="Georgia"/>
                <a:cs typeface="Georgia"/>
              </a:rPr>
              <a:t>susto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odit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nonsequam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nosto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exer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ing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endip</a:t>
            </a:r>
            <a:r>
              <a:rPr lang="sv-SE" sz="1600" dirty="0" smtClean="0">
                <a:latin typeface="Georgia"/>
                <a:cs typeface="Georgia"/>
              </a:rPr>
              <a:t> et </a:t>
            </a:r>
            <a:r>
              <a:rPr lang="sv-SE" sz="1600" dirty="0" err="1" smtClean="0">
                <a:latin typeface="Georgia"/>
                <a:cs typeface="Georgia"/>
              </a:rPr>
              <a:t>iure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venibh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ea</a:t>
            </a:r>
            <a:r>
              <a:rPr lang="sv-SE" sz="1600" dirty="0" smtClean="0">
                <a:latin typeface="Georgia"/>
                <a:cs typeface="Georgia"/>
              </a:rPr>
              <a:t> at. </a:t>
            </a:r>
            <a:r>
              <a:rPr lang="sv-SE" sz="1600" dirty="0" err="1" smtClean="0">
                <a:latin typeface="Georgia"/>
                <a:cs typeface="Georgia"/>
              </a:rPr>
              <a:t>Duis</a:t>
            </a:r>
            <a:r>
              <a:rPr lang="sv-SE" sz="1600" dirty="0" smtClean="0">
                <a:latin typeface="Georgia"/>
                <a:cs typeface="Georgia"/>
              </a:rPr>
              <a:t> ex </a:t>
            </a:r>
            <a:r>
              <a:rPr lang="sv-SE" sz="1600" dirty="0" err="1" smtClean="0">
                <a:latin typeface="Georgia"/>
                <a:cs typeface="Georgia"/>
              </a:rPr>
              <a:t>ercilit</a:t>
            </a:r>
            <a:r>
              <a:rPr lang="sv-SE" sz="1600" dirty="0" smtClean="0">
                <a:latin typeface="Georgia"/>
                <a:cs typeface="Georgia"/>
              </a:rPr>
              <a:t> </a:t>
            </a:r>
            <a:r>
              <a:rPr lang="sv-SE" sz="1600" dirty="0" err="1" smtClean="0">
                <a:latin typeface="Georgia"/>
                <a:cs typeface="Georgia"/>
              </a:rPr>
              <a:t>ulluptat</a:t>
            </a:r>
            <a:r>
              <a:rPr lang="sv-SE" sz="1600" dirty="0" smtClean="0">
                <a:latin typeface="Georgia"/>
                <a:cs typeface="Georg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111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78098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/>
          <a:lstStyle>
            <a:lvl1pPr>
              <a:buClr>
                <a:srgbClr val="9AB30C"/>
              </a:buClr>
              <a:buFont typeface="Wingdings" pitchFamily="2" charset="2"/>
              <a:buChar char="§"/>
              <a:defRPr sz="3000">
                <a:latin typeface="Georgia" pitchFamily="18" charset="0"/>
              </a:defRPr>
            </a:lvl1pPr>
            <a:lvl2pPr>
              <a:buClr>
                <a:srgbClr val="9AB30C"/>
              </a:buClr>
              <a:defRPr>
                <a:latin typeface="Georgia" pitchFamily="18" charset="0"/>
              </a:defRPr>
            </a:lvl2pPr>
            <a:lvl3pPr>
              <a:buClr>
                <a:srgbClr val="9AB30C"/>
              </a:buClr>
              <a:defRPr>
                <a:latin typeface="Georgia" pitchFamily="18" charset="0"/>
              </a:defRPr>
            </a:lvl3pPr>
            <a:lvl4pPr>
              <a:buClr>
                <a:srgbClr val="9AB30C"/>
              </a:buClr>
              <a:defRPr>
                <a:latin typeface="Georgia" pitchFamily="18" charset="0"/>
              </a:defRPr>
            </a:lvl4pPr>
            <a:lvl5pPr>
              <a:buClr>
                <a:srgbClr val="9AB30C"/>
              </a:buClr>
              <a:defRPr>
                <a:latin typeface="Georgia" pitchFamily="18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 </a:t>
            </a:r>
            <a:r>
              <a:rPr lang="sv-SE" cap="small" smtClean="0">
                <a:solidFill>
                  <a:srgbClr val="000000"/>
                </a:solidFill>
              </a:rPr>
              <a:t>bild </a:t>
            </a:r>
            <a:fld id="{9ABE01B7-33D2-48CB-8C8F-F7436C4D5413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356350"/>
            <a:ext cx="3186113" cy="36512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 cap="small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sv-SE" dirty="0" smtClean="0"/>
              <a:t>Högskolan i </a:t>
            </a:r>
            <a:r>
              <a:rPr lang="sv-SE" dirty="0" err="1" smtClean="0"/>
              <a:t>skövde</a:t>
            </a:r>
            <a:r>
              <a:rPr lang="sv-SE" dirty="0" smtClean="0"/>
              <a:t> – </a:t>
            </a:r>
            <a:r>
              <a:rPr lang="sv-SE" dirty="0" err="1" smtClean="0"/>
              <a:t>www.his.se</a:t>
            </a:r>
            <a:endParaRPr lang="sv-SE" dirty="0" smtClean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78618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sv-SE" dirty="0" smtClean="0">
                <a:solidFill>
                  <a:srgbClr val="000000"/>
                </a:solidFill>
              </a:rPr>
              <a:t>2011-03-04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1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5913D0-A07A-4C33-8A9D-7A25D33D11EF}" type="datetimeFigureOut">
              <a:rPr lang="en-US" smtClean="0">
                <a:solidFill>
                  <a:srgbClr val="000000"/>
                </a:solidFill>
              </a:rPr>
              <a:pPr/>
              <a:t>19-08-21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A5F875-5F83-4F50-AB86-2D3FE8AED5A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10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B_rubin_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5" descr="Logo_v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ubrik 1"/>
          <p:cNvSpPr>
            <a:spLocks noGrp="1"/>
          </p:cNvSpPr>
          <p:nvPr>
            <p:ph type="title"/>
          </p:nvPr>
        </p:nvSpPr>
        <p:spPr>
          <a:xfrm>
            <a:off x="2267743" y="3356992"/>
            <a:ext cx="6573391" cy="2808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734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E1D40"/>
              </a:gs>
              <a:gs pos="100000">
                <a:srgbClr val="501250"/>
              </a:gs>
            </a:gsLst>
            <a:lin ang="1422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pic>
        <p:nvPicPr>
          <p:cNvPr id="5" name="Bildobjekt 5" descr="Logo_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762000" y="4953000"/>
            <a:ext cx="7162800" cy="1143000"/>
          </a:xfrm>
          <a:prstGeom prst="rect">
            <a:avLst/>
          </a:prstGeom>
        </p:spPr>
        <p:txBody>
          <a:bodyPr vert="horz"/>
          <a:lstStyle>
            <a:lvl1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B1236E"/>
                </a:solidFill>
                <a:latin typeface="Georgia"/>
              </a:defRPr>
            </a:lvl1pPr>
            <a:lvl2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2pPr>
            <a:lvl3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3pPr>
            <a:lvl4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4pPr>
            <a:lvl5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685800" y="2400598"/>
            <a:ext cx="7740000" cy="24685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2980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1700808"/>
            <a:ext cx="8280920" cy="446449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Georgia"/>
                <a:cs typeface="Georgia"/>
              </a:defRPr>
            </a:lvl1pPr>
            <a:lvl2pPr marL="627063" indent="-169863">
              <a:buClrTx/>
              <a:buFont typeface="Wingdings" charset="2"/>
              <a:buChar char="§"/>
              <a:defRPr sz="1600"/>
            </a:lvl2pPr>
            <a:lvl3pPr>
              <a:buFont typeface="Lucida Grande"/>
              <a:buChar char="-"/>
              <a:defRPr sz="1400"/>
            </a:lvl3pPr>
            <a:lvl4pPr>
              <a:buFont typeface="Lucida Grande"/>
              <a:buChar char="»"/>
              <a:defRPr sz="1200"/>
            </a:lvl4pPr>
            <a:lvl5pPr>
              <a:defRPr sz="10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sv-SE" dirty="0" smtClean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597877" y="404664"/>
            <a:ext cx="6720491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677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8" descr="exempelbild-rub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2565400"/>
            <a:ext cx="28321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2564904"/>
            <a:ext cx="4572000" cy="3352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>
              <a:buFont typeface="Lucida Grande"/>
              <a:buChar char="-"/>
              <a:defRPr sz="1400"/>
            </a:lvl3pPr>
            <a:lvl4pPr>
              <a:buFont typeface="Lucida Grande"/>
              <a:buChar char="»"/>
              <a:defRPr sz="1200"/>
            </a:lvl4pPr>
            <a:lvl5pPr>
              <a:defRPr sz="10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sv-SE" dirty="0" smtClean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306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323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11560" y="2203208"/>
            <a:ext cx="6634800" cy="417812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SzPct val="100000"/>
              <a:buFontTx/>
              <a:buNone/>
              <a:tabLst/>
              <a:defRPr sz="1800" baseline="0"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 marL="0" indent="-18000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Font typeface="Wingdings" charset="2"/>
              <a:buChar char="§"/>
              <a:defRPr sz="1600">
                <a:latin typeface="Georgia"/>
                <a:cs typeface="Georgia"/>
              </a:defRPr>
            </a:lvl3pPr>
            <a:lvl4pPr marL="1520825" indent="-149225">
              <a:buClrTx/>
              <a:buFont typeface="Lucida Grande"/>
              <a:buChar char="»"/>
              <a:defRPr lang="sv-SE" sz="1400" kern="1200" baseline="0" noProof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>
              <a:buFont typeface="Wingdings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611560" y="1123208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413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punktlista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11560" y="1123208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11560" y="2206808"/>
            <a:ext cx="6634800" cy="417452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SzPct val="100000"/>
              <a:buFontTx/>
              <a:buNone/>
              <a:tabLst/>
              <a:defRPr sz="1800" baseline="0"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 marL="0" indent="-18000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Font typeface="Wingdings" charset="2"/>
              <a:buChar char="§"/>
              <a:defRPr sz="1600">
                <a:latin typeface="Georgia"/>
                <a:cs typeface="Georgia"/>
              </a:defRPr>
            </a:lvl3pPr>
            <a:lvl4pPr marL="1520825" indent="-149225">
              <a:buClrTx/>
              <a:buFont typeface="Lucida Grande"/>
              <a:buChar char="»"/>
              <a:defRPr lang="sv-SE" sz="1400" kern="1200" baseline="0" noProof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>
              <a:buFont typeface="Wingdings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4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2566800"/>
            <a:ext cx="6634800" cy="32766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>
              <a:buFont typeface="Lucida Grande"/>
              <a:buChar char="-"/>
              <a:defRPr sz="1400"/>
            </a:lvl3pPr>
            <a:lvl4pPr>
              <a:buFont typeface="Lucida Grande"/>
              <a:buChar char="»"/>
              <a:defRPr sz="1200"/>
            </a:lvl4pPr>
            <a:lvl5pPr>
              <a:defRPr sz="10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sv-SE" dirty="0" smtClean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2884" y="274638"/>
            <a:ext cx="6423916" cy="72547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/>
          <a:lstStyle>
            <a:lvl1pPr>
              <a:buClr>
                <a:srgbClr val="9AB30C"/>
              </a:buClr>
              <a:buFont typeface="Wingdings" pitchFamily="2" charset="2"/>
              <a:buChar char="§"/>
              <a:defRPr sz="3000">
                <a:latin typeface="Georgia" pitchFamily="18" charset="0"/>
              </a:defRPr>
            </a:lvl1pPr>
            <a:lvl2pPr>
              <a:buClr>
                <a:srgbClr val="9AB30C"/>
              </a:buClr>
              <a:defRPr>
                <a:latin typeface="Georgia" pitchFamily="18" charset="0"/>
              </a:defRPr>
            </a:lvl2pPr>
            <a:lvl3pPr>
              <a:buClr>
                <a:srgbClr val="9AB30C"/>
              </a:buClr>
              <a:defRPr>
                <a:latin typeface="Georgia" pitchFamily="18" charset="0"/>
              </a:defRPr>
            </a:lvl3pPr>
            <a:lvl4pPr>
              <a:buClr>
                <a:srgbClr val="9AB30C"/>
              </a:buClr>
              <a:defRPr>
                <a:latin typeface="Georgia" pitchFamily="18" charset="0"/>
              </a:defRPr>
            </a:lvl4pPr>
            <a:lvl5pPr>
              <a:buClr>
                <a:srgbClr val="9AB30C"/>
              </a:buClr>
              <a:defRPr>
                <a:latin typeface="Georgia" pitchFamily="18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/>
          </p:nvPr>
        </p:nvSpPr>
        <p:spPr>
          <a:xfrm>
            <a:off x="457200" y="6356350"/>
            <a:ext cx="3186113" cy="36512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 cap="small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v-SE"/>
              <a:t> </a:t>
            </a:r>
            <a:r>
              <a:rPr lang="sv-SE" cap="small"/>
              <a:t>bild </a:t>
            </a:r>
            <a:fld id="{BCCE6260-93D2-4BFF-8BB0-7EF49E356AA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7861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v-SE"/>
              <a:t>2009-03-31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0587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B_rubin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5" descr="Logo_vi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ubrik 1"/>
          <p:cNvSpPr>
            <a:spLocks noGrp="1"/>
          </p:cNvSpPr>
          <p:nvPr>
            <p:ph type="title"/>
          </p:nvPr>
        </p:nvSpPr>
        <p:spPr>
          <a:xfrm>
            <a:off x="2267743" y="3356992"/>
            <a:ext cx="6573391" cy="2808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8632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E1D40"/>
              </a:gs>
              <a:gs pos="100000">
                <a:srgbClr val="501250"/>
              </a:gs>
            </a:gsLst>
            <a:lin ang="1422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pic>
        <p:nvPicPr>
          <p:cNvPr id="5" name="Bildobjekt 5" descr="Logo_vi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762000" y="4953000"/>
            <a:ext cx="7162800" cy="1143000"/>
          </a:xfrm>
          <a:prstGeom prst="rect">
            <a:avLst/>
          </a:prstGeom>
        </p:spPr>
        <p:txBody>
          <a:bodyPr vert="horz"/>
          <a:lstStyle>
            <a:lvl1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B1236E"/>
                </a:solidFill>
                <a:latin typeface="Georgia"/>
              </a:defRPr>
            </a:lvl1pPr>
            <a:lvl2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2pPr>
            <a:lvl3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3pPr>
            <a:lvl4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4pPr>
            <a:lvl5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685800" y="2400598"/>
            <a:ext cx="7740000" cy="24685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3921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2566800"/>
            <a:ext cx="6634800" cy="32766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>
              <a:buFont typeface="Lucida Grande"/>
              <a:buChar char="-"/>
              <a:defRPr sz="1400"/>
            </a:lvl3pPr>
            <a:lvl4pPr>
              <a:buFont typeface="Lucida Grande"/>
              <a:buChar char="»"/>
              <a:defRPr sz="1200"/>
            </a:lvl4pPr>
            <a:lvl5pPr>
              <a:defRPr sz="10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sv-SE" dirty="0" smtClean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527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8" descr="exempelbild-rub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4700" y="2565400"/>
            <a:ext cx="28321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2564904"/>
            <a:ext cx="4572000" cy="3352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>
              <a:buFont typeface="Lucida Grande"/>
              <a:buChar char="-"/>
              <a:defRPr sz="1400"/>
            </a:lvl3pPr>
            <a:lvl4pPr>
              <a:buFont typeface="Lucida Grande"/>
              <a:buChar char="»"/>
              <a:defRPr sz="1200"/>
            </a:lvl4pPr>
            <a:lvl5pPr>
              <a:defRPr sz="10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sv-SE" dirty="0" smtClean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688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775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11560" y="2203208"/>
            <a:ext cx="6634800" cy="417812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SzPct val="100000"/>
              <a:buFontTx/>
              <a:buNone/>
              <a:tabLst/>
              <a:defRPr sz="1800" baseline="0"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 marL="0" indent="-18000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Font typeface="Wingdings" charset="2"/>
              <a:buChar char="§"/>
              <a:defRPr sz="1600">
                <a:latin typeface="Georgia"/>
                <a:cs typeface="Georgia"/>
              </a:defRPr>
            </a:lvl3pPr>
            <a:lvl4pPr marL="1520825" indent="-149225">
              <a:buClrTx/>
              <a:buFont typeface="Lucida Grande"/>
              <a:buChar char="»"/>
              <a:defRPr lang="sv-SE" sz="1400" kern="1200" baseline="0" noProof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>
              <a:buFont typeface="Wingdings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611560" y="1123208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740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punktlista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11560" y="1123208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11560" y="2206808"/>
            <a:ext cx="6634800" cy="417452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SzPct val="100000"/>
              <a:buFontTx/>
              <a:buNone/>
              <a:tabLst/>
              <a:defRPr sz="1800" baseline="0"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 marL="0" indent="-18000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Font typeface="Wingdings" charset="2"/>
              <a:buChar char="§"/>
              <a:defRPr sz="1600">
                <a:latin typeface="Georgia"/>
                <a:cs typeface="Georgia"/>
              </a:defRPr>
            </a:lvl3pPr>
            <a:lvl4pPr marL="1520825" indent="-149225">
              <a:buClrTx/>
              <a:buFont typeface="Lucida Grande"/>
              <a:buChar char="»"/>
              <a:defRPr lang="sv-SE" sz="1400" kern="1200" baseline="0" noProof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>
              <a:buFont typeface="Wingdings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827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B_rubin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5" descr="Logo_vi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ubrik 1"/>
          <p:cNvSpPr>
            <a:spLocks noGrp="1"/>
          </p:cNvSpPr>
          <p:nvPr>
            <p:ph type="title"/>
          </p:nvPr>
        </p:nvSpPr>
        <p:spPr>
          <a:xfrm>
            <a:off x="2267743" y="3356992"/>
            <a:ext cx="6573391" cy="2808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7877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E1D40"/>
              </a:gs>
              <a:gs pos="100000">
                <a:srgbClr val="501250"/>
              </a:gs>
            </a:gsLst>
            <a:lin ang="1422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pic>
        <p:nvPicPr>
          <p:cNvPr id="5" name="Bildobjekt 5" descr="Logo_vi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762000" y="4953000"/>
            <a:ext cx="7162800" cy="1143000"/>
          </a:xfrm>
          <a:prstGeom prst="rect">
            <a:avLst/>
          </a:prstGeom>
        </p:spPr>
        <p:txBody>
          <a:bodyPr vert="horz"/>
          <a:lstStyle>
            <a:lvl1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B1236E"/>
                </a:solidFill>
                <a:latin typeface="Georgia"/>
              </a:defRPr>
            </a:lvl1pPr>
            <a:lvl2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2pPr>
            <a:lvl3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3pPr>
            <a:lvl4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4pPr>
            <a:lvl5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685800" y="2400598"/>
            <a:ext cx="7740000" cy="24685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679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8" descr="exempelbild-rub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4700" y="2565400"/>
            <a:ext cx="28321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2564904"/>
            <a:ext cx="4572000" cy="3352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>
              <a:buFont typeface="Lucida Grande"/>
              <a:buChar char="-"/>
              <a:defRPr sz="1400"/>
            </a:lvl3pPr>
            <a:lvl4pPr>
              <a:buFont typeface="Lucida Grande"/>
              <a:buChar char="»"/>
              <a:defRPr sz="1200"/>
            </a:lvl4pPr>
            <a:lvl5pPr>
              <a:defRPr sz="10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sv-SE" dirty="0" smtClean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1700808"/>
            <a:ext cx="8280920" cy="446449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Georgia"/>
                <a:cs typeface="Georgia"/>
              </a:defRPr>
            </a:lvl1pPr>
            <a:lvl2pPr marL="627063" indent="-169863">
              <a:buClrTx/>
              <a:buFont typeface="Wingdings" charset="2"/>
              <a:buChar char="§"/>
              <a:defRPr sz="1600"/>
            </a:lvl2pPr>
            <a:lvl3pPr>
              <a:buFont typeface="Lucida Grande"/>
              <a:buChar char="-"/>
              <a:defRPr sz="1400"/>
            </a:lvl3pPr>
            <a:lvl4pPr>
              <a:buFont typeface="Lucida Grande"/>
              <a:buChar char="»"/>
              <a:defRPr sz="1200"/>
            </a:lvl4pPr>
            <a:lvl5pPr>
              <a:defRPr sz="10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sv-SE" dirty="0" smtClean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597877" y="404664"/>
            <a:ext cx="6720491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08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8" descr="exempelbild-rub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4700" y="2565400"/>
            <a:ext cx="28321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2564904"/>
            <a:ext cx="4572000" cy="3352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>
              <a:buFont typeface="Lucida Grande"/>
              <a:buChar char="-"/>
              <a:defRPr sz="1400"/>
            </a:lvl3pPr>
            <a:lvl4pPr>
              <a:buFont typeface="Lucida Grande"/>
              <a:buChar char="»"/>
              <a:defRPr sz="1200"/>
            </a:lvl4pPr>
            <a:lvl5pPr>
              <a:defRPr sz="10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sv-SE" dirty="0" smtClean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4998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222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11560" y="2203208"/>
            <a:ext cx="6634800" cy="417812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SzPct val="100000"/>
              <a:buFontTx/>
              <a:buNone/>
              <a:tabLst/>
              <a:defRPr sz="1800" baseline="0"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 marL="0" indent="-18000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Font typeface="Wingdings" charset="2"/>
              <a:buChar char="§"/>
              <a:defRPr sz="1600">
                <a:latin typeface="Georgia"/>
                <a:cs typeface="Georgia"/>
              </a:defRPr>
            </a:lvl3pPr>
            <a:lvl4pPr marL="1520825" indent="-149225">
              <a:buClrTx/>
              <a:buFont typeface="Lucida Grande"/>
              <a:buChar char="»"/>
              <a:defRPr lang="sv-SE" sz="1400" kern="1200" baseline="0" noProof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>
              <a:buFont typeface="Wingdings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611560" y="1123208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608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punktlista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11560" y="1123208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11560" y="2206808"/>
            <a:ext cx="6634800" cy="417452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SzPct val="100000"/>
              <a:buFontTx/>
              <a:buNone/>
              <a:tabLst/>
              <a:defRPr sz="1800" baseline="0"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 marL="0" indent="-18000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Font typeface="Wingdings" charset="2"/>
              <a:buChar char="§"/>
              <a:defRPr sz="1600">
                <a:latin typeface="Georgia"/>
                <a:cs typeface="Georgia"/>
              </a:defRPr>
            </a:lvl3pPr>
            <a:lvl4pPr marL="1520825" indent="-149225">
              <a:buClrTx/>
              <a:buFont typeface="Lucida Grande"/>
              <a:buChar char="»"/>
              <a:defRPr lang="sv-SE" sz="1400" kern="1200" baseline="0" noProof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>
              <a:buFont typeface="Wingdings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9794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2884" y="274638"/>
            <a:ext cx="6423916" cy="72547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/>
          <a:lstStyle>
            <a:lvl1pPr>
              <a:buClr>
                <a:srgbClr val="9AB30C"/>
              </a:buClr>
              <a:buFont typeface="Wingdings" pitchFamily="2" charset="2"/>
              <a:buChar char="§"/>
              <a:defRPr sz="3000">
                <a:latin typeface="Georgia" pitchFamily="18" charset="0"/>
              </a:defRPr>
            </a:lvl1pPr>
            <a:lvl2pPr>
              <a:buClr>
                <a:srgbClr val="9AB30C"/>
              </a:buClr>
              <a:defRPr>
                <a:latin typeface="Georgia" pitchFamily="18" charset="0"/>
              </a:defRPr>
            </a:lvl2pPr>
            <a:lvl3pPr>
              <a:buClr>
                <a:srgbClr val="9AB30C"/>
              </a:buClr>
              <a:defRPr>
                <a:latin typeface="Georgia" pitchFamily="18" charset="0"/>
              </a:defRPr>
            </a:lvl3pPr>
            <a:lvl4pPr>
              <a:buClr>
                <a:srgbClr val="9AB30C"/>
              </a:buClr>
              <a:defRPr>
                <a:latin typeface="Georgia" pitchFamily="18" charset="0"/>
              </a:defRPr>
            </a:lvl4pPr>
            <a:lvl5pPr>
              <a:buClr>
                <a:srgbClr val="9AB30C"/>
              </a:buClr>
              <a:defRPr>
                <a:latin typeface="Georgia" pitchFamily="18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 </a:t>
            </a:r>
            <a:r>
              <a:rPr lang="sv-SE" cap="small" smtClean="0">
                <a:solidFill>
                  <a:srgbClr val="000000"/>
                </a:solidFill>
              </a:rPr>
              <a:t>bild </a:t>
            </a:r>
            <a:fld id="{9ABE01B7-33D2-48CB-8C8F-F7436C4D5413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356350"/>
            <a:ext cx="3186113" cy="36512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 cap="small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sv-SE" dirty="0" smtClean="0"/>
              <a:t>Högskolan i </a:t>
            </a:r>
            <a:r>
              <a:rPr lang="sv-SE" dirty="0" err="1" smtClean="0"/>
              <a:t>skövde</a:t>
            </a:r>
            <a:r>
              <a:rPr lang="sv-SE" dirty="0" smtClean="0"/>
              <a:t> – </a:t>
            </a:r>
            <a:r>
              <a:rPr lang="sv-SE" dirty="0" err="1" smtClean="0"/>
              <a:t>www.his.se</a:t>
            </a:r>
            <a:endParaRPr lang="sv-SE" dirty="0" smtClean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78618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2009-03-31</a:t>
            </a:r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95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ag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B_smaragd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5" descr="Logo_vi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2267743" y="3356992"/>
            <a:ext cx="6573391" cy="2808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77669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agd 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2B3B11"/>
              </a:gs>
              <a:gs pos="100000">
                <a:srgbClr val="445A10"/>
              </a:gs>
            </a:gsLst>
            <a:lin ang="1422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pic>
        <p:nvPicPr>
          <p:cNvPr id="5" name="Bildobjekt 5" descr="Logo_vi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762000" y="4953000"/>
            <a:ext cx="7162800" cy="1143000"/>
          </a:xfrm>
          <a:prstGeom prst="rect">
            <a:avLst/>
          </a:prstGeom>
        </p:spPr>
        <p:txBody>
          <a:bodyPr vert="horz"/>
          <a:lstStyle>
            <a:lvl1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8A990D"/>
                </a:solidFill>
                <a:latin typeface="Georgia"/>
              </a:defRPr>
            </a:lvl1pPr>
            <a:lvl2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2pPr>
            <a:lvl3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3pPr>
            <a:lvl4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4pPr>
            <a:lvl5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85800" y="2400598"/>
            <a:ext cx="7740000" cy="24685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1391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ag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2566800"/>
            <a:ext cx="6634800" cy="32766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Georgia"/>
                <a:cs typeface="Georgia"/>
              </a:defRPr>
            </a:lvl1pPr>
            <a:lvl2pPr marL="627063" indent="-169863">
              <a:buClr>
                <a:srgbClr val="9AB30C"/>
              </a:buClr>
              <a:buFont typeface="Wingdings" charset="2"/>
              <a:buChar char="§"/>
              <a:defRPr sz="1600"/>
            </a:lvl2pPr>
            <a:lvl3pPr>
              <a:buFont typeface="Lucida Grande"/>
              <a:buChar char="-"/>
              <a:defRPr sz="1400"/>
            </a:lvl3pPr>
            <a:lvl4pPr>
              <a:buFont typeface="Lucida Grande"/>
              <a:buChar char="»"/>
              <a:defRPr sz="1200"/>
            </a:lvl4pPr>
            <a:lvl5pPr>
              <a:defRPr sz="10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sv-SE" dirty="0" smtClean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9AB30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7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agd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07_tva tjejer laser i graset-färgad.ps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4700" y="2565400"/>
            <a:ext cx="28321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2564904"/>
            <a:ext cx="4953000" cy="3352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Georgia"/>
                <a:cs typeface="Georgia"/>
              </a:defRPr>
            </a:lvl1pPr>
            <a:lvl2pPr marL="627063" indent="-169863">
              <a:buClr>
                <a:srgbClr val="9AB30C"/>
              </a:buClr>
              <a:buFont typeface="Wingdings" charset="2"/>
              <a:buChar char="§"/>
              <a:defRPr sz="1600"/>
            </a:lvl2pPr>
            <a:lvl3pPr>
              <a:buFont typeface="Lucida Grande"/>
              <a:buChar char="-"/>
              <a:defRPr sz="1400"/>
            </a:lvl3pPr>
            <a:lvl4pPr>
              <a:buFont typeface="Lucida Grande"/>
              <a:buChar char="»"/>
              <a:defRPr sz="1200"/>
            </a:lvl4pPr>
            <a:lvl5pPr>
              <a:defRPr sz="1000"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sv-SE" dirty="0" smtClean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9AB30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28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ag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6806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ag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11560" y="2203208"/>
            <a:ext cx="6634800" cy="417812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SzPct val="100000"/>
              <a:buFontTx/>
              <a:buNone/>
              <a:tabLst/>
              <a:defRPr sz="1800" baseline="0">
                <a:latin typeface="Georgia"/>
                <a:cs typeface="Georgia"/>
              </a:defRPr>
            </a:lvl1pPr>
            <a:lvl2pPr marL="627063" indent="-169863">
              <a:buClr>
                <a:srgbClr val="9AB30C"/>
              </a:buClr>
              <a:buFont typeface="Wingdings" charset="2"/>
              <a:buChar char="§"/>
              <a:defRPr sz="1600"/>
            </a:lvl2pPr>
            <a:lvl3pPr marL="0" indent="-18000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Font typeface="Wingdings" charset="2"/>
              <a:buChar char="§"/>
              <a:defRPr sz="1600">
                <a:latin typeface="Georgia"/>
                <a:cs typeface="Georgia"/>
              </a:defRPr>
            </a:lvl3pPr>
            <a:lvl4pPr marL="1520825" indent="-149225">
              <a:buClrTx/>
              <a:buFont typeface="Lucida Grande"/>
              <a:buChar char="»"/>
              <a:defRPr lang="sv-SE" sz="1400" kern="1200" baseline="0" noProof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>
              <a:buFont typeface="Wingdings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9AB30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0247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agd punktlista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9AB30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11560" y="2206808"/>
            <a:ext cx="6634800" cy="417452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SzPct val="100000"/>
              <a:buFontTx/>
              <a:buNone/>
              <a:tabLst/>
              <a:defRPr sz="1800" baseline="0">
                <a:latin typeface="Georgia"/>
                <a:cs typeface="Georgia"/>
              </a:defRPr>
            </a:lvl1pPr>
            <a:lvl2pPr marL="627063" indent="-169863">
              <a:buClr>
                <a:srgbClr val="9AB30C"/>
              </a:buClr>
              <a:buFont typeface="Wingdings" charset="2"/>
              <a:buChar char="§"/>
              <a:defRPr sz="1600"/>
            </a:lvl2pPr>
            <a:lvl3pPr marL="0" indent="-18000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Font typeface="Wingdings" charset="2"/>
              <a:buChar char="§"/>
              <a:defRPr sz="1600">
                <a:latin typeface="Georgia"/>
                <a:cs typeface="Georgia"/>
              </a:defRPr>
            </a:lvl3pPr>
            <a:lvl4pPr marL="1520825" indent="-149225">
              <a:buClrTx/>
              <a:buFont typeface="Lucida Grande"/>
              <a:buChar char="»"/>
              <a:defRPr lang="sv-SE" sz="1400" kern="1200" baseline="0" noProof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>
              <a:buFont typeface="Wingdings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421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in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11560" y="2203208"/>
            <a:ext cx="6634800" cy="417812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SzPct val="100000"/>
              <a:buFontTx/>
              <a:buNone/>
              <a:tabLst/>
              <a:defRPr sz="1800" baseline="0"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 marL="0" indent="-18000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Font typeface="Wingdings" charset="2"/>
              <a:buChar char="§"/>
              <a:defRPr sz="1600">
                <a:latin typeface="Georgia"/>
                <a:cs typeface="Georgia"/>
              </a:defRPr>
            </a:lvl3pPr>
            <a:lvl4pPr marL="1520825" indent="-149225">
              <a:buClrTx/>
              <a:buFont typeface="Lucida Grande"/>
              <a:buChar char="»"/>
              <a:defRPr lang="sv-SE" sz="1400" kern="1200" baseline="0" noProof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>
              <a:buFont typeface="Wingdings" charset="2"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611560" y="1123208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92912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ycket stor tex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9" name="Picture 51" descr="Toni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33763"/>
            <a:ext cx="8682038" cy="2800350"/>
          </a:xfrm>
          <a:prstGeom prst="rect">
            <a:avLst/>
          </a:prstGeom>
          <a:noFill/>
        </p:spPr>
      </p:pic>
      <p:sp>
        <p:nvSpPr>
          <p:cNvPr id="47" name="Rectangle 50"/>
          <p:cNvSpPr>
            <a:spLocks noChangeArrowheads="1"/>
          </p:cNvSpPr>
          <p:nvPr userDrawn="1"/>
        </p:nvSpPr>
        <p:spPr bwMode="auto">
          <a:xfrm>
            <a:off x="219075" y="214313"/>
            <a:ext cx="8696325" cy="2682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sv-SE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725" y="635000"/>
            <a:ext cx="8205788" cy="5556250"/>
          </a:xfrm>
        </p:spPr>
        <p:txBody>
          <a:bodyPr/>
          <a:lstStyle>
            <a:lvl1pPr>
              <a:defRPr sz="9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grpSp>
        <p:nvGrpSpPr>
          <p:cNvPr id="7175" name="Group 7"/>
          <p:cNvGrpSpPr>
            <a:grpSpLocks/>
          </p:cNvGrpSpPr>
          <p:nvPr userDrawn="1"/>
        </p:nvGrpSpPr>
        <p:grpSpPr bwMode="auto">
          <a:xfrm>
            <a:off x="-392113" y="217488"/>
            <a:ext cx="360363" cy="695325"/>
            <a:chOff x="-247" y="137"/>
            <a:chExt cx="227" cy="438"/>
          </a:xfrm>
        </p:grpSpPr>
        <p:sp>
          <p:nvSpPr>
            <p:cNvPr id="7176" name="Line 8"/>
            <p:cNvSpPr>
              <a:spLocks noChangeShapeType="1"/>
            </p:cNvSpPr>
            <p:nvPr userDrawn="1"/>
          </p:nvSpPr>
          <p:spPr bwMode="auto">
            <a:xfrm>
              <a:off x="-247" y="137"/>
              <a:ext cx="22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7177" name="Line 9"/>
            <p:cNvSpPr>
              <a:spLocks noChangeShapeType="1"/>
            </p:cNvSpPr>
            <p:nvPr userDrawn="1"/>
          </p:nvSpPr>
          <p:spPr bwMode="auto">
            <a:xfrm>
              <a:off x="-247" y="299"/>
              <a:ext cx="22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7178" name="Line 10"/>
            <p:cNvSpPr>
              <a:spLocks noChangeShapeType="1"/>
            </p:cNvSpPr>
            <p:nvPr userDrawn="1"/>
          </p:nvSpPr>
          <p:spPr bwMode="auto">
            <a:xfrm>
              <a:off x="-247" y="575"/>
              <a:ext cx="22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</p:grpSp>
      <p:sp>
        <p:nvSpPr>
          <p:cNvPr id="7179" name="Line 11"/>
          <p:cNvSpPr>
            <a:spLocks noChangeShapeType="1"/>
          </p:cNvSpPr>
          <p:nvPr userDrawn="1"/>
        </p:nvSpPr>
        <p:spPr bwMode="auto">
          <a:xfrm>
            <a:off x="-392113" y="6219825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sv-SE">
              <a:solidFill>
                <a:srgbClr val="000000"/>
              </a:solidFill>
            </a:endParaRPr>
          </a:p>
        </p:txBody>
      </p:sp>
      <p:sp>
        <p:nvSpPr>
          <p:cNvPr id="7180" name="Line 12"/>
          <p:cNvSpPr>
            <a:spLocks noChangeShapeType="1"/>
          </p:cNvSpPr>
          <p:nvPr userDrawn="1"/>
        </p:nvSpPr>
        <p:spPr bwMode="auto">
          <a:xfrm>
            <a:off x="-392113" y="6381750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sv-SE">
              <a:solidFill>
                <a:srgbClr val="000000"/>
              </a:solidFill>
            </a:endParaRPr>
          </a:p>
        </p:txBody>
      </p:sp>
      <p:sp>
        <p:nvSpPr>
          <p:cNvPr id="7181" name="Line 13"/>
          <p:cNvSpPr>
            <a:spLocks noChangeShapeType="1"/>
          </p:cNvSpPr>
          <p:nvPr userDrawn="1"/>
        </p:nvSpPr>
        <p:spPr bwMode="auto">
          <a:xfrm>
            <a:off x="-392113" y="6553200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sv-SE">
              <a:solidFill>
                <a:srgbClr val="000000"/>
              </a:solidFill>
            </a:endParaRPr>
          </a:p>
        </p:txBody>
      </p:sp>
      <p:sp>
        <p:nvSpPr>
          <p:cNvPr id="7182" name="Line 14"/>
          <p:cNvSpPr>
            <a:spLocks noChangeShapeType="1"/>
          </p:cNvSpPr>
          <p:nvPr userDrawn="1"/>
        </p:nvSpPr>
        <p:spPr bwMode="auto">
          <a:xfrm>
            <a:off x="9199563" y="6219825"/>
            <a:ext cx="3603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sv-SE">
              <a:solidFill>
                <a:srgbClr val="000000"/>
              </a:solidFill>
            </a:endParaRPr>
          </a:p>
        </p:txBody>
      </p:sp>
      <p:sp>
        <p:nvSpPr>
          <p:cNvPr id="7183" name="Line 15"/>
          <p:cNvSpPr>
            <a:spLocks noChangeShapeType="1"/>
          </p:cNvSpPr>
          <p:nvPr userDrawn="1"/>
        </p:nvSpPr>
        <p:spPr bwMode="auto">
          <a:xfrm>
            <a:off x="9199563" y="6381750"/>
            <a:ext cx="3603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sv-SE">
              <a:solidFill>
                <a:srgbClr val="000000"/>
              </a:solidFill>
            </a:endParaRPr>
          </a:p>
        </p:txBody>
      </p:sp>
      <p:sp>
        <p:nvSpPr>
          <p:cNvPr id="7184" name="Line 16"/>
          <p:cNvSpPr>
            <a:spLocks noChangeShapeType="1"/>
          </p:cNvSpPr>
          <p:nvPr userDrawn="1"/>
        </p:nvSpPr>
        <p:spPr bwMode="auto">
          <a:xfrm>
            <a:off x="9199563" y="6553200"/>
            <a:ext cx="3603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sv-SE">
              <a:solidFill>
                <a:srgbClr val="000000"/>
              </a:solidFill>
            </a:endParaRPr>
          </a:p>
        </p:txBody>
      </p:sp>
      <p:grpSp>
        <p:nvGrpSpPr>
          <p:cNvPr id="7185" name="Group 17"/>
          <p:cNvGrpSpPr>
            <a:grpSpLocks/>
          </p:cNvGrpSpPr>
          <p:nvPr userDrawn="1"/>
        </p:nvGrpSpPr>
        <p:grpSpPr bwMode="auto">
          <a:xfrm>
            <a:off x="219075" y="-280988"/>
            <a:ext cx="8688388" cy="242888"/>
            <a:chOff x="138" y="-153"/>
            <a:chExt cx="5473" cy="4853"/>
          </a:xfrm>
        </p:grpSpPr>
        <p:sp>
          <p:nvSpPr>
            <p:cNvPr id="7186" name="Line 18"/>
            <p:cNvSpPr>
              <a:spLocks noChangeShapeType="1"/>
            </p:cNvSpPr>
            <p:nvPr userDrawn="1"/>
          </p:nvSpPr>
          <p:spPr bwMode="auto">
            <a:xfrm>
              <a:off x="2880" y="-153"/>
              <a:ext cx="0" cy="485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  <p:grpSp>
          <p:nvGrpSpPr>
            <p:cNvPr id="7187" name="Group 19"/>
            <p:cNvGrpSpPr>
              <a:grpSpLocks/>
            </p:cNvGrpSpPr>
            <p:nvPr userDrawn="1"/>
          </p:nvGrpSpPr>
          <p:grpSpPr bwMode="auto">
            <a:xfrm>
              <a:off x="138" y="-153"/>
              <a:ext cx="5473" cy="4853"/>
              <a:chOff x="138" y="-153"/>
              <a:chExt cx="5473" cy="4853"/>
            </a:xfrm>
          </p:grpSpPr>
          <p:grpSp>
            <p:nvGrpSpPr>
              <p:cNvPr id="7188" name="Group 20"/>
              <p:cNvGrpSpPr>
                <a:grpSpLocks/>
              </p:cNvGrpSpPr>
              <p:nvPr userDrawn="1"/>
            </p:nvGrpSpPr>
            <p:grpSpPr bwMode="auto">
              <a:xfrm>
                <a:off x="138" y="-153"/>
                <a:ext cx="150" cy="4853"/>
                <a:chOff x="138" y="-153"/>
                <a:chExt cx="150" cy="4853"/>
              </a:xfrm>
            </p:grpSpPr>
            <p:sp>
              <p:nvSpPr>
                <p:cNvPr id="7189" name="Line 21"/>
                <p:cNvSpPr>
                  <a:spLocks noChangeShapeType="1"/>
                </p:cNvSpPr>
                <p:nvPr userDrawn="1"/>
              </p:nvSpPr>
              <p:spPr bwMode="auto">
                <a:xfrm>
                  <a:off x="13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0" name="Line 22"/>
                <p:cNvSpPr>
                  <a:spLocks noChangeShapeType="1"/>
                </p:cNvSpPr>
                <p:nvPr userDrawn="1"/>
              </p:nvSpPr>
              <p:spPr bwMode="auto">
                <a:xfrm>
                  <a:off x="28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191" name="Group 23"/>
              <p:cNvGrpSpPr>
                <a:grpSpLocks/>
              </p:cNvGrpSpPr>
              <p:nvPr userDrawn="1"/>
            </p:nvGrpSpPr>
            <p:grpSpPr bwMode="auto">
              <a:xfrm>
                <a:off x="5461" y="-153"/>
                <a:ext cx="150" cy="4853"/>
                <a:chOff x="138" y="-153"/>
                <a:chExt cx="150" cy="4853"/>
              </a:xfrm>
            </p:grpSpPr>
            <p:sp>
              <p:nvSpPr>
                <p:cNvPr id="7192" name="Line 24"/>
                <p:cNvSpPr>
                  <a:spLocks noChangeShapeType="1"/>
                </p:cNvSpPr>
                <p:nvPr userDrawn="1"/>
              </p:nvSpPr>
              <p:spPr bwMode="auto">
                <a:xfrm>
                  <a:off x="13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3" name="Line 25"/>
                <p:cNvSpPr>
                  <a:spLocks noChangeShapeType="1"/>
                </p:cNvSpPr>
                <p:nvPr userDrawn="1"/>
              </p:nvSpPr>
              <p:spPr bwMode="auto">
                <a:xfrm>
                  <a:off x="28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7194" name="Group 26"/>
          <p:cNvGrpSpPr>
            <a:grpSpLocks/>
          </p:cNvGrpSpPr>
          <p:nvPr userDrawn="1"/>
        </p:nvGrpSpPr>
        <p:grpSpPr bwMode="auto">
          <a:xfrm>
            <a:off x="219075" y="6958013"/>
            <a:ext cx="8688388" cy="242887"/>
            <a:chOff x="138" y="-153"/>
            <a:chExt cx="5473" cy="4853"/>
          </a:xfrm>
        </p:grpSpPr>
        <p:sp>
          <p:nvSpPr>
            <p:cNvPr id="7195" name="Line 27"/>
            <p:cNvSpPr>
              <a:spLocks noChangeShapeType="1"/>
            </p:cNvSpPr>
            <p:nvPr userDrawn="1"/>
          </p:nvSpPr>
          <p:spPr bwMode="auto">
            <a:xfrm>
              <a:off x="2880" y="-153"/>
              <a:ext cx="0" cy="485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  <p:grpSp>
          <p:nvGrpSpPr>
            <p:cNvPr id="7196" name="Group 28"/>
            <p:cNvGrpSpPr>
              <a:grpSpLocks/>
            </p:cNvGrpSpPr>
            <p:nvPr userDrawn="1"/>
          </p:nvGrpSpPr>
          <p:grpSpPr bwMode="auto">
            <a:xfrm>
              <a:off x="138" y="-153"/>
              <a:ext cx="5473" cy="4853"/>
              <a:chOff x="138" y="-153"/>
              <a:chExt cx="5473" cy="4853"/>
            </a:xfrm>
          </p:grpSpPr>
          <p:grpSp>
            <p:nvGrpSpPr>
              <p:cNvPr id="7197" name="Group 29"/>
              <p:cNvGrpSpPr>
                <a:grpSpLocks/>
              </p:cNvGrpSpPr>
              <p:nvPr userDrawn="1"/>
            </p:nvGrpSpPr>
            <p:grpSpPr bwMode="auto">
              <a:xfrm>
                <a:off x="138" y="-153"/>
                <a:ext cx="150" cy="4853"/>
                <a:chOff x="138" y="-153"/>
                <a:chExt cx="150" cy="4853"/>
              </a:xfrm>
            </p:grpSpPr>
            <p:sp>
              <p:nvSpPr>
                <p:cNvPr id="7198" name="Line 30"/>
                <p:cNvSpPr>
                  <a:spLocks noChangeShapeType="1"/>
                </p:cNvSpPr>
                <p:nvPr userDrawn="1"/>
              </p:nvSpPr>
              <p:spPr bwMode="auto">
                <a:xfrm>
                  <a:off x="13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9" name="Line 31"/>
                <p:cNvSpPr>
                  <a:spLocks noChangeShapeType="1"/>
                </p:cNvSpPr>
                <p:nvPr userDrawn="1"/>
              </p:nvSpPr>
              <p:spPr bwMode="auto">
                <a:xfrm>
                  <a:off x="28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200" name="Group 32"/>
              <p:cNvGrpSpPr>
                <a:grpSpLocks/>
              </p:cNvGrpSpPr>
              <p:nvPr userDrawn="1"/>
            </p:nvGrpSpPr>
            <p:grpSpPr bwMode="auto">
              <a:xfrm>
                <a:off x="5461" y="-153"/>
                <a:ext cx="150" cy="4853"/>
                <a:chOff x="138" y="-153"/>
                <a:chExt cx="150" cy="4853"/>
              </a:xfrm>
            </p:grpSpPr>
            <p:sp>
              <p:nvSpPr>
                <p:cNvPr id="7201" name="Line 33"/>
                <p:cNvSpPr>
                  <a:spLocks noChangeShapeType="1"/>
                </p:cNvSpPr>
                <p:nvPr userDrawn="1"/>
              </p:nvSpPr>
              <p:spPr bwMode="auto">
                <a:xfrm>
                  <a:off x="13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2" name="Line 34"/>
                <p:cNvSpPr>
                  <a:spLocks noChangeShapeType="1"/>
                </p:cNvSpPr>
                <p:nvPr userDrawn="1"/>
              </p:nvSpPr>
              <p:spPr bwMode="auto">
                <a:xfrm>
                  <a:off x="28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7203" name="Text Box 35"/>
          <p:cNvSpPr txBox="1">
            <a:spLocks noChangeArrowheads="1"/>
          </p:cNvSpPr>
          <p:nvPr userDrawn="1"/>
        </p:nvSpPr>
        <p:spPr bwMode="auto">
          <a:xfrm>
            <a:off x="401638" y="6881813"/>
            <a:ext cx="644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Tagline</a:t>
            </a:r>
          </a:p>
        </p:txBody>
      </p:sp>
      <p:sp>
        <p:nvSpPr>
          <p:cNvPr id="7204" name="Text Box 36"/>
          <p:cNvSpPr txBox="1">
            <a:spLocks noChangeArrowheads="1"/>
          </p:cNvSpPr>
          <p:nvPr userDrawn="1"/>
        </p:nvSpPr>
        <p:spPr bwMode="auto">
          <a:xfrm>
            <a:off x="7402513" y="6881813"/>
            <a:ext cx="490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7205" name="Text Box 37"/>
          <p:cNvSpPr txBox="1">
            <a:spLocks noChangeArrowheads="1"/>
          </p:cNvSpPr>
          <p:nvPr userDrawn="1"/>
        </p:nvSpPr>
        <p:spPr bwMode="auto">
          <a:xfrm>
            <a:off x="542925" y="-252413"/>
            <a:ext cx="1430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Presentationsrubrik</a:t>
            </a:r>
          </a:p>
        </p:txBody>
      </p:sp>
      <p:sp>
        <p:nvSpPr>
          <p:cNvPr id="7206" name="Text Box 38"/>
          <p:cNvSpPr txBox="1">
            <a:spLocks noChangeArrowheads="1"/>
          </p:cNvSpPr>
          <p:nvPr userDrawn="1"/>
        </p:nvSpPr>
        <p:spPr bwMode="auto">
          <a:xfrm>
            <a:off x="4146550" y="-252413"/>
            <a:ext cx="857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Paginering</a:t>
            </a:r>
          </a:p>
        </p:txBody>
      </p:sp>
      <p:sp>
        <p:nvSpPr>
          <p:cNvPr id="7207" name="Text Box 39"/>
          <p:cNvSpPr txBox="1">
            <a:spLocks noChangeArrowheads="1"/>
          </p:cNvSpPr>
          <p:nvPr userDrawn="1"/>
        </p:nvSpPr>
        <p:spPr bwMode="auto">
          <a:xfrm>
            <a:off x="8101013" y="-252413"/>
            <a:ext cx="614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Datum</a:t>
            </a:r>
          </a:p>
        </p:txBody>
      </p:sp>
      <p:grpSp>
        <p:nvGrpSpPr>
          <p:cNvPr id="7208" name="Group 40"/>
          <p:cNvGrpSpPr>
            <a:grpSpLocks/>
          </p:cNvGrpSpPr>
          <p:nvPr userDrawn="1"/>
        </p:nvGrpSpPr>
        <p:grpSpPr bwMode="auto">
          <a:xfrm>
            <a:off x="9218613" y="217488"/>
            <a:ext cx="360362" cy="695325"/>
            <a:chOff x="-247" y="137"/>
            <a:chExt cx="227" cy="438"/>
          </a:xfrm>
        </p:grpSpPr>
        <p:sp>
          <p:nvSpPr>
            <p:cNvPr id="7209" name="Line 41"/>
            <p:cNvSpPr>
              <a:spLocks noChangeShapeType="1"/>
            </p:cNvSpPr>
            <p:nvPr userDrawn="1"/>
          </p:nvSpPr>
          <p:spPr bwMode="auto">
            <a:xfrm>
              <a:off x="-247" y="137"/>
              <a:ext cx="22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7210" name="Line 42"/>
            <p:cNvSpPr>
              <a:spLocks noChangeShapeType="1"/>
            </p:cNvSpPr>
            <p:nvPr userDrawn="1"/>
          </p:nvSpPr>
          <p:spPr bwMode="auto">
            <a:xfrm>
              <a:off x="-247" y="299"/>
              <a:ext cx="22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7211" name="Line 43"/>
            <p:cNvSpPr>
              <a:spLocks noChangeShapeType="1"/>
            </p:cNvSpPr>
            <p:nvPr userDrawn="1"/>
          </p:nvSpPr>
          <p:spPr bwMode="auto">
            <a:xfrm>
              <a:off x="-247" y="575"/>
              <a:ext cx="22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</p:grp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05200" y="248400"/>
            <a:ext cx="1296987" cy="216000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BILD </a:t>
            </a:r>
            <a:fld id="{08F6101E-A8B3-453D-8249-58FF592C96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216" name="Rectangle 48"/>
          <p:cNvSpPr>
            <a:spLocks noGrp="1" noChangeArrowheads="1"/>
          </p:cNvSpPr>
          <p:nvPr>
            <p:ph type="dt" sz="half" idx="2"/>
          </p:nvPr>
        </p:nvSpPr>
        <p:spPr>
          <a:xfrm>
            <a:off x="7667625" y="248400"/>
            <a:ext cx="1085850" cy="208800"/>
          </a:xfrm>
        </p:spPr>
        <p:txBody>
          <a:bodyPr/>
          <a:lstStyle>
            <a:lvl1pPr>
              <a:defRPr sz="800"/>
            </a:lvl1pPr>
          </a:lstStyle>
          <a:p>
            <a:fld id="{2BCA64B1-02A3-4618-90C3-ED8FC06E4AB7}" type="datetime1">
              <a:rPr lang="sv-SE" smtClean="0">
                <a:solidFill>
                  <a:srgbClr val="FFFFFF"/>
                </a:solidFill>
              </a:rPr>
              <a:pPr/>
              <a:t>19-08-21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218" name="Picture 50" descr="KKS_loggo]"/>
          <p:cNvPicPr>
            <a:picLocks noChangeAspect="1" noChangeArrowheads="1"/>
          </p:cNvPicPr>
          <p:nvPr userDrawn="1"/>
        </p:nvPicPr>
        <p:blipFill>
          <a:blip r:embed="rId3"/>
          <a:srcRect l="-2573" b="-27272"/>
          <a:stretch>
            <a:fillRect/>
          </a:stretch>
        </p:blipFill>
        <p:spPr bwMode="auto">
          <a:xfrm>
            <a:off x="7000875" y="6319838"/>
            <a:ext cx="1898650" cy="422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172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delst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8150" y="2214554"/>
            <a:ext cx="8229600" cy="3857652"/>
          </a:xfrm>
        </p:spPr>
        <p:txBody>
          <a:bodyPr/>
          <a:lstStyle>
            <a:lvl1pPr marL="0" indent="0">
              <a:buNone/>
              <a:defRPr sz="45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BILD </a:t>
            </a:r>
            <a:fld id="{BB181C3C-5167-4996-B00C-FA7A49A6467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F64A34AD-4BD8-42B2-88C5-DB8D1ACB5FB6}" type="datetime1">
              <a:rPr lang="sv-SE" smtClean="0">
                <a:solidFill>
                  <a:srgbClr val="FFFFFF"/>
                </a:solidFill>
              </a:rPr>
              <a:pPr/>
              <a:t>19-08-21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5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edelstor och mind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8150" y="2905125"/>
            <a:ext cx="8229600" cy="3167081"/>
          </a:xfrm>
        </p:spPr>
        <p:txBody>
          <a:bodyPr/>
          <a:lstStyle>
            <a:lvl1pPr marL="0" indent="0">
              <a:buNone/>
              <a:defRPr sz="3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BILD </a:t>
            </a:r>
            <a:fld id="{BB181C3C-5167-4996-B00C-FA7A49A6467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78077B88-4167-4653-911B-D80A2C5DECF8}" type="datetime1">
              <a:rPr lang="sv-SE" smtClean="0">
                <a:solidFill>
                  <a:srgbClr val="FFFFFF"/>
                </a:solidFill>
              </a:rPr>
              <a:pPr/>
              <a:t>19-08-21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3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Medelstor text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8150" y="2952750"/>
            <a:ext cx="8229600" cy="3167081"/>
          </a:xfrm>
        </p:spPr>
        <p:txBody>
          <a:bodyPr/>
          <a:lstStyle>
            <a:lvl1pPr marL="342900" indent="-342900">
              <a:lnSpc>
                <a:spcPts val="3200"/>
              </a:lnSpc>
              <a:spcBef>
                <a:spcPts val="0"/>
              </a:spcBef>
              <a:spcAft>
                <a:spcPts val="70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3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BILD </a:t>
            </a:r>
            <a:fld id="{BB181C3C-5167-4996-B00C-FA7A49A6467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FEA82E4-085F-48D7-A4F0-A743624652AE}" type="datetime1">
              <a:rPr lang="sv-SE" smtClean="0">
                <a:solidFill>
                  <a:srgbClr val="FFFFFF"/>
                </a:solidFill>
              </a:rPr>
              <a:pPr/>
              <a:t>19-08-21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1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ten rubrik_Text och Hög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8151" y="901686"/>
            <a:ext cx="4133850" cy="5175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8150" y="1543050"/>
            <a:ext cx="4133850" cy="4529157"/>
          </a:xfrm>
        </p:spPr>
        <p:txBody>
          <a:bodyPr/>
          <a:lstStyle>
            <a:lvl1pPr marL="0" indent="0">
              <a:lnSpc>
                <a:spcPts val="4000"/>
              </a:lnSpc>
              <a:buNone/>
              <a:defRPr sz="3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BILD </a:t>
            </a:r>
            <a:fld id="{BB181C3C-5167-4996-B00C-FA7A49A6467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D3EC3EA3-6DA6-477D-97BF-42D2A1A4D4B6}" type="datetime1">
              <a:rPr lang="sv-SE" smtClean="0">
                <a:solidFill>
                  <a:srgbClr val="FFFFFF"/>
                </a:solidFill>
              </a:rPr>
              <a:pPr/>
              <a:t>19-08-21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867276" y="500042"/>
            <a:ext cx="4043362" cy="5719783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26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BILD </a:t>
            </a:r>
            <a:fld id="{BB181C3C-5167-4996-B00C-FA7A49A6467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7FD8549D-65B9-4069-96D8-7A29B66E79EE}" type="datetime1">
              <a:rPr lang="sv-SE" smtClean="0">
                <a:solidFill>
                  <a:srgbClr val="FFFFFF"/>
                </a:solidFill>
              </a:rPr>
              <a:pPr/>
              <a:t>19-08-21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228600" y="485775"/>
            <a:ext cx="8682038" cy="57340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672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11560" y="2203208"/>
            <a:ext cx="6634800" cy="417812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SzPct val="100000"/>
              <a:buFontTx/>
              <a:buNone/>
              <a:tabLst/>
              <a:defRPr sz="1800" baseline="0"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 marL="0" indent="-18000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Font typeface="Wingdings" charset="2"/>
              <a:buChar char="§"/>
              <a:defRPr sz="1600">
                <a:latin typeface="Georgia"/>
                <a:cs typeface="Georgia"/>
              </a:defRPr>
            </a:lvl3pPr>
            <a:lvl4pPr marL="1520825" indent="-149225">
              <a:buClrTx/>
              <a:buFont typeface="Lucida Grande"/>
              <a:buChar char="»"/>
              <a:defRPr lang="sv-SE" sz="1400" kern="1200" baseline="0" noProof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>
              <a:buFont typeface="Wingdings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611560" y="1123208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delstor rubrik och två punktli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8150" y="855663"/>
            <a:ext cx="8234363" cy="517525"/>
          </a:xfrm>
        </p:spPr>
        <p:txBody>
          <a:bodyPr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>
          <a:xfrm>
            <a:off x="3805238" y="247650"/>
            <a:ext cx="1296987" cy="215900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BILD </a:t>
            </a:r>
            <a:fld id="{91093BCF-1957-43F4-A614-E5131041655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7667625" y="247650"/>
            <a:ext cx="1085850" cy="207963"/>
          </a:xfrm>
        </p:spPr>
        <p:txBody>
          <a:bodyPr/>
          <a:lstStyle>
            <a:lvl1pPr>
              <a:defRPr sz="800"/>
            </a:lvl1pPr>
          </a:lstStyle>
          <a:p>
            <a:fld id="{A654775A-1FCE-4DE6-BA38-6D1ABCA3148D}" type="datetime1">
              <a:rPr lang="sv-SE" smtClean="0">
                <a:solidFill>
                  <a:srgbClr val="FFFFFF"/>
                </a:solidFill>
              </a:rPr>
              <a:pPr/>
              <a:t>19-08-21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438150" y="2952750"/>
            <a:ext cx="4010025" cy="3167081"/>
          </a:xfrm>
        </p:spPr>
        <p:txBody>
          <a:bodyPr/>
          <a:lstStyle>
            <a:lvl1pPr marL="342900" indent="-342900">
              <a:lnSpc>
                <a:spcPts val="3200"/>
              </a:lnSpc>
              <a:spcBef>
                <a:spcPts val="0"/>
              </a:spcBef>
              <a:spcAft>
                <a:spcPts val="70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3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4"/>
          </p:nvPr>
        </p:nvSpPr>
        <p:spPr>
          <a:xfrm>
            <a:off x="4662488" y="2952750"/>
            <a:ext cx="4010025" cy="3167081"/>
          </a:xfrm>
        </p:spPr>
        <p:txBody>
          <a:bodyPr/>
          <a:lstStyle>
            <a:lvl1pPr marL="342900" indent="-342900">
              <a:lnSpc>
                <a:spcPts val="3200"/>
              </a:lnSpc>
              <a:spcBef>
                <a:spcPts val="0"/>
              </a:spcBef>
              <a:spcAft>
                <a:spcPts val="70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3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9473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delstor 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8150" y="855663"/>
            <a:ext cx="8234363" cy="517525"/>
          </a:xfrm>
        </p:spPr>
        <p:txBody>
          <a:bodyPr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>
          <a:xfrm>
            <a:off x="3805238" y="247650"/>
            <a:ext cx="1296987" cy="215900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BILD </a:t>
            </a:r>
            <a:fld id="{91093BCF-1957-43F4-A614-E5131041655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7667625" y="247650"/>
            <a:ext cx="1085850" cy="207963"/>
          </a:xfrm>
        </p:spPr>
        <p:txBody>
          <a:bodyPr/>
          <a:lstStyle>
            <a:lvl1pPr>
              <a:defRPr sz="800"/>
            </a:lvl1pPr>
          </a:lstStyle>
          <a:p>
            <a:fld id="{B3F70DBA-46B7-4F50-AE32-737193CBAA59}" type="datetime1">
              <a:rPr lang="sv-SE" smtClean="0">
                <a:solidFill>
                  <a:srgbClr val="FFFFFF"/>
                </a:solidFill>
              </a:rPr>
              <a:pPr/>
              <a:t>19-08-21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438150" y="2905125"/>
            <a:ext cx="4010025" cy="3167081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700"/>
              </a:spcAft>
              <a:buClr>
                <a:schemeClr val="bg2"/>
              </a:buClr>
              <a:buSzPct val="120000"/>
              <a:buFont typeface="Arial" pitchFamily="34" charset="0"/>
              <a:buNone/>
              <a:defRPr sz="3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4"/>
          </p:nvPr>
        </p:nvSpPr>
        <p:spPr>
          <a:xfrm>
            <a:off x="4662488" y="2905125"/>
            <a:ext cx="4010025" cy="3167081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700"/>
              </a:spcAft>
              <a:buClr>
                <a:schemeClr val="bg2"/>
              </a:buClr>
              <a:buSzPct val="120000"/>
              <a:buFont typeface="Arial" pitchFamily="34" charset="0"/>
              <a:buNone/>
              <a:tabLst/>
              <a:defRPr sz="3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998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BILD </a:t>
            </a:r>
            <a:fld id="{094F3C54-0B0D-4FD5-B528-D0A0B5F7670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6172F73C-A672-4C2F-B5D8-01740E7DA411}" type="datetime1">
              <a:rPr lang="sv-SE" smtClean="0">
                <a:solidFill>
                  <a:srgbClr val="FFFFFF"/>
                </a:solidFill>
              </a:rPr>
              <a:pPr/>
              <a:t>19-08-21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Platshållare för diagram 6"/>
          <p:cNvSpPr>
            <a:spLocks noGrp="1"/>
          </p:cNvSpPr>
          <p:nvPr>
            <p:ph type="chart" sz="quarter" idx="13"/>
          </p:nvPr>
        </p:nvSpPr>
        <p:spPr>
          <a:xfrm>
            <a:off x="463550" y="1571612"/>
            <a:ext cx="8208963" cy="4500576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38151" y="901686"/>
            <a:ext cx="8234362" cy="5175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994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kgrund för infogad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642918"/>
            <a:ext cx="9144000" cy="5662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BILD </a:t>
            </a:r>
            <a:fld id="{094F3C54-0B0D-4FD5-B528-D0A0B5F7670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30A81958-E07F-4A29-A0D9-6189010EE090}" type="datetime1">
              <a:rPr lang="sv-SE" smtClean="0">
                <a:solidFill>
                  <a:srgbClr val="FFFFFF"/>
                </a:solidFill>
              </a:rPr>
              <a:pPr/>
              <a:t>19-08-21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38151" y="901686"/>
            <a:ext cx="8234362" cy="5175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523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i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B_safir_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5" descr="Logo_v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2267743" y="3356992"/>
            <a:ext cx="6573391" cy="2808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cap="all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27889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ir 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2539"/>
              </a:gs>
              <a:gs pos="100000">
                <a:srgbClr val="00304D"/>
              </a:gs>
            </a:gsLst>
            <a:lin ang="1422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pic>
        <p:nvPicPr>
          <p:cNvPr id="5" name="Bildobjekt 5" descr="Logo_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762000" y="4953000"/>
            <a:ext cx="7162800" cy="1143000"/>
          </a:xfrm>
          <a:prstGeom prst="rect">
            <a:avLst/>
          </a:prstGeom>
        </p:spPr>
        <p:txBody>
          <a:bodyPr vert="horz"/>
          <a:lstStyle>
            <a:lvl1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0969A8"/>
                </a:solidFill>
                <a:latin typeface="Georgia"/>
              </a:defRPr>
            </a:lvl1pPr>
            <a:lvl2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2pPr>
            <a:lvl3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3pPr>
            <a:lvl4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4pPr>
            <a:lvl5pPr mar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normalizeH="0" baseline="0">
                <a:solidFill>
                  <a:srgbClr val="C5AB5E"/>
                </a:solidFill>
                <a:latin typeface="Georgia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685800" y="2400598"/>
            <a:ext cx="7740000" cy="24685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cap="all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1568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i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2566800"/>
            <a:ext cx="6634800" cy="32766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Georgia"/>
                <a:cs typeface="Georgia"/>
              </a:defRPr>
            </a:lvl1pPr>
            <a:lvl2pPr marL="627063" indent="-169863">
              <a:buClr>
                <a:srgbClr val="0969A8"/>
              </a:buClr>
              <a:buFont typeface="Wingdings" charset="2"/>
              <a:buChar char="§"/>
              <a:defRPr sz="1600"/>
            </a:lvl2pPr>
            <a:lvl3pPr>
              <a:buFont typeface="Lucida Grande"/>
              <a:buChar char="-"/>
              <a:defRPr sz="1400"/>
            </a:lvl3pPr>
            <a:lvl4pPr>
              <a:buFont typeface="Lucida Grande"/>
              <a:buChar char="»"/>
              <a:defRPr sz="1200"/>
            </a:lvl4pPr>
            <a:lvl5pPr>
              <a:defRPr sz="1000"/>
            </a:lvl5pPr>
          </a:lstStyle>
          <a:p>
            <a:pPr lvl="0"/>
            <a:r>
              <a:rPr lang="sv-SE" noProof="1" smtClean="0"/>
              <a:t>Klicka här för att ändra format på bakgrundstexten</a:t>
            </a:r>
          </a:p>
          <a:p>
            <a:pPr lvl="1"/>
            <a:r>
              <a:rPr lang="sv-SE" noProof="1" smtClean="0"/>
              <a:t>Nivå två</a:t>
            </a:r>
          </a:p>
          <a:p>
            <a:pPr lvl="2"/>
            <a:r>
              <a:rPr lang="sv-SE" noProof="1" smtClean="0"/>
              <a:t>Nivå tre</a:t>
            </a:r>
          </a:p>
          <a:p>
            <a:pPr lvl="3"/>
            <a:r>
              <a:rPr lang="sv-SE" noProof="1" smtClean="0"/>
              <a:t>Nivå fyra</a:t>
            </a:r>
          </a:p>
          <a:p>
            <a:pPr lvl="4"/>
            <a:r>
              <a:rPr lang="sv-SE" noProof="1" smtClean="0"/>
              <a:t>Nivå fem</a:t>
            </a:r>
            <a:endParaRPr lang="sv-SE" dirty="0" smtClean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0969A8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662910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ir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Bild_saf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65400"/>
            <a:ext cx="283368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560" y="2564904"/>
            <a:ext cx="4876800" cy="3352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Georgia"/>
                <a:cs typeface="Georgia"/>
              </a:defRPr>
            </a:lvl1pPr>
            <a:lvl2pPr marL="627063" indent="-169863">
              <a:buClr>
                <a:srgbClr val="0969A8"/>
              </a:buClr>
              <a:buFont typeface="Wingdings" charset="2"/>
              <a:buChar char="§"/>
              <a:defRPr sz="1600"/>
            </a:lvl2pPr>
            <a:lvl3pPr>
              <a:buFont typeface="Lucida Grande"/>
              <a:buChar char="-"/>
              <a:defRPr sz="1400"/>
            </a:lvl3pPr>
            <a:lvl4pPr>
              <a:buFont typeface="Lucida Grande"/>
              <a:buChar char="»"/>
              <a:defRPr sz="1200"/>
            </a:lvl4pPr>
            <a:lvl5pPr>
              <a:defRPr sz="1000"/>
            </a:lvl5pPr>
          </a:lstStyle>
          <a:p>
            <a:pPr lvl="0"/>
            <a:r>
              <a:rPr lang="sv-SE" noProof="1" smtClean="0"/>
              <a:t>Klicka här för att ändra format på bakgrundstexten</a:t>
            </a:r>
          </a:p>
          <a:p>
            <a:pPr lvl="1"/>
            <a:r>
              <a:rPr lang="sv-SE" noProof="1" smtClean="0"/>
              <a:t>Nivå två</a:t>
            </a:r>
          </a:p>
          <a:p>
            <a:pPr lvl="2"/>
            <a:r>
              <a:rPr lang="sv-SE" noProof="1" smtClean="0"/>
              <a:t>Nivå tre</a:t>
            </a:r>
          </a:p>
          <a:p>
            <a:pPr lvl="3"/>
            <a:r>
              <a:rPr lang="sv-SE" noProof="1" smtClean="0"/>
              <a:t>Nivå fyra</a:t>
            </a:r>
          </a:p>
          <a:p>
            <a:pPr lvl="4"/>
            <a:r>
              <a:rPr lang="sv-SE" noProof="1" smtClean="0"/>
              <a:t>Nivå fem</a:t>
            </a:r>
            <a:endParaRPr lang="sv-SE" dirty="0" smtClean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0969A8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833071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ir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75222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ir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11560" y="2203208"/>
            <a:ext cx="6634800" cy="417812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SzPct val="100000"/>
              <a:buFontTx/>
              <a:buNone/>
              <a:tabLst/>
              <a:defRPr sz="1800" baseline="0">
                <a:latin typeface="Georgia"/>
                <a:cs typeface="Georgia"/>
              </a:defRPr>
            </a:lvl1pPr>
            <a:lvl2pPr marL="627063" indent="-169863">
              <a:buClr>
                <a:srgbClr val="0969A8"/>
              </a:buClr>
              <a:buFont typeface="Wingdings" charset="2"/>
              <a:buChar char="§"/>
              <a:defRPr sz="1600"/>
            </a:lvl2pPr>
            <a:lvl3pPr marL="0" indent="-18000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Font typeface="Wingdings" charset="2"/>
              <a:buChar char="§"/>
              <a:defRPr sz="1600">
                <a:latin typeface="Georgia"/>
                <a:cs typeface="Georgia"/>
              </a:defRPr>
            </a:lvl3pPr>
            <a:lvl4pPr marL="1520825" indent="-149225">
              <a:buClrTx/>
              <a:buFont typeface="Lucida Grande"/>
              <a:buChar char="»"/>
              <a:defRPr lang="sv-SE" sz="1400" kern="1200" baseline="0" noProof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>
              <a:buFont typeface="Wingdings" charset="2"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0969A8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5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punktlista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11560" y="1123208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B123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11560" y="2206808"/>
            <a:ext cx="6634800" cy="417452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SzPct val="100000"/>
              <a:buFontTx/>
              <a:buNone/>
              <a:tabLst/>
              <a:defRPr sz="1800" baseline="0">
                <a:latin typeface="Georgia"/>
                <a:cs typeface="Georgia"/>
              </a:defRPr>
            </a:lvl1pPr>
            <a:lvl2pPr marL="627063" indent="-169863">
              <a:buClr>
                <a:srgbClr val="B1236E"/>
              </a:buClr>
              <a:buFont typeface="Wingdings" charset="2"/>
              <a:buChar char="§"/>
              <a:defRPr sz="1600"/>
            </a:lvl2pPr>
            <a:lvl3pPr marL="0" indent="-18000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Font typeface="Wingdings" charset="2"/>
              <a:buChar char="§"/>
              <a:defRPr sz="1600">
                <a:latin typeface="Georgia"/>
                <a:cs typeface="Georgia"/>
              </a:defRPr>
            </a:lvl3pPr>
            <a:lvl4pPr marL="1520825" indent="-149225">
              <a:buClrTx/>
              <a:buFont typeface="Lucida Grande"/>
              <a:buChar char="»"/>
              <a:defRPr lang="sv-SE" sz="1400" kern="1200" baseline="0" noProof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>
              <a:buFont typeface="Wingdings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ir punktlista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611560" y="1124864"/>
            <a:ext cx="6634800" cy="1080000"/>
          </a:xfrm>
          <a:prstGeom prst="rect">
            <a:avLst/>
          </a:prstGeom>
        </p:spPr>
        <p:txBody>
          <a:bodyPr vert="horz"/>
          <a:lstStyle>
            <a:lvl1pPr>
              <a:defRPr sz="2800" cap="all" baseline="0">
                <a:ln>
                  <a:noFill/>
                </a:ln>
                <a:solidFill>
                  <a:srgbClr val="0969A8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11560" y="2206808"/>
            <a:ext cx="6634800" cy="417452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SzPct val="100000"/>
              <a:buFontTx/>
              <a:buNone/>
              <a:tabLst/>
              <a:defRPr sz="1800" baseline="0">
                <a:latin typeface="Georgia"/>
                <a:cs typeface="Georgia"/>
              </a:defRPr>
            </a:lvl1pPr>
            <a:lvl2pPr marL="627063" indent="-169863">
              <a:buClr>
                <a:srgbClr val="0969A8"/>
              </a:buClr>
              <a:buFont typeface="Wingdings" charset="2"/>
              <a:buChar char="§"/>
              <a:defRPr sz="1600"/>
            </a:lvl2pPr>
            <a:lvl3pPr marL="0" indent="-180000">
              <a:spcBef>
                <a:spcPts val="0"/>
              </a:spcBef>
              <a:spcAft>
                <a:spcPts val="600"/>
              </a:spcAft>
              <a:buClr>
                <a:srgbClr val="8F9499"/>
              </a:buClr>
              <a:buFont typeface="Wingdings" charset="2"/>
              <a:buChar char="§"/>
              <a:defRPr sz="1600">
                <a:latin typeface="Georgia"/>
                <a:cs typeface="Georgia"/>
              </a:defRPr>
            </a:lvl3pPr>
            <a:lvl4pPr marL="1520825" indent="-149225">
              <a:buClrTx/>
              <a:buFont typeface="Lucida Grande"/>
              <a:buChar char="»"/>
              <a:defRPr lang="sv-SE" sz="1400" kern="1200" baseline="0" noProof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>
              <a:buFont typeface="Wingdings" charset="2"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11560" y="6324600"/>
            <a:ext cx="6019800" cy="38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904678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wir -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2"/>
          </p:nvPr>
        </p:nvSpPr>
        <p:spPr>
          <a:xfrm>
            <a:off x="669600" y="1389600"/>
            <a:ext cx="7920000" cy="46317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 marL="538163" indent="-242888">
              <a:buFont typeface="Intellecta Sans" pitchFamily="34" charset="0"/>
              <a:buChar char="•"/>
              <a:defRPr lang="sv-SE" sz="16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7700" indent="-180975">
              <a:buFont typeface="Intellecta Sans" pitchFamily="34" charset="0"/>
              <a:buChar char="–"/>
              <a:defRPr lang="sv-SE" sz="1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00113" indent="-247650">
              <a:defRPr lang="sv-SE" sz="12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7288" indent="-247650">
              <a:buFont typeface="Intellecta Sans" pitchFamily="34" charset="0"/>
              <a:buChar char="–"/>
              <a:defRPr lang="sv-SE" sz="1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611244" y="352425"/>
            <a:ext cx="7920039" cy="573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7"/>
          <p:cNvSpPr>
            <a:spLocks noGrp="1"/>
          </p:cNvSpPr>
          <p:nvPr>
            <p:ph type="dt" sz="half" idx="13"/>
          </p:nvPr>
        </p:nvSpPr>
        <p:spPr>
          <a:xfrm>
            <a:off x="3108325" y="6551613"/>
            <a:ext cx="289401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Platshållare för bildnummer 8"/>
          <p:cNvSpPr>
            <a:spLocks noGrp="1"/>
          </p:cNvSpPr>
          <p:nvPr>
            <p:ph type="sldNum" sz="quarter" idx="14"/>
          </p:nvPr>
        </p:nvSpPr>
        <p:spPr>
          <a:xfrm>
            <a:off x="669925" y="6551613"/>
            <a:ext cx="746125" cy="215900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53EF909-C1A5-4E52-BD4B-C846AA16CBE2}" type="slidenum">
              <a:rPr>
                <a:solidFill>
                  <a:srgbClr val="000000"/>
                </a:solidFill>
                <a:latin typeface="Georgi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4197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244" y="352425"/>
            <a:ext cx="7920039" cy="573088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907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87600" y="6408373"/>
            <a:ext cx="6908736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0416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687600" y="1124864"/>
            <a:ext cx="6634800" cy="10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cap="all" baseline="0"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1"/>
          </p:nvPr>
        </p:nvSpPr>
        <p:spPr>
          <a:xfrm>
            <a:off x="687600" y="6408373"/>
            <a:ext cx="60198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latin typeface="Arial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2"/>
          </p:nvPr>
        </p:nvSpPr>
        <p:spPr>
          <a:xfrm>
            <a:off x="687600" y="2372883"/>
            <a:ext cx="6634800" cy="35448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Georgia"/>
                <a:cs typeface="Georgia"/>
              </a:defRPr>
            </a:lvl1pPr>
            <a:lvl2pPr marL="627063" indent="-169863"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2"/>
                </a:solidFill>
              </a:defRPr>
            </a:lvl2pPr>
            <a:lvl3pPr>
              <a:buFont typeface="Lucida Grande"/>
              <a:buChar char="-"/>
              <a:defRPr sz="1400">
                <a:solidFill>
                  <a:schemeClr val="tx2"/>
                </a:solidFill>
              </a:defRPr>
            </a:lvl3pPr>
            <a:lvl4pPr>
              <a:buFont typeface="Lucida Grande"/>
              <a:buChar char="»"/>
              <a:defRPr sz="12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noProof="1" smtClean="0"/>
              <a:t>Klicka här för att ändra format på bakgrundstexten</a:t>
            </a:r>
          </a:p>
          <a:p>
            <a:pPr lvl="1"/>
            <a:r>
              <a:rPr lang="sv-SE" noProof="1" smtClean="0"/>
              <a:t>Nivå två</a:t>
            </a:r>
          </a:p>
          <a:p>
            <a:pPr lvl="2"/>
            <a:r>
              <a:rPr lang="sv-SE" noProof="1" smtClean="0"/>
              <a:t>Nivå tre</a:t>
            </a:r>
          </a:p>
          <a:p>
            <a:pPr lvl="3"/>
            <a:r>
              <a:rPr lang="sv-SE" noProof="1" smtClean="0"/>
              <a:t>Nivå fyra</a:t>
            </a:r>
          </a:p>
          <a:p>
            <a:pPr lvl="4"/>
            <a:r>
              <a:rPr lang="sv-SE" noProof="1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98595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theme" Target="../theme/theme3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theme" Target="../theme/theme4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theme" Target="../theme/theme5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theme" Target="../theme/theme6.xml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theme" Target="../theme/theme7.xml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theme" Target="../theme/theme8.xml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ak 17"/>
          <p:cNvCxnSpPr/>
          <p:nvPr/>
        </p:nvCxnSpPr>
        <p:spPr>
          <a:xfrm>
            <a:off x="612775" y="6324600"/>
            <a:ext cx="7924800" cy="1588"/>
          </a:xfrm>
          <a:prstGeom prst="line">
            <a:avLst/>
          </a:prstGeom>
          <a:ln>
            <a:solidFill>
              <a:srgbClr val="B123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Bildobjekt 10" descr="Logo_rubi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12" r:id="rId3"/>
    <p:sldLayoutId id="2147483833" r:id="rId4"/>
    <p:sldLayoutId id="2147483813" r:id="rId5"/>
    <p:sldLayoutId id="2147483814" r:id="rId6"/>
    <p:sldLayoutId id="2147483815" r:id="rId7"/>
    <p:sldLayoutId id="2147483944" r:id="rId8"/>
    <p:sldLayoutId id="2147483945" r:id="rId9"/>
    <p:sldLayoutId id="2147483946" r:id="rId10"/>
    <p:sldLayoutId id="2147483947" r:id="rId11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8200" kern="1200" cap="small" spc="300">
          <a:solidFill>
            <a:srgbClr val="8F9499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lang="sv-SE" sz="36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ak 17"/>
          <p:cNvCxnSpPr/>
          <p:nvPr/>
        </p:nvCxnSpPr>
        <p:spPr>
          <a:xfrm>
            <a:off x="612775" y="6324600"/>
            <a:ext cx="7924800" cy="1588"/>
          </a:xfrm>
          <a:prstGeom prst="line">
            <a:avLst/>
          </a:prstGeom>
          <a:ln>
            <a:solidFill>
              <a:srgbClr val="B123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7850188" y="6326188"/>
            <a:ext cx="685800" cy="21590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>
              <a:defRPr/>
            </a:pPr>
            <a:r>
              <a:rPr lang="sv-SE" sz="800" dirty="0">
                <a:solidFill>
                  <a:srgbClr val="000000"/>
                </a:solidFill>
                <a:ea typeface="Arial" charset="0"/>
                <a:cs typeface="Arial" charset="0"/>
              </a:rPr>
              <a:t>Bild </a:t>
            </a:r>
            <a:fld id="{C9E4FD85-0FD8-4E66-A2E1-EF040C8813AC}" type="slidenum">
              <a:rPr lang="sv-SE" sz="800">
                <a:solidFill>
                  <a:srgbClr val="000000"/>
                </a:solidFill>
                <a:ea typeface="Arial" charset="0"/>
                <a:cs typeface="Arial" charset="0"/>
              </a:rPr>
              <a:pPr algn="r">
                <a:defRPr/>
              </a:pPr>
              <a:t>‹#›</a:t>
            </a:fld>
            <a:endParaRPr lang="sv-SE" sz="8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pic>
        <p:nvPicPr>
          <p:cNvPr id="5" name="Bildobjekt 4" descr="Logo_uk_rubi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0000" y="223838"/>
            <a:ext cx="1461135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8200" kern="1200" cap="small" spc="300">
          <a:solidFill>
            <a:srgbClr val="8F9499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lang="sv-SE" sz="36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ak 17"/>
          <p:cNvCxnSpPr/>
          <p:nvPr/>
        </p:nvCxnSpPr>
        <p:spPr>
          <a:xfrm>
            <a:off x="612775" y="6324600"/>
            <a:ext cx="7924800" cy="1588"/>
          </a:xfrm>
          <a:prstGeom prst="line">
            <a:avLst/>
          </a:prstGeom>
          <a:ln>
            <a:solidFill>
              <a:srgbClr val="B123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Bildobjekt 10" descr="Logo_rubi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ruta 16"/>
          <p:cNvSpPr txBox="1">
            <a:spLocks noChangeArrowheads="1"/>
          </p:cNvSpPr>
          <p:nvPr/>
        </p:nvSpPr>
        <p:spPr bwMode="auto">
          <a:xfrm>
            <a:off x="7850188" y="6326188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sv-SE" sz="800" smtClean="0">
                <a:solidFill>
                  <a:srgbClr val="000000"/>
                </a:solidFill>
                <a:cs typeface="Arial" charset="0"/>
              </a:rPr>
              <a:t>Bild </a:t>
            </a:r>
            <a:fld id="{A22ADE33-2E0F-4E2B-AF4E-D3B193626274}" type="slidenum">
              <a:rPr lang="sv-SE" sz="800" smtClean="0">
                <a:solidFill>
                  <a:srgbClr val="000000"/>
                </a:solidFill>
                <a:cs typeface="Arial" charset="0"/>
              </a:rPr>
              <a:pPr algn="r" eaLnBrk="1" hangingPunct="1">
                <a:defRPr/>
              </a:pPr>
              <a:t>‹#›</a:t>
            </a:fld>
            <a:endParaRPr lang="sv-SE" sz="80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8200" kern="1200" cap="small" spc="300">
          <a:solidFill>
            <a:srgbClr val="8F9499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lang="sv-SE" sz="36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ak 17"/>
          <p:cNvCxnSpPr/>
          <p:nvPr/>
        </p:nvCxnSpPr>
        <p:spPr>
          <a:xfrm>
            <a:off x="612775" y="6324600"/>
            <a:ext cx="7924800" cy="1588"/>
          </a:xfrm>
          <a:prstGeom prst="line">
            <a:avLst/>
          </a:prstGeom>
          <a:ln>
            <a:solidFill>
              <a:srgbClr val="B123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Bildobjekt 10" descr="Logo_rubi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ruta 16"/>
          <p:cNvSpPr txBox="1"/>
          <p:nvPr/>
        </p:nvSpPr>
        <p:spPr>
          <a:xfrm>
            <a:off x="7850188" y="6326188"/>
            <a:ext cx="685800" cy="21590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>
              <a:defRPr/>
            </a:pPr>
            <a:r>
              <a:rPr lang="sv-SE" sz="800" dirty="0">
                <a:solidFill>
                  <a:srgbClr val="000000"/>
                </a:solidFill>
                <a:ea typeface="Arial" charset="0"/>
                <a:cs typeface="Arial" charset="0"/>
              </a:rPr>
              <a:t>Bild </a:t>
            </a:r>
            <a:fld id="{C9E4FD85-0FD8-4E66-A2E1-EF040C8813AC}" type="slidenum">
              <a:rPr lang="sv-SE" sz="800">
                <a:solidFill>
                  <a:srgbClr val="000000"/>
                </a:solidFill>
                <a:ea typeface="Arial" charset="0"/>
                <a:cs typeface="Arial" charset="0"/>
              </a:rPr>
              <a:pPr algn="r">
                <a:defRPr/>
              </a:pPr>
              <a:t>‹#›</a:t>
            </a:fld>
            <a:endParaRPr lang="sv-SE" sz="8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8200" kern="1200" cap="small" spc="300">
          <a:solidFill>
            <a:srgbClr val="8F9499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lang="sv-SE" sz="36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ak 17"/>
          <p:cNvCxnSpPr/>
          <p:nvPr/>
        </p:nvCxnSpPr>
        <p:spPr>
          <a:xfrm>
            <a:off x="612775" y="6324600"/>
            <a:ext cx="7924800" cy="1588"/>
          </a:xfrm>
          <a:prstGeom prst="line">
            <a:avLst/>
          </a:prstGeom>
          <a:ln>
            <a:solidFill>
              <a:srgbClr val="B123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Bildobjekt 10" descr="Logo_rubin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ruta 16"/>
          <p:cNvSpPr txBox="1"/>
          <p:nvPr/>
        </p:nvSpPr>
        <p:spPr>
          <a:xfrm>
            <a:off x="7850188" y="6326188"/>
            <a:ext cx="685800" cy="21590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>
              <a:defRPr/>
            </a:pPr>
            <a:r>
              <a:rPr lang="sv-SE" sz="800" dirty="0">
                <a:solidFill>
                  <a:srgbClr val="000000"/>
                </a:solidFill>
                <a:ea typeface="Arial" charset="0"/>
                <a:cs typeface="Arial" charset="0"/>
              </a:rPr>
              <a:t>Bild </a:t>
            </a:r>
            <a:fld id="{C9E4FD85-0FD8-4E66-A2E1-EF040C8813AC}" type="slidenum">
              <a:rPr lang="sv-SE" sz="800">
                <a:solidFill>
                  <a:srgbClr val="000000"/>
                </a:solidFill>
                <a:ea typeface="Arial" charset="0"/>
                <a:cs typeface="Arial" charset="0"/>
              </a:rPr>
              <a:pPr algn="r">
                <a:defRPr/>
              </a:pPr>
              <a:t>‹#›</a:t>
            </a:fld>
            <a:endParaRPr lang="sv-SE" sz="8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8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8200" kern="1200" cap="small" spc="300">
          <a:solidFill>
            <a:srgbClr val="8F9499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lang="sv-SE" sz="36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ak 13"/>
          <p:cNvCxnSpPr/>
          <p:nvPr/>
        </p:nvCxnSpPr>
        <p:spPr>
          <a:xfrm>
            <a:off x="612775" y="6324600"/>
            <a:ext cx="7924800" cy="1588"/>
          </a:xfrm>
          <a:prstGeom prst="line">
            <a:avLst/>
          </a:prstGeom>
          <a:ln>
            <a:solidFill>
              <a:srgbClr val="9AB30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99" name="Bildobjekt 6" descr="Logo_smarag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ruta 11"/>
          <p:cNvSpPr txBox="1"/>
          <p:nvPr/>
        </p:nvSpPr>
        <p:spPr>
          <a:xfrm>
            <a:off x="7850188" y="6326188"/>
            <a:ext cx="685800" cy="21590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Georgia"/>
                <a:ea typeface="Arial" charset="0"/>
                <a:cs typeface="Arial" charset="0"/>
              </a:rPr>
              <a:t>Bild </a:t>
            </a:r>
            <a:fld id="{C2B50AD3-2F5E-4105-8206-05E3BD73CF07}" type="slidenum">
              <a:rPr lang="sv-SE" sz="800">
                <a:solidFill>
                  <a:srgbClr val="000000"/>
                </a:solidFill>
                <a:latin typeface="Georgia"/>
                <a:ea typeface="Arial" charset="0"/>
                <a:cs typeface="Arial" charset="0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800" dirty="0">
              <a:solidFill>
                <a:srgbClr val="000000"/>
              </a:solidFill>
              <a:latin typeface="Georgia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8200" kern="1200" cap="small" spc="300">
          <a:solidFill>
            <a:srgbClr val="8F9499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lang="sv-SE" sz="36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Picture 52" descr="Toni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3433763"/>
            <a:ext cx="8682038" cy="2800350"/>
          </a:xfrm>
          <a:prstGeom prst="rect">
            <a:avLst/>
          </a:prstGeom>
          <a:noFill/>
        </p:spPr>
      </p:pic>
      <p:pic>
        <p:nvPicPr>
          <p:cNvPr id="1078" name="Picture 54" descr="KKS_loggo]"/>
          <p:cNvPicPr>
            <a:picLocks noChangeAspect="1" noChangeArrowheads="1"/>
          </p:cNvPicPr>
          <p:nvPr/>
        </p:nvPicPr>
        <p:blipFill>
          <a:blip r:embed="rId13"/>
          <a:srcRect l="-2573" b="-27272"/>
          <a:stretch>
            <a:fillRect/>
          </a:stretch>
        </p:blipFill>
        <p:spPr bwMode="auto">
          <a:xfrm>
            <a:off x="7000875" y="6319838"/>
            <a:ext cx="1898650" cy="422275"/>
          </a:xfrm>
          <a:prstGeom prst="rect">
            <a:avLst/>
          </a:prstGeom>
          <a:noFill/>
        </p:spPr>
      </p:pic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219075" y="214313"/>
            <a:ext cx="8696325" cy="2682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sv-SE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855663"/>
            <a:ext cx="8234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514475"/>
            <a:ext cx="822960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</a:p>
        </p:txBody>
      </p: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-392113" y="217488"/>
            <a:ext cx="360363" cy="695325"/>
            <a:chOff x="-247" y="137"/>
            <a:chExt cx="227" cy="438"/>
          </a:xfrm>
        </p:grpSpPr>
        <p:sp>
          <p:nvSpPr>
            <p:cNvPr id="1032" name="Line 8"/>
            <p:cNvSpPr>
              <a:spLocks noChangeShapeType="1"/>
            </p:cNvSpPr>
            <p:nvPr userDrawn="1"/>
          </p:nvSpPr>
          <p:spPr bwMode="auto">
            <a:xfrm>
              <a:off x="-247" y="137"/>
              <a:ext cx="22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-247" y="299"/>
              <a:ext cx="22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 userDrawn="1"/>
          </p:nvSpPr>
          <p:spPr bwMode="auto">
            <a:xfrm>
              <a:off x="-247" y="575"/>
              <a:ext cx="22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</p:grp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-392113" y="6219825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sv-SE">
              <a:solidFill>
                <a:srgbClr val="000000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-392113" y="6381750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sv-SE">
              <a:solidFill>
                <a:srgbClr val="000000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-392113" y="6553200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sv-SE">
              <a:solidFill>
                <a:srgbClr val="000000"/>
              </a:solidFill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9199563" y="6219825"/>
            <a:ext cx="3603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sv-SE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9199563" y="6381750"/>
            <a:ext cx="3603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sv-SE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9199563" y="6553200"/>
            <a:ext cx="3603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sv-SE">
              <a:solidFill>
                <a:srgbClr val="000000"/>
              </a:solidFill>
            </a:endParaRPr>
          </a:p>
        </p:txBody>
      </p:sp>
      <p:grpSp>
        <p:nvGrpSpPr>
          <p:cNvPr id="1054" name="Group 30"/>
          <p:cNvGrpSpPr>
            <a:grpSpLocks/>
          </p:cNvGrpSpPr>
          <p:nvPr/>
        </p:nvGrpSpPr>
        <p:grpSpPr bwMode="auto">
          <a:xfrm>
            <a:off x="219075" y="-280988"/>
            <a:ext cx="8688388" cy="242888"/>
            <a:chOff x="138" y="-153"/>
            <a:chExt cx="5473" cy="4853"/>
          </a:xfrm>
        </p:grpSpPr>
        <p:sp>
          <p:nvSpPr>
            <p:cNvPr id="1038" name="Line 14"/>
            <p:cNvSpPr>
              <a:spLocks noChangeShapeType="1"/>
            </p:cNvSpPr>
            <p:nvPr userDrawn="1"/>
          </p:nvSpPr>
          <p:spPr bwMode="auto">
            <a:xfrm>
              <a:off x="2880" y="-153"/>
              <a:ext cx="0" cy="485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  <p:grpSp>
          <p:nvGrpSpPr>
            <p:cNvPr id="1053" name="Group 29"/>
            <p:cNvGrpSpPr>
              <a:grpSpLocks/>
            </p:cNvGrpSpPr>
            <p:nvPr userDrawn="1"/>
          </p:nvGrpSpPr>
          <p:grpSpPr bwMode="auto">
            <a:xfrm>
              <a:off x="138" y="-153"/>
              <a:ext cx="5473" cy="4853"/>
              <a:chOff x="138" y="-153"/>
              <a:chExt cx="5473" cy="4853"/>
            </a:xfrm>
          </p:grpSpPr>
          <p:grpSp>
            <p:nvGrpSpPr>
              <p:cNvPr id="1049" name="Group 25"/>
              <p:cNvGrpSpPr>
                <a:grpSpLocks/>
              </p:cNvGrpSpPr>
              <p:nvPr userDrawn="1"/>
            </p:nvGrpSpPr>
            <p:grpSpPr bwMode="auto">
              <a:xfrm>
                <a:off x="138" y="-153"/>
                <a:ext cx="150" cy="4853"/>
                <a:chOff x="138" y="-153"/>
                <a:chExt cx="150" cy="4853"/>
              </a:xfrm>
            </p:grpSpPr>
            <p:sp>
              <p:nvSpPr>
                <p:cNvPr id="1039" name="Line 15"/>
                <p:cNvSpPr>
                  <a:spLocks noChangeShapeType="1"/>
                </p:cNvSpPr>
                <p:nvPr userDrawn="1"/>
              </p:nvSpPr>
              <p:spPr bwMode="auto">
                <a:xfrm>
                  <a:off x="13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 userDrawn="1"/>
              </p:nvSpPr>
              <p:spPr bwMode="auto">
                <a:xfrm>
                  <a:off x="28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50" name="Group 26"/>
              <p:cNvGrpSpPr>
                <a:grpSpLocks/>
              </p:cNvGrpSpPr>
              <p:nvPr userDrawn="1"/>
            </p:nvGrpSpPr>
            <p:grpSpPr bwMode="auto">
              <a:xfrm>
                <a:off x="5461" y="-153"/>
                <a:ext cx="150" cy="4853"/>
                <a:chOff x="138" y="-153"/>
                <a:chExt cx="150" cy="4853"/>
              </a:xfrm>
            </p:grpSpPr>
            <p:sp>
              <p:nvSpPr>
                <p:cNvPr id="1051" name="Line 27"/>
                <p:cNvSpPr>
                  <a:spLocks noChangeShapeType="1"/>
                </p:cNvSpPr>
                <p:nvPr userDrawn="1"/>
              </p:nvSpPr>
              <p:spPr bwMode="auto">
                <a:xfrm>
                  <a:off x="13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2" name="Line 28"/>
                <p:cNvSpPr>
                  <a:spLocks noChangeShapeType="1"/>
                </p:cNvSpPr>
                <p:nvPr userDrawn="1"/>
              </p:nvSpPr>
              <p:spPr bwMode="auto">
                <a:xfrm>
                  <a:off x="28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55" name="Group 31"/>
          <p:cNvGrpSpPr>
            <a:grpSpLocks/>
          </p:cNvGrpSpPr>
          <p:nvPr/>
        </p:nvGrpSpPr>
        <p:grpSpPr bwMode="auto">
          <a:xfrm>
            <a:off x="219075" y="6958013"/>
            <a:ext cx="8688388" cy="242887"/>
            <a:chOff x="138" y="-153"/>
            <a:chExt cx="5473" cy="4853"/>
          </a:xfrm>
        </p:grpSpPr>
        <p:sp>
          <p:nvSpPr>
            <p:cNvPr id="1056" name="Line 32"/>
            <p:cNvSpPr>
              <a:spLocks noChangeShapeType="1"/>
            </p:cNvSpPr>
            <p:nvPr userDrawn="1"/>
          </p:nvSpPr>
          <p:spPr bwMode="auto">
            <a:xfrm>
              <a:off x="2880" y="-153"/>
              <a:ext cx="0" cy="485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  <p:grpSp>
          <p:nvGrpSpPr>
            <p:cNvPr id="1057" name="Group 33"/>
            <p:cNvGrpSpPr>
              <a:grpSpLocks/>
            </p:cNvGrpSpPr>
            <p:nvPr userDrawn="1"/>
          </p:nvGrpSpPr>
          <p:grpSpPr bwMode="auto">
            <a:xfrm>
              <a:off x="138" y="-153"/>
              <a:ext cx="5473" cy="4853"/>
              <a:chOff x="138" y="-153"/>
              <a:chExt cx="5473" cy="4853"/>
            </a:xfrm>
          </p:grpSpPr>
          <p:grpSp>
            <p:nvGrpSpPr>
              <p:cNvPr id="1058" name="Group 34"/>
              <p:cNvGrpSpPr>
                <a:grpSpLocks/>
              </p:cNvGrpSpPr>
              <p:nvPr userDrawn="1"/>
            </p:nvGrpSpPr>
            <p:grpSpPr bwMode="auto">
              <a:xfrm>
                <a:off x="138" y="-153"/>
                <a:ext cx="150" cy="4853"/>
                <a:chOff x="138" y="-153"/>
                <a:chExt cx="150" cy="4853"/>
              </a:xfrm>
            </p:grpSpPr>
            <p:sp>
              <p:nvSpPr>
                <p:cNvPr id="1059" name="Line 35"/>
                <p:cNvSpPr>
                  <a:spLocks noChangeShapeType="1"/>
                </p:cNvSpPr>
                <p:nvPr userDrawn="1"/>
              </p:nvSpPr>
              <p:spPr bwMode="auto">
                <a:xfrm>
                  <a:off x="13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 userDrawn="1"/>
              </p:nvSpPr>
              <p:spPr bwMode="auto">
                <a:xfrm>
                  <a:off x="28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61" name="Group 37"/>
              <p:cNvGrpSpPr>
                <a:grpSpLocks/>
              </p:cNvGrpSpPr>
              <p:nvPr userDrawn="1"/>
            </p:nvGrpSpPr>
            <p:grpSpPr bwMode="auto">
              <a:xfrm>
                <a:off x="5461" y="-153"/>
                <a:ext cx="150" cy="4853"/>
                <a:chOff x="138" y="-153"/>
                <a:chExt cx="150" cy="4853"/>
              </a:xfrm>
            </p:grpSpPr>
            <p:sp>
              <p:nvSpPr>
                <p:cNvPr id="1062" name="Line 38"/>
                <p:cNvSpPr>
                  <a:spLocks noChangeShapeType="1"/>
                </p:cNvSpPr>
                <p:nvPr userDrawn="1"/>
              </p:nvSpPr>
              <p:spPr bwMode="auto">
                <a:xfrm>
                  <a:off x="13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 userDrawn="1"/>
              </p:nvSpPr>
              <p:spPr bwMode="auto">
                <a:xfrm>
                  <a:off x="288" y="-153"/>
                  <a:ext cx="0" cy="485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400"/>
                  <a:endParaRPr lang="sv-SE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401638" y="6881813"/>
            <a:ext cx="644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Tagline</a:t>
            </a:r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7402513" y="6881813"/>
            <a:ext cx="490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542925" y="-252413"/>
            <a:ext cx="1430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Presentationsrubrik</a:t>
            </a: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4146550" y="-252413"/>
            <a:ext cx="857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Paginering</a:t>
            </a:r>
          </a:p>
        </p:txBody>
      </p:sp>
      <p:sp>
        <p:nvSpPr>
          <p:cNvPr id="1068" name="Text Box 44"/>
          <p:cNvSpPr txBox="1">
            <a:spLocks noChangeArrowheads="1"/>
          </p:cNvSpPr>
          <p:nvPr/>
        </p:nvSpPr>
        <p:spPr bwMode="auto">
          <a:xfrm>
            <a:off x="8101013" y="-252413"/>
            <a:ext cx="614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Datum</a:t>
            </a:r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9218613" y="217488"/>
            <a:ext cx="360362" cy="695325"/>
            <a:chOff x="-247" y="137"/>
            <a:chExt cx="227" cy="438"/>
          </a:xfrm>
        </p:grpSpPr>
        <p:sp>
          <p:nvSpPr>
            <p:cNvPr id="1071" name="Line 47"/>
            <p:cNvSpPr>
              <a:spLocks noChangeShapeType="1"/>
            </p:cNvSpPr>
            <p:nvPr userDrawn="1"/>
          </p:nvSpPr>
          <p:spPr bwMode="auto">
            <a:xfrm>
              <a:off x="-247" y="137"/>
              <a:ext cx="22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auto">
            <a:xfrm>
              <a:off x="-247" y="299"/>
              <a:ext cx="22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  <p:sp>
          <p:nvSpPr>
            <p:cNvPr id="1073" name="Line 49"/>
            <p:cNvSpPr>
              <a:spLocks noChangeShapeType="1"/>
            </p:cNvSpPr>
            <p:nvPr userDrawn="1"/>
          </p:nvSpPr>
          <p:spPr bwMode="auto">
            <a:xfrm>
              <a:off x="-247" y="575"/>
              <a:ext cx="22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sv-SE">
                <a:solidFill>
                  <a:srgbClr val="000000"/>
                </a:solidFill>
              </a:endParaRPr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05238" y="247650"/>
            <a:ext cx="12969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defTabSz="914400"/>
            <a:r>
              <a:rPr lang="en-US" smtClean="0">
                <a:solidFill>
                  <a:srgbClr val="FFFFFF"/>
                </a:solidFill>
              </a:rPr>
              <a:t>BILD </a:t>
            </a:r>
            <a:fld id="{0EF9BC6A-6B17-4AD9-AC50-C431EDD8D04C}" type="slidenum">
              <a:rPr lang="en-US" smtClean="0">
                <a:solidFill>
                  <a:srgbClr val="FFFFFF"/>
                </a:solidFill>
              </a:rPr>
              <a:pPr defTabSz="9144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67625" y="247650"/>
            <a:ext cx="10858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defTabSz="914400"/>
            <a:fld id="{FDBDAD0F-67AF-421F-95B9-C75397199CFA}" type="datetime1">
              <a:rPr lang="sv-SE" smtClean="0">
                <a:solidFill>
                  <a:srgbClr val="FFFFFF"/>
                </a:solidFill>
              </a:rPr>
              <a:pPr defTabSz="914400"/>
              <a:t>19-08-21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ak 13"/>
          <p:cNvCxnSpPr/>
          <p:nvPr/>
        </p:nvCxnSpPr>
        <p:spPr>
          <a:xfrm>
            <a:off x="612775" y="6324600"/>
            <a:ext cx="7924800" cy="1588"/>
          </a:xfrm>
          <a:prstGeom prst="line">
            <a:avLst/>
          </a:prstGeom>
          <a:ln>
            <a:solidFill>
              <a:srgbClr val="0969A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7" name="Bildobjekt 6" descr="Logo_safi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3838"/>
            <a:ext cx="14605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7850188" y="6326188"/>
            <a:ext cx="685800" cy="21590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>
              <a:defRPr/>
            </a:pPr>
            <a:r>
              <a:rPr lang="sv-SE" sz="800" dirty="0">
                <a:solidFill>
                  <a:srgbClr val="000000"/>
                </a:solidFill>
                <a:ea typeface="Arial" charset="0"/>
                <a:cs typeface="Arial" charset="0"/>
              </a:rPr>
              <a:t>Bild </a:t>
            </a:r>
            <a:fld id="{1CC3BF13-FB66-43FF-9FF1-12F866548BA1}" type="slidenum">
              <a:rPr lang="sv-SE" sz="800">
                <a:solidFill>
                  <a:srgbClr val="000000"/>
                </a:solidFill>
                <a:ea typeface="Arial" charset="0"/>
                <a:cs typeface="Arial" charset="0"/>
              </a:rPr>
              <a:pPr algn="r">
                <a:defRPr/>
              </a:pPr>
              <a:t>‹#›</a:t>
            </a:fld>
            <a:endParaRPr lang="sv-SE" sz="8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6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7" r:id="rId9"/>
  </p:sldLayoutIdLst>
  <p:hf sldNum="0"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8200" kern="1200" cap="small" spc="300">
          <a:solidFill>
            <a:srgbClr val="8F9499"/>
          </a:solidFill>
          <a:latin typeface="Arial"/>
          <a:ea typeface="ＭＳ Ｐゴシック" charset="-128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8200">
          <a:solidFill>
            <a:srgbClr val="8F9499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defRPr lang="sv-SE" sz="36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48680"/>
            <a:ext cx="3708400" cy="609600"/>
          </a:xfrm>
          <a:prstGeom prst="rect">
            <a:avLst/>
          </a:prstGeom>
        </p:spPr>
      </p:pic>
      <p:sp>
        <p:nvSpPr>
          <p:cNvPr id="5" name="Platshållare för text 56"/>
          <p:cNvSpPr txBox="1">
            <a:spLocks/>
          </p:cNvSpPr>
          <p:nvPr/>
        </p:nvSpPr>
        <p:spPr>
          <a:xfrm>
            <a:off x="0" y="1700808"/>
            <a:ext cx="9144000" cy="11430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  <a:lvl2pPr marL="0" indent="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2pPr>
            <a:lvl3pPr marL="0" indent="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3pPr>
            <a:lvl4pPr marL="0" indent="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4pPr>
            <a:lvl5pPr marL="0" indent="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sv-SE" sz="5400" cap="none" dirty="0" smtClean="0">
                <a:solidFill>
                  <a:schemeClr val="tx1"/>
                </a:solidFill>
                <a:latin typeface="Impact"/>
                <a:cs typeface="Impact"/>
              </a:rPr>
              <a:t>Erfarenhet </a:t>
            </a:r>
          </a:p>
          <a:p>
            <a:pPr algn="ctr">
              <a:lnSpc>
                <a:spcPct val="120000"/>
              </a:lnSpc>
            </a:pPr>
            <a:r>
              <a:rPr lang="sv-SE" sz="5400" cap="none" dirty="0" smtClean="0">
                <a:solidFill>
                  <a:schemeClr val="tx1"/>
                </a:solidFill>
                <a:latin typeface="Impact"/>
                <a:cs typeface="Impact"/>
              </a:rPr>
              <a:t>i </a:t>
            </a:r>
          </a:p>
          <a:p>
            <a:pPr algn="ctr">
              <a:lnSpc>
                <a:spcPct val="120000"/>
              </a:lnSpc>
            </a:pPr>
            <a:r>
              <a:rPr lang="sv-SE" sz="5400" cap="none" dirty="0" smtClean="0">
                <a:solidFill>
                  <a:schemeClr val="tx1"/>
                </a:solidFill>
                <a:latin typeface="Impact"/>
                <a:cs typeface="Impact"/>
              </a:rPr>
              <a:t>Dialog och Samverkan</a:t>
            </a:r>
            <a:r>
              <a:rPr lang="sv-SE" sz="5400" cap="none" dirty="0" smtClean="0">
                <a:solidFill>
                  <a:srgbClr val="FFFFFF"/>
                </a:solidFill>
                <a:latin typeface="Impact"/>
                <a:cs typeface="Impact"/>
              </a:rPr>
              <a:t>!</a:t>
            </a:r>
            <a:endParaRPr lang="sv-SE" sz="700" cap="none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8304"/>
            <a:ext cx="1726438" cy="1585976"/>
          </a:xfrm>
          <a:prstGeom prst="rect">
            <a:avLst/>
          </a:prstGeom>
        </p:spPr>
      </p:pic>
      <p:sp>
        <p:nvSpPr>
          <p:cNvPr id="6" name="Platshållare för text 56"/>
          <p:cNvSpPr txBox="1">
            <a:spLocks/>
          </p:cNvSpPr>
          <p:nvPr/>
        </p:nvSpPr>
        <p:spPr>
          <a:xfrm>
            <a:off x="152400" y="5526360"/>
            <a:ext cx="9144000" cy="11430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sv-SE" sz="800" b="0" i="0" u="none" strike="noStrike" kern="0" cap="all" spc="1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  <a:lvl2pPr marL="0" indent="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2pPr>
            <a:lvl3pPr marL="0" indent="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3pPr>
            <a:lvl4pPr marL="0" indent="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4pPr>
            <a:lvl5pPr marL="0" indent="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0" i="0" u="none" kern="0" cap="all" spc="130" normalizeH="0" baseline="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sv-SE" sz="1800" b="1" cap="none" dirty="0" smtClean="0">
                <a:latin typeface="+mj-lt"/>
                <a:cs typeface="Impact"/>
              </a:rPr>
              <a:t>Karin Cardell – HB		Ann Cederberg – MdH		Jan Zirk - HS</a:t>
            </a:r>
            <a:endParaRPr lang="sv-SE" sz="1800" b="1" cap="none" dirty="0">
              <a:latin typeface="+mj-l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76170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7600" y="1948528"/>
            <a:ext cx="6634800" cy="1080000"/>
          </a:xfrm>
        </p:spPr>
        <p:txBody>
          <a:bodyPr/>
          <a:lstStyle/>
          <a:p>
            <a:r>
              <a:rPr lang="sv-SE" dirty="0"/>
              <a:t>Vid </a:t>
            </a:r>
            <a:r>
              <a:rPr lang="sv-SE" dirty="0" err="1"/>
              <a:t>ev</a:t>
            </a:r>
            <a:r>
              <a:rPr lang="sv-SE" dirty="0"/>
              <a:t> fortsättning – ge förslag på nya teman </a:t>
            </a:r>
            <a:r>
              <a:rPr lang="sv-SE" dirty="0" smtClean="0"/>
              <a:t>(2)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>
          <a:xfrm>
            <a:off x="687600" y="3196547"/>
            <a:ext cx="6634800" cy="35448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Hur kan vi skapa tillit mellan akademi och </a:t>
            </a:r>
            <a:r>
              <a:rPr lang="sv-SE" dirty="0" smtClean="0"/>
              <a:t>verksamhetsstöd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Hur klarar vi de ekonomiska </a:t>
            </a:r>
            <a:r>
              <a:rPr lang="sv-SE" dirty="0" smtClean="0"/>
              <a:t>utmaningarna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Hur får vi saker att hända, inte bara pratas om. Goda exempel och </a:t>
            </a:r>
            <a:r>
              <a:rPr lang="sv-SE" dirty="0" smtClean="0"/>
              <a:t>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Osv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48680"/>
            <a:ext cx="37084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8304"/>
            <a:ext cx="1726438" cy="15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3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84001" cy="59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tshållare för text 56"/>
          <p:cNvSpPr>
            <a:spLocks noGrp="1"/>
          </p:cNvSpPr>
          <p:nvPr>
            <p:ph type="body" sz="quarter" idx="11"/>
          </p:nvPr>
        </p:nvSpPr>
        <p:spPr>
          <a:xfrm>
            <a:off x="0" y="2132856"/>
            <a:ext cx="8856984" cy="1143000"/>
          </a:xfrm>
        </p:spPr>
        <p:txBody>
          <a:bodyPr/>
          <a:lstStyle/>
          <a:p>
            <a:pPr indent="0" algn="ctr">
              <a:lnSpc>
                <a:spcPct val="120000"/>
              </a:lnSpc>
            </a:pPr>
            <a:r>
              <a:rPr lang="sv-SE" sz="6000" dirty="0" smtClean="0">
                <a:solidFill>
                  <a:srgbClr val="FFFFFF"/>
                </a:solidFill>
              </a:rPr>
              <a:t>Högskolan i Skövde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4" name="Rubrik 55"/>
          <p:cNvSpPr txBox="1">
            <a:spLocks/>
          </p:cNvSpPr>
          <p:nvPr/>
        </p:nvSpPr>
        <p:spPr>
          <a:xfrm>
            <a:off x="840000" y="932723"/>
            <a:ext cx="7260392" cy="31683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5400" cap="all" spc="13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39701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sv-SE" sz="2800" cap="none" dirty="0" smtClean="0"/>
              <a:t>Organisationsöversikt HS</a:t>
            </a:r>
            <a:endParaRPr lang="en-US" sz="2800" cap="none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rcRect t="-5757" b="-57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286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sv-SE" sz="2400" cap="none" dirty="0" smtClean="0"/>
              <a:t>Verksamhetsstödet = ca130 </a:t>
            </a:r>
            <a:r>
              <a:rPr lang="sv-SE" sz="2400" cap="none" dirty="0" err="1" smtClean="0"/>
              <a:t>medarb</a:t>
            </a:r>
            <a:r>
              <a:rPr lang="sv-SE" sz="2400" cap="none" dirty="0" smtClean="0"/>
              <a:t>.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72004" y="1676805"/>
            <a:ext cx="1152128" cy="67207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AFSI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7786" y="2564904"/>
            <a:ext cx="1152128" cy="67207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AMK</a:t>
            </a:r>
            <a:b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7786" y="3356992"/>
            <a:ext cx="1152128" cy="67207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Bibliotek</a:t>
            </a:r>
            <a:b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3568" y="4125077"/>
            <a:ext cx="1152128" cy="67207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b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36500" y="1700808"/>
            <a:ext cx="1152128" cy="67207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b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42282" y="2540901"/>
            <a:ext cx="1152128" cy="67207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42282" y="3350058"/>
            <a:ext cx="1152128" cy="67207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48064" y="4125077"/>
            <a:ext cx="1152128" cy="67207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b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5696" y="1700808"/>
            <a:ext cx="3888432" cy="292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charset="2"/>
              <a:buChar char="Ø"/>
            </a:pPr>
            <a:r>
              <a:rPr lang="sv-SE" sz="1400" dirty="0" smtClean="0">
                <a:latin typeface="Arial"/>
                <a:cs typeface="Arial"/>
              </a:rPr>
              <a:t>Avdelningen för Forskningsstöd, </a:t>
            </a:r>
            <a:br>
              <a:rPr lang="sv-SE" sz="1400" dirty="0" smtClean="0">
                <a:latin typeface="Arial"/>
                <a:cs typeface="Arial"/>
              </a:rPr>
            </a:br>
            <a:r>
              <a:rPr lang="sv-SE" sz="1400" dirty="0" smtClean="0">
                <a:latin typeface="Arial"/>
                <a:cs typeface="Arial"/>
              </a:rPr>
              <a:t>samverkan och Innovation</a:t>
            </a:r>
            <a:r>
              <a:rPr lang="sv-SE" sz="1400" dirty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= 11</a:t>
            </a:r>
          </a:p>
          <a:p>
            <a:pPr lvl="0">
              <a:lnSpc>
                <a:spcPct val="120000"/>
              </a:lnSpc>
            </a:pPr>
            <a:endParaRPr lang="sv-SE" sz="1400" dirty="0" smtClean="0"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r>
              <a:rPr lang="sv-SE" sz="1400" dirty="0" smtClean="0">
                <a:latin typeface="Arial"/>
                <a:cs typeface="Arial"/>
              </a:rPr>
              <a:t> </a:t>
            </a:r>
          </a:p>
          <a:p>
            <a:pPr marL="285750" lvl="0" indent="-285750">
              <a:lnSpc>
                <a:spcPct val="120000"/>
              </a:lnSpc>
              <a:buFont typeface="Wingdings" charset="2"/>
              <a:buChar char="Ø"/>
            </a:pPr>
            <a:r>
              <a:rPr lang="sv-SE" sz="1400" dirty="0" smtClean="0">
                <a:latin typeface="Arial"/>
                <a:cs typeface="Arial"/>
              </a:rPr>
              <a:t>Avdelningen för Marknad och Kommunikation</a:t>
            </a:r>
            <a:r>
              <a:rPr lang="sv-SE" sz="1400" dirty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= 9</a:t>
            </a:r>
          </a:p>
          <a:p>
            <a:pPr lvl="0">
              <a:lnSpc>
                <a:spcPct val="120000"/>
              </a:lnSpc>
            </a:pPr>
            <a:endParaRPr lang="sv-SE" sz="1400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Wingdings" charset="2"/>
              <a:buChar char="Ø"/>
            </a:pPr>
            <a:r>
              <a:rPr lang="sv-SE" sz="1400" dirty="0" smtClean="0">
                <a:latin typeface="Arial"/>
                <a:cs typeface="Arial"/>
              </a:rPr>
              <a:t>Bibliotek</a:t>
            </a:r>
            <a:r>
              <a:rPr lang="sv-SE" sz="1400" dirty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= 14</a:t>
            </a:r>
          </a:p>
          <a:p>
            <a:pPr lvl="0">
              <a:lnSpc>
                <a:spcPct val="120000"/>
              </a:lnSpc>
            </a:pPr>
            <a:endParaRPr lang="sv-SE" sz="1400" dirty="0" smtClean="0"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endParaRPr lang="sv-SE" sz="1400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Wingdings" charset="2"/>
              <a:buChar char="Ø"/>
            </a:pPr>
            <a:r>
              <a:rPr lang="sv-SE" sz="1400" dirty="0" smtClean="0">
                <a:latin typeface="Arial"/>
                <a:cs typeface="Arial"/>
              </a:rPr>
              <a:t>Campusavdelning = 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72200" y="1700808"/>
            <a:ext cx="3888432" cy="3187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charset="2"/>
              <a:buChar char="Ø"/>
            </a:pPr>
            <a:r>
              <a:rPr lang="sv-SE" sz="1400" dirty="0" smtClean="0">
                <a:latin typeface="Arial"/>
                <a:cs typeface="Arial"/>
              </a:rPr>
              <a:t>Ekonomiavdelningen = </a:t>
            </a:r>
            <a:r>
              <a:rPr lang="sv-SE" sz="1400" dirty="0">
                <a:latin typeface="Arial"/>
                <a:cs typeface="Arial"/>
              </a:rPr>
              <a:t>9</a:t>
            </a:r>
            <a:endParaRPr lang="sv-SE" sz="1400" dirty="0" smtClean="0"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endParaRPr lang="sv-SE" sz="1400" dirty="0" smtClean="0"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endParaRPr lang="sv-SE" sz="1400" dirty="0" smtClean="0"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r>
              <a:rPr lang="sv-SE" sz="1400" dirty="0" smtClean="0">
                <a:latin typeface="Arial"/>
                <a:cs typeface="Arial"/>
              </a:rPr>
              <a:t> </a:t>
            </a:r>
          </a:p>
          <a:p>
            <a:pPr marL="285750" lvl="0" indent="-285750">
              <a:lnSpc>
                <a:spcPct val="120000"/>
              </a:lnSpc>
              <a:buFont typeface="Wingdings" charset="2"/>
              <a:buChar char="Ø"/>
            </a:pPr>
            <a:r>
              <a:rPr lang="sv-SE" sz="1400" dirty="0" smtClean="0">
                <a:latin typeface="Arial"/>
                <a:cs typeface="Arial"/>
              </a:rPr>
              <a:t>HR-avdelningen = 11</a:t>
            </a:r>
          </a:p>
          <a:p>
            <a:pPr marL="285750" lvl="0" indent="-285750">
              <a:lnSpc>
                <a:spcPct val="120000"/>
              </a:lnSpc>
              <a:buFont typeface="Wingdings" charset="2"/>
              <a:buChar char="Ø"/>
            </a:pPr>
            <a:endParaRPr lang="sv-SE" sz="1400" dirty="0"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endParaRPr lang="sv-SE" sz="1400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Wingdings" charset="2"/>
              <a:buChar char="Ø"/>
            </a:pPr>
            <a:r>
              <a:rPr lang="sv-SE" sz="1400" dirty="0" smtClean="0">
                <a:latin typeface="Arial"/>
                <a:cs typeface="Arial"/>
              </a:rPr>
              <a:t>IT-avdelningen = 30</a:t>
            </a:r>
            <a:br>
              <a:rPr lang="sv-SE" sz="1400" dirty="0" smtClean="0">
                <a:latin typeface="Arial"/>
                <a:cs typeface="Arial"/>
              </a:rPr>
            </a:br>
            <a:endParaRPr lang="sv-SE" sz="1400" dirty="0" smtClean="0"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endParaRPr lang="sv-SE" sz="1400" dirty="0" smtClean="0">
              <a:latin typeface="Arial"/>
              <a:cs typeface="Arial"/>
            </a:endParaRPr>
          </a:p>
          <a:p>
            <a:pPr marL="285750" lvl="0" indent="-285750">
              <a:lnSpc>
                <a:spcPct val="120000"/>
              </a:lnSpc>
              <a:buFont typeface="Wingdings" charset="2"/>
              <a:buChar char="Ø"/>
            </a:pPr>
            <a:r>
              <a:rPr lang="sv-SE" sz="1400" dirty="0" smtClean="0">
                <a:latin typeface="Arial"/>
                <a:cs typeface="Arial"/>
              </a:rPr>
              <a:t>Avdelningen </a:t>
            </a:r>
            <a:r>
              <a:rPr lang="sv-SE" sz="1400" dirty="0">
                <a:latin typeface="Arial"/>
                <a:cs typeface="Arial"/>
              </a:rPr>
              <a:t>för utbildnings</a:t>
            </a:r>
            <a:r>
              <a:rPr lang="sv-SE" sz="1400" dirty="0" smtClean="0">
                <a:latin typeface="Arial"/>
                <a:cs typeface="Arial"/>
              </a:rPr>
              <a:t>-</a:t>
            </a:r>
          </a:p>
          <a:p>
            <a:pPr lvl="0">
              <a:lnSpc>
                <a:spcPct val="120000"/>
              </a:lnSpc>
            </a:pPr>
            <a:r>
              <a:rPr lang="sv-SE" sz="1400" dirty="0" smtClean="0">
                <a:latin typeface="Arial"/>
                <a:cs typeface="Arial"/>
              </a:rPr>
              <a:t> </a:t>
            </a:r>
            <a:r>
              <a:rPr lang="sv-SE" sz="1400" dirty="0">
                <a:latin typeface="Arial"/>
                <a:cs typeface="Arial"/>
              </a:rPr>
              <a:t>och </a:t>
            </a:r>
            <a:r>
              <a:rPr lang="sv-SE" sz="1400" dirty="0" smtClean="0">
                <a:latin typeface="Arial"/>
                <a:cs typeface="Arial"/>
              </a:rPr>
              <a:t>studentstöd = 40</a:t>
            </a:r>
            <a:endParaRPr lang="sv-SE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57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28" y="376547"/>
            <a:ext cx="6634800" cy="383845"/>
          </a:xfrm>
        </p:spPr>
        <p:txBody>
          <a:bodyPr/>
          <a:lstStyle/>
          <a:p>
            <a:r>
              <a:rPr lang="sv-SE" dirty="0">
                <a:solidFill>
                  <a:srgbClr val="8F9499"/>
                </a:solidFill>
              </a:rPr>
              <a:t/>
            </a:r>
            <a:br>
              <a:rPr lang="sv-SE" dirty="0">
                <a:solidFill>
                  <a:srgbClr val="8F9499"/>
                </a:solidFill>
              </a:rPr>
            </a:br>
            <a:r>
              <a:rPr lang="sv-SE" dirty="0">
                <a:solidFill>
                  <a:srgbClr val="8F9499"/>
                </a:solidFill>
              </a:rPr>
              <a:t>Verksamhetsstödets roll och uppdrag</a:t>
            </a:r>
            <a:r>
              <a:rPr lang="sv-SE" dirty="0" smtClean="0">
                <a:solidFill>
                  <a:srgbClr val="8F9499"/>
                </a:solidFill>
              </a:rPr>
              <a:t>…</a:t>
            </a:r>
            <a:r>
              <a:rPr lang="sv-SE" i="1" dirty="0" smtClean="0">
                <a:solidFill>
                  <a:srgbClr val="8F9499"/>
                </a:solidFill>
              </a:rPr>
              <a:t>Profil</a:t>
            </a:r>
            <a:endParaRPr lang="sv-SE" sz="4400" dirty="0">
              <a:solidFill>
                <a:srgbClr val="8F94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6408373"/>
            <a:ext cx="6019800" cy="381000"/>
          </a:xfrm>
        </p:spPr>
        <p:txBody>
          <a:bodyPr/>
          <a:lstStyle/>
          <a:p>
            <a:endParaRPr lang="sv-SE" sz="110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323528" y="2564904"/>
            <a:ext cx="1440160" cy="22322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Uppdrag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Stödja</a:t>
            </a:r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Styra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Följa upp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2051720" y="2579423"/>
            <a:ext cx="2376264" cy="22177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Arbetssätt</a:t>
            </a:r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förhållnings</a:t>
            </a:r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-sätt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Verksamhetsnära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Helhetsperspektiv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Proaktivitet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Professionalism 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Tillgänglighet</a:t>
            </a:r>
            <a:endParaRPr lang="sv-S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644008" y="2579423"/>
            <a:ext cx="1885291" cy="22177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Arbetsinnehåll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sv-S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Konsultativt stöd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Myndighetsutövning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Förebyggande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Utveckling</a:t>
            </a:r>
            <a:r>
              <a:rPr lang="sv-S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Tx/>
              <a:buChar char="-"/>
            </a:pPr>
            <a:endParaRPr lang="sv-SE" sz="2400" dirty="0" smtClean="0"/>
          </a:p>
          <a:p>
            <a:pPr marL="171450" indent="-171450">
              <a:buFontTx/>
              <a:buChar char="-"/>
            </a:pPr>
            <a:endParaRPr lang="sv-SE" sz="2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6948264" y="2564904"/>
            <a:ext cx="1872208" cy="20882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Kvalitetsuppföljning</a:t>
            </a:r>
          </a:p>
          <a:p>
            <a:endParaRPr lang="sv-SE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Enkät</a:t>
            </a:r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Dialogmöte</a:t>
            </a:r>
          </a:p>
          <a:p>
            <a:pPr marL="171450" indent="-171450">
              <a:buFontTx/>
              <a:buChar char="-"/>
            </a:pPr>
            <a:r>
              <a:rPr lang="sv-S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m.m</a:t>
            </a:r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198138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00" y="584864"/>
            <a:ext cx="6634800" cy="1080000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>
                <a:solidFill>
                  <a:srgbClr val="8F9499"/>
                </a:solidFill>
              </a:rPr>
              <a:t>Brukarperspektiv…</a:t>
            </a:r>
            <a:endParaRPr lang="sv-SE" dirty="0">
              <a:solidFill>
                <a:srgbClr val="8F94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7600" y="1916832"/>
            <a:ext cx="8276888" cy="354482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sv-SE" dirty="0"/>
          </a:p>
          <a:p>
            <a:pPr>
              <a:lnSpc>
                <a:spcPct val="150000"/>
              </a:lnSpc>
            </a:pPr>
            <a:endParaRPr lang="sv-SE" sz="2400" dirty="0"/>
          </a:p>
          <a:p>
            <a:pPr>
              <a:lnSpc>
                <a:spcPct val="150000"/>
              </a:lnSpc>
            </a:pPr>
            <a:r>
              <a:rPr lang="sv-SE" sz="2400" dirty="0" smtClean="0"/>
              <a:t>Möter VS uppdrag Institutionernas/Avnämarnas behov?</a:t>
            </a: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182701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00" y="620688"/>
            <a:ext cx="6634800" cy="1080000"/>
          </a:xfrm>
        </p:spPr>
        <p:txBody>
          <a:bodyPr/>
          <a:lstStyle/>
          <a:p>
            <a:r>
              <a:rPr lang="en-US" dirty="0" smtClean="0">
                <a:solidFill>
                  <a:srgbClr val="8F9499"/>
                </a:solidFill>
              </a:rPr>
              <a:t>Workshop - Design Thinking</a:t>
            </a:r>
            <a:endParaRPr lang="en-US" dirty="0">
              <a:solidFill>
                <a:srgbClr val="8F94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7600" y="1628800"/>
            <a:ext cx="6634800" cy="3544821"/>
          </a:xfrm>
        </p:spPr>
        <p:txBody>
          <a:bodyPr/>
          <a:lstStyle/>
          <a:p>
            <a:r>
              <a:rPr lang="sv-SE" b="1" u="sng" dirty="0" smtClean="0"/>
              <a:t>Del 1 – Institution/Prefekt + HDLG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Presentation av Institutionernas VP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HDLG lyssnar aktivt – antecknar </a:t>
            </a:r>
          </a:p>
          <a:p>
            <a:endParaRPr lang="sv-SE" dirty="0" smtClean="0"/>
          </a:p>
          <a:p>
            <a:r>
              <a:rPr lang="sv-SE" b="1" u="sng" dirty="0" smtClean="0"/>
              <a:t>Del 2 - HDLG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Gruppvis reflektion – vilka utmaningar uppfattades?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Gruppvis presentation – Post it-lappar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Utifrån vad gruppen uppfattar: Prioritering </a:t>
            </a:r>
          </a:p>
          <a:p>
            <a:pPr marL="285750" indent="-285750">
              <a:buFont typeface="Arial"/>
              <a:buChar char="•"/>
            </a:pPr>
            <a:endParaRPr lang="sv-SE" dirty="0" smtClean="0"/>
          </a:p>
          <a:p>
            <a:r>
              <a:rPr lang="sv-SE" b="1" u="sng" dirty="0" smtClean="0"/>
              <a:t>Del 3 - HDLG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Gruppvis diskussion: Hur möter VS de utmaningar som presenteras?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Vilka frågor väcker detta hos VS?</a:t>
            </a:r>
          </a:p>
          <a:p>
            <a:pPr marL="285750" indent="-285750">
              <a:buFont typeface="Arial"/>
              <a:buChar char="•"/>
            </a:pPr>
            <a:endParaRPr lang="sv-SE" dirty="0" smtClean="0"/>
          </a:p>
          <a:p>
            <a:r>
              <a:rPr lang="sv-SE" b="1" u="sng" dirty="0" smtClean="0"/>
              <a:t>Steg 2 och Del 4 – HD + Prefekt</a:t>
            </a:r>
          </a:p>
          <a:p>
            <a:pPr marL="285750" indent="-285750">
              <a:buFont typeface="Arial"/>
              <a:buChar char="•"/>
            </a:pPr>
            <a:r>
              <a:rPr lang="sv-SE" dirty="0" smtClean="0"/>
              <a:t>Återkoppling till Institution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817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363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3657600" cy="2743200"/>
          </a:xfrm>
          <a:prstGeom prst="rect">
            <a:avLst/>
          </a:prstGeom>
        </p:spPr>
      </p:pic>
      <p:pic>
        <p:nvPicPr>
          <p:cNvPr id="6" name="Picture 5" descr="IMG_363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4" y="3429000"/>
            <a:ext cx="3657600" cy="2743200"/>
          </a:xfrm>
          <a:prstGeom prst="rect">
            <a:avLst/>
          </a:prstGeom>
        </p:spPr>
      </p:pic>
      <p:pic>
        <p:nvPicPr>
          <p:cNvPr id="7" name="Picture 6" descr="IMG_363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0064" y="2208808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0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00" y="620688"/>
            <a:ext cx="6634800" cy="1080000"/>
          </a:xfrm>
        </p:spPr>
        <p:txBody>
          <a:bodyPr/>
          <a:lstStyle/>
          <a:p>
            <a:r>
              <a:rPr lang="sv-SE" dirty="0" smtClean="0">
                <a:solidFill>
                  <a:srgbClr val="8F9499"/>
                </a:solidFill>
              </a:rPr>
              <a:t>Konklusion - Workshop</a:t>
            </a:r>
            <a:endParaRPr lang="sv-SE" dirty="0">
              <a:solidFill>
                <a:srgbClr val="8F94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7600" y="1196752"/>
            <a:ext cx="6634800" cy="3544821"/>
          </a:xfrm>
        </p:spPr>
        <p:txBody>
          <a:bodyPr/>
          <a:lstStyle/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sv-SE" sz="2400" dirty="0"/>
              <a:t>Studentrekrytering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sv-SE" sz="2400" dirty="0"/>
              <a:t>Rekrytering Personal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sv-SE" sz="2400" dirty="0"/>
              <a:t>Fler utbildningar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sv-SE" sz="2400" dirty="0"/>
              <a:t>Ekonomi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sv-SE" sz="2400" dirty="0"/>
              <a:t>Marknadsföring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sv-SE" sz="2400" dirty="0"/>
              <a:t>Kommunikation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sv-SE" sz="2400" dirty="0"/>
              <a:t>Flexibilitet/Nya utbildningskoncept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sv-SE" sz="2400" dirty="0"/>
              <a:t>Samverkan Internt/Externt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sv-SE" sz="2400" dirty="0"/>
              <a:t>Internationalisering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sv-SE" sz="2400" dirty="0"/>
              <a:t>Kopplingen Forskning/Utbildning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75034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7600" y="2020536"/>
            <a:ext cx="6634800" cy="1080000"/>
          </a:xfrm>
        </p:spPr>
        <p:txBody>
          <a:bodyPr/>
          <a:lstStyle/>
          <a:p>
            <a:r>
              <a:rPr lang="sv-SE" dirty="0" smtClean="0"/>
              <a:t>Tema och syfte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>
          <a:xfrm>
            <a:off x="687600" y="3268555"/>
            <a:ext cx="6634800" cy="3544821"/>
          </a:xfrm>
        </p:spPr>
        <p:txBody>
          <a:bodyPr/>
          <a:lstStyle/>
          <a:p>
            <a:r>
              <a:rPr lang="sv-SE" dirty="0"/>
              <a:t>V</a:t>
            </a:r>
            <a:r>
              <a:rPr lang="sv-SE" dirty="0" smtClean="0"/>
              <a:t>erksamhetsstödets </a:t>
            </a:r>
            <a:r>
              <a:rPr lang="sv-SE" dirty="0"/>
              <a:t>roll och uppdrag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öka </a:t>
            </a:r>
            <a:r>
              <a:rPr lang="sv-SE" dirty="0"/>
              <a:t>förståelse för </a:t>
            </a:r>
            <a:r>
              <a:rPr lang="sv-SE" dirty="0" smtClean="0"/>
              <a:t>sammanhang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dela </a:t>
            </a:r>
            <a:r>
              <a:rPr lang="sv-SE" dirty="0"/>
              <a:t>erfarenheter och </a:t>
            </a:r>
            <a:r>
              <a:rPr lang="sv-SE" dirty="0" smtClean="0"/>
              <a:t>exempel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resonera </a:t>
            </a:r>
            <a:r>
              <a:rPr lang="sv-SE" dirty="0"/>
              <a:t>om mål- och </a:t>
            </a:r>
            <a:r>
              <a:rPr lang="sv-SE" dirty="0" smtClean="0"/>
              <a:t>uppdragsformuleringar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stärka </a:t>
            </a:r>
            <a:r>
              <a:rPr lang="sv-SE" dirty="0"/>
              <a:t>förutsättningar för cheferna att lyckas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48680"/>
            <a:ext cx="37084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8304"/>
            <a:ext cx="1726438" cy="15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8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28" y="376547"/>
            <a:ext cx="6634800" cy="383845"/>
          </a:xfrm>
        </p:spPr>
        <p:txBody>
          <a:bodyPr/>
          <a:lstStyle/>
          <a:p>
            <a:r>
              <a:rPr lang="sv-SE" dirty="0">
                <a:solidFill>
                  <a:srgbClr val="8F9499"/>
                </a:solidFill>
              </a:rPr>
              <a:t/>
            </a:r>
            <a:br>
              <a:rPr lang="sv-SE" dirty="0">
                <a:solidFill>
                  <a:srgbClr val="8F9499"/>
                </a:solidFill>
              </a:rPr>
            </a:br>
            <a:r>
              <a:rPr lang="sv-SE" dirty="0">
                <a:solidFill>
                  <a:srgbClr val="8F9499"/>
                </a:solidFill>
              </a:rPr>
              <a:t>Verksamhetsstödets roll och uppdrag…</a:t>
            </a:r>
            <a:endParaRPr lang="sv-SE" sz="4400" dirty="0">
              <a:solidFill>
                <a:srgbClr val="8F94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6408373"/>
            <a:ext cx="6019800" cy="381000"/>
          </a:xfrm>
        </p:spPr>
        <p:txBody>
          <a:bodyPr/>
          <a:lstStyle/>
          <a:p>
            <a:endParaRPr lang="sv-SE" sz="110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323528" y="2564904"/>
            <a:ext cx="1440160" cy="22322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Uppdrag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Stödja</a:t>
            </a:r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Styra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Följa upp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2051720" y="2579423"/>
            <a:ext cx="2376264" cy="22177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Arbetssätt</a:t>
            </a:r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förhållnings</a:t>
            </a:r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-sätt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Verksamhetsnära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Helhetsperspektiv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Proaktivitet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Professionalism 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Tillgänglighet</a:t>
            </a:r>
            <a:endParaRPr lang="sv-S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644008" y="2579423"/>
            <a:ext cx="1885291" cy="22177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Arbetsinnehåll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sv-S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Konsultativt stöd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Myndighetsutövning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Förebyggande</a:t>
            </a: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Utveckling</a:t>
            </a:r>
            <a:r>
              <a:rPr lang="sv-S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Tx/>
              <a:buChar char="-"/>
            </a:pPr>
            <a:endParaRPr lang="sv-SE" sz="2400" dirty="0" smtClean="0"/>
          </a:p>
          <a:p>
            <a:pPr marL="171450" indent="-171450">
              <a:buFontTx/>
              <a:buChar char="-"/>
            </a:pPr>
            <a:endParaRPr lang="sv-SE" sz="2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6948264" y="2564904"/>
            <a:ext cx="1872208" cy="20882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Kvalitetsuppföljning</a:t>
            </a:r>
          </a:p>
          <a:p>
            <a:endParaRPr lang="sv-SE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Enkät</a:t>
            </a:r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Dialogmöte</a:t>
            </a:r>
          </a:p>
          <a:p>
            <a:pPr marL="171450" indent="-171450">
              <a:buFontTx/>
              <a:buChar char="-"/>
            </a:pPr>
            <a:r>
              <a:rPr lang="sv-S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m.m</a:t>
            </a:r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261394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6547"/>
            <a:ext cx="6994840" cy="383845"/>
          </a:xfrm>
        </p:spPr>
        <p:txBody>
          <a:bodyPr/>
          <a:lstStyle/>
          <a:p>
            <a:r>
              <a:rPr lang="sv-SE" dirty="0" smtClean="0">
                <a:solidFill>
                  <a:srgbClr val="8F9499"/>
                </a:solidFill>
              </a:rPr>
              <a:t>Verksamhetsplanering VS</a:t>
            </a:r>
            <a:endParaRPr lang="sv-SE" dirty="0">
              <a:solidFill>
                <a:srgbClr val="8F94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0594" y="3404005"/>
            <a:ext cx="1223055" cy="192969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Behov – Internt HS</a:t>
            </a:r>
          </a:p>
          <a:p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Ledning Institutioner</a:t>
            </a:r>
          </a:p>
          <a:p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Studenter</a:t>
            </a:r>
          </a:p>
          <a:p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sv-S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099452" y="3423664"/>
            <a:ext cx="1288972" cy="19296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Behov – Externt;</a:t>
            </a:r>
          </a:p>
          <a:p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Lagar </a:t>
            </a:r>
          </a:p>
          <a:p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Förordning, Myndigheter</a:t>
            </a:r>
          </a:p>
          <a:p>
            <a:r>
              <a:rPr lang="sv-SE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Samarbetspartners  </a:t>
            </a:r>
            <a:endParaRPr lang="sv-S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403648" y="948741"/>
            <a:ext cx="5616624" cy="38107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 smtClean="0"/>
              <a:t>Styrelsen: Utvecklingsplanen</a:t>
            </a:r>
            <a:endParaRPr lang="sv-SE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438202" y="1799535"/>
            <a:ext cx="5616624" cy="33332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 smtClean="0"/>
              <a:t>Institutionernas </a:t>
            </a:r>
            <a:r>
              <a:rPr lang="sv-SE" dirty="0" smtClean="0"/>
              <a:t>VP</a:t>
            </a:r>
            <a:endParaRPr lang="sv-SE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482828" y="2710845"/>
            <a:ext cx="5616624" cy="38107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 smtClean="0"/>
              <a:t>VS Gemensam </a:t>
            </a:r>
            <a:r>
              <a:rPr lang="sv-SE" dirty="0"/>
              <a:t>och övergripande plan och prioritering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1824440" y="3364854"/>
            <a:ext cx="936104" cy="19296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Uppdrag:</a:t>
            </a:r>
          </a:p>
          <a:p>
            <a:pPr marL="171450" indent="-171450">
              <a:buFontTx/>
              <a:buChar char="-"/>
            </a:pP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Stödja</a:t>
            </a:r>
          </a:p>
          <a:p>
            <a:pPr marL="171450" indent="-171450">
              <a:buFontTx/>
              <a:buChar char="-"/>
            </a:pP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Styra</a:t>
            </a:r>
          </a:p>
          <a:p>
            <a:pPr marL="171450" indent="-171450">
              <a:buFontTx/>
              <a:buChar char="-"/>
            </a:pP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Följa upp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2941169" y="3402394"/>
            <a:ext cx="1215045" cy="19296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Arbetssätt/förhållnings-sätt:</a:t>
            </a:r>
          </a:p>
          <a:p>
            <a:pPr marL="171450" indent="-171450">
              <a:buFontTx/>
              <a:buChar char="-"/>
            </a:pP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Verksamhetsnära</a:t>
            </a:r>
          </a:p>
          <a:p>
            <a:pPr marL="171450" indent="-171450">
              <a:buFontTx/>
              <a:buChar char="-"/>
            </a:pP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Helhetsperspektiv</a:t>
            </a:r>
          </a:p>
          <a:p>
            <a:pPr marL="171450" indent="-171450">
              <a:buFontTx/>
              <a:buChar char="-"/>
            </a:pP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Proaktivitet</a:t>
            </a:r>
          </a:p>
          <a:p>
            <a:pPr marL="171450" indent="-171450">
              <a:buFontTx/>
              <a:buChar char="-"/>
            </a:pP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Professionalism </a:t>
            </a:r>
          </a:p>
          <a:p>
            <a:pPr marL="171450" indent="-171450">
              <a:buFontTx/>
              <a:buChar char="-"/>
            </a:pP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Tillgänglighet</a:t>
            </a:r>
            <a:endParaRPr lang="sv-S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287654" y="3404005"/>
            <a:ext cx="1237219" cy="19296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Arbetsinnehåll: </a:t>
            </a:r>
            <a:endParaRPr lang="sv-S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</a:p>
          <a:p>
            <a:pPr marL="171450" indent="-171450">
              <a:buFontTx/>
              <a:buChar char="-"/>
            </a:pP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Konsultativt stöd</a:t>
            </a:r>
          </a:p>
          <a:p>
            <a:pPr marL="171450" indent="-171450">
              <a:buFontTx/>
              <a:buChar char="-"/>
            </a:pP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Myndighetsutövning</a:t>
            </a:r>
          </a:p>
          <a:p>
            <a:pPr marL="171450" indent="-171450">
              <a:buFontTx/>
              <a:buChar char="-"/>
            </a:pP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Förebyggande</a:t>
            </a:r>
          </a:p>
          <a:p>
            <a:pPr marL="171450" indent="-171450">
              <a:buFontTx/>
              <a:buChar char="-"/>
            </a:pP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Utveckling</a:t>
            </a:r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Tx/>
              <a:buChar char="-"/>
            </a:pPr>
            <a:endParaRPr lang="sv-SE" sz="1200" dirty="0" smtClean="0"/>
          </a:p>
          <a:p>
            <a:pPr marL="171450" indent="-171450">
              <a:buFontTx/>
              <a:buChar char="-"/>
            </a:pPr>
            <a:endParaRPr lang="sv-SE" sz="12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5656312" y="3404005"/>
            <a:ext cx="936104" cy="19296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Kvalitetsuppföljn</a:t>
            </a:r>
            <a:endParaRPr lang="sv-SE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Enkät</a:t>
            </a:r>
          </a:p>
          <a:p>
            <a:pPr marL="171450" indent="-171450">
              <a:buFontTx/>
              <a:buChar char="-"/>
            </a:pP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Dialogmöte</a:t>
            </a:r>
          </a:p>
          <a:p>
            <a:pPr marL="171450" indent="-171450">
              <a:buFontTx/>
              <a:buChar char="-"/>
            </a:pPr>
            <a:r>
              <a:rPr lang="sv-S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</a:t>
            </a:r>
            <a:r>
              <a:rPr lang="sv-S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m.m</a:t>
            </a:r>
            <a:endParaRPr lang="sv-SE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sv-SE" sz="1200" dirty="0" smtClean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1437099" y="5754365"/>
            <a:ext cx="5616624" cy="38107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lang="sv-SE" sz="1800" kern="1200" baseline="0">
                <a:solidFill>
                  <a:schemeClr val="tx2"/>
                </a:solidFill>
                <a:latin typeface="Georgia"/>
                <a:ea typeface="+mn-ea"/>
                <a:cs typeface="Georgia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dirty="0" smtClean="0"/>
              <a:t>Avdelningsspecifika aktivitetsplaner:</a:t>
            </a:r>
          </a:p>
          <a:p>
            <a:pPr algn="ctr"/>
            <a:endParaRPr lang="sv-SE" sz="1400" dirty="0"/>
          </a:p>
        </p:txBody>
      </p:sp>
      <p:sp>
        <p:nvSpPr>
          <p:cNvPr id="17" name="Right Arrow 16"/>
          <p:cNvSpPr/>
          <p:nvPr/>
        </p:nvSpPr>
        <p:spPr>
          <a:xfrm>
            <a:off x="1429217" y="4176069"/>
            <a:ext cx="296416" cy="3840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ight Arrow 17"/>
          <p:cNvSpPr/>
          <p:nvPr/>
        </p:nvSpPr>
        <p:spPr>
          <a:xfrm rot="10800000">
            <a:off x="6723856" y="4175220"/>
            <a:ext cx="296416" cy="3840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Down Arrow 19"/>
          <p:cNvSpPr/>
          <p:nvPr/>
        </p:nvSpPr>
        <p:spPr>
          <a:xfrm>
            <a:off x="4066102" y="1406522"/>
            <a:ext cx="291717" cy="3210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Down Arrow 20"/>
          <p:cNvSpPr/>
          <p:nvPr/>
        </p:nvSpPr>
        <p:spPr>
          <a:xfrm>
            <a:off x="4066101" y="2301347"/>
            <a:ext cx="291717" cy="3210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Down Arrow 21"/>
          <p:cNvSpPr/>
          <p:nvPr/>
        </p:nvSpPr>
        <p:spPr>
          <a:xfrm>
            <a:off x="2127807" y="5389530"/>
            <a:ext cx="291717" cy="3210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Down Arrow 22"/>
          <p:cNvSpPr/>
          <p:nvPr/>
        </p:nvSpPr>
        <p:spPr>
          <a:xfrm>
            <a:off x="3330212" y="5384504"/>
            <a:ext cx="291717" cy="3210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Down Arrow 23"/>
          <p:cNvSpPr/>
          <p:nvPr/>
        </p:nvSpPr>
        <p:spPr>
          <a:xfrm>
            <a:off x="4642403" y="5400036"/>
            <a:ext cx="291717" cy="3210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Down Arrow 24"/>
          <p:cNvSpPr/>
          <p:nvPr/>
        </p:nvSpPr>
        <p:spPr>
          <a:xfrm>
            <a:off x="5978506" y="5389530"/>
            <a:ext cx="291717" cy="3210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21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sv-SE" sz="2800" dirty="0" smtClean="0"/>
              <a:t>VS </a:t>
            </a:r>
            <a:r>
              <a:rPr lang="sv-SE" sz="2800" dirty="0" smtClean="0"/>
              <a:t>- Styrande eller Stödjande</a:t>
            </a:r>
            <a:endParaRPr lang="sv-SE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03648" y="6051954"/>
            <a:ext cx="612068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61948" y="1726679"/>
            <a:ext cx="0" cy="35331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23728" y="1803482"/>
            <a:ext cx="2520280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23728" y="3603682"/>
            <a:ext cx="2520280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44008" y="3603682"/>
            <a:ext cx="2520280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44008" y="1803482"/>
            <a:ext cx="2520280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99414" y="1218126"/>
            <a:ext cx="122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Stödjande</a:t>
            </a:r>
            <a:endParaRPr lang="sv-SE" dirty="0"/>
          </a:p>
        </p:txBody>
      </p:sp>
      <p:sp>
        <p:nvSpPr>
          <p:cNvPr id="26" name="TextBox 25"/>
          <p:cNvSpPr txBox="1"/>
          <p:nvPr/>
        </p:nvSpPr>
        <p:spPr>
          <a:xfrm>
            <a:off x="827584" y="5322582"/>
            <a:ext cx="110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Styrande</a:t>
            </a:r>
            <a:endParaRPr lang="sv-SE" dirty="0"/>
          </a:p>
        </p:txBody>
      </p:sp>
      <p:sp>
        <p:nvSpPr>
          <p:cNvPr id="27" name="TextBox 26"/>
          <p:cNvSpPr txBox="1"/>
          <p:nvPr/>
        </p:nvSpPr>
        <p:spPr>
          <a:xfrm>
            <a:off x="2483768" y="2370254"/>
            <a:ext cx="17241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Brukarperspektiv</a:t>
            </a:r>
          </a:p>
          <a:p>
            <a:endParaRPr lang="sv-SE" sz="16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44" y="5867980"/>
            <a:ext cx="78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Enhet</a:t>
            </a:r>
            <a:endParaRPr lang="sv-SE" dirty="0"/>
          </a:p>
        </p:txBody>
      </p:sp>
      <p:sp>
        <p:nvSpPr>
          <p:cNvPr id="31" name="TextBox 30"/>
          <p:cNvSpPr txBox="1"/>
          <p:nvPr/>
        </p:nvSpPr>
        <p:spPr>
          <a:xfrm>
            <a:off x="7600528" y="5835930"/>
            <a:ext cx="85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Helhet</a:t>
            </a:r>
            <a:endParaRPr lang="sv-SE" dirty="0"/>
          </a:p>
        </p:txBody>
      </p:sp>
      <p:sp>
        <p:nvSpPr>
          <p:cNvPr id="32" name="TextBox 31"/>
          <p:cNvSpPr txBox="1"/>
          <p:nvPr/>
        </p:nvSpPr>
        <p:spPr>
          <a:xfrm>
            <a:off x="4775874" y="4242462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Myndighetsperspektiv</a:t>
            </a:r>
            <a:endParaRPr lang="sv-SE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510231" y="4242462"/>
            <a:ext cx="140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Internt arbete</a:t>
            </a:r>
            <a:endParaRPr lang="sv-SE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732913" y="2379546"/>
            <a:ext cx="2431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Samverkan – extern part</a:t>
            </a:r>
          </a:p>
          <a:p>
            <a:r>
              <a:rPr lang="sv-SE" sz="1400" dirty="0" smtClean="0"/>
              <a:t>(brukare som medskapare)</a:t>
            </a:r>
          </a:p>
        </p:txBody>
      </p:sp>
    </p:spTree>
    <p:extLst>
      <p:ext uri="{BB962C8B-B14F-4D97-AF65-F5344CB8AC3E}">
        <p14:creationId xmlns:p14="http://schemas.microsoft.com/office/powerpoint/2010/main" val="325752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  <p:bldP spid="26" grpId="0"/>
      <p:bldP spid="27" grpId="0"/>
      <p:bldP spid="28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00" y="836712"/>
            <a:ext cx="6634800" cy="1080000"/>
          </a:xfrm>
        </p:spPr>
        <p:txBody>
          <a:bodyPr/>
          <a:lstStyle/>
          <a:p>
            <a:r>
              <a:rPr lang="sv-SE" dirty="0" smtClean="0">
                <a:solidFill>
                  <a:srgbClr val="8F9499"/>
                </a:solidFill>
              </a:rPr>
              <a:t>Verksamhetsstödets </a:t>
            </a:r>
            <a:r>
              <a:rPr lang="sv-SE" dirty="0">
                <a:solidFill>
                  <a:srgbClr val="8F9499"/>
                </a:solidFill>
              </a:rPr>
              <a:t>roll och </a:t>
            </a:r>
            <a:r>
              <a:rPr lang="sv-SE" dirty="0" smtClean="0">
                <a:solidFill>
                  <a:srgbClr val="8F9499"/>
                </a:solidFill>
              </a:rPr>
              <a:t>uppdrag..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/>
          </a:p>
          <a:p>
            <a:pPr>
              <a:lnSpc>
                <a:spcPct val="150000"/>
              </a:lnSpc>
            </a:pPr>
            <a:r>
              <a:rPr lang="sv-SE" sz="2000" dirty="0" smtClean="0"/>
              <a:t>Vad ingår </a:t>
            </a:r>
            <a:r>
              <a:rPr lang="sv-SE" sz="2000" i="1" dirty="0" smtClean="0"/>
              <a:t>inte i </a:t>
            </a:r>
            <a:r>
              <a:rPr lang="sv-SE" sz="2000" dirty="0" smtClean="0"/>
              <a:t>Verksamhetsstödets </a:t>
            </a:r>
            <a:r>
              <a:rPr lang="sv-SE" sz="2000" dirty="0"/>
              <a:t>roll och uppdrag</a:t>
            </a:r>
            <a:r>
              <a:rPr lang="sv-SE" sz="2000" dirty="0" smtClean="0"/>
              <a:t>…</a:t>
            </a:r>
          </a:p>
          <a:p>
            <a:pPr>
              <a:lnSpc>
                <a:spcPct val="150000"/>
              </a:lnSpc>
            </a:pPr>
            <a:r>
              <a:rPr lang="sv-SE" sz="2000" dirty="0" smtClean="0"/>
              <a:t>Stödjande VS – Styrande VS</a:t>
            </a:r>
          </a:p>
          <a:p>
            <a:pPr>
              <a:lnSpc>
                <a:spcPct val="150000"/>
              </a:lnSpc>
            </a:pPr>
            <a:r>
              <a:rPr lang="sv-SE" sz="2000" dirty="0" smtClean="0"/>
              <a:t>Samverkan och Dialog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76829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tshållare för text 56"/>
          <p:cNvSpPr>
            <a:spLocks noGrp="1"/>
          </p:cNvSpPr>
          <p:nvPr>
            <p:ph type="body" sz="quarter" idx="11"/>
          </p:nvPr>
        </p:nvSpPr>
        <p:spPr>
          <a:xfrm>
            <a:off x="0" y="2132856"/>
            <a:ext cx="8856984" cy="1143000"/>
          </a:xfrm>
        </p:spPr>
        <p:txBody>
          <a:bodyPr/>
          <a:lstStyle/>
          <a:p>
            <a:pPr indent="0" algn="ctr">
              <a:lnSpc>
                <a:spcPct val="120000"/>
              </a:lnSpc>
            </a:pPr>
            <a:r>
              <a:rPr lang="sv-SE" sz="6000" dirty="0" smtClean="0">
                <a:solidFill>
                  <a:srgbClr val="FFFFFF"/>
                </a:solidFill>
              </a:rPr>
              <a:t>Tack!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4" name="Rubrik 55"/>
          <p:cNvSpPr txBox="1">
            <a:spLocks/>
          </p:cNvSpPr>
          <p:nvPr/>
        </p:nvSpPr>
        <p:spPr>
          <a:xfrm>
            <a:off x="840000" y="932723"/>
            <a:ext cx="7260392" cy="31683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5400" cap="all" spc="13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90492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00" y="356659"/>
            <a:ext cx="7196768" cy="1080000"/>
          </a:xfrm>
        </p:spPr>
        <p:txBody>
          <a:bodyPr/>
          <a:lstStyle/>
          <a:p>
            <a:r>
              <a:rPr lang="sv-SE" cap="none" dirty="0" smtClean="0">
                <a:solidFill>
                  <a:schemeClr val="accent5"/>
                </a:solidFill>
              </a:rPr>
              <a:t>Krav Från Andra Myndigheter Och Intressenter</a:t>
            </a:r>
            <a:endParaRPr lang="sv-SE" cap="none" dirty="0">
              <a:solidFill>
                <a:schemeClr val="accent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7600" y="1604798"/>
            <a:ext cx="8060864" cy="4120885"/>
          </a:xfrm>
        </p:spPr>
        <p:txBody>
          <a:bodyPr numCol="2"/>
          <a:lstStyle/>
          <a:p>
            <a:r>
              <a:rPr lang="sv-SE" b="1" dirty="0" smtClean="0">
                <a:solidFill>
                  <a:schemeClr val="tx1"/>
                </a:solidFill>
              </a:rPr>
              <a:t>Avrapportering/Redovisning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ESV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err="1" smtClean="0">
                <a:solidFill>
                  <a:schemeClr val="tx1"/>
                </a:solidFill>
              </a:rPr>
              <a:t>RiR</a:t>
            </a:r>
            <a:endParaRPr lang="sv-S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MSB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Naturvårdsverket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mm</a:t>
            </a:r>
            <a:endParaRPr lang="sv-SE" dirty="0" smtClean="0">
              <a:solidFill>
                <a:schemeClr val="tx1"/>
              </a:solidFill>
            </a:endParaRPr>
          </a:p>
          <a:p>
            <a:endParaRPr lang="sv-SE" dirty="0" smtClean="0">
              <a:solidFill>
                <a:schemeClr val="tx1"/>
              </a:solidFill>
            </a:endParaRPr>
          </a:p>
          <a:p>
            <a:r>
              <a:rPr lang="sv-SE" b="1" dirty="0" smtClean="0">
                <a:solidFill>
                  <a:schemeClr val="tx1"/>
                </a:solidFill>
              </a:rPr>
              <a:t>Politisk viljeriktning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Plan S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Digitalisering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mm</a:t>
            </a:r>
          </a:p>
          <a:p>
            <a:pPr marL="285750" indent="-285750">
              <a:buFont typeface="Arial"/>
              <a:buChar char="•"/>
            </a:pPr>
            <a:endParaRPr lang="sv-SE" sz="1600" dirty="0">
              <a:solidFill>
                <a:schemeClr val="tx1"/>
              </a:solidFill>
            </a:endParaRPr>
          </a:p>
          <a:p>
            <a:r>
              <a:rPr lang="sv-SE" b="1" dirty="0" smtClean="0">
                <a:solidFill>
                  <a:schemeClr val="tx1"/>
                </a:solidFill>
              </a:rPr>
              <a:t>Enkäter/remisser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Nationellt - Regionalt</a:t>
            </a:r>
            <a:endParaRPr lang="sv-SE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sv-SE" dirty="0" smtClean="0">
              <a:solidFill>
                <a:schemeClr val="tx1"/>
              </a:solidFill>
            </a:endParaRPr>
          </a:p>
          <a:p>
            <a:endParaRPr lang="sv-SE" b="1" dirty="0" smtClean="0">
              <a:solidFill>
                <a:schemeClr val="tx1"/>
              </a:solidFill>
            </a:endParaRPr>
          </a:p>
          <a:p>
            <a:r>
              <a:rPr lang="sv-SE" b="1" dirty="0" smtClean="0">
                <a:solidFill>
                  <a:schemeClr val="tx1"/>
                </a:solidFill>
              </a:rPr>
              <a:t>Lagar och förordningar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GDPR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Tillgänglighetsperspektiv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Säkerhet generellt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mm</a:t>
            </a:r>
          </a:p>
          <a:p>
            <a:pPr marL="285750" indent="-285750">
              <a:buFont typeface="Arial"/>
              <a:buChar char="•"/>
            </a:pPr>
            <a:endParaRPr lang="sv-SE" dirty="0" smtClean="0">
              <a:solidFill>
                <a:schemeClr val="tx1"/>
              </a:solidFill>
            </a:endParaRPr>
          </a:p>
          <a:p>
            <a:r>
              <a:rPr lang="sv-SE" b="1" dirty="0" smtClean="0">
                <a:solidFill>
                  <a:schemeClr val="tx1"/>
                </a:solidFill>
              </a:rPr>
              <a:t>Avtal och övriga förpliktelser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Sunet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err="1" smtClean="0">
                <a:solidFill>
                  <a:schemeClr val="tx1"/>
                </a:solidFill>
              </a:rPr>
              <a:t>Ladok</a:t>
            </a:r>
            <a:endParaRPr lang="sv-S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Elsevier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mm</a:t>
            </a:r>
          </a:p>
          <a:p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1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48680"/>
            <a:ext cx="37084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48304"/>
            <a:ext cx="1726438" cy="1585976"/>
          </a:xfrm>
          <a:prstGeom prst="rect">
            <a:avLst/>
          </a:prstGeom>
        </p:spPr>
      </p:pic>
      <p:pic>
        <p:nvPicPr>
          <p:cNvPr id="6" name="Picture 5" descr="Skärmavbild 2019-04-22 kl. 13.12.3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6652"/>
            <a:ext cx="7710884" cy="43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6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84001" cy="594000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149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7600" y="2020536"/>
            <a:ext cx="6634800" cy="1080000"/>
          </a:xfrm>
        </p:spPr>
        <p:txBody>
          <a:bodyPr/>
          <a:lstStyle/>
          <a:p>
            <a:r>
              <a:rPr lang="sv-SE" dirty="0" smtClean="0"/>
              <a:t>Vad saknade du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>
          <a:xfrm>
            <a:off x="687600" y="3268555"/>
            <a:ext cx="6634800" cy="35448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Bättre lokal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Pauser och tempo i den inledande 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Mer tid för gruppdiskussioner , dialoger, erfarenhetsutbyte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Framtidsspaning</a:t>
            </a:r>
          </a:p>
          <a:p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48680"/>
            <a:ext cx="37084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8304"/>
            <a:ext cx="1726438" cy="15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4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7600" y="2020536"/>
            <a:ext cx="6634800" cy="1080000"/>
          </a:xfrm>
        </p:spPr>
        <p:txBody>
          <a:bodyPr/>
          <a:lstStyle/>
          <a:p>
            <a:r>
              <a:rPr lang="sv-SE" dirty="0" smtClean="0"/>
              <a:t>Vad tar du med dig från internatet(1)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>
          <a:xfrm>
            <a:off x="687600" y="3268555"/>
            <a:ext cx="6634800" cy="35448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Många intressanta inspel från kolleger. Fortsatta frågor att </a:t>
            </a:r>
            <a:r>
              <a:rPr lang="sv-SE" dirty="0" err="1" smtClean="0"/>
              <a:t>nätverka</a:t>
            </a:r>
            <a:r>
              <a:rPr lang="sv-SE" dirty="0" smtClean="0"/>
              <a:t> 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Inspiration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 </a:t>
            </a:r>
            <a:r>
              <a:rPr lang="sv-SE" dirty="0" err="1" smtClean="0"/>
              <a:t>am</a:t>
            </a:r>
            <a:r>
              <a:rPr lang="sv-SE" dirty="0" smtClean="0"/>
              <a:t> not </a:t>
            </a:r>
            <a:r>
              <a:rPr lang="sv-SE" dirty="0" err="1" smtClean="0"/>
              <a:t>alone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Känslan av att ha kolleger på andra lärosäten. Perspektiv på utmaningar.</a:t>
            </a:r>
          </a:p>
          <a:p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48680"/>
            <a:ext cx="37084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8304"/>
            <a:ext cx="1726438" cy="15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3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7600" y="2236560"/>
            <a:ext cx="6634800" cy="1080000"/>
          </a:xfrm>
        </p:spPr>
        <p:txBody>
          <a:bodyPr/>
          <a:lstStyle/>
          <a:p>
            <a:r>
              <a:rPr lang="sv-SE" dirty="0"/>
              <a:t>Vad tar du med dig från </a:t>
            </a:r>
            <a:r>
              <a:rPr lang="sv-SE" dirty="0" smtClean="0"/>
              <a:t>internatet(2)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>
          <a:xfrm>
            <a:off x="687600" y="3484579"/>
            <a:ext cx="6634800" cy="35448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Skratt, stolthet och </a:t>
            </a:r>
            <a:r>
              <a:rPr lang="sv-SE" dirty="0" smtClean="0"/>
              <a:t>idéer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Fördjupad förståelse för andra lärosätens utmaningar och ökad möjlighet till utbyten med </a:t>
            </a:r>
            <a:r>
              <a:rPr lang="sv-SE" dirty="0" smtClean="0"/>
              <a:t>dessa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Stora likheter i frågeställningar och problemområden, men vi hanterar saker lite olika. Vi har mycket att lära av varandra och kommer förhoppningsvis fortsätta samarbete områdesvis</a:t>
            </a:r>
          </a:p>
          <a:p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48680"/>
            <a:ext cx="37084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8304"/>
            <a:ext cx="1726438" cy="15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7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84001" cy="594000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008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7600" y="1948528"/>
            <a:ext cx="6634800" cy="1080000"/>
          </a:xfrm>
        </p:spPr>
        <p:txBody>
          <a:bodyPr/>
          <a:lstStyle/>
          <a:p>
            <a:r>
              <a:rPr lang="sv-SE" dirty="0" smtClean="0"/>
              <a:t>Vid </a:t>
            </a:r>
            <a:r>
              <a:rPr lang="sv-SE" dirty="0" err="1" smtClean="0"/>
              <a:t>ev</a:t>
            </a:r>
            <a:r>
              <a:rPr lang="sv-SE" dirty="0" smtClean="0"/>
              <a:t> fortsättning – ge förslag på nya teman (1)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>
          <a:xfrm>
            <a:off x="687600" y="3196547"/>
            <a:ext cx="6634800" cy="35448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Framtidens verksamhetsstöd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Inspiration till hur möter gemensamma utmaningar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Tillitsbaserad styrning och 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Tror inte det behövs så mycket nytt – bättre att fördjupa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48680"/>
            <a:ext cx="37084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8304"/>
            <a:ext cx="1726438" cy="15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K-miljö sampr">
  <a:themeElements>
    <a:clrScheme name="Anpassad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1236E"/>
      </a:accent1>
      <a:accent2>
        <a:srgbClr val="0969A8"/>
      </a:accent2>
      <a:accent3>
        <a:srgbClr val="9AB30C"/>
      </a:accent3>
      <a:accent4>
        <a:srgbClr val="C5AB5E"/>
      </a:accent4>
      <a:accent5>
        <a:srgbClr val="A0A5A9"/>
      </a:accent5>
      <a:accent6>
        <a:srgbClr val="69165E"/>
      </a:accent6>
      <a:hlink>
        <a:srgbClr val="01476C"/>
      </a:hlink>
      <a:folHlink>
        <a:srgbClr val="4C6322"/>
      </a:folHlink>
    </a:clrScheme>
    <a:fontScheme name="Förvaltning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IS_2011_UK_rubin_ver-2007">
  <a:themeElements>
    <a:clrScheme name="Anpassad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1236E"/>
      </a:accent1>
      <a:accent2>
        <a:srgbClr val="0969A8"/>
      </a:accent2>
      <a:accent3>
        <a:srgbClr val="9AB30C"/>
      </a:accent3>
      <a:accent4>
        <a:srgbClr val="C5AB5E"/>
      </a:accent4>
      <a:accent5>
        <a:srgbClr val="A0A5A9"/>
      </a:accent5>
      <a:accent6>
        <a:srgbClr val="69165E"/>
      </a:accent6>
      <a:hlink>
        <a:srgbClr val="01476C"/>
      </a:hlink>
      <a:folHlink>
        <a:srgbClr val="4C6322"/>
      </a:folHlink>
    </a:clrScheme>
    <a:fontScheme name="Förvaltning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IS_2011_SE_rubin_ver-2007">
  <a:themeElements>
    <a:clrScheme name="Anpassad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1236E"/>
      </a:accent1>
      <a:accent2>
        <a:srgbClr val="0969A8"/>
      </a:accent2>
      <a:accent3>
        <a:srgbClr val="9AB30C"/>
      </a:accent3>
      <a:accent4>
        <a:srgbClr val="C5AB5E"/>
      </a:accent4>
      <a:accent5>
        <a:srgbClr val="A0A5A9"/>
      </a:accent5>
      <a:accent6>
        <a:srgbClr val="69165E"/>
      </a:accent6>
      <a:hlink>
        <a:srgbClr val="01476C"/>
      </a:hlink>
      <a:folHlink>
        <a:srgbClr val="4C6322"/>
      </a:folHlink>
    </a:clrScheme>
    <a:fontScheme name="Förvaltning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KK-miljö sampr">
  <a:themeElements>
    <a:clrScheme name="Anpassad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1236E"/>
      </a:accent1>
      <a:accent2>
        <a:srgbClr val="0969A8"/>
      </a:accent2>
      <a:accent3>
        <a:srgbClr val="9AB30C"/>
      </a:accent3>
      <a:accent4>
        <a:srgbClr val="C5AB5E"/>
      </a:accent4>
      <a:accent5>
        <a:srgbClr val="A0A5A9"/>
      </a:accent5>
      <a:accent6>
        <a:srgbClr val="69165E"/>
      </a:accent6>
      <a:hlink>
        <a:srgbClr val="01476C"/>
      </a:hlink>
      <a:folHlink>
        <a:srgbClr val="4C6322"/>
      </a:folHlink>
    </a:clrScheme>
    <a:fontScheme name="Förvaltning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HIS_2011_SE_rubin_ver-2007">
  <a:themeElements>
    <a:clrScheme name="Anpassad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1236E"/>
      </a:accent1>
      <a:accent2>
        <a:srgbClr val="0969A8"/>
      </a:accent2>
      <a:accent3>
        <a:srgbClr val="9AB30C"/>
      </a:accent3>
      <a:accent4>
        <a:srgbClr val="C5AB5E"/>
      </a:accent4>
      <a:accent5>
        <a:srgbClr val="A0A5A9"/>
      </a:accent5>
      <a:accent6>
        <a:srgbClr val="69165E"/>
      </a:accent6>
      <a:hlink>
        <a:srgbClr val="01476C"/>
      </a:hlink>
      <a:folHlink>
        <a:srgbClr val="4C6322"/>
      </a:folHlink>
    </a:clrScheme>
    <a:fontScheme name="Förvaltning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maragd">
  <a:themeElements>
    <a:clrScheme name="Anpassad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1236E"/>
      </a:accent1>
      <a:accent2>
        <a:srgbClr val="0969A8"/>
      </a:accent2>
      <a:accent3>
        <a:srgbClr val="9AB30C"/>
      </a:accent3>
      <a:accent4>
        <a:srgbClr val="C5AB5E"/>
      </a:accent4>
      <a:accent5>
        <a:srgbClr val="A0A5A9"/>
      </a:accent5>
      <a:accent6>
        <a:srgbClr val="69165E"/>
      </a:accent6>
      <a:hlink>
        <a:srgbClr val="01476C"/>
      </a:hlink>
      <a:folHlink>
        <a:srgbClr val="4C6322"/>
      </a:folHlink>
    </a:clrScheme>
    <a:fontScheme name="Förvaltning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Default Theme">
  <a:themeElements>
    <a:clrScheme name="KK-Stiftelsen_Orange">
      <a:dk1>
        <a:srgbClr val="000000"/>
      </a:dk1>
      <a:lt1>
        <a:srgbClr val="FFFFFF"/>
      </a:lt1>
      <a:dk2>
        <a:srgbClr val="81ADB5"/>
      </a:dk2>
      <a:lt2>
        <a:srgbClr val="E54800"/>
      </a:lt2>
      <a:accent1>
        <a:srgbClr val="96004B"/>
      </a:accent1>
      <a:accent2>
        <a:srgbClr val="81ADB5"/>
      </a:accent2>
      <a:accent3>
        <a:srgbClr val="E54800"/>
      </a:accent3>
      <a:accent4>
        <a:srgbClr val="FFC726"/>
      </a:accent4>
      <a:accent5>
        <a:srgbClr val="003E51"/>
      </a:accent5>
      <a:accent6>
        <a:srgbClr val="96004B"/>
      </a:accent6>
      <a:hlink>
        <a:srgbClr val="B1C800"/>
      </a:hlink>
      <a:folHlink>
        <a:srgbClr val="E2007A"/>
      </a:folHlink>
    </a:clrScheme>
    <a:fontScheme name="Orang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1">
        <a:dk1>
          <a:srgbClr val="000000"/>
        </a:dk1>
        <a:lt1>
          <a:srgbClr val="FFFFFF"/>
        </a:lt1>
        <a:dk2>
          <a:srgbClr val="81ADB5"/>
        </a:dk2>
        <a:lt2>
          <a:srgbClr val="E54800"/>
        </a:lt2>
        <a:accent1>
          <a:srgbClr val="96004B"/>
        </a:accent1>
        <a:accent2>
          <a:srgbClr val="003452"/>
        </a:accent2>
        <a:accent3>
          <a:srgbClr val="FFFFFF"/>
        </a:accent3>
        <a:accent4>
          <a:srgbClr val="000000"/>
        </a:accent4>
        <a:accent5>
          <a:srgbClr val="C9AAB1"/>
        </a:accent5>
        <a:accent6>
          <a:srgbClr val="002E49"/>
        </a:accent6>
        <a:hlink>
          <a:srgbClr val="FF007A"/>
        </a:hlink>
        <a:folHlink>
          <a:srgbClr val="B1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HIS_2011_SE_safir_ver-2007">
  <a:themeElements>
    <a:clrScheme name="Anpassad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1236E"/>
      </a:accent1>
      <a:accent2>
        <a:srgbClr val="0969A8"/>
      </a:accent2>
      <a:accent3>
        <a:srgbClr val="9AB30C"/>
      </a:accent3>
      <a:accent4>
        <a:srgbClr val="C5AB5E"/>
      </a:accent4>
      <a:accent5>
        <a:srgbClr val="A0A5A9"/>
      </a:accent5>
      <a:accent6>
        <a:srgbClr val="69165E"/>
      </a:accent6>
      <a:hlink>
        <a:srgbClr val="01476C"/>
      </a:hlink>
      <a:folHlink>
        <a:srgbClr val="4C6322"/>
      </a:folHlink>
    </a:clrScheme>
    <a:fontScheme name="Förvaltning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8958A6783A1E41A18D77E479FC2EDE" ma:contentTypeVersion="7" ma:contentTypeDescription="Create a new document." ma:contentTypeScope="" ma:versionID="3749d01db6141aa5e4c6cb99da602099">
  <xsd:schema xmlns:xsd="http://www.w3.org/2001/XMLSchema" xmlns:xs="http://www.w3.org/2001/XMLSchema" xmlns:p="http://schemas.microsoft.com/office/2006/metadata/properties" xmlns:ns3="2f21bcce-e545-4edf-9d65-996d4e51d684" xmlns:ns4="1b57bde2-16ee-4e4f-b3dd-191df5305230" targetNamespace="http://schemas.microsoft.com/office/2006/metadata/properties" ma:root="true" ma:fieldsID="e723831dfc336955ac7fc8a5be60e7be" ns3:_="" ns4:_="">
    <xsd:import namespace="2f21bcce-e545-4edf-9d65-996d4e51d684"/>
    <xsd:import namespace="1b57bde2-16ee-4e4f-b3dd-191df53052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1bcce-e545-4edf-9d65-996d4e51d6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7bde2-16ee-4e4f-b3dd-191df5305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D788DC-0E7E-4398-8001-B54B89C517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1bcce-e545-4edf-9d65-996d4e51d684"/>
    <ds:schemaRef ds:uri="1b57bde2-16ee-4e4f-b3dd-191df5305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E680F8-C4DC-4858-9247-7C9A2AE2BC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41FFBB-4970-4FE7-8B52-2D9DB62424C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b57bde2-16ee-4e4f-b3dd-191df5305230"/>
    <ds:schemaRef ds:uri="http://purl.org/dc/elements/1.1/"/>
    <ds:schemaRef ds:uri="2f21bcce-e545-4edf-9d65-996d4e51d68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KK-miljö sampr</Template>
  <TotalTime>69498</TotalTime>
  <Words>605</Words>
  <Application>Microsoft Macintosh PowerPoint</Application>
  <PresentationFormat>On-screen Show (4:3)</PresentationFormat>
  <Paragraphs>254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KK-miljö sampr</vt:lpstr>
      <vt:lpstr>HIS_2011_UK_rubin_ver-2007</vt:lpstr>
      <vt:lpstr>HIS_2011_SE_rubin_ver-2007</vt:lpstr>
      <vt:lpstr>1_KK-miljö sampr</vt:lpstr>
      <vt:lpstr>1_HIS_2011_SE_rubin_ver-2007</vt:lpstr>
      <vt:lpstr>Smaragd</vt:lpstr>
      <vt:lpstr>Default Theme</vt:lpstr>
      <vt:lpstr>HIS_2011_SE_safir_ver-2007</vt:lpstr>
      <vt:lpstr>PowerPoint Presentation</vt:lpstr>
      <vt:lpstr>Tema och syfte</vt:lpstr>
      <vt:lpstr>PowerPoint Presentation</vt:lpstr>
      <vt:lpstr>PowerPoint Presentation</vt:lpstr>
      <vt:lpstr>Vad saknade du</vt:lpstr>
      <vt:lpstr>Vad tar du med dig från internatet(1)</vt:lpstr>
      <vt:lpstr>Vad tar du med dig från internatet(2)</vt:lpstr>
      <vt:lpstr>PowerPoint Presentation</vt:lpstr>
      <vt:lpstr>Vid ev fortsättning – ge förslag på nya teman (1)</vt:lpstr>
      <vt:lpstr>Vid ev fortsättning – ge förslag på nya teman (2)</vt:lpstr>
      <vt:lpstr>PowerPoint Presentation</vt:lpstr>
      <vt:lpstr>PowerPoint Presentation</vt:lpstr>
      <vt:lpstr>Organisationsöversikt HS</vt:lpstr>
      <vt:lpstr>Verksamhetsstödet = ca130 medarb.</vt:lpstr>
      <vt:lpstr> Verksamhetsstödets roll och uppdrag…Profil</vt:lpstr>
      <vt:lpstr> Brukarperspektiv…</vt:lpstr>
      <vt:lpstr>Workshop - Design Thinking</vt:lpstr>
      <vt:lpstr>PowerPoint Presentation</vt:lpstr>
      <vt:lpstr>Konklusion - Workshop</vt:lpstr>
      <vt:lpstr> Verksamhetsstödets roll och uppdrag…</vt:lpstr>
      <vt:lpstr>Verksamhetsplanering VS</vt:lpstr>
      <vt:lpstr>VS - Styrande eller Stödjande</vt:lpstr>
      <vt:lpstr>Verksamhetsstödets roll och uppdrag..</vt:lpstr>
      <vt:lpstr>PowerPoint Presentation</vt:lpstr>
      <vt:lpstr>Krav Från Andra Myndigheter Och Intressenter</vt:lpstr>
    </vt:vector>
  </TitlesOfParts>
  <Company>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Internationalisering</dc:title>
  <dc:creator>Mats Jägstam</dc:creator>
  <cp:lastModifiedBy>Jan Zirk</cp:lastModifiedBy>
  <cp:revision>336</cp:revision>
  <cp:lastPrinted>2019-08-19T07:12:49Z</cp:lastPrinted>
  <dcterms:created xsi:type="dcterms:W3CDTF">2011-06-08T07:05:41Z</dcterms:created>
  <dcterms:modified xsi:type="dcterms:W3CDTF">2019-08-22T05:23:40Z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0x010100C18958A6783A1E41A18D77E479FC2EDE</vt:lpwstr>
  </property>
</Properties>
</file>