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427" r:id="rId2"/>
  </p:sldIdLst>
  <p:sldSz cx="9144000" cy="6858000" type="screen4x3"/>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74202" autoAdjust="0"/>
  </p:normalViewPr>
  <p:slideViewPr>
    <p:cSldViewPr>
      <p:cViewPr varScale="1">
        <p:scale>
          <a:sx n="50" d="100"/>
          <a:sy n="50" d="100"/>
        </p:scale>
        <p:origin x="1088" y="36"/>
      </p:cViewPr>
      <p:guideLst>
        <p:guide orient="horz" pos="2160"/>
        <p:guide pos="2880"/>
      </p:guideLst>
    </p:cSldViewPr>
  </p:slideViewPr>
  <p:outlineViewPr>
    <p:cViewPr>
      <p:scale>
        <a:sx n="33" d="100"/>
        <a:sy n="33" d="100"/>
      </p:scale>
      <p:origin x="36" y="0"/>
    </p:cViewPr>
  </p:outlineViewPr>
  <p:notesTextViewPr>
    <p:cViewPr>
      <p:scale>
        <a:sx n="100" d="100"/>
        <a:sy n="100" d="100"/>
      </p:scale>
      <p:origin x="0" y="-1364"/>
    </p:cViewPr>
  </p:notesTextViewPr>
  <p:sorterViewPr>
    <p:cViewPr>
      <p:scale>
        <a:sx n="66" d="100"/>
        <a:sy n="66" d="100"/>
      </p:scale>
      <p:origin x="0" y="0"/>
    </p:cViewPr>
  </p:sorterViewPr>
  <p:notesViewPr>
    <p:cSldViewPr>
      <p:cViewPr varScale="1">
        <p:scale>
          <a:sx n="100" d="100"/>
          <a:sy n="100" d="100"/>
        </p:scale>
        <p:origin x="-3552" y="-90"/>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024" cy="497127"/>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7890" y="0"/>
            <a:ext cx="2945024" cy="497127"/>
          </a:xfrm>
          <a:prstGeom prst="rect">
            <a:avLst/>
          </a:prstGeom>
        </p:spPr>
        <p:txBody>
          <a:bodyPr vert="horz" lIns="91440" tIns="45720" rIns="91440" bIns="45720" rtlCol="0"/>
          <a:lstStyle>
            <a:lvl1pPr algn="r">
              <a:defRPr sz="1200"/>
            </a:lvl1pPr>
          </a:lstStyle>
          <a:p>
            <a:fld id="{69F0C135-BE3B-4235-8E15-A196F19D26CD}" type="datetimeFigureOut">
              <a:rPr lang="sv-SE" smtClean="0"/>
              <a:pPr/>
              <a:t>2019-11-15</a:t>
            </a:fld>
            <a:endParaRPr lang="sv-SE"/>
          </a:p>
        </p:txBody>
      </p:sp>
      <p:sp>
        <p:nvSpPr>
          <p:cNvPr id="4" name="Platshållare för sidfot 3"/>
          <p:cNvSpPr>
            <a:spLocks noGrp="1"/>
          </p:cNvSpPr>
          <p:nvPr>
            <p:ph type="ftr" sz="quarter" idx="2"/>
          </p:nvPr>
        </p:nvSpPr>
        <p:spPr>
          <a:xfrm>
            <a:off x="0" y="9432686"/>
            <a:ext cx="2945024" cy="497126"/>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7890" y="9432686"/>
            <a:ext cx="2945024" cy="497126"/>
          </a:xfrm>
          <a:prstGeom prst="rect">
            <a:avLst/>
          </a:prstGeom>
        </p:spPr>
        <p:txBody>
          <a:bodyPr vert="horz" lIns="91440" tIns="45720" rIns="91440" bIns="45720" rtlCol="0" anchor="b"/>
          <a:lstStyle>
            <a:lvl1pPr algn="r">
              <a:defRPr sz="1200"/>
            </a:lvl1pPr>
          </a:lstStyle>
          <a:p>
            <a:fld id="{5EBC9DF4-4EEE-4693-A7E8-4D2DC5FC0431}" type="slidenum">
              <a:rPr lang="sv-SE" smtClean="0"/>
              <a:pPr/>
              <a:t>‹#›</a:t>
            </a:fld>
            <a:endParaRPr lang="sv-SE"/>
          </a:p>
        </p:txBody>
      </p:sp>
    </p:spTree>
    <p:extLst>
      <p:ext uri="{BB962C8B-B14F-4D97-AF65-F5344CB8AC3E}">
        <p14:creationId xmlns:p14="http://schemas.microsoft.com/office/powerpoint/2010/main" val="1094733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ABC7A7C0-C96E-4210-9225-8171730061F0}" type="datetimeFigureOut">
              <a:rPr lang="sv-SE" smtClean="0"/>
              <a:pPr/>
              <a:t>2019-11-15</a:t>
            </a:fld>
            <a:endParaRPr lang="sv-SE"/>
          </a:p>
        </p:txBody>
      </p:sp>
      <p:sp>
        <p:nvSpPr>
          <p:cNvPr id="4" name="Platshållare för bildobjekt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1" y="4717415"/>
            <a:ext cx="5435600" cy="446913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5E16E163-94DB-4BD5-A038-51AD98916E45}" type="slidenum">
              <a:rPr lang="sv-SE" smtClean="0"/>
              <a:pPr/>
              <a:t>‹#›</a:t>
            </a:fld>
            <a:endParaRPr lang="sv-SE"/>
          </a:p>
        </p:txBody>
      </p:sp>
    </p:spTree>
    <p:extLst>
      <p:ext uri="{BB962C8B-B14F-4D97-AF65-F5344CB8AC3E}">
        <p14:creationId xmlns:p14="http://schemas.microsoft.com/office/powerpoint/2010/main" val="2338074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lvl="0"/>
            <a:r>
              <a:rPr lang="sv-SE" sz="1200" kern="1200" dirty="0">
                <a:solidFill>
                  <a:schemeClr val="tx1"/>
                </a:solidFill>
                <a:effectLst/>
                <a:latin typeface="+mn-lt"/>
                <a:ea typeface="+mn-ea"/>
                <a:cs typeface="+mn-cs"/>
              </a:rPr>
              <a:t>Riksrevisionen har en pågående central granskning av </a:t>
            </a:r>
            <a:r>
              <a:rPr lang="sv-SE" sz="1200" kern="1200" dirty="0" err="1">
                <a:solidFill>
                  <a:schemeClr val="tx1"/>
                </a:solidFill>
                <a:effectLst/>
                <a:latin typeface="+mn-lt"/>
                <a:ea typeface="+mn-ea"/>
                <a:cs typeface="+mn-cs"/>
              </a:rPr>
              <a:t>Ladok</a:t>
            </a:r>
            <a:r>
              <a:rPr lang="sv-SE" sz="1200" kern="1200" dirty="0">
                <a:solidFill>
                  <a:schemeClr val="tx1"/>
                </a:solidFill>
                <a:effectLst/>
                <a:latin typeface="+mn-lt"/>
                <a:ea typeface="+mn-ea"/>
                <a:cs typeface="+mn-cs"/>
              </a:rPr>
              <a:t>: Vi granskar bland annat på generella IT-kontroller (behörigheter, programförändringar och drift). Vi genomför också test av applikationskontroll, att </a:t>
            </a:r>
            <a:r>
              <a:rPr lang="sv-SE" sz="1200" kern="1200" dirty="0" err="1">
                <a:solidFill>
                  <a:schemeClr val="tx1"/>
                </a:solidFill>
                <a:effectLst/>
                <a:latin typeface="+mn-lt"/>
                <a:ea typeface="+mn-ea"/>
                <a:cs typeface="+mn-cs"/>
              </a:rPr>
              <a:t>Ladok</a:t>
            </a:r>
            <a:r>
              <a:rPr lang="sv-SE" sz="1200" kern="1200" dirty="0">
                <a:solidFill>
                  <a:schemeClr val="tx1"/>
                </a:solidFill>
                <a:effectLst/>
                <a:latin typeface="+mn-lt"/>
                <a:ea typeface="+mn-ea"/>
                <a:cs typeface="+mn-cs"/>
              </a:rPr>
              <a:t>-modulen räknar korrekt (HST/HPR).</a:t>
            </a:r>
          </a:p>
          <a:p>
            <a:pPr lvl="0"/>
            <a:r>
              <a:rPr lang="sv-SE" sz="1200" kern="1200" dirty="0">
                <a:solidFill>
                  <a:schemeClr val="tx1"/>
                </a:solidFill>
                <a:effectLst/>
                <a:latin typeface="+mn-lt"/>
                <a:ea typeface="+mn-ea"/>
                <a:cs typeface="+mn-cs"/>
              </a:rPr>
              <a:t>I samband med 2018 års granskning av lärosätena noterades en del brister kring underlag för utbetalning av övertidsersättning samt att tjänstledigheter inte ansöktes om via formell väg, vilket lett till utbetalningar av full lön trots att personer var delvis tjänstlediga.</a:t>
            </a:r>
          </a:p>
          <a:p>
            <a:pPr lvl="0"/>
            <a:r>
              <a:rPr lang="sv-SE" sz="1200" kern="1200" dirty="0">
                <a:solidFill>
                  <a:schemeClr val="tx1"/>
                </a:solidFill>
                <a:effectLst/>
                <a:latin typeface="+mn-lt"/>
                <a:ea typeface="+mn-ea"/>
                <a:cs typeface="+mn-cs"/>
              </a:rPr>
              <a:t>2018 lämnades 5 stycken rapporter, av årlig revision, avseende sektorn. Dessa rapporter handlade om bristande ägarstyrning av Holdingbolag, brister kopplade till avgiftsverksamhet (bl.a. rätt att bedriva och ta ut avgifter för viss verksamhet) och bisysslor, brister kopplade till inventering av anläggningstillgångar, brister i underlag och intern kontroll avseende övertidsersättningar samt delfinansiering av gång- och cykelbro (befogenhet). Ett lärosäte fick en modifierad revisionsberättelse (kopplat till avgiftsuttag utan regeringens medgivande). Rapporter och revisionsberättelser publiceras på Riksrevisionens externa webbplats. Rapporten om bristande ägarstyrning av Holdingbolag rapporterades även till riksdagen i Riksrevisorernas årliga rapport 2019.</a:t>
            </a:r>
          </a:p>
          <a:p>
            <a:pPr lvl="0"/>
            <a:r>
              <a:rPr lang="sv-SE" sz="1200" kern="1200" dirty="0">
                <a:solidFill>
                  <a:schemeClr val="tx1"/>
                </a:solidFill>
                <a:effectLst/>
                <a:latin typeface="+mn-lt"/>
                <a:ea typeface="+mn-ea"/>
                <a:cs typeface="+mn-cs"/>
              </a:rPr>
              <a:t>Aktuella frågor: </a:t>
            </a:r>
          </a:p>
          <a:p>
            <a:r>
              <a:rPr lang="sv-SE" sz="1200" kern="1200" dirty="0">
                <a:solidFill>
                  <a:schemeClr val="tx1"/>
                </a:solidFill>
                <a:effectLst/>
                <a:latin typeface="+mn-lt"/>
                <a:ea typeface="+mn-ea"/>
                <a:cs typeface="+mn-cs"/>
              </a:rPr>
              <a:t>- vi ser att flera lärosäten har problem kopplat till avgiftsfinansierad verksamhet och att leva upp till det ekonomiska målet om full kostnadstäckning på några års sikt.</a:t>
            </a:r>
          </a:p>
          <a:p>
            <a:pPr marL="171450" indent="-171450">
              <a:buFontTx/>
              <a:buChar char="-"/>
            </a:pPr>
            <a:r>
              <a:rPr lang="sv-SE" sz="1200" kern="1200" dirty="0">
                <a:solidFill>
                  <a:schemeClr val="tx1"/>
                </a:solidFill>
                <a:effectLst/>
                <a:latin typeface="+mn-lt"/>
                <a:ea typeface="+mn-ea"/>
                <a:cs typeface="+mn-cs"/>
              </a:rPr>
              <a:t>förändringar i FÅB: hur kommer lärosätena att redovisa ärenden, resultatindikatorer / måluppfyllelse.</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Effektivitetsrevisionen har en pågående granskning kring holdingbolagen: de granskar om verksamheten i bolagen och ägarstyrningen av dem sker i enlighet med riksdagens och regeringens beslut. </a:t>
            </a:r>
            <a:r>
              <a:rPr lang="sv-SE" sz="1200" kern="1200">
                <a:solidFill>
                  <a:schemeClr val="tx1"/>
                </a:solidFill>
                <a:effectLst/>
                <a:latin typeface="+mn-lt"/>
                <a:ea typeface="+mn-ea"/>
                <a:cs typeface="+mn-cs"/>
              </a:rPr>
              <a:t>Planerad publicering av rapporten är i december.</a:t>
            </a:r>
          </a:p>
          <a:p>
            <a:pPr marL="0" indent="0">
              <a:buFontTx/>
              <a:buNone/>
            </a:pPr>
            <a:endParaRPr lang="sv-SE" sz="120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5E16E163-94DB-4BD5-A038-51AD98916E45}" type="slidenum">
              <a:rPr lang="sv-SE" smtClean="0"/>
              <a:pPr/>
              <a:t>1</a:t>
            </a:fld>
            <a:endParaRPr lang="sv-SE"/>
          </a:p>
        </p:txBody>
      </p:sp>
    </p:spTree>
    <p:extLst>
      <p:ext uri="{BB962C8B-B14F-4D97-AF65-F5344CB8AC3E}">
        <p14:creationId xmlns:p14="http://schemas.microsoft.com/office/powerpoint/2010/main" val="444804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r>
              <a:rPr lang="sv-SE"/>
              <a:t>SUHF/Indirekta kostnader/Ann-Kristin Mattsson</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SUHF/Indirekta kostnader/Ann-Kristin Mattsson</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SUHF/Indirekta kostnader/Ann-Kristin Mattsson</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lvl1pPr>
              <a:defRPr/>
            </a:lvl1pPr>
          </a:lstStyle>
          <a:p>
            <a:r>
              <a:rPr lang="sv-SE" dirty="0"/>
              <a:t>Borås 8 maj 2012</a:t>
            </a:r>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dirty="0"/>
          </a:p>
        </p:txBody>
      </p:sp>
      <p:sp>
        <p:nvSpPr>
          <p:cNvPr id="8" name="Platshållare för innehåll 7"/>
          <p:cNvSpPr>
            <a:spLocks noGrp="1"/>
          </p:cNvSpPr>
          <p:nvPr>
            <p:ph sz="quarter" idx="13"/>
          </p:nvPr>
        </p:nvSpPr>
        <p:spPr>
          <a:xfrm>
            <a:off x="2484438" y="6597650"/>
            <a:ext cx="914400" cy="914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r>
              <a:rPr lang="sv-SE"/>
              <a:t>SUHF/Indirekta kostnader/Ann-Kristin Mattsson</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r>
              <a:rPr lang="sv-SE"/>
              <a:t>SUHF/Indirekta kostnader/Ann-Kristin Mattsson</a:t>
            </a:r>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r>
              <a:rPr lang="sv-SE"/>
              <a:t>SUHF/Indirekta kostnader/Ann-Kristin Mattsson</a:t>
            </a:r>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r>
              <a:rPr lang="sv-SE"/>
              <a:t>SUHF/Indirekta kostnader/Ann-Kristin Mattsson</a:t>
            </a:r>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SUHF/Indirekta kostnader/Ann-Kristin Mattsson</a:t>
            </a:r>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SUHF/Indirekta kostnader/Ann-Kristin Mattsson</a:t>
            </a:r>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SUHF/Indirekta kostnader/Ann-Kristin Mattsson</a:t>
            </a:r>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6C304BA-3836-46FA-BA8F-BF48B33A0D2A}"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57200" y="6356350"/>
            <a:ext cx="48348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dirty="0"/>
              <a:t>Borås 8 maj 2012</a:t>
            </a:r>
          </a:p>
        </p:txBody>
      </p:sp>
      <p:sp>
        <p:nvSpPr>
          <p:cNvPr id="5" name="Platshållare för sidfot 4"/>
          <p:cNvSpPr>
            <a:spLocks noGrp="1"/>
          </p:cNvSpPr>
          <p:nvPr>
            <p:ph type="ftr" sz="quarter" idx="3"/>
          </p:nvPr>
        </p:nvSpPr>
        <p:spPr>
          <a:xfrm>
            <a:off x="5436096" y="6356350"/>
            <a:ext cx="172819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7380312" y="6356350"/>
            <a:ext cx="130648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304BA-3836-46FA-BA8F-BF48B33A0D2A}"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107319"/>
            <a:ext cx="8229600" cy="863947"/>
          </a:xfrm>
        </p:spPr>
        <p:txBody>
          <a:bodyPr/>
          <a:lstStyle/>
          <a:p>
            <a:pPr algn="l" eaLnBrk="1" hangingPunct="1"/>
            <a:r>
              <a:rPr lang="sv-SE" sz="3600" b="1" dirty="0"/>
              <a:t>Riksrevisionen</a:t>
            </a:r>
          </a:p>
        </p:txBody>
      </p:sp>
      <p:sp>
        <p:nvSpPr>
          <p:cNvPr id="112643" name="Rectangle 3"/>
          <p:cNvSpPr>
            <a:spLocks noGrp="1" noChangeArrowheads="1"/>
          </p:cNvSpPr>
          <p:nvPr>
            <p:ph type="body" idx="1"/>
          </p:nvPr>
        </p:nvSpPr>
        <p:spPr>
          <a:xfrm>
            <a:off x="395536" y="1988840"/>
            <a:ext cx="8280920" cy="4032448"/>
          </a:xfrm>
        </p:spPr>
        <p:txBody>
          <a:bodyPr>
            <a:normAutofit/>
          </a:bodyPr>
          <a:lstStyle/>
          <a:p>
            <a:pPr lvl="1"/>
            <a:r>
              <a:rPr lang="sv-SE" dirty="0"/>
              <a:t>Central granskning av </a:t>
            </a:r>
            <a:r>
              <a:rPr lang="sv-SE" dirty="0" err="1"/>
              <a:t>Ladok</a:t>
            </a:r>
            <a:endParaRPr lang="sv-SE" dirty="0"/>
          </a:p>
          <a:p>
            <a:pPr lvl="1"/>
            <a:r>
              <a:rPr lang="sv-SE" dirty="0"/>
              <a:t>2018 granskning av lärosäten</a:t>
            </a:r>
          </a:p>
          <a:p>
            <a:pPr lvl="1"/>
            <a:r>
              <a:rPr lang="sv-SE" dirty="0"/>
              <a:t>Aktuella frågor</a:t>
            </a:r>
          </a:p>
          <a:p>
            <a:pPr lvl="2"/>
            <a:r>
              <a:rPr lang="sv-SE" sz="2800" dirty="0"/>
              <a:t>	Avgiftsfinansierad verksamhet</a:t>
            </a:r>
          </a:p>
          <a:p>
            <a:pPr lvl="2"/>
            <a:r>
              <a:rPr lang="sv-SE" sz="2800" dirty="0"/>
              <a:t>	Förändringar FÅB</a:t>
            </a:r>
            <a:r>
              <a:rPr lang="sv-SE" dirty="0"/>
              <a:t>	</a:t>
            </a:r>
          </a:p>
          <a:p>
            <a:pPr lvl="1"/>
            <a:r>
              <a:rPr lang="sv-SE" dirty="0"/>
              <a:t>Effektivitetsrevisionen  - granskning holdingbolagen</a:t>
            </a:r>
          </a:p>
          <a:p>
            <a:pPr marL="457200" lvl="1" indent="0">
              <a:buNone/>
            </a:pPr>
            <a:r>
              <a:rPr lang="sv-SE" sz="2000" dirty="0"/>
              <a:t> </a:t>
            </a:r>
          </a:p>
          <a:p>
            <a:pPr marL="457200" lvl="1" indent="0">
              <a:buNone/>
            </a:pPr>
            <a:endParaRPr lang="sv-SE" sz="2000" i="1" dirty="0"/>
          </a:p>
        </p:txBody>
      </p:sp>
      <p:pic>
        <p:nvPicPr>
          <p:cNvPr id="5" name="Picture 2" descr="SUHF_logo_u_txt_pms307"/>
          <p:cNvPicPr>
            <a:picLocks noChangeAspect="1" noChangeArrowheads="1"/>
          </p:cNvPicPr>
          <p:nvPr/>
        </p:nvPicPr>
        <p:blipFill>
          <a:blip r:embed="rId3" cstate="print"/>
          <a:srcRect/>
          <a:stretch>
            <a:fillRect/>
          </a:stretch>
        </p:blipFill>
        <p:spPr bwMode="auto">
          <a:xfrm>
            <a:off x="179512" y="304734"/>
            <a:ext cx="2051720" cy="676438"/>
          </a:xfrm>
          <a:prstGeom prst="rect">
            <a:avLst/>
          </a:prstGeom>
          <a:noFill/>
          <a:ln w="12700">
            <a:noFill/>
            <a:miter lim="800000"/>
            <a:headEnd/>
            <a:tailEnd/>
          </a:ln>
        </p:spPr>
      </p:pic>
    </p:spTree>
    <p:extLst>
      <p:ext uri="{BB962C8B-B14F-4D97-AF65-F5344CB8AC3E}">
        <p14:creationId xmlns:p14="http://schemas.microsoft.com/office/powerpoint/2010/main" val="216028179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2234</TotalTime>
  <Words>282</Words>
  <Application>Microsoft Office PowerPoint</Application>
  <PresentationFormat>Bildspel på skärmen (4:3)</PresentationFormat>
  <Paragraphs>16</Paragraphs>
  <Slides>1</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vt:i4>
      </vt:variant>
    </vt:vector>
  </HeadingPairs>
  <TitlesOfParts>
    <vt:vector size="4" baseType="lpstr">
      <vt:lpstr>Arial</vt:lpstr>
      <vt:lpstr>Calibri</vt:lpstr>
      <vt:lpstr>Office-tema</vt:lpstr>
      <vt:lpstr>Riksrevisionen</vt:lpstr>
    </vt:vector>
  </TitlesOfParts>
  <Company>Lunds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irev-akm</dc:creator>
  <cp:lastModifiedBy>Pia Grankvist</cp:lastModifiedBy>
  <cp:revision>298</cp:revision>
  <cp:lastPrinted>2019-11-05T11:56:28Z</cp:lastPrinted>
  <dcterms:created xsi:type="dcterms:W3CDTF">2010-09-26T16:26:43Z</dcterms:created>
  <dcterms:modified xsi:type="dcterms:W3CDTF">2019-11-15T06:51:00Z</dcterms:modified>
</cp:coreProperties>
</file>