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409" r:id="rId2"/>
    <p:sldId id="432" r:id="rId3"/>
    <p:sldId id="433" r:id="rId4"/>
    <p:sldId id="428" r:id="rId5"/>
    <p:sldId id="429" r:id="rId6"/>
    <p:sldId id="430" r:id="rId7"/>
    <p:sldId id="431" r:id="rId8"/>
    <p:sldId id="434" r:id="rId9"/>
    <p:sldId id="435" r:id="rId10"/>
    <p:sldId id="436" r:id="rId11"/>
    <p:sldId id="437" r:id="rId12"/>
    <p:sldId id="427" r:id="rId13"/>
  </p:sldIdLst>
  <p:sldSz cx="9144000" cy="6858000" type="screen4x3"/>
  <p:notesSz cx="7010400" cy="9296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699" autoAdjust="0"/>
    <p:restoredTop sz="94675" autoAdjust="0"/>
  </p:normalViewPr>
  <p:slideViewPr>
    <p:cSldViewPr>
      <p:cViewPr varScale="1">
        <p:scale>
          <a:sx n="123" d="100"/>
          <a:sy n="123" d="100"/>
        </p:scale>
        <p:origin x="1205" y="96"/>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3552"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69F0C135-BE3B-4235-8E15-A196F19D26CD}" type="datetimeFigureOut">
              <a:rPr lang="sv-SE" smtClean="0"/>
              <a:pPr/>
              <a:t>2020-01-15</a:t>
            </a:fld>
            <a:endParaRPr lang="sv-SE"/>
          </a:p>
        </p:txBody>
      </p:sp>
      <p:sp>
        <p:nvSpPr>
          <p:cNvPr id="4" name="Platshållare för sidfot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a:lvl1pPr>
          </a:lstStyle>
          <a:p>
            <a:fld id="{5EBC9DF4-4EEE-4693-A7E8-4D2DC5FC0431}" type="slidenum">
              <a:rPr lang="sv-SE" smtClean="0"/>
              <a:pPr/>
              <a:t>‹#›</a:t>
            </a:fld>
            <a:endParaRPr lang="sv-SE"/>
          </a:p>
        </p:txBody>
      </p:sp>
    </p:spTree>
    <p:extLst>
      <p:ext uri="{BB962C8B-B14F-4D97-AF65-F5344CB8AC3E}">
        <p14:creationId xmlns:p14="http://schemas.microsoft.com/office/powerpoint/2010/main" val="1094733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ABC7A7C0-C96E-4210-9225-8171730061F0}" type="datetimeFigureOut">
              <a:rPr lang="sv-SE" smtClean="0"/>
              <a:pPr/>
              <a:t>2020-01-15</a:t>
            </a:fld>
            <a:endParaRPr lang="sv-SE"/>
          </a:p>
        </p:txBody>
      </p:sp>
      <p:sp>
        <p:nvSpPr>
          <p:cNvPr id="4" name="Platshållare för bildobjekt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5E16E163-94DB-4BD5-A038-51AD98916E45}" type="slidenum">
              <a:rPr lang="sv-SE" smtClean="0"/>
              <a:pPr/>
              <a:t>‹#›</a:t>
            </a:fld>
            <a:endParaRPr lang="sv-SE"/>
          </a:p>
        </p:txBody>
      </p:sp>
    </p:spTree>
    <p:extLst>
      <p:ext uri="{BB962C8B-B14F-4D97-AF65-F5344CB8AC3E}">
        <p14:creationId xmlns:p14="http://schemas.microsoft.com/office/powerpoint/2010/main" val="2338074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defRPr sz="2000">
                <a:solidFill>
                  <a:schemeClr val="accent2"/>
                </a:solidFill>
                <a:latin typeface="Arial" charset="0"/>
              </a:defRPr>
            </a:lvl1pPr>
            <a:lvl2pPr marL="742950" indent="-285750" defTabSz="925513" eaLnBrk="0" hangingPunct="0">
              <a:defRPr sz="2000">
                <a:solidFill>
                  <a:schemeClr val="accent2"/>
                </a:solidFill>
                <a:latin typeface="Arial" charset="0"/>
              </a:defRPr>
            </a:lvl2pPr>
            <a:lvl3pPr marL="1143000" indent="-228600" defTabSz="925513" eaLnBrk="0" hangingPunct="0">
              <a:defRPr sz="2000">
                <a:solidFill>
                  <a:schemeClr val="accent2"/>
                </a:solidFill>
                <a:latin typeface="Arial" charset="0"/>
              </a:defRPr>
            </a:lvl3pPr>
            <a:lvl4pPr marL="1600200" indent="-228600" defTabSz="925513" eaLnBrk="0" hangingPunct="0">
              <a:defRPr sz="2000">
                <a:solidFill>
                  <a:schemeClr val="accent2"/>
                </a:solidFill>
                <a:latin typeface="Arial" charset="0"/>
              </a:defRPr>
            </a:lvl4pPr>
            <a:lvl5pPr marL="2057400" indent="-228600" defTabSz="925513" eaLnBrk="0" hangingPunct="0">
              <a:defRPr sz="2000">
                <a:solidFill>
                  <a:schemeClr val="accent2"/>
                </a:solidFill>
                <a:latin typeface="Arial" charset="0"/>
              </a:defRPr>
            </a:lvl5pPr>
            <a:lvl6pPr marL="2514600" indent="-228600" defTabSz="925513" eaLnBrk="0" fontAlgn="base" hangingPunct="0">
              <a:spcBef>
                <a:spcPct val="20000"/>
              </a:spcBef>
              <a:spcAft>
                <a:spcPct val="0"/>
              </a:spcAft>
              <a:buChar char="•"/>
              <a:defRPr sz="2000">
                <a:solidFill>
                  <a:schemeClr val="accent2"/>
                </a:solidFill>
                <a:latin typeface="Arial" charset="0"/>
              </a:defRPr>
            </a:lvl6pPr>
            <a:lvl7pPr marL="2971800" indent="-228600" defTabSz="925513" eaLnBrk="0" fontAlgn="base" hangingPunct="0">
              <a:spcBef>
                <a:spcPct val="20000"/>
              </a:spcBef>
              <a:spcAft>
                <a:spcPct val="0"/>
              </a:spcAft>
              <a:buChar char="•"/>
              <a:defRPr sz="2000">
                <a:solidFill>
                  <a:schemeClr val="accent2"/>
                </a:solidFill>
                <a:latin typeface="Arial" charset="0"/>
              </a:defRPr>
            </a:lvl7pPr>
            <a:lvl8pPr marL="3429000" indent="-228600" defTabSz="925513" eaLnBrk="0" fontAlgn="base" hangingPunct="0">
              <a:spcBef>
                <a:spcPct val="20000"/>
              </a:spcBef>
              <a:spcAft>
                <a:spcPct val="0"/>
              </a:spcAft>
              <a:buChar char="•"/>
              <a:defRPr sz="2000">
                <a:solidFill>
                  <a:schemeClr val="accent2"/>
                </a:solidFill>
                <a:latin typeface="Arial" charset="0"/>
              </a:defRPr>
            </a:lvl8pPr>
            <a:lvl9pPr marL="3886200" indent="-228600" defTabSz="925513" eaLnBrk="0" fontAlgn="base" hangingPunct="0">
              <a:spcBef>
                <a:spcPct val="20000"/>
              </a:spcBef>
              <a:spcAft>
                <a:spcPct val="0"/>
              </a:spcAft>
              <a:buChar char="•"/>
              <a:defRPr sz="2000">
                <a:solidFill>
                  <a:schemeClr val="accent2"/>
                </a:solidFill>
                <a:latin typeface="Arial" charset="0"/>
              </a:defRPr>
            </a:lvl9pPr>
          </a:lstStyle>
          <a:p>
            <a:pPr eaLnBrk="1" hangingPunct="1"/>
            <a:fld id="{97BF9C32-D7D2-40C4-B74C-7B7C7DEED525}" type="slidenum">
              <a:rPr lang="sv-SE" sz="1200">
                <a:solidFill>
                  <a:schemeClr val="tx1"/>
                </a:solidFill>
              </a:rPr>
              <a:pPr eaLnBrk="1" hangingPunct="1"/>
              <a:t>1</a:t>
            </a:fld>
            <a:endParaRPr lang="sv-SE" sz="120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t>Version 1.2 080530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lvl1pPr>
              <a:defRPr/>
            </a:lvl1pPr>
          </a:lstStyle>
          <a:p>
            <a:r>
              <a:rPr lang="sv-SE" dirty="0"/>
              <a:t>Borås 8 maj 2012</a:t>
            </a:r>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dirty="0"/>
          </a:p>
        </p:txBody>
      </p:sp>
      <p:sp>
        <p:nvSpPr>
          <p:cNvPr id="8" name="Platshållare för innehåll 7"/>
          <p:cNvSpPr>
            <a:spLocks noGrp="1"/>
          </p:cNvSpPr>
          <p:nvPr>
            <p:ph sz="quarter" idx="13"/>
          </p:nvPr>
        </p:nvSpPr>
        <p:spPr>
          <a:xfrm>
            <a:off x="2484438" y="6597650"/>
            <a:ext cx="914400" cy="914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r>
              <a:rPr lang="sv-SE"/>
              <a:t>SUHF/Indirekta kostnader/Ann-Kristin Mattsson</a:t>
            </a:r>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r>
              <a:rPr lang="sv-SE"/>
              <a:t>SUHF/Indirekta kostnader/Ann-Kristin Mattsson</a:t>
            </a:r>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r>
              <a:rPr lang="sv-SE"/>
              <a:t>SUHF/Indirekta kostnader/Ann-Kristin Mattsson</a:t>
            </a:r>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SUHF/Indirekta kostnader/Ann-Kristin Mattsson</a:t>
            </a:r>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SUHF/Indirekta kostnader/Ann-Kristin Mattsson</a:t>
            </a:r>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SUHF/Indirekta kostnader/Ann-Kristin Mattsson</a:t>
            </a:r>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57200" y="6356350"/>
            <a:ext cx="48348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dirty="0"/>
              <a:t>Borås 8 maj 2012</a:t>
            </a:r>
          </a:p>
        </p:txBody>
      </p:sp>
      <p:sp>
        <p:nvSpPr>
          <p:cNvPr id="5" name="Platshållare för sidfot 4"/>
          <p:cNvSpPr>
            <a:spLocks noGrp="1"/>
          </p:cNvSpPr>
          <p:nvPr>
            <p:ph type="ftr" sz="quarter" idx="3"/>
          </p:nvPr>
        </p:nvSpPr>
        <p:spPr>
          <a:xfrm>
            <a:off x="5436096" y="6356350"/>
            <a:ext cx="172819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7380312" y="6356350"/>
            <a:ext cx="13064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304BA-3836-46FA-BA8F-BF48B33A0D2A}"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uhf.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uka.se/download/18.a8c22c2167c579aee5b60e/1549380166662/tillsyns-pm-2019-02-05-disciplinarenden-kvinnor-och-ma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uka.se/download/18.55b9a49216a59c86be8cdb0/1560947728864/Ra%CC%88ttsfallssamling_fo%CC%88r_disciplina%CC%88renden_vid_universitet_och_ho%CC%88gskolor_2009-2019_72.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ur02.safelinks.protection.outlook.com/?url=https%3A%2F%2Fwww.uka.se%2Fdownload%2F18.55b9a49216a59c86be8cdaf%2F1560947678112%2FDisciplina%25CC%2588renden_2018_vid_universitet_och_ho%25CC%2588gskolor_72.pdf&amp;data=02%7C01%7Cmartin.hellstrom%40hv.se%7Cd8b1c3f7128940a6f0b408d732c3c768%7Cbdbf82950fca48548b4b8f57a8ba2815%7C0%7C0%7C637033715258127075&amp;sdata=b3mBP1%2Bl6N50j6LlFE3xmIWhycIgGvkAwcCDQYhljJw%3D&amp;reserved=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Lars.alberius@suhf.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7808" y="4365104"/>
            <a:ext cx="7772400" cy="935533"/>
          </a:xfrm>
        </p:spPr>
        <p:txBody>
          <a:bodyPr>
            <a:normAutofit/>
          </a:bodyPr>
          <a:lstStyle/>
          <a:p>
            <a:r>
              <a:rPr lang="sv-SE" sz="3200" dirty="0"/>
              <a:t>En heldag om disciplinfrågor</a:t>
            </a:r>
            <a:endParaRPr lang="sv-SE" sz="3200" dirty="0"/>
          </a:p>
        </p:txBody>
      </p:sp>
      <p:sp>
        <p:nvSpPr>
          <p:cNvPr id="2051" name="Rectangle 3"/>
          <p:cNvSpPr>
            <a:spLocks noGrp="1" noChangeArrowheads="1"/>
          </p:cNvSpPr>
          <p:nvPr>
            <p:ph type="subTitle" idx="1"/>
          </p:nvPr>
        </p:nvSpPr>
        <p:spPr>
          <a:xfrm>
            <a:off x="1331913" y="2420888"/>
            <a:ext cx="6400800" cy="1536750"/>
          </a:xfrm>
        </p:spPr>
        <p:txBody>
          <a:bodyPr>
            <a:noAutofit/>
          </a:bodyPr>
          <a:lstStyle/>
          <a:p>
            <a:pPr eaLnBrk="1" hangingPunct="1"/>
            <a:r>
              <a:rPr lang="sv-SE" sz="2000" dirty="0">
                <a:solidFill>
                  <a:schemeClr val="tx2"/>
                </a:solidFill>
              </a:rPr>
              <a:t>Sveriges universitets- och </a:t>
            </a:r>
            <a:br>
              <a:rPr lang="sv-SE" sz="2000" dirty="0">
                <a:solidFill>
                  <a:schemeClr val="tx2"/>
                </a:solidFill>
              </a:rPr>
            </a:br>
            <a:r>
              <a:rPr lang="sv-SE" sz="2000" dirty="0">
                <a:solidFill>
                  <a:schemeClr val="tx2"/>
                </a:solidFill>
              </a:rPr>
              <a:t>högskoleförbund</a:t>
            </a:r>
          </a:p>
          <a:p>
            <a:pPr eaLnBrk="1" hangingPunct="1"/>
            <a:r>
              <a:rPr lang="sv-SE" sz="2000" dirty="0">
                <a:solidFill>
                  <a:schemeClr val="tx2"/>
                </a:solidFill>
              </a:rPr>
              <a:t>The Association of </a:t>
            </a:r>
          </a:p>
          <a:p>
            <a:pPr eaLnBrk="1" hangingPunct="1"/>
            <a:r>
              <a:rPr lang="sv-SE" sz="2000" dirty="0">
                <a:solidFill>
                  <a:schemeClr val="tx2"/>
                </a:solidFill>
              </a:rPr>
              <a:t>Swedish Higher Education</a:t>
            </a:r>
          </a:p>
        </p:txBody>
      </p:sp>
      <p:pic>
        <p:nvPicPr>
          <p:cNvPr id="5" name="Picture 4" descr="SUHF_logo_u_txt_pms307">
            <a:hlinkClick r:id="rId3"/>
          </p:cNvPr>
          <p:cNvPicPr>
            <a:picLocks noChangeAspect="1" noChangeArrowheads="1"/>
          </p:cNvPicPr>
          <p:nvPr/>
        </p:nvPicPr>
        <p:blipFill>
          <a:blip r:embed="rId4" cstate="print"/>
          <a:srcRect/>
          <a:stretch>
            <a:fillRect/>
          </a:stretch>
        </p:blipFill>
        <p:spPr>
          <a:xfrm>
            <a:off x="2699792" y="1052736"/>
            <a:ext cx="3705610" cy="1368152"/>
          </a:xfrm>
          <a:prstGeom prst="rect">
            <a:avLst/>
          </a:prstGeom>
          <a:noFill/>
        </p:spPr>
      </p:pic>
    </p:spTree>
    <p:extLst>
      <p:ext uri="{BB962C8B-B14F-4D97-AF65-F5344CB8AC3E}">
        <p14:creationId xmlns:p14="http://schemas.microsoft.com/office/powerpoint/2010/main" val="1196750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 dokument</a:t>
            </a:r>
          </a:p>
        </p:txBody>
      </p:sp>
      <p:sp>
        <p:nvSpPr>
          <p:cNvPr id="112643" name="Rectangle 3"/>
          <p:cNvSpPr>
            <a:spLocks noGrp="1" noChangeArrowheads="1"/>
          </p:cNvSpPr>
          <p:nvPr>
            <p:ph type="body" idx="1"/>
          </p:nvPr>
        </p:nvSpPr>
        <p:spPr>
          <a:xfrm>
            <a:off x="395536" y="1988840"/>
            <a:ext cx="8280920" cy="2160240"/>
          </a:xfrm>
        </p:spPr>
        <p:txBody>
          <a:bodyPr>
            <a:normAutofit/>
          </a:bodyPr>
          <a:lstStyle/>
          <a:p>
            <a:pPr marL="0" indent="0">
              <a:buNone/>
            </a:pPr>
            <a:r>
              <a:rPr lang="sv-SE" sz="2400" u="sng" dirty="0">
                <a:hlinkClick r:id="rId2"/>
              </a:rPr>
              <a:t>https://www.uka.se/download/18.a8c22c2167c579aee5b60e/1549380166662/tillsyns-pm-2019-02-05-disciplinarenden-kvinnor-och-man.pdf</a:t>
            </a:r>
            <a:endParaRPr lang="sv-SE" sz="2400" dirty="0"/>
          </a:p>
          <a:p>
            <a:pPr marL="0" indent="0" eaLnBrk="1" hangingPunct="1">
              <a:buNone/>
            </a:pPr>
            <a:endParaRPr lang="sv-SE" sz="2400" i="1" dirty="0">
              <a:solidFill>
                <a:schemeClr val="accent2"/>
              </a:solidFill>
            </a:endParaRPr>
          </a:p>
        </p:txBody>
      </p:sp>
      <p:pic>
        <p:nvPicPr>
          <p:cNvPr id="5" name="Picture 2" descr="SUHF_logo_u_txt_pms307"/>
          <p:cNvPicPr>
            <a:picLocks noChangeAspect="1" noChangeArrowheads="1"/>
          </p:cNvPicPr>
          <p:nvPr/>
        </p:nvPicPr>
        <p:blipFill>
          <a:blip r:embed="rId3"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4109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 dokument</a:t>
            </a:r>
          </a:p>
        </p:txBody>
      </p:sp>
      <p:sp>
        <p:nvSpPr>
          <p:cNvPr id="112643" name="Rectangle 3"/>
          <p:cNvSpPr>
            <a:spLocks noGrp="1" noChangeArrowheads="1"/>
          </p:cNvSpPr>
          <p:nvPr>
            <p:ph type="body" idx="1"/>
          </p:nvPr>
        </p:nvSpPr>
        <p:spPr>
          <a:xfrm>
            <a:off x="395536" y="1988840"/>
            <a:ext cx="8280920" cy="2088232"/>
          </a:xfrm>
        </p:spPr>
        <p:txBody>
          <a:bodyPr>
            <a:normAutofit/>
          </a:bodyPr>
          <a:lstStyle/>
          <a:p>
            <a:pPr marL="0" indent="0">
              <a:buNone/>
            </a:pPr>
            <a:r>
              <a:rPr lang="sv-SE" sz="2400" u="sng" dirty="0">
                <a:hlinkClick r:id="rId2"/>
              </a:rPr>
              <a:t>https://www.uka.se/download/18.55b9a49216a59c86be8cdb0/1560947728864/Ra%CC%88ttsfallssamling_fo%CC%88r_disciplina%CC%88renden_vid_universitet_och_ho%CC%88gskolor_2009-2019_72.pdf</a:t>
            </a:r>
            <a:endParaRPr lang="sv-SE" sz="2400" dirty="0"/>
          </a:p>
          <a:p>
            <a:pPr marL="0" indent="0" eaLnBrk="1" hangingPunct="1">
              <a:buNone/>
            </a:pPr>
            <a:endParaRPr lang="sv-SE" sz="2400" i="1" dirty="0">
              <a:solidFill>
                <a:schemeClr val="accent2"/>
              </a:solidFill>
            </a:endParaRPr>
          </a:p>
        </p:txBody>
      </p:sp>
      <p:pic>
        <p:nvPicPr>
          <p:cNvPr id="5" name="Picture 2" descr="SUHF_logo_u_txt_pms307"/>
          <p:cNvPicPr>
            <a:picLocks noChangeAspect="1" noChangeArrowheads="1"/>
          </p:cNvPicPr>
          <p:nvPr/>
        </p:nvPicPr>
        <p:blipFill>
          <a:blip r:embed="rId3"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441433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 dokument</a:t>
            </a:r>
          </a:p>
        </p:txBody>
      </p:sp>
      <p:sp>
        <p:nvSpPr>
          <p:cNvPr id="112643" name="Rectangle 3"/>
          <p:cNvSpPr>
            <a:spLocks noGrp="1" noChangeArrowheads="1"/>
          </p:cNvSpPr>
          <p:nvPr>
            <p:ph type="body" idx="1"/>
          </p:nvPr>
        </p:nvSpPr>
        <p:spPr>
          <a:xfrm>
            <a:off x="395536" y="1988840"/>
            <a:ext cx="8280920" cy="2016224"/>
          </a:xfrm>
        </p:spPr>
        <p:txBody>
          <a:bodyPr>
            <a:normAutofit lnSpcReduction="10000"/>
          </a:bodyPr>
          <a:lstStyle/>
          <a:p>
            <a:pPr lvl="0"/>
            <a:r>
              <a:rPr lang="sv-SE" u="sng" dirty="0">
                <a:hlinkClick r:id="rId2"/>
              </a:rPr>
              <a:t>https://www.uka.se/download/18.55b9a49216a59c86be8cdaf/1560947678112/Disciplina%CC%88renden_2018_vid_universitet_och_ho%CC%88gskolor_72.pdf</a:t>
            </a:r>
            <a:endParaRPr lang="sv-SE" dirty="0"/>
          </a:p>
          <a:p>
            <a:pPr marL="0" indent="0" eaLnBrk="1" hangingPunct="1">
              <a:buNone/>
            </a:pPr>
            <a:endParaRPr lang="sv-SE" sz="2400" i="1" dirty="0">
              <a:solidFill>
                <a:schemeClr val="accent2"/>
              </a:solidFill>
            </a:endParaRPr>
          </a:p>
        </p:txBody>
      </p:sp>
      <p:pic>
        <p:nvPicPr>
          <p:cNvPr id="5" name="Picture 2" descr="SUHF_logo_u_txt_pms307"/>
          <p:cNvPicPr>
            <a:picLocks noChangeAspect="1" noChangeArrowheads="1"/>
          </p:cNvPicPr>
          <p:nvPr/>
        </p:nvPicPr>
        <p:blipFill>
          <a:blip r:embed="rId3"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16028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46856" y="1081091"/>
            <a:ext cx="8229600" cy="863947"/>
          </a:xfrm>
        </p:spPr>
        <p:txBody>
          <a:bodyPr/>
          <a:lstStyle/>
          <a:p>
            <a:r>
              <a:rPr lang="sv-SE" sz="3600" b="1" dirty="0"/>
              <a:t>Disciplinärenden - diskussion</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marL="0" indent="0" eaLnBrk="1" hangingPunct="1">
              <a:buNone/>
            </a:pPr>
            <a:r>
              <a:rPr lang="sv-SE" b="1" i="1" dirty="0">
                <a:solidFill>
                  <a:schemeClr val="accent2"/>
                </a:solidFill>
              </a:rPr>
              <a:t>Välkomna!</a:t>
            </a:r>
          </a:p>
          <a:p>
            <a:pPr marL="0" indent="0" eaLnBrk="1" hangingPunct="1">
              <a:buNone/>
            </a:pPr>
            <a:endParaRPr lang="sv-SE" sz="2400" i="1" dirty="0">
              <a:solidFill>
                <a:schemeClr val="accent2"/>
              </a:solidFill>
            </a:endParaRPr>
          </a:p>
          <a:p>
            <a:pPr marL="0" indent="0" eaLnBrk="1" hangingPunct="1">
              <a:buNone/>
            </a:pPr>
            <a:r>
              <a:rPr lang="sv-SE" sz="2400" i="1" dirty="0">
                <a:solidFill>
                  <a:schemeClr val="accent2"/>
                </a:solidFill>
              </a:rPr>
              <a:t>Mål med dagens inledande diskussioner:</a:t>
            </a:r>
          </a:p>
          <a:p>
            <a:pPr marL="0" indent="0" eaLnBrk="1" hangingPunct="1">
              <a:buNone/>
            </a:pPr>
            <a:endParaRPr lang="sv-SE" sz="2400" i="1" dirty="0">
              <a:solidFill>
                <a:schemeClr val="accent2"/>
              </a:solidFill>
            </a:endParaRPr>
          </a:p>
          <a:p>
            <a:pPr eaLnBrk="1" hangingPunct="1">
              <a:buFontTx/>
              <a:buChar char="-"/>
            </a:pPr>
            <a:r>
              <a:rPr lang="sv-SE" sz="2400" i="1" dirty="0">
                <a:solidFill>
                  <a:schemeClr val="accent2"/>
                </a:solidFill>
              </a:rPr>
              <a:t>Skillnader vad gäller åtgärder för fusk? </a:t>
            </a:r>
          </a:p>
          <a:p>
            <a:pPr eaLnBrk="1" hangingPunct="1">
              <a:buFontTx/>
              <a:buChar char="-"/>
            </a:pPr>
            <a:r>
              <a:rPr lang="sv-SE" sz="2400" i="1" dirty="0">
                <a:solidFill>
                  <a:schemeClr val="accent2"/>
                </a:solidFill>
              </a:rPr>
              <a:t> Finns det ett behov av att skapa ett gemensamt ramverk?</a:t>
            </a:r>
          </a:p>
          <a:p>
            <a:pPr eaLnBrk="1" hangingPunct="1">
              <a:buFontTx/>
              <a:buChar char="-"/>
            </a:pPr>
            <a:r>
              <a:rPr lang="sv-SE" sz="2400" i="1" dirty="0">
                <a:solidFill>
                  <a:schemeClr val="accent2"/>
                </a:solidFill>
              </a:rPr>
              <a:t>Hur kan vi bli bättre på att förebygga fusk?</a:t>
            </a:r>
          </a:p>
        </p:txBody>
      </p:sp>
      <p:pic>
        <p:nvPicPr>
          <p:cNvPr id="5" name="Picture 2" descr="SUHF_logo_u_txt_pms307"/>
          <p:cNvPicPr>
            <a:picLocks noChangeAspect="1" noChangeArrowheads="1"/>
          </p:cNvPicPr>
          <p:nvPr/>
        </p:nvPicPr>
        <p:blipFill>
          <a:blip r:embed="rId2"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406952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 diskussion</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marL="0" indent="0" eaLnBrk="1" hangingPunct="1">
              <a:buNone/>
            </a:pPr>
            <a:r>
              <a:rPr lang="sv-SE" sz="2400" i="1" dirty="0">
                <a:solidFill>
                  <a:schemeClr val="accent2"/>
                </a:solidFill>
              </a:rPr>
              <a:t>Inledning:</a:t>
            </a:r>
          </a:p>
          <a:p>
            <a:pPr marL="0" indent="0" eaLnBrk="1" hangingPunct="1">
              <a:buNone/>
            </a:pPr>
            <a:endParaRPr lang="sv-SE" sz="2400" i="1" dirty="0">
              <a:solidFill>
                <a:schemeClr val="accent2"/>
              </a:solidFill>
            </a:endParaRPr>
          </a:p>
          <a:p>
            <a:pPr marL="0" indent="0" eaLnBrk="1" hangingPunct="1">
              <a:buNone/>
            </a:pPr>
            <a:r>
              <a:rPr lang="sv-SE" sz="2400" i="1" dirty="0">
                <a:solidFill>
                  <a:schemeClr val="accent2"/>
                </a:solidFill>
              </a:rPr>
              <a:t>Diskutera kort följande två fall (en efter varandra)</a:t>
            </a:r>
          </a:p>
          <a:p>
            <a:pPr marL="0" indent="0" eaLnBrk="1" hangingPunct="1">
              <a:buNone/>
            </a:pPr>
            <a:endParaRPr lang="sv-SE" sz="2400" i="1" dirty="0">
              <a:solidFill>
                <a:schemeClr val="accent2"/>
              </a:solidFill>
            </a:endParaRPr>
          </a:p>
          <a:p>
            <a:pPr eaLnBrk="1" hangingPunct="1">
              <a:buFontTx/>
              <a:buChar char="-"/>
            </a:pPr>
            <a:r>
              <a:rPr lang="sv-SE" sz="2400" i="1" dirty="0">
                <a:solidFill>
                  <a:schemeClr val="accent2"/>
                </a:solidFill>
              </a:rPr>
              <a:t>Föreligger fusk? Argumentera!</a:t>
            </a:r>
          </a:p>
          <a:p>
            <a:pPr eaLnBrk="1" hangingPunct="1">
              <a:buFontTx/>
              <a:buChar char="-"/>
            </a:pPr>
            <a:r>
              <a:rPr lang="sv-SE" sz="2400" i="1" dirty="0">
                <a:solidFill>
                  <a:schemeClr val="accent2"/>
                </a:solidFill>
              </a:rPr>
              <a:t>Om ja: vilken påföljd skulle det medföra vid ert lärosäte?</a:t>
            </a:r>
          </a:p>
          <a:p>
            <a:pPr eaLnBrk="1" hangingPunct="1">
              <a:buFontTx/>
              <a:buChar char="-"/>
            </a:pPr>
            <a:r>
              <a:rPr lang="sv-SE" sz="2400" i="1" dirty="0">
                <a:solidFill>
                  <a:schemeClr val="accent2"/>
                </a:solidFill>
              </a:rPr>
              <a:t>Om nej: varför inte?</a:t>
            </a:r>
          </a:p>
          <a:p>
            <a:pPr eaLnBrk="1" hangingPunct="1">
              <a:buFontTx/>
              <a:buChar char="-"/>
            </a:pPr>
            <a:r>
              <a:rPr lang="sv-SE" sz="2400" i="1" dirty="0">
                <a:solidFill>
                  <a:schemeClr val="accent2"/>
                </a:solidFill>
              </a:rPr>
              <a:t>Vad skulle ni vilja undersöka närmare?</a:t>
            </a:r>
          </a:p>
        </p:txBody>
      </p:sp>
      <p:pic>
        <p:nvPicPr>
          <p:cNvPr id="5" name="Picture 2" descr="SUHF_logo_u_txt_pms307"/>
          <p:cNvPicPr>
            <a:picLocks noChangeAspect="1" noChangeArrowheads="1"/>
          </p:cNvPicPr>
          <p:nvPr/>
        </p:nvPicPr>
        <p:blipFill>
          <a:blip r:embed="rId2"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395663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pPr eaLnBrk="1" hangingPunct="1"/>
            <a:r>
              <a:rPr lang="sv-SE" sz="3600" b="1" dirty="0"/>
              <a:t>Disciplinärenden - diskussion</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marL="0" indent="0" eaLnBrk="1" hangingPunct="1">
              <a:buNone/>
            </a:pPr>
            <a:r>
              <a:rPr lang="sv-SE" sz="2400" b="1" i="1" dirty="0">
                <a:solidFill>
                  <a:schemeClr val="accent2"/>
                </a:solidFill>
              </a:rPr>
              <a:t>Fall 1, hemtentamen, fjärde termin</a:t>
            </a:r>
          </a:p>
          <a:p>
            <a:pPr marL="0" indent="0" eaLnBrk="1" hangingPunct="1">
              <a:buNone/>
            </a:pPr>
            <a:r>
              <a:rPr lang="sv-SE" sz="2400" i="1" dirty="0">
                <a:solidFill>
                  <a:schemeClr val="accent2"/>
                </a:solidFill>
              </a:rPr>
              <a:t>Urkund indikerar att student A:s hemtenta uppvisar 62% överensstämning med student B:s examination. I samband med utredning av ärendet uppger A att hen haft omfattande samarbete med B och att läraren uppmuntrat till samarbeten. A medger att överensstämmelserna är omfattande (den omfattar även felstavning av referenser) men att hen inte skrivit av texten. Hen menar att likheterna måste bero på att samarbetet med B varit intensivt; hade hen jämfört texterna och upptäckt den högra graden av likheter hade hen säkert ändrat på det. </a:t>
            </a:r>
          </a:p>
        </p:txBody>
      </p:sp>
      <p:pic>
        <p:nvPicPr>
          <p:cNvPr id="5" name="Picture 2" descr="SUHF_logo_u_txt_pms307"/>
          <p:cNvPicPr>
            <a:picLocks noChangeAspect="1" noChangeArrowheads="1"/>
          </p:cNvPicPr>
          <p:nvPr/>
        </p:nvPicPr>
        <p:blipFill>
          <a:blip r:embed="rId2"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423244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normAutofit/>
          </a:bodyPr>
          <a:lstStyle/>
          <a:p>
            <a:r>
              <a:rPr lang="sv-SE" sz="3600" b="1" dirty="0"/>
              <a:t>Disciplinärenden - diskussion</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marL="0" indent="0" eaLnBrk="1" hangingPunct="1">
              <a:buNone/>
            </a:pPr>
            <a:r>
              <a:rPr lang="sv-SE" sz="2400" b="1" i="1" dirty="0">
                <a:solidFill>
                  <a:schemeClr val="accent2"/>
                </a:solidFill>
              </a:rPr>
              <a:t>Fall 2, salstentamen, fjärde termin</a:t>
            </a:r>
          </a:p>
          <a:p>
            <a:pPr marL="0" indent="0">
              <a:buNone/>
            </a:pPr>
            <a:r>
              <a:rPr lang="sv-SE" sz="2400" i="1" dirty="0">
                <a:solidFill>
                  <a:schemeClr val="accent2"/>
                </a:solidFill>
              </a:rPr>
              <a:t>Studenterna C och D anger att de några dagar efter en tenta upptäckt att inga hjälpmedel varit tillåtna vid den tentan (detta genom en diskussion i en </a:t>
            </a:r>
            <a:r>
              <a:rPr lang="sv-SE" sz="2400" i="1" dirty="0" err="1">
                <a:solidFill>
                  <a:schemeClr val="accent2"/>
                </a:solidFill>
              </a:rPr>
              <a:t>facebook</a:t>
            </a:r>
            <a:r>
              <a:rPr lang="sv-SE" sz="2400" i="1" dirty="0">
                <a:solidFill>
                  <a:schemeClr val="accent2"/>
                </a:solidFill>
              </a:rPr>
              <a:t>-grupp om att det lär har förekommit fusk på tentan). Båda har dock använt miniräknare. Till skillnad från D har C på tentamensblankett t o m angett vilken miniräknare hen använt. Båda går tillsammans till examinator för att meddela att de använt miniräknare under tentan. Båda beklagar sina misstag och hänvisar till att hjälpmedel varit tillåtna vid tidigare tentor.</a:t>
            </a:r>
          </a:p>
        </p:txBody>
      </p:sp>
      <p:pic>
        <p:nvPicPr>
          <p:cNvPr id="5" name="Picture 2" descr="SUHF_logo_u_txt_pms307"/>
          <p:cNvPicPr>
            <a:picLocks noChangeAspect="1" noChangeArrowheads="1"/>
          </p:cNvPicPr>
          <p:nvPr/>
        </p:nvPicPr>
        <p:blipFill>
          <a:blip r:embed="rId2"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136316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 diskussion</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marL="0" indent="0" eaLnBrk="1" hangingPunct="1">
              <a:buNone/>
            </a:pPr>
            <a:endParaRPr lang="sv-SE" sz="2400" i="1" dirty="0">
              <a:solidFill>
                <a:schemeClr val="accent2"/>
              </a:solidFill>
            </a:endParaRPr>
          </a:p>
          <a:p>
            <a:pPr marL="0" indent="0" eaLnBrk="1" hangingPunct="1">
              <a:buNone/>
            </a:pPr>
            <a:r>
              <a:rPr lang="sv-SE" sz="2400" i="1" dirty="0">
                <a:solidFill>
                  <a:schemeClr val="accent2"/>
                </a:solidFill>
              </a:rPr>
              <a:t>Slutsatser, insikter, m </a:t>
            </a:r>
            <a:r>
              <a:rPr lang="sv-SE" sz="2400" i="1" dirty="0" err="1">
                <a:solidFill>
                  <a:schemeClr val="accent2"/>
                </a:solidFill>
              </a:rPr>
              <a:t>m</a:t>
            </a:r>
            <a:endParaRPr lang="sv-SE" sz="2400" i="1" dirty="0">
              <a:solidFill>
                <a:schemeClr val="accent2"/>
              </a:solidFill>
            </a:endParaRPr>
          </a:p>
        </p:txBody>
      </p:sp>
      <p:pic>
        <p:nvPicPr>
          <p:cNvPr id="5" name="Picture 2" descr="SUHF_logo_u_txt_pms307"/>
          <p:cNvPicPr>
            <a:picLocks noChangeAspect="1" noChangeArrowheads="1"/>
          </p:cNvPicPr>
          <p:nvPr/>
        </p:nvPicPr>
        <p:blipFill>
          <a:blip r:embed="rId2"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265855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 fördjupad diskussion 1</a:t>
            </a:r>
          </a:p>
        </p:txBody>
      </p:sp>
      <p:sp>
        <p:nvSpPr>
          <p:cNvPr id="112643" name="Rectangle 3"/>
          <p:cNvSpPr>
            <a:spLocks noGrp="1" noChangeArrowheads="1"/>
          </p:cNvSpPr>
          <p:nvPr>
            <p:ph type="body" idx="1"/>
          </p:nvPr>
        </p:nvSpPr>
        <p:spPr>
          <a:xfrm>
            <a:off x="395536" y="1988840"/>
            <a:ext cx="8280920" cy="4032448"/>
          </a:xfrm>
        </p:spPr>
        <p:txBody>
          <a:bodyPr>
            <a:normAutofit fontScale="92500" lnSpcReduction="20000"/>
          </a:bodyPr>
          <a:lstStyle/>
          <a:p>
            <a:pPr marL="0" lvl="0" indent="0">
              <a:buNone/>
            </a:pPr>
            <a:r>
              <a:rPr lang="sv-SE" dirty="0"/>
              <a:t> </a:t>
            </a:r>
          </a:p>
          <a:p>
            <a:pPr lvl="0"/>
            <a:r>
              <a:rPr lang="sv-SE" dirty="0"/>
              <a:t>Enligt vilka principer utdelas påföljd vid våra lärosäten?</a:t>
            </a:r>
          </a:p>
          <a:p>
            <a:pPr lvl="0"/>
            <a:r>
              <a:rPr lang="sv-SE" dirty="0"/>
              <a:t>Finns det schablontider för avstämning? (Vilka i så fall)</a:t>
            </a:r>
          </a:p>
          <a:p>
            <a:pPr lvl="0"/>
            <a:r>
              <a:rPr lang="sv-SE" dirty="0"/>
              <a:t>Från om med när gäller eventuell avstängning? </a:t>
            </a:r>
          </a:p>
          <a:p>
            <a:pPr lvl="0"/>
            <a:r>
              <a:rPr lang="sv-SE" dirty="0"/>
              <a:t>Vad avstänger vi från? </a:t>
            </a:r>
          </a:p>
          <a:p>
            <a:pPr marL="0" lvl="0" indent="0">
              <a:buNone/>
            </a:pPr>
            <a:endParaRPr lang="sv-SE" dirty="0"/>
          </a:p>
          <a:p>
            <a:pPr lvl="0"/>
            <a:r>
              <a:rPr lang="sv-SE" dirty="0"/>
              <a:t>Hur förebygger vi fusk?</a:t>
            </a:r>
          </a:p>
          <a:p>
            <a:pPr lvl="0"/>
            <a:endParaRPr lang="sv-SE" dirty="0"/>
          </a:p>
          <a:p>
            <a:pPr marL="0" indent="0" eaLnBrk="1" hangingPunct="1">
              <a:buNone/>
            </a:pPr>
            <a:endParaRPr lang="sv-SE" sz="2400" i="1" dirty="0">
              <a:solidFill>
                <a:schemeClr val="accent2"/>
              </a:solidFill>
            </a:endParaRPr>
          </a:p>
        </p:txBody>
      </p:sp>
      <p:pic>
        <p:nvPicPr>
          <p:cNvPr id="5" name="Picture 2" descr="SUHF_logo_u_txt_pms307"/>
          <p:cNvPicPr>
            <a:picLocks noChangeAspect="1" noChangeArrowheads="1"/>
          </p:cNvPicPr>
          <p:nvPr/>
        </p:nvPicPr>
        <p:blipFill>
          <a:blip r:embed="rId2"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1515931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 fördjupad diskussion 2</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marL="0" lvl="0" indent="0">
              <a:buNone/>
            </a:pPr>
            <a:endParaRPr lang="sv-SE" sz="2400" dirty="0"/>
          </a:p>
          <a:p>
            <a:pPr lvl="0"/>
            <a:r>
              <a:rPr lang="sv-SE" sz="2400" dirty="0"/>
              <a:t>Finns det frågor (juridiskt, pedagogiskt, erfarenhetsutbyte, riktlinjer) som vi ska arbeta med tillsammans? Vad och hur i så fall?</a:t>
            </a:r>
          </a:p>
          <a:p>
            <a:pPr lvl="0"/>
            <a:r>
              <a:rPr lang="sv-SE" sz="2400" dirty="0"/>
              <a:t>Finns det, ur ett lärosätesperspektiv, andra frågor som är angelägna att föra nationellt?</a:t>
            </a:r>
          </a:p>
          <a:p>
            <a:pPr marL="0" lvl="0" indent="0">
              <a:buNone/>
            </a:pPr>
            <a:endParaRPr lang="sv-SE" sz="2400" dirty="0"/>
          </a:p>
          <a:p>
            <a:pPr lvl="0"/>
            <a:r>
              <a:rPr lang="sv-SE" sz="2400" dirty="0"/>
              <a:t>Hur går vi vidare?</a:t>
            </a:r>
          </a:p>
          <a:p>
            <a:pPr marL="0" indent="0" eaLnBrk="1" hangingPunct="1">
              <a:buNone/>
            </a:pPr>
            <a:endParaRPr lang="sv-SE" sz="2400" i="1" dirty="0">
              <a:solidFill>
                <a:schemeClr val="accent2"/>
              </a:solidFill>
            </a:endParaRPr>
          </a:p>
        </p:txBody>
      </p:sp>
      <p:pic>
        <p:nvPicPr>
          <p:cNvPr id="5" name="Picture 2" descr="SUHF_logo_u_txt_pms307"/>
          <p:cNvPicPr>
            <a:picLocks noChangeAspect="1" noChangeArrowheads="1"/>
          </p:cNvPicPr>
          <p:nvPr/>
        </p:nvPicPr>
        <p:blipFill>
          <a:blip r:embed="rId2"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02145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836712"/>
            <a:ext cx="8229600" cy="863947"/>
          </a:xfrm>
        </p:spPr>
        <p:txBody>
          <a:bodyPr/>
          <a:lstStyle/>
          <a:p>
            <a:r>
              <a:rPr lang="sv-SE" sz="3600" b="1" dirty="0"/>
              <a:t>Disciplinärenden </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marL="0" indent="0" eaLnBrk="1" hangingPunct="1">
              <a:buNone/>
            </a:pPr>
            <a:r>
              <a:rPr lang="sv-SE" sz="2400" i="1" dirty="0">
                <a:solidFill>
                  <a:schemeClr val="accent2"/>
                </a:solidFill>
                <a:hlinkClick r:id="rId2"/>
              </a:rPr>
              <a:t>Lars.alberius@suhf.se</a:t>
            </a:r>
            <a:endParaRPr lang="sv-SE" sz="2400" i="1" dirty="0">
              <a:solidFill>
                <a:schemeClr val="accent2"/>
              </a:solidFill>
            </a:endParaRPr>
          </a:p>
          <a:p>
            <a:pPr marL="0" indent="0" eaLnBrk="1" hangingPunct="1">
              <a:buNone/>
            </a:pPr>
            <a:r>
              <a:rPr lang="sv-SE" sz="2400" i="1" dirty="0" err="1">
                <a:solidFill>
                  <a:schemeClr val="accent2"/>
                </a:solidFill>
              </a:rPr>
              <a:t>Cc</a:t>
            </a:r>
            <a:r>
              <a:rPr lang="sv-SE" sz="2400" i="1">
                <a:solidFill>
                  <a:schemeClr val="accent2"/>
                </a:solidFill>
              </a:rPr>
              <a:t>: M</a:t>
            </a:r>
          </a:p>
          <a:p>
            <a:pPr marL="0" indent="0" eaLnBrk="1" hangingPunct="1">
              <a:buNone/>
            </a:pPr>
            <a:r>
              <a:rPr lang="sv-SE" sz="2400" i="1">
                <a:solidFill>
                  <a:schemeClr val="accent2"/>
                </a:solidFill>
              </a:rPr>
              <a:t>artin</a:t>
            </a:r>
            <a:r>
              <a:rPr lang="sv-SE" sz="2400" i="1" dirty="0">
                <a:solidFill>
                  <a:schemeClr val="accent2"/>
                </a:solidFill>
              </a:rPr>
              <a:t>.hellstrom@hv.se</a:t>
            </a:r>
          </a:p>
        </p:txBody>
      </p:sp>
      <p:pic>
        <p:nvPicPr>
          <p:cNvPr id="5" name="Picture 2" descr="SUHF_logo_u_txt_pms307"/>
          <p:cNvPicPr>
            <a:picLocks noChangeAspect="1" noChangeArrowheads="1"/>
          </p:cNvPicPr>
          <p:nvPr/>
        </p:nvPicPr>
        <p:blipFill>
          <a:blip r:embed="rId3"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9083085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1958</TotalTime>
  <Words>429</Words>
  <Application>Microsoft Office PowerPoint</Application>
  <PresentationFormat>Bildspel på skärmen (4:3)</PresentationFormat>
  <Paragraphs>56</Paragraphs>
  <Slides>12</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12</vt:i4>
      </vt:variant>
    </vt:vector>
  </HeadingPairs>
  <TitlesOfParts>
    <vt:vector size="15" baseType="lpstr">
      <vt:lpstr>Arial</vt:lpstr>
      <vt:lpstr>Calibri</vt:lpstr>
      <vt:lpstr>Office-tema</vt:lpstr>
      <vt:lpstr>En heldag om disciplinfrågor</vt:lpstr>
      <vt:lpstr>Disciplinärenden - diskussion</vt:lpstr>
      <vt:lpstr>Disciplinärenden - diskussion</vt:lpstr>
      <vt:lpstr>Disciplinärenden - diskussion</vt:lpstr>
      <vt:lpstr>Disciplinärenden - diskussion</vt:lpstr>
      <vt:lpstr>Disciplinärenden - diskussion</vt:lpstr>
      <vt:lpstr>Disciplinärenden – fördjupad diskussion 1</vt:lpstr>
      <vt:lpstr>Disciplinärenden – fördjupad diskussion 2</vt:lpstr>
      <vt:lpstr>Disciplinärenden </vt:lpstr>
      <vt:lpstr>Disciplinärenden - dokument</vt:lpstr>
      <vt:lpstr>Disciplinärenden - dokument</vt:lpstr>
      <vt:lpstr>Disciplinärenden - dokument</vt:lpstr>
    </vt:vector>
  </TitlesOfParts>
  <Company>Lunds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irev-akm</dc:creator>
  <cp:lastModifiedBy>Lars Alberius</cp:lastModifiedBy>
  <cp:revision>271</cp:revision>
  <dcterms:created xsi:type="dcterms:W3CDTF">2010-09-26T16:26:43Z</dcterms:created>
  <dcterms:modified xsi:type="dcterms:W3CDTF">2020-01-15T12:13:38Z</dcterms:modified>
</cp:coreProperties>
</file>