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71" r:id="rId3"/>
    <p:sldId id="272" r:id="rId4"/>
    <p:sldId id="273" r:id="rId5"/>
    <p:sldId id="280" r:id="rId6"/>
    <p:sldId id="257" r:id="rId7"/>
    <p:sldId id="258" r:id="rId8"/>
    <p:sldId id="278" r:id="rId9"/>
    <p:sldId id="259" r:id="rId10"/>
    <p:sldId id="261" r:id="rId11"/>
    <p:sldId id="281" r:id="rId12"/>
    <p:sldId id="262" r:id="rId13"/>
    <p:sldId id="263" r:id="rId14"/>
    <p:sldId id="264" r:id="rId15"/>
    <p:sldId id="270" r:id="rId16"/>
  </p:sldIdLst>
  <p:sldSz cx="9144000" cy="5143500" type="screen16x9"/>
  <p:notesSz cx="6797675" cy="99266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9">
          <p15:clr>
            <a:srgbClr val="A4A3A4"/>
          </p15:clr>
        </p15:guide>
        <p15:guide id="2" pos="41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4C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 snapToObjects="1" showGuides="1">
      <p:cViewPr varScale="1">
        <p:scale>
          <a:sx n="167" d="100"/>
          <a:sy n="167" d="100"/>
        </p:scale>
        <p:origin x="298" y="120"/>
      </p:cViewPr>
      <p:guideLst>
        <p:guide orient="horz" pos="849"/>
        <p:guide pos="416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ersw\AppData\Local\Microsoft\Windows\INetCache\Content.Outlook\VSIBH67A\Fusk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'Diagram 2'!$F$24:$F$31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'Diagram 2'!$G$24:$G$31</c:f>
              <c:numCache>
                <c:formatCode>General</c:formatCode>
                <c:ptCount val="8"/>
                <c:pt idx="0">
                  <c:v>0.25</c:v>
                </c:pt>
                <c:pt idx="1">
                  <c:v>0.26</c:v>
                </c:pt>
                <c:pt idx="2">
                  <c:v>0.25</c:v>
                </c:pt>
                <c:pt idx="3">
                  <c:v>0.26</c:v>
                </c:pt>
                <c:pt idx="4">
                  <c:v>0.3</c:v>
                </c:pt>
                <c:pt idx="7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17-4F4F-AF2C-45AD3FCFF8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0751119"/>
        <c:axId val="1"/>
      </c:barChart>
      <c:catAx>
        <c:axId val="510751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10751119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v-SE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sz="quarter" idx="10"/>
          </p:nvPr>
        </p:nvSpPr>
        <p:spPr>
          <a:xfrm>
            <a:off x="-4763" y="0"/>
            <a:ext cx="6615113" cy="5151438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988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 en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864000" y="491068"/>
            <a:ext cx="7614929" cy="951444"/>
          </a:xfrm>
        </p:spPr>
        <p:txBody>
          <a:bodyPr lIns="0" tIns="0" rIns="0" bIns="0" anchor="b" anchorCtr="0">
            <a:noAutofit/>
          </a:bodyPr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text 9"/>
          <p:cNvSpPr>
            <a:spLocks noGrp="1"/>
          </p:cNvSpPr>
          <p:nvPr>
            <p:ph type="body" sz="quarter" idx="13"/>
          </p:nvPr>
        </p:nvSpPr>
        <p:spPr>
          <a:xfrm>
            <a:off x="863998" y="1800001"/>
            <a:ext cx="7614931" cy="2721200"/>
          </a:xfrm>
          <a:prstGeom prst="rect">
            <a:avLst/>
          </a:prstGeom>
        </p:spPr>
        <p:txBody>
          <a:bodyPr/>
          <a:lstStyle>
            <a:lvl1pPr marL="180000" indent="-180000">
              <a:buFont typeface="Arial"/>
              <a:buChar char="•"/>
              <a:defRPr/>
            </a:lvl1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276237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bild 11"/>
          <p:cNvSpPr>
            <a:spLocks noGrp="1"/>
          </p:cNvSpPr>
          <p:nvPr>
            <p:ph type="pic" sz="quarter" idx="10"/>
          </p:nvPr>
        </p:nvSpPr>
        <p:spPr>
          <a:xfrm>
            <a:off x="-4763" y="0"/>
            <a:ext cx="4379913" cy="5164138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752000" y="491067"/>
            <a:ext cx="4114800" cy="945593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800"/>
              </a:lnSpc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52000" y="1800000"/>
            <a:ext cx="4114800" cy="24170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222278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med två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491068"/>
            <a:ext cx="7614929" cy="951444"/>
          </a:xfrm>
        </p:spPr>
        <p:txBody>
          <a:bodyPr lIns="0" tIns="0" rIns="0" bIns="0" anchor="b" anchorCtr="0">
            <a:noAutofit/>
          </a:bodyPr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3"/>
          </p:nvPr>
        </p:nvSpPr>
        <p:spPr>
          <a:xfrm>
            <a:off x="863999" y="1800000"/>
            <a:ext cx="3589468" cy="2732313"/>
          </a:xfrm>
          <a:prstGeom prst="rect">
            <a:avLst/>
          </a:prstGeom>
        </p:spPr>
        <p:txBody>
          <a:bodyPr/>
          <a:lstStyle>
            <a:lvl1pPr marL="180000" indent="-180000">
              <a:buFont typeface="Arial"/>
              <a:buChar char="•"/>
              <a:defRPr/>
            </a:lvl1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/>
          </p:nvPr>
        </p:nvSpPr>
        <p:spPr>
          <a:xfrm>
            <a:off x="4889062" y="1800000"/>
            <a:ext cx="3589867" cy="2732313"/>
          </a:xfrm>
          <a:prstGeom prst="rect">
            <a:avLst/>
          </a:prstGeom>
        </p:spPr>
        <p:txBody>
          <a:bodyPr/>
          <a:lstStyle>
            <a:lvl1pPr marL="180000">
              <a:defRPr/>
            </a:lvl1pPr>
            <a:lvl2pPr marL="180000">
              <a:defRPr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882430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med tvåspalt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text 9"/>
          <p:cNvSpPr>
            <a:spLocks noGrp="1"/>
          </p:cNvSpPr>
          <p:nvPr>
            <p:ph type="body" sz="quarter" idx="13"/>
          </p:nvPr>
        </p:nvSpPr>
        <p:spPr>
          <a:xfrm>
            <a:off x="863999" y="838200"/>
            <a:ext cx="3589468" cy="3694113"/>
          </a:xfrm>
          <a:prstGeom prst="rect">
            <a:avLst/>
          </a:prstGeom>
        </p:spPr>
        <p:txBody>
          <a:bodyPr/>
          <a:lstStyle>
            <a:lvl1pPr marL="180000" indent="-180000">
              <a:buFont typeface="Arial"/>
              <a:buChar char="•"/>
              <a:defRPr/>
            </a:lvl1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/>
          </p:nvPr>
        </p:nvSpPr>
        <p:spPr>
          <a:xfrm>
            <a:off x="4889062" y="838200"/>
            <a:ext cx="3589867" cy="3694113"/>
          </a:xfrm>
          <a:prstGeom prst="rect">
            <a:avLst/>
          </a:prstGeom>
        </p:spPr>
        <p:txBody>
          <a:bodyPr/>
          <a:lstStyle>
            <a:lvl1pPr marL="180000">
              <a:defRPr/>
            </a:lvl1pPr>
            <a:lvl2pPr marL="180000">
              <a:defRPr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668529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med lite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491068"/>
            <a:ext cx="7614929" cy="951444"/>
          </a:xfrm>
        </p:spPr>
        <p:txBody>
          <a:bodyPr lIns="0" tIns="0" rIns="0" bIns="0" anchor="b" anchorCtr="0">
            <a:noAutofit/>
          </a:bodyPr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3"/>
          </p:nvPr>
        </p:nvSpPr>
        <p:spPr>
          <a:xfrm>
            <a:off x="863999" y="1800000"/>
            <a:ext cx="3589468" cy="2732313"/>
          </a:xfrm>
          <a:prstGeom prst="rect">
            <a:avLst/>
          </a:prstGeom>
        </p:spPr>
        <p:txBody>
          <a:bodyPr/>
          <a:lstStyle>
            <a:lvl1pPr marL="180000" indent="-180000">
              <a:buFont typeface="Arial"/>
              <a:buChar char="•"/>
              <a:defRPr/>
            </a:lvl1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</p:txBody>
      </p:sp>
      <p:sp>
        <p:nvSpPr>
          <p:cNvPr id="4" name="Platshållare för bild 3"/>
          <p:cNvSpPr>
            <a:spLocks noGrp="1"/>
          </p:cNvSpPr>
          <p:nvPr>
            <p:ph type="pic" sz="quarter" idx="14"/>
          </p:nvPr>
        </p:nvSpPr>
        <p:spPr>
          <a:xfrm>
            <a:off x="4879976" y="1800225"/>
            <a:ext cx="3598954" cy="2732088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22888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med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491068"/>
            <a:ext cx="7614929" cy="951444"/>
          </a:xfrm>
        </p:spPr>
        <p:txBody>
          <a:bodyPr lIns="0" tIns="0" rIns="0" bIns="0" anchor="b" anchorCtr="0">
            <a:noAutofit/>
          </a:bodyPr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3"/>
          </p:nvPr>
        </p:nvSpPr>
        <p:spPr>
          <a:xfrm>
            <a:off x="863999" y="1800000"/>
            <a:ext cx="3589468" cy="2732313"/>
          </a:xfrm>
          <a:prstGeom prst="rect">
            <a:avLst/>
          </a:prstGeom>
        </p:spPr>
        <p:txBody>
          <a:bodyPr/>
          <a:lstStyle>
            <a:lvl1pPr marL="180000" indent="-180000">
              <a:buFont typeface="Arial"/>
              <a:buChar char="•"/>
              <a:defRPr/>
            </a:lvl1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</p:txBody>
      </p:sp>
      <p:sp>
        <p:nvSpPr>
          <p:cNvPr id="5" name="Platshållare för diagram 4"/>
          <p:cNvSpPr>
            <a:spLocks noGrp="1"/>
          </p:cNvSpPr>
          <p:nvPr>
            <p:ph type="chart" sz="quarter" idx="15"/>
          </p:nvPr>
        </p:nvSpPr>
        <p:spPr>
          <a:xfrm>
            <a:off x="4879975" y="1800000"/>
            <a:ext cx="3598863" cy="2732313"/>
          </a:xfrm>
        </p:spPr>
        <p:txBody>
          <a:bodyPr/>
          <a:lstStyle/>
          <a:p>
            <a:r>
              <a:rPr lang="sv-SE" smtClean="0"/>
              <a:t>Klicka på ikonen för att lägga till ett diagram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6503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864000" y="491068"/>
            <a:ext cx="7614929" cy="951444"/>
          </a:xfrm>
        </p:spPr>
        <p:txBody>
          <a:bodyPr lIns="0" tIns="0" rIns="0" bIns="0" anchor="b" anchorCtr="0">
            <a:noAutofit/>
          </a:bodyPr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8151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7449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pic>
        <p:nvPicPr>
          <p:cNvPr id="8" name="Bildobjekt 7" descr="UKA_logo2015_sv_rgb_pos.ai"/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6" t="21157" r="7673" b="20204"/>
          <a:stretch/>
        </p:blipFill>
        <p:spPr>
          <a:xfrm>
            <a:off x="7679593" y="4659982"/>
            <a:ext cx="1190969" cy="327548"/>
          </a:xfrm>
          <a:prstGeom prst="rect">
            <a:avLst/>
          </a:prstGeom>
        </p:spPr>
      </p:pic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</p:txBody>
      </p:sp>
      <p:pic>
        <p:nvPicPr>
          <p:cNvPr id="5" name="Bildobjekt 4" descr="gul-bård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31" y="0"/>
            <a:ext cx="373075" cy="5151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446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52" r:id="rId4"/>
    <p:sldLayoutId id="2147483657" r:id="rId5"/>
    <p:sldLayoutId id="2147483658" r:id="rId6"/>
    <p:sldLayoutId id="2147483659" r:id="rId7"/>
    <p:sldLayoutId id="2147483656" r:id="rId8"/>
    <p:sldLayoutId id="2147483655" r:id="rId9"/>
  </p:sldLayoutIdLst>
  <p:txStyles>
    <p:titleStyle>
      <a:lvl1pPr algn="l" defTabSz="457200" rtl="0" eaLnBrk="1" latinLnBrk="0" hangingPunct="1">
        <a:lnSpc>
          <a:spcPts val="4000"/>
        </a:lnSpc>
        <a:spcBef>
          <a:spcPct val="0"/>
        </a:spcBef>
        <a:buNone/>
        <a:defRPr sz="3800" kern="1200" spc="-20">
          <a:solidFill>
            <a:srgbClr val="354C7D"/>
          </a:solidFill>
          <a:latin typeface="Arial"/>
          <a:ea typeface="+mj-ea"/>
          <a:cs typeface="Arial"/>
        </a:defRPr>
      </a:lvl1pPr>
    </p:titleStyle>
    <p:bodyStyle>
      <a:lvl1pPr marL="180000" indent="-180000" algn="l" defTabSz="457200" rtl="0" eaLnBrk="1" latinLnBrk="0" hangingPunct="1">
        <a:lnSpc>
          <a:spcPts val="2500"/>
        </a:lnSpc>
        <a:spcBef>
          <a:spcPts val="0"/>
        </a:spcBef>
        <a:spcAft>
          <a:spcPts val="600"/>
        </a:spcAft>
        <a:buSzPct val="100000"/>
        <a:buFont typeface="Arial"/>
        <a:buChar char="•"/>
        <a:defRPr sz="1800" kern="1200">
          <a:solidFill>
            <a:srgbClr val="354C7D"/>
          </a:solidFill>
          <a:latin typeface="Arial"/>
          <a:ea typeface="+mn-ea"/>
          <a:cs typeface="Arial"/>
        </a:defRPr>
      </a:lvl1pPr>
      <a:lvl2pPr marL="396000" indent="-180000" algn="l" defTabSz="457200" rtl="0" eaLnBrk="1" latinLnBrk="0" hangingPunct="1">
        <a:lnSpc>
          <a:spcPts val="2500"/>
        </a:lnSpc>
        <a:spcBef>
          <a:spcPts val="0"/>
        </a:spcBef>
        <a:spcAft>
          <a:spcPts val="600"/>
        </a:spcAft>
        <a:buFont typeface="Arial"/>
        <a:buChar char="•"/>
        <a:defRPr sz="1800" kern="1200">
          <a:solidFill>
            <a:srgbClr val="354C7D"/>
          </a:solidFill>
          <a:latin typeface="Arial"/>
          <a:ea typeface="+mn-ea"/>
          <a:cs typeface="Arial"/>
        </a:defRPr>
      </a:lvl2pPr>
      <a:lvl3pPr marL="180000" indent="-180000" algn="l" defTabSz="457200" rtl="0" eaLnBrk="1" latinLnBrk="0" hangingPunct="1">
        <a:lnSpc>
          <a:spcPts val="2400"/>
        </a:lnSpc>
        <a:spcBef>
          <a:spcPts val="0"/>
        </a:spcBef>
        <a:spcAft>
          <a:spcPts val="800"/>
        </a:spcAft>
        <a:buFont typeface="Arial"/>
        <a:buChar char="•"/>
        <a:defRPr sz="1800" kern="1200">
          <a:solidFill>
            <a:srgbClr val="354C7D"/>
          </a:solidFill>
          <a:latin typeface="Arial"/>
          <a:ea typeface="+mn-ea"/>
          <a:cs typeface="Arial"/>
        </a:defRPr>
      </a:lvl3pPr>
      <a:lvl4pPr marL="180000" indent="-180000" algn="l" defTabSz="457200" rtl="0" eaLnBrk="1" latinLnBrk="0" hangingPunct="1">
        <a:lnSpc>
          <a:spcPts val="2400"/>
        </a:lnSpc>
        <a:spcBef>
          <a:spcPts val="0"/>
        </a:spcBef>
        <a:spcAft>
          <a:spcPts val="800"/>
        </a:spcAft>
        <a:buFont typeface="Arial"/>
        <a:buChar char="•"/>
        <a:defRPr sz="1800" kern="1200">
          <a:solidFill>
            <a:srgbClr val="354C7D"/>
          </a:solidFill>
          <a:latin typeface="Arial"/>
          <a:ea typeface="+mn-ea"/>
          <a:cs typeface="Arial"/>
        </a:defRPr>
      </a:lvl4pPr>
      <a:lvl5pPr marL="180000" indent="-1800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354C7D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Disciplinärenden 2018 vid universitet och högskolor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1. fusklappar och otillåtna hjälpmedel </a:t>
            </a:r>
          </a:p>
          <a:p>
            <a:pPr marL="0" indent="0">
              <a:buNone/>
            </a:pPr>
            <a:r>
              <a:rPr lang="sv-SE" dirty="0"/>
              <a:t>2. otillåtet samarbete </a:t>
            </a:r>
          </a:p>
          <a:p>
            <a:pPr marL="0" indent="0">
              <a:buNone/>
            </a:pPr>
            <a:r>
              <a:rPr lang="sv-SE" dirty="0"/>
              <a:t>3. plagiat och fabrikation </a:t>
            </a:r>
          </a:p>
          <a:p>
            <a:pPr marL="0" indent="0">
              <a:buNone/>
            </a:pPr>
            <a:r>
              <a:rPr lang="sv-SE" dirty="0"/>
              <a:t>4. förfalskning av dokument </a:t>
            </a:r>
          </a:p>
          <a:p>
            <a:pPr marL="0" indent="0">
              <a:buNone/>
            </a:pPr>
            <a:r>
              <a:rPr lang="sv-SE" dirty="0"/>
              <a:t>5. störande av undervisningen eller verksamheten i övrigt </a:t>
            </a:r>
          </a:p>
          <a:p>
            <a:pPr marL="0" indent="0">
              <a:buNone/>
            </a:pPr>
            <a:r>
              <a:rPr lang="sv-SE" dirty="0"/>
              <a:t>6. sexuella eller etniska trakasserier.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6231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3901" y="1073426"/>
            <a:ext cx="3949818" cy="3922436"/>
          </a:xfrm>
          <a:prstGeom prst="rect">
            <a:avLst/>
          </a:prstGeom>
        </p:spPr>
      </p:pic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864001" y="491068"/>
            <a:ext cx="7484870" cy="379158"/>
          </a:xfrm>
        </p:spPr>
        <p:txBody>
          <a:bodyPr/>
          <a:lstStyle/>
          <a:p>
            <a:r>
              <a:rPr lang="sv-SE" sz="1400" smtClean="0"/>
              <a:t>Diagram 4. </a:t>
            </a:r>
            <a:r>
              <a:rPr lang="sv-SE" sz="1400" dirty="0" smtClean="0"/>
              <a:t>Antal avstängningar (</a:t>
            </a:r>
            <a:r>
              <a:rPr lang="sv-SE" sz="1400" dirty="0" err="1" smtClean="0"/>
              <a:t>Avst</a:t>
            </a:r>
            <a:r>
              <a:rPr lang="sv-SE" sz="1400" dirty="0" smtClean="0"/>
              <a:t>.) och varningar (</a:t>
            </a:r>
            <a:r>
              <a:rPr lang="sv-SE" sz="1400" dirty="0" err="1" smtClean="0"/>
              <a:t>Varn</a:t>
            </a:r>
            <a:r>
              <a:rPr lang="sv-SE" sz="1400" dirty="0" smtClean="0"/>
              <a:t>.) per disciplinkategori 2011-2018.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362678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3078" y="371799"/>
            <a:ext cx="7614929" cy="951444"/>
          </a:xfrm>
        </p:spPr>
        <p:txBody>
          <a:bodyPr/>
          <a:lstStyle/>
          <a:p>
            <a:r>
              <a:rPr lang="sv-SE" sz="2000" dirty="0" smtClean="0"/>
              <a:t>Diagram 5. Antal avstängningar och varningar 2011-2018. </a:t>
            </a:r>
            <a:endParaRPr lang="sv-SE" sz="20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666" y="1693242"/>
            <a:ext cx="3190875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102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144" y="391283"/>
            <a:ext cx="5039195" cy="4239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97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1342" y="346364"/>
            <a:ext cx="4926156" cy="413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53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583" y="220901"/>
            <a:ext cx="5435326" cy="4532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57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87875" y="3853393"/>
            <a:ext cx="7614929" cy="951444"/>
          </a:xfrm>
        </p:spPr>
        <p:txBody>
          <a:bodyPr/>
          <a:lstStyle/>
          <a:p>
            <a:r>
              <a:rPr lang="sv-SE" dirty="0" smtClean="0"/>
              <a:t>Det finns </a:t>
            </a:r>
            <a:r>
              <a:rPr lang="sv-SE" b="1" dirty="0"/>
              <a:t>3</a:t>
            </a:r>
            <a:r>
              <a:rPr lang="sv-SE" dirty="0" smtClean="0"/>
              <a:t> olika typer av statistiker:</a:t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r>
              <a:rPr lang="sv-SE" b="1" dirty="0" smtClean="0"/>
              <a:t>1.</a:t>
            </a:r>
            <a:r>
              <a:rPr lang="sv-SE" dirty="0" smtClean="0"/>
              <a:t> De som kan räkna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r>
              <a:rPr lang="sv-SE" b="1" dirty="0" smtClean="0"/>
              <a:t>2.</a:t>
            </a:r>
            <a:r>
              <a:rPr lang="sv-SE" dirty="0" smtClean="0"/>
              <a:t> De som inte kan räkna</a:t>
            </a:r>
            <a:br>
              <a:rPr lang="sv-SE" dirty="0" smtClean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452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46385" y="2919943"/>
            <a:ext cx="4781550" cy="951444"/>
          </a:xfrm>
        </p:spPr>
        <p:txBody>
          <a:bodyPr/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>Verksjurist</a:t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>Pontus Kyrk</a:t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>pontus.kyrk@uka.se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9498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87800" y="2072218"/>
            <a:ext cx="7614929" cy="951444"/>
          </a:xfrm>
        </p:spPr>
        <p:txBody>
          <a:bodyPr/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r>
              <a:rPr lang="sv-SE" sz="2400" dirty="0" smtClean="0">
                <a:solidFill>
                  <a:schemeClr val="tx1"/>
                </a:solidFill>
              </a:rPr>
              <a:t>”Man ska bara lita på statistik när man själv har fått förfalska den”</a:t>
            </a:r>
            <a:br>
              <a:rPr lang="sv-SE" sz="2400" dirty="0" smtClean="0">
                <a:solidFill>
                  <a:schemeClr val="tx1"/>
                </a:solidFill>
              </a:rPr>
            </a:br>
            <a:r>
              <a:rPr lang="sv-SE" sz="2400" dirty="0" smtClean="0">
                <a:solidFill>
                  <a:schemeClr val="tx1"/>
                </a:solidFill>
              </a:rPr>
              <a:t>Winston Churchill</a:t>
            </a:r>
            <a:endParaRPr lang="sv-S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39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2162175" y="1543735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”Det </a:t>
            </a:r>
            <a:r>
              <a:rPr lang="sv-SE" sz="2400" dirty="0">
                <a:solidFill>
                  <a:srgbClr val="222222"/>
                </a:solidFill>
                <a:latin typeface="Arial" panose="020B0604020202020204" pitchFamily="34" charset="0"/>
              </a:rPr>
              <a:t>finns tre </a:t>
            </a:r>
            <a:r>
              <a:rPr lang="sv-SE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sorters</a:t>
            </a:r>
            <a:r>
              <a:rPr lang="sv-SE" sz="2400" dirty="0">
                <a:latin typeface="Arial" panose="020B0604020202020204" pitchFamily="34" charset="0"/>
              </a:rPr>
              <a:t> </a:t>
            </a:r>
            <a:r>
              <a:rPr lang="sv-SE" sz="2400" dirty="0" smtClean="0">
                <a:latin typeface="Arial" panose="020B0604020202020204" pitchFamily="34" charset="0"/>
              </a:rPr>
              <a:t>lögn</a:t>
            </a:r>
            <a:r>
              <a:rPr lang="sv-SE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: </a:t>
            </a:r>
            <a:r>
              <a:rPr lang="sv-SE" sz="2400" dirty="0">
                <a:solidFill>
                  <a:srgbClr val="222222"/>
                </a:solidFill>
                <a:latin typeface="Arial" panose="020B0604020202020204" pitchFamily="34" charset="0"/>
              </a:rPr>
              <a:t>lögn, förbannad lögn och </a:t>
            </a:r>
            <a:r>
              <a:rPr lang="sv-SE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statistik”</a:t>
            </a:r>
          </a:p>
          <a:p>
            <a:endParaRPr lang="sv-SE" sz="24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sv-SE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Mark Twain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13544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2658676" y="1947372"/>
            <a:ext cx="4947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400" b="1" dirty="0">
                <a:solidFill>
                  <a:srgbClr val="1E2D37"/>
                </a:solidFill>
                <a:latin typeface="Georgia" panose="02040502050405020303" pitchFamily="18" charset="0"/>
              </a:rPr>
              <a:t>"Illa är det och värre blir det."</a:t>
            </a:r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390180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9935" y="311855"/>
            <a:ext cx="4345045" cy="4665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38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51498"/>
              </p:ext>
            </p:extLst>
          </p:nvPr>
        </p:nvGraphicFramePr>
        <p:xfrm>
          <a:off x="1383431" y="733955"/>
          <a:ext cx="4876800" cy="4857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89046115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2215929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78554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5244228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687003990"/>
                    </a:ext>
                  </a:extLst>
                </a:gridCol>
              </a:tblGrid>
              <a:tr h="161925">
                <a:tc gridSpan="5">
                  <a:txBody>
                    <a:bodyPr/>
                    <a:lstStyle/>
                    <a:p>
                      <a:pPr algn="l" fontAlgn="b"/>
                      <a:r>
                        <a:rPr lang="sv-SE" sz="1000" b="1" u="none" strike="noStrike">
                          <a:solidFill>
                            <a:schemeClr val="tx1"/>
                          </a:solidFill>
                          <a:effectLst/>
                        </a:rPr>
                        <a:t>Diagram 2. Andel disciplinåtgärder i procent av hela utbildningsvolymen (antal avstängda</a:t>
                      </a:r>
                      <a:endParaRPr lang="sv-SE" sz="10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910102"/>
                  </a:ext>
                </a:extLst>
              </a:tr>
              <a:tr h="161925">
                <a:tc gridSpan="5">
                  <a:txBody>
                    <a:bodyPr/>
                    <a:lstStyle/>
                    <a:p>
                      <a:pPr algn="l" fontAlgn="b"/>
                      <a:r>
                        <a:rPr lang="sv-SE" sz="1000" b="1" u="none" strike="noStrike">
                          <a:solidFill>
                            <a:schemeClr val="tx1"/>
                          </a:solidFill>
                          <a:effectLst/>
                        </a:rPr>
                        <a:t>och varnade avstängda och varnade studenter/antal helårsstudenter), år 2011-2015, 2018</a:t>
                      </a:r>
                      <a:endParaRPr lang="sv-SE" sz="10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25929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Observera skalan, 0 till 1 procent!</a:t>
                      </a:r>
                      <a:endParaRPr lang="sv-SE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2997388"/>
                  </a:ext>
                </a:extLst>
              </a:tr>
            </a:tbl>
          </a:graphicData>
        </a:graphic>
      </p:graphicFrame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0843050"/>
              </p:ext>
            </p:extLst>
          </p:nvPr>
        </p:nvGraphicFramePr>
        <p:xfrm>
          <a:off x="1444978" y="136720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600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71937"/>
              </p:ext>
            </p:extLst>
          </p:nvPr>
        </p:nvGraphicFramePr>
        <p:xfrm>
          <a:off x="2294792" y="79128"/>
          <a:ext cx="4264269" cy="49588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0491">
                  <a:extLst>
                    <a:ext uri="{9D8B030D-6E8A-4147-A177-3AD203B41FA5}">
                      <a16:colId xmlns:a16="http://schemas.microsoft.com/office/drawing/2014/main" val="3834862069"/>
                    </a:ext>
                  </a:extLst>
                </a:gridCol>
                <a:gridCol w="524834">
                  <a:extLst>
                    <a:ext uri="{9D8B030D-6E8A-4147-A177-3AD203B41FA5}">
                      <a16:colId xmlns:a16="http://schemas.microsoft.com/office/drawing/2014/main" val="4090061668"/>
                    </a:ext>
                  </a:extLst>
                </a:gridCol>
                <a:gridCol w="360822">
                  <a:extLst>
                    <a:ext uri="{9D8B030D-6E8A-4147-A177-3AD203B41FA5}">
                      <a16:colId xmlns:a16="http://schemas.microsoft.com/office/drawing/2014/main" val="3918986433"/>
                    </a:ext>
                  </a:extLst>
                </a:gridCol>
                <a:gridCol w="360822">
                  <a:extLst>
                    <a:ext uri="{9D8B030D-6E8A-4147-A177-3AD203B41FA5}">
                      <a16:colId xmlns:a16="http://schemas.microsoft.com/office/drawing/2014/main" val="1565506349"/>
                    </a:ext>
                  </a:extLst>
                </a:gridCol>
                <a:gridCol w="360822">
                  <a:extLst>
                    <a:ext uri="{9D8B030D-6E8A-4147-A177-3AD203B41FA5}">
                      <a16:colId xmlns:a16="http://schemas.microsoft.com/office/drawing/2014/main" val="1979972781"/>
                    </a:ext>
                  </a:extLst>
                </a:gridCol>
                <a:gridCol w="360822">
                  <a:extLst>
                    <a:ext uri="{9D8B030D-6E8A-4147-A177-3AD203B41FA5}">
                      <a16:colId xmlns:a16="http://schemas.microsoft.com/office/drawing/2014/main" val="869457830"/>
                    </a:ext>
                  </a:extLst>
                </a:gridCol>
                <a:gridCol w="360822">
                  <a:extLst>
                    <a:ext uri="{9D8B030D-6E8A-4147-A177-3AD203B41FA5}">
                      <a16:colId xmlns:a16="http://schemas.microsoft.com/office/drawing/2014/main" val="781175691"/>
                    </a:ext>
                  </a:extLst>
                </a:gridCol>
                <a:gridCol w="524834">
                  <a:extLst>
                    <a:ext uri="{9D8B030D-6E8A-4147-A177-3AD203B41FA5}">
                      <a16:colId xmlns:a16="http://schemas.microsoft.com/office/drawing/2014/main" val="2738079216"/>
                    </a:ext>
                  </a:extLst>
                </a:gridCol>
              </a:tblGrid>
              <a:tr h="112701">
                <a:tc gridSpan="7"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Tabell 1. Andelen och antalet avstängningar och varningar per lärosäte år 2018.</a:t>
                      </a:r>
                      <a:endParaRPr lang="sv-SE" sz="400" b="1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v-SE" sz="400" b="0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1949688134"/>
                  </a:ext>
                </a:extLst>
              </a:tr>
              <a:tr h="112701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Andelen av antalet helårsstudenter 2018.</a:t>
                      </a:r>
                      <a:endParaRPr lang="sv-SE" sz="400" b="1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3296805517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 </a:t>
                      </a:r>
                      <a:endParaRPr lang="sv-SE" sz="400" b="1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u="none" strike="noStrike">
                          <a:effectLst/>
                        </a:rPr>
                        <a:t>Andel</a:t>
                      </a:r>
                      <a:endParaRPr lang="sv-SE" sz="400" b="1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u="none" strike="noStrike">
                          <a:effectLst/>
                        </a:rPr>
                        <a:t> </a:t>
                      </a:r>
                      <a:endParaRPr lang="sv-SE" sz="400" b="0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u="none" strike="noStrike">
                          <a:effectLst/>
                        </a:rPr>
                        <a:t> </a:t>
                      </a:r>
                      <a:endParaRPr lang="sv-SE" sz="400" b="0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u="none" strike="noStrike">
                          <a:effectLst/>
                        </a:rPr>
                        <a:t> </a:t>
                      </a:r>
                      <a:endParaRPr lang="sv-SE" sz="400" b="0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u="none" strike="noStrike">
                          <a:effectLst/>
                        </a:rPr>
                        <a:t>Av-</a:t>
                      </a:r>
                      <a:endParaRPr lang="sv-SE" sz="400" b="1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u="none" strike="noStrike">
                          <a:effectLst/>
                        </a:rPr>
                        <a:t> </a:t>
                      </a:r>
                      <a:endParaRPr lang="sv-SE" sz="400" b="1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u="none" strike="noStrike">
                          <a:effectLst/>
                        </a:rPr>
                        <a:t>Helårs-</a:t>
                      </a:r>
                      <a:endParaRPr lang="sv-SE" sz="400" b="1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3090685571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endParaRPr lang="sv-SE" sz="400" b="1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u="none" strike="noStrike">
                          <a:effectLst/>
                        </a:rPr>
                        <a:t>(pro-</a:t>
                      </a:r>
                      <a:endParaRPr lang="sv-SE" sz="400" b="1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400" b="0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400" b="0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400" b="0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u="none" strike="noStrike">
                          <a:effectLst/>
                        </a:rPr>
                        <a:t>stäng-</a:t>
                      </a:r>
                      <a:endParaRPr lang="sv-SE" sz="400" b="1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u="none" strike="noStrike">
                          <a:effectLst/>
                        </a:rPr>
                        <a:t>Var-</a:t>
                      </a:r>
                      <a:endParaRPr lang="sv-SE" sz="400" b="1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u="none" strike="noStrike">
                          <a:effectLst/>
                        </a:rPr>
                        <a:t>stu-</a:t>
                      </a:r>
                      <a:endParaRPr lang="sv-SE" sz="400" b="1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1835360262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Lärosäte</a:t>
                      </a:r>
                      <a:endParaRPr lang="sv-SE" sz="400" b="1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u="none" strike="noStrike">
                          <a:effectLst/>
                        </a:rPr>
                        <a:t>cent)</a:t>
                      </a:r>
                      <a:endParaRPr lang="sv-SE" sz="400" b="1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u="none" strike="noStrike">
                          <a:effectLst/>
                        </a:rPr>
                        <a:t>Totalt</a:t>
                      </a:r>
                      <a:endParaRPr lang="sv-SE" sz="400" b="1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u="none" strike="noStrike">
                          <a:effectLst/>
                        </a:rPr>
                        <a:t>Kvinnor</a:t>
                      </a:r>
                      <a:endParaRPr lang="sv-SE" sz="400" b="1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u="none" strike="noStrike">
                          <a:effectLst/>
                        </a:rPr>
                        <a:t>Män</a:t>
                      </a:r>
                      <a:endParaRPr lang="sv-SE" sz="400" b="1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u="none" strike="noStrike">
                          <a:effectLst/>
                        </a:rPr>
                        <a:t>ningar</a:t>
                      </a:r>
                      <a:endParaRPr lang="sv-SE" sz="400" b="1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u="none" strike="noStrike">
                          <a:effectLst/>
                        </a:rPr>
                        <a:t>ningar</a:t>
                      </a:r>
                      <a:endParaRPr lang="sv-SE" sz="400" b="1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u="none" strike="noStrike">
                          <a:effectLst/>
                        </a:rPr>
                        <a:t>denter</a:t>
                      </a:r>
                      <a:endParaRPr lang="sv-SE" sz="400" b="1" i="0" u="none" strike="noStrike">
                        <a:effectLst/>
                        <a:latin typeface="GillSans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2606672633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Uppsala universitet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0,25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62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32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30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48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14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24459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1658990879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Lunds universitet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0,25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64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35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29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54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10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25857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2112811174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Göteborgs universitet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0,28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71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46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25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64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7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25222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4058295488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Stockholms universitet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0,55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145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86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59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121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24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26273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2693330489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Umeå universitet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0,38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60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22</a:t>
                      </a:r>
                      <a:endParaRPr lang="sv-SE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38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31</a:t>
                      </a:r>
                      <a:endParaRPr lang="sv-SE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29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15999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252298306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Linköpings universitet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0,63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112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62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50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82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30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17744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4202267892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Karolinska institutet 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0,31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19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13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6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15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4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6085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757563528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Kungl. Tekniska högskolan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0,28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38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10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28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31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7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13633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1328594037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Chalmers tekniska högskola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0,33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31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10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21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17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14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9415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610600480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Luleå tekniska universitet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0,77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56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27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29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30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26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7228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1316399866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Sveriges lantbruksuniversitet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0,18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7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4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4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3797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229303566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Handelshögskolan i Stockholm*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0,18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1686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2382638431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Karlstads universitet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0,37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31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16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15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31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8288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2489340813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Linnéuniversitet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0,48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65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33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32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62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13550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2258189958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Örebro universitet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0,65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60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32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28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59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9188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2879651412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Mittuniversitetet 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0,17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12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6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6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9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7062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1320820235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Malmö universitet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0,48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56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21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35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48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8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11611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1529994680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Blekinge tekniska högskola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0,43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12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9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11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2785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3553831354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Gymnastik- och idrottshögskolan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0,41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737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291716679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Försvarshögskolan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0,47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640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1812748284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Högskolan i Borås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1,01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56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36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20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29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27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5521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3493672294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Högskolan Dalarna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0,44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25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19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6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21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4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5642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2439583683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Högskolan i Gävle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0,58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34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18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16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31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</a:t>
                      </a:r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5901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3331240467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Högskolan i Halmstad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0,32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17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5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12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14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5368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3811939141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Högskolan i Jönköping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0,94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75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28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47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63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12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8013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3431283192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Högskolan Kristianstad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0,44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24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13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11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16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8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5410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1394074817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Högskolan i Skövde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0,40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14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5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9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10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4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3492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2818591203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Högskolan Väst 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0,39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20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12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8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19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5146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2578374715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Mälardalens högskola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1,08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80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56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24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76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4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7429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2402600684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Södertörns högskola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1,08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70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44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26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53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17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6460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612162011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Konstfack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0,15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676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371002342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Totalt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0,46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1326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697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629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1057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269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400" u="none" strike="noStrike">
                          <a:effectLst/>
                        </a:rPr>
                        <a:t>289 898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1063054871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2374821884"/>
                  </a:ext>
                </a:extLst>
              </a:tr>
              <a:tr h="112701">
                <a:tc gridSpan="4"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I Totalt ingår även lärosäten smo inte hade några disciplinärenden: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2210274560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Kungl. Konsthögskolan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2947546429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Kungl. Musikhögskolan i Stockholm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3503016797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Stockholms konstnärliga högskola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3677188848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3618982370"/>
                  </a:ext>
                </a:extLst>
              </a:tr>
              <a:tr h="112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u="none" strike="noStrike">
                          <a:effectLst/>
                        </a:rPr>
                        <a:t>*Helårssrudenter år 2017</a:t>
                      </a:r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38" marR="4538" marT="4538" marB="0" anchor="b"/>
                </a:tc>
                <a:extLst>
                  <a:ext uri="{0D108BD9-81ED-4DB2-BD59-A6C34878D82A}">
                    <a16:rowId xmlns:a16="http://schemas.microsoft.com/office/drawing/2014/main" val="3263931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22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9769" y="657080"/>
            <a:ext cx="6070555" cy="381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39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Mall_ Powerpoint-presentation på svenska</Template>
  <TotalTime>382</TotalTime>
  <Words>493</Words>
  <Application>Microsoft Office PowerPoint</Application>
  <PresentationFormat>Bildspel på skärmen (16:9)</PresentationFormat>
  <Paragraphs>301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0" baseType="lpstr">
      <vt:lpstr>Arial</vt:lpstr>
      <vt:lpstr>Calibri</vt:lpstr>
      <vt:lpstr>Georgia</vt:lpstr>
      <vt:lpstr>GillSans</vt:lpstr>
      <vt:lpstr>Standardtema</vt:lpstr>
      <vt:lpstr>Disciplinärenden 2018 vid universitet och högskolor</vt:lpstr>
      <vt:lpstr>  Verksjurist  Pontus Kyrk  pontus.kyrk@uka.se</vt:lpstr>
      <vt:lpstr>  ”Man ska bara lita på statistik när man själv har fått förfalska den” Winston Churchill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Diagram 4. Antal avstängningar (Avst.) och varningar (Varn.) per disciplinkategori 2011-2018.</vt:lpstr>
      <vt:lpstr>Diagram 5. Antal avstängningar och varningar 2011-2018. </vt:lpstr>
      <vt:lpstr>PowerPoint-presentation</vt:lpstr>
      <vt:lpstr>PowerPoint-presentation</vt:lpstr>
      <vt:lpstr>PowerPoint-presentation</vt:lpstr>
      <vt:lpstr>Det finns 3 olika typer av statistiker:  1. De som kan räkna   2. De som inte kan räkna </vt:lpstr>
    </vt:vector>
  </TitlesOfParts>
  <Company>Universitetskanslersämbetet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Viberg</dc:creator>
  <cp:lastModifiedBy>Pontus Kyrk</cp:lastModifiedBy>
  <cp:revision>31</cp:revision>
  <cp:lastPrinted>2019-11-25T08:32:13Z</cp:lastPrinted>
  <dcterms:created xsi:type="dcterms:W3CDTF">2019-11-07T14:56:06Z</dcterms:created>
  <dcterms:modified xsi:type="dcterms:W3CDTF">2019-11-25T09:20:58Z</dcterms:modified>
</cp:coreProperties>
</file>