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3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4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5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6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7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409" r:id="rId2"/>
    <p:sldId id="427" r:id="rId3"/>
    <p:sldId id="428" r:id="rId4"/>
    <p:sldId id="429" r:id="rId5"/>
    <p:sldId id="430" r:id="rId6"/>
    <p:sldId id="435" r:id="rId7"/>
    <p:sldId id="470" r:id="rId8"/>
    <p:sldId id="471" r:id="rId9"/>
    <p:sldId id="472" r:id="rId10"/>
    <p:sldId id="434" r:id="rId11"/>
    <p:sldId id="473" r:id="rId12"/>
    <p:sldId id="436" r:id="rId13"/>
    <p:sldId id="437" r:id="rId14"/>
    <p:sldId id="466" r:id="rId15"/>
    <p:sldId id="433" r:id="rId16"/>
    <p:sldId id="438" r:id="rId17"/>
    <p:sldId id="467" r:id="rId18"/>
    <p:sldId id="468" r:id="rId19"/>
    <p:sldId id="469" r:id="rId20"/>
  </p:sldIdLst>
  <p:sldSz cx="9144000" cy="6858000" type="screen4x3"/>
  <p:notesSz cx="7010400" cy="92964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just format 2 - Dekorfär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llanmörkt format 1 - Dekorfärg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6912" autoAdjust="0"/>
    <p:restoredTop sz="94675" autoAdjust="0"/>
  </p:normalViewPr>
  <p:slideViewPr>
    <p:cSldViewPr>
      <p:cViewPr varScale="1">
        <p:scale>
          <a:sx n="123" d="100"/>
          <a:sy n="123" d="100"/>
        </p:scale>
        <p:origin x="1205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0" d="100"/>
          <a:sy n="100" d="100"/>
        </p:scale>
        <p:origin x="-3552" y="-90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10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11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5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6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'[LKP-nivå 2019 jmf Arbetsgivarverkets genomsnitt.xlsx]Blad1'!$A$2</c:f>
              <c:strCache>
                <c:ptCount val="1"/>
                <c:pt idx="0">
                  <c:v>Lärosäte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'[LKP-nivå 2019 jmf Arbetsgivarverkets genomsnitt.xlsx]Blad1'!$B$1:$AG$1</c:f>
              <c:strCache>
                <c:ptCount val="32"/>
                <c:pt idx="0">
                  <c:v>BTH</c:v>
                </c:pt>
                <c:pt idx="1">
                  <c:v>CTH</c:v>
                </c:pt>
                <c:pt idx="2">
                  <c:v>FHS</c:v>
                </c:pt>
                <c:pt idx="3">
                  <c:v>GIH</c:v>
                </c:pt>
                <c:pt idx="4">
                  <c:v>GU</c:v>
                </c:pt>
                <c:pt idx="5">
                  <c:v>HB</c:v>
                </c:pt>
                <c:pt idx="6">
                  <c:v>HDA</c:v>
                </c:pt>
                <c:pt idx="7">
                  <c:v>HH</c:v>
                </c:pt>
                <c:pt idx="8">
                  <c:v>HIG</c:v>
                </c:pt>
                <c:pt idx="9">
                  <c:v>HJ</c:v>
                </c:pt>
                <c:pt idx="10">
                  <c:v>HKR</c:v>
                </c:pt>
                <c:pt idx="11">
                  <c:v>HS</c:v>
                </c:pt>
                <c:pt idx="12">
                  <c:v>HV</c:v>
                </c:pt>
                <c:pt idx="13">
                  <c:v>KAU</c:v>
                </c:pt>
                <c:pt idx="14">
                  <c:v>KF</c:v>
                </c:pt>
                <c:pt idx="15">
                  <c:v>KI</c:v>
                </c:pt>
                <c:pt idx="16">
                  <c:v>KMH</c:v>
                </c:pt>
                <c:pt idx="17">
                  <c:v>KTH</c:v>
                </c:pt>
                <c:pt idx="18">
                  <c:v>LIU</c:v>
                </c:pt>
                <c:pt idx="19">
                  <c:v>LNU</c:v>
                </c:pt>
                <c:pt idx="20">
                  <c:v>LTU</c:v>
                </c:pt>
                <c:pt idx="21">
                  <c:v>LU</c:v>
                </c:pt>
                <c:pt idx="22">
                  <c:v>MAU</c:v>
                </c:pt>
                <c:pt idx="23">
                  <c:v>MDH ?</c:v>
                </c:pt>
                <c:pt idx="24">
                  <c:v>MIU</c:v>
                </c:pt>
                <c:pt idx="25">
                  <c:v>ORU</c:v>
                </c:pt>
                <c:pt idx="26">
                  <c:v>SH</c:v>
                </c:pt>
                <c:pt idx="27">
                  <c:v>SKH</c:v>
                </c:pt>
                <c:pt idx="28">
                  <c:v>SLU</c:v>
                </c:pt>
                <c:pt idx="29">
                  <c:v>SU</c:v>
                </c:pt>
                <c:pt idx="30">
                  <c:v>UMU</c:v>
                </c:pt>
                <c:pt idx="31">
                  <c:v>UU</c:v>
                </c:pt>
              </c:strCache>
            </c:strRef>
          </c:cat>
          <c:val>
            <c:numRef>
              <c:f>'[LKP-nivå 2019 jmf Arbetsgivarverkets genomsnitt.xlsx]Blad1'!$B$2:$AG$2</c:f>
              <c:numCache>
                <c:formatCode>0.000</c:formatCode>
                <c:ptCount val="32"/>
                <c:pt idx="0">
                  <c:v>51.456000000000003</c:v>
                </c:pt>
                <c:pt idx="1">
                  <c:v>52</c:v>
                </c:pt>
                <c:pt idx="2">
                  <c:v>55.74</c:v>
                </c:pt>
                <c:pt idx="3">
                  <c:v>50.396000000000001</c:v>
                </c:pt>
                <c:pt idx="4">
                  <c:v>51.305999999999997</c:v>
                </c:pt>
                <c:pt idx="5">
                  <c:v>50.752000000000002</c:v>
                </c:pt>
                <c:pt idx="6">
                  <c:v>49.822000000000003</c:v>
                </c:pt>
                <c:pt idx="7">
                  <c:v>53.533999999999999</c:v>
                </c:pt>
                <c:pt idx="8">
                  <c:v>52.201999999999998</c:v>
                </c:pt>
                <c:pt idx="9">
                  <c:v>51.46</c:v>
                </c:pt>
                <c:pt idx="10">
                  <c:v>52.74</c:v>
                </c:pt>
                <c:pt idx="11">
                  <c:v>53.271000000000001</c:v>
                </c:pt>
                <c:pt idx="12">
                  <c:v>52.619</c:v>
                </c:pt>
                <c:pt idx="13">
                  <c:v>51.941000000000003</c:v>
                </c:pt>
                <c:pt idx="14">
                  <c:v>50.555999999999997</c:v>
                </c:pt>
                <c:pt idx="15">
                  <c:v>52.16</c:v>
                </c:pt>
                <c:pt idx="16">
                  <c:v>47.917999999999999</c:v>
                </c:pt>
                <c:pt idx="17">
                  <c:v>52.347999999999999</c:v>
                </c:pt>
                <c:pt idx="18">
                  <c:v>51.252000000000002</c:v>
                </c:pt>
                <c:pt idx="19">
                  <c:v>50.689</c:v>
                </c:pt>
                <c:pt idx="20">
                  <c:v>50.996000000000002</c:v>
                </c:pt>
                <c:pt idx="21">
                  <c:v>50.04</c:v>
                </c:pt>
                <c:pt idx="22">
                  <c:v>52.92</c:v>
                </c:pt>
                <c:pt idx="24">
                  <c:v>51.682000000000002</c:v>
                </c:pt>
                <c:pt idx="25">
                  <c:v>51.965000000000003</c:v>
                </c:pt>
                <c:pt idx="26">
                  <c:v>52.252000000000002</c:v>
                </c:pt>
                <c:pt idx="27">
                  <c:v>49.67</c:v>
                </c:pt>
                <c:pt idx="28">
                  <c:v>50.87</c:v>
                </c:pt>
                <c:pt idx="29">
                  <c:v>50.978999999999999</c:v>
                </c:pt>
                <c:pt idx="30">
                  <c:v>50.3</c:v>
                </c:pt>
                <c:pt idx="31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0E-44A0-AAEC-F9BC673ECB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36605904"/>
        <c:axId val="1499410272"/>
      </c:barChart>
      <c:lineChart>
        <c:grouping val="standard"/>
        <c:varyColors val="0"/>
        <c:ser>
          <c:idx val="1"/>
          <c:order val="1"/>
          <c:tx>
            <c:strRef>
              <c:f>'[LKP-nivå 2019 jmf Arbetsgivarverkets genomsnitt.xlsx]Blad1'!$A$3</c:f>
              <c:strCache>
                <c:ptCount val="1"/>
                <c:pt idx="0">
                  <c:v>2019 års genomsnitt 50,856 (enligt Arbetsgivarverket)</c:v>
                </c:pt>
              </c:strCache>
            </c:strRef>
          </c:tx>
          <c:spPr>
            <a:ln w="19050" cap="rnd">
              <a:solidFill>
                <a:sysClr val="windowText" lastClr="000000">
                  <a:lumMod val="75000"/>
                  <a:lumOff val="25000"/>
                </a:sysClr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'[LKP-nivå 2019 jmf Arbetsgivarverkets genomsnitt.xlsx]Blad1'!$B$1:$C$1</c:f>
              <c:strCache>
                <c:ptCount val="2"/>
                <c:pt idx="0">
                  <c:v>BTH</c:v>
                </c:pt>
                <c:pt idx="1">
                  <c:v>CTH</c:v>
                </c:pt>
              </c:strCache>
            </c:strRef>
          </c:cat>
          <c:val>
            <c:numRef>
              <c:f>'[LKP-nivå 2019 jmf Arbetsgivarverkets genomsnitt.xlsx]Blad1'!$B$3:$AG$3</c:f>
              <c:numCache>
                <c:formatCode>General</c:formatCode>
                <c:ptCount val="32"/>
                <c:pt idx="0">
                  <c:v>50.856000000000002</c:v>
                </c:pt>
                <c:pt idx="1">
                  <c:v>50.856000000000002</c:v>
                </c:pt>
                <c:pt idx="2">
                  <c:v>50.856000000000002</c:v>
                </c:pt>
                <c:pt idx="3">
                  <c:v>50.856000000000002</c:v>
                </c:pt>
                <c:pt idx="4">
                  <c:v>50.856000000000002</c:v>
                </c:pt>
                <c:pt idx="5">
                  <c:v>50.856000000000002</c:v>
                </c:pt>
                <c:pt idx="6">
                  <c:v>50.856000000000002</c:v>
                </c:pt>
                <c:pt idx="7">
                  <c:v>50.856000000000002</c:v>
                </c:pt>
                <c:pt idx="8">
                  <c:v>50.856000000000002</c:v>
                </c:pt>
                <c:pt idx="9">
                  <c:v>50.856000000000002</c:v>
                </c:pt>
                <c:pt idx="10">
                  <c:v>50.856000000000002</c:v>
                </c:pt>
                <c:pt idx="11">
                  <c:v>50.856000000000002</c:v>
                </c:pt>
                <c:pt idx="12">
                  <c:v>50.856000000000002</c:v>
                </c:pt>
                <c:pt idx="13">
                  <c:v>50.856000000000002</c:v>
                </c:pt>
                <c:pt idx="14">
                  <c:v>50.856000000000002</c:v>
                </c:pt>
                <c:pt idx="15">
                  <c:v>50.856000000000002</c:v>
                </c:pt>
                <c:pt idx="16">
                  <c:v>50.856000000000002</c:v>
                </c:pt>
                <c:pt idx="17">
                  <c:v>50.856000000000002</c:v>
                </c:pt>
                <c:pt idx="18">
                  <c:v>50.856000000000002</c:v>
                </c:pt>
                <c:pt idx="19">
                  <c:v>50.856000000000002</c:v>
                </c:pt>
                <c:pt idx="20">
                  <c:v>50.856000000000002</c:v>
                </c:pt>
                <c:pt idx="21">
                  <c:v>50.856000000000002</c:v>
                </c:pt>
                <c:pt idx="22">
                  <c:v>50.856000000000002</c:v>
                </c:pt>
                <c:pt idx="23">
                  <c:v>50.856000000000002</c:v>
                </c:pt>
                <c:pt idx="24">
                  <c:v>50.856000000000002</c:v>
                </c:pt>
                <c:pt idx="25">
                  <c:v>50.856000000000002</c:v>
                </c:pt>
                <c:pt idx="26">
                  <c:v>50.856000000000002</c:v>
                </c:pt>
                <c:pt idx="27">
                  <c:v>50.856000000000002</c:v>
                </c:pt>
                <c:pt idx="28">
                  <c:v>50.856000000000002</c:v>
                </c:pt>
                <c:pt idx="29">
                  <c:v>50.856000000000002</c:v>
                </c:pt>
                <c:pt idx="30">
                  <c:v>50.856000000000002</c:v>
                </c:pt>
                <c:pt idx="31">
                  <c:v>50.856000000000002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E0E-44A0-AAEC-F9BC673ECBC1}"/>
            </c:ext>
          </c:extLst>
        </c:ser>
        <c:ser>
          <c:idx val="2"/>
          <c:order val="2"/>
          <c:tx>
            <c:strRef>
              <c:f>'[LKP-nivå 2019 jmf Arbetsgivarverkets genomsnitt.xlsx]Blad1'!$A$4</c:f>
              <c:strCache>
                <c:ptCount val="1"/>
                <c:pt idx="0">
                  <c:v>Genomsnitt lärosäten 51,511</c:v>
                </c:pt>
              </c:strCache>
            </c:strRef>
          </c:tx>
          <c:spPr>
            <a:ln w="19050" cap="rnd">
              <a:solidFill>
                <a:schemeClr val="accent2">
                  <a:lumMod val="75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val>
            <c:numRef>
              <c:f>'[LKP-nivå 2019 jmf Arbetsgivarverkets genomsnitt.xlsx]Blad1'!$B$4:$AG$4</c:f>
              <c:numCache>
                <c:formatCode>0.000</c:formatCode>
                <c:ptCount val="32"/>
                <c:pt idx="0">
                  <c:v>51.510838709677422</c:v>
                </c:pt>
                <c:pt idx="1">
                  <c:v>51.510838709677422</c:v>
                </c:pt>
                <c:pt idx="2">
                  <c:v>51.510838709677422</c:v>
                </c:pt>
                <c:pt idx="3">
                  <c:v>51.510838709677422</c:v>
                </c:pt>
                <c:pt idx="4">
                  <c:v>51.510838709677422</c:v>
                </c:pt>
                <c:pt idx="5">
                  <c:v>51.510838709677422</c:v>
                </c:pt>
                <c:pt idx="6">
                  <c:v>51.510838709677422</c:v>
                </c:pt>
                <c:pt idx="7">
                  <c:v>51.510838709677422</c:v>
                </c:pt>
                <c:pt idx="8">
                  <c:v>51.510838709677422</c:v>
                </c:pt>
                <c:pt idx="9">
                  <c:v>51.510838709677422</c:v>
                </c:pt>
                <c:pt idx="10">
                  <c:v>51.510838709677422</c:v>
                </c:pt>
                <c:pt idx="11">
                  <c:v>51.510838709677422</c:v>
                </c:pt>
                <c:pt idx="12">
                  <c:v>51.510838709677422</c:v>
                </c:pt>
                <c:pt idx="13">
                  <c:v>51.510838709677422</c:v>
                </c:pt>
                <c:pt idx="14">
                  <c:v>51.510838709677422</c:v>
                </c:pt>
                <c:pt idx="15">
                  <c:v>51.510838709677422</c:v>
                </c:pt>
                <c:pt idx="16">
                  <c:v>51.510838709677422</c:v>
                </c:pt>
                <c:pt idx="17">
                  <c:v>51.510838709677422</c:v>
                </c:pt>
                <c:pt idx="18">
                  <c:v>51.510838709677422</c:v>
                </c:pt>
                <c:pt idx="19">
                  <c:v>51.510838709677422</c:v>
                </c:pt>
                <c:pt idx="20">
                  <c:v>51.510838709677422</c:v>
                </c:pt>
                <c:pt idx="21">
                  <c:v>51.510838709677422</c:v>
                </c:pt>
                <c:pt idx="22">
                  <c:v>51.510838709677422</c:v>
                </c:pt>
                <c:pt idx="23">
                  <c:v>51.510838709677422</c:v>
                </c:pt>
                <c:pt idx="24">
                  <c:v>51.510838709677422</c:v>
                </c:pt>
                <c:pt idx="25">
                  <c:v>51.510838709677422</c:v>
                </c:pt>
                <c:pt idx="26">
                  <c:v>51.510838709677422</c:v>
                </c:pt>
                <c:pt idx="27">
                  <c:v>51.510838709677422</c:v>
                </c:pt>
                <c:pt idx="28">
                  <c:v>51.510838709677422</c:v>
                </c:pt>
                <c:pt idx="29">
                  <c:v>51.510838709677422</c:v>
                </c:pt>
                <c:pt idx="30">
                  <c:v>51.510838709677422</c:v>
                </c:pt>
                <c:pt idx="31">
                  <c:v>51.510838709677422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E0E-44A0-AAEC-F9BC673ECB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36605904"/>
        <c:axId val="1499410272"/>
      </c:lineChart>
      <c:catAx>
        <c:axId val="1636605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499410272"/>
        <c:crosses val="autoZero"/>
        <c:auto val="1"/>
        <c:lblAlgn val="ctr"/>
        <c:lblOffset val="100"/>
        <c:noMultiLvlLbl val="0"/>
      </c:catAx>
      <c:valAx>
        <c:axId val="1499410272"/>
        <c:scaling>
          <c:orientation val="minMax"/>
          <c:max val="60"/>
          <c:min val="4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636605904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[Kopia av SUHF_Sammanställning_20191113 viktigaste kalkylbladen.xlsm]Andel indirekta kostnader For!Pivottabell3</c:name>
    <c:fmtId val="5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0.10613670166229221"/>
          <c:y val="0.1568292505103529"/>
          <c:w val="0.86608552055993004"/>
          <c:h val="0.735771361913094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'Andel indirekta kostnader For'!$B$36:$B$37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'Andel indirekta kostnader For'!$A$38:$A$45</c:f>
              <c:strCache>
                <c:ptCount val="7"/>
                <c:pt idx="0">
                  <c:v>HJ</c:v>
                </c:pt>
                <c:pt idx="1">
                  <c:v>KAU</c:v>
                </c:pt>
                <c:pt idx="2">
                  <c:v>LNU</c:v>
                </c:pt>
                <c:pt idx="3">
                  <c:v>LTU</c:v>
                </c:pt>
                <c:pt idx="4">
                  <c:v>MAU</c:v>
                </c:pt>
                <c:pt idx="5">
                  <c:v>ORU</c:v>
                </c:pt>
                <c:pt idx="6">
                  <c:v>SH</c:v>
                </c:pt>
              </c:strCache>
            </c:strRef>
          </c:cat>
          <c:val>
            <c:numRef>
              <c:f>'Andel indirekta kostnader For'!$B$38:$B$45</c:f>
              <c:numCache>
                <c:formatCode>0.0%</c:formatCode>
                <c:ptCount val="7"/>
                <c:pt idx="0">
                  <c:v>0.31188474413939848</c:v>
                </c:pt>
                <c:pt idx="1">
                  <c:v>0.31390743928816917</c:v>
                </c:pt>
                <c:pt idx="2">
                  <c:v>0.25171672936109812</c:v>
                </c:pt>
                <c:pt idx="3">
                  <c:v>0.19566955629873914</c:v>
                </c:pt>
                <c:pt idx="4">
                  <c:v>0.20131096114559027</c:v>
                </c:pt>
                <c:pt idx="5">
                  <c:v>0.26475804027652539</c:v>
                </c:pt>
                <c:pt idx="6">
                  <c:v>0.24916945895162501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3A-4B10-B0B6-7A41EF280531}"/>
            </c:ext>
          </c:extLst>
        </c:ser>
        <c:ser>
          <c:idx val="1"/>
          <c:order val="1"/>
          <c:tx>
            <c:strRef>
              <c:f>'Andel indirekta kostnader For'!$C$36:$C$37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'Andel indirekta kostnader For'!$A$38:$A$45</c:f>
              <c:strCache>
                <c:ptCount val="7"/>
                <c:pt idx="0">
                  <c:v>HJ</c:v>
                </c:pt>
                <c:pt idx="1">
                  <c:v>KAU</c:v>
                </c:pt>
                <c:pt idx="2">
                  <c:v>LNU</c:v>
                </c:pt>
                <c:pt idx="3">
                  <c:v>LTU</c:v>
                </c:pt>
                <c:pt idx="4">
                  <c:v>MAU</c:v>
                </c:pt>
                <c:pt idx="5">
                  <c:v>ORU</c:v>
                </c:pt>
                <c:pt idx="6">
                  <c:v>SH</c:v>
                </c:pt>
              </c:strCache>
            </c:strRef>
          </c:cat>
          <c:val>
            <c:numRef>
              <c:f>'Andel indirekta kostnader For'!$C$38:$C$45</c:f>
              <c:numCache>
                <c:formatCode>0.0%</c:formatCode>
                <c:ptCount val="7"/>
                <c:pt idx="0">
                  <c:v>0.30085032440825304</c:v>
                </c:pt>
                <c:pt idx="1">
                  <c:v>0.29359755907329643</c:v>
                </c:pt>
                <c:pt idx="2">
                  <c:v>0.24898132573793338</c:v>
                </c:pt>
                <c:pt idx="3">
                  <c:v>0.19809193386325227</c:v>
                </c:pt>
                <c:pt idx="4">
                  <c:v>0.22599226389213556</c:v>
                </c:pt>
                <c:pt idx="5">
                  <c:v>0.26407021604753783</c:v>
                </c:pt>
                <c:pt idx="6">
                  <c:v>0.29151413063821824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E3A-4B10-B0B6-7A41EF280531}"/>
            </c:ext>
          </c:extLst>
        </c:ser>
        <c:ser>
          <c:idx val="2"/>
          <c:order val="2"/>
          <c:tx>
            <c:strRef>
              <c:f>'Andel indirekta kostnader For'!$D$36:$D$37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'Andel indirekta kostnader For'!$A$38:$A$45</c:f>
              <c:strCache>
                <c:ptCount val="7"/>
                <c:pt idx="0">
                  <c:v>HJ</c:v>
                </c:pt>
                <c:pt idx="1">
                  <c:v>KAU</c:v>
                </c:pt>
                <c:pt idx="2">
                  <c:v>LNU</c:v>
                </c:pt>
                <c:pt idx="3">
                  <c:v>LTU</c:v>
                </c:pt>
                <c:pt idx="4">
                  <c:v>MAU</c:v>
                </c:pt>
                <c:pt idx="5">
                  <c:v>ORU</c:v>
                </c:pt>
                <c:pt idx="6">
                  <c:v>SH</c:v>
                </c:pt>
              </c:strCache>
            </c:strRef>
          </c:cat>
          <c:val>
            <c:numRef>
              <c:f>'Andel indirekta kostnader For'!$D$38:$D$45</c:f>
              <c:numCache>
                <c:formatCode>0.0%</c:formatCode>
                <c:ptCount val="7"/>
                <c:pt idx="0">
                  <c:v>0.34347656071463034</c:v>
                </c:pt>
                <c:pt idx="1">
                  <c:v>0.27453139200819798</c:v>
                </c:pt>
                <c:pt idx="2">
                  <c:v>0.24267215308866288</c:v>
                </c:pt>
                <c:pt idx="3">
                  <c:v>0.200225693770376</c:v>
                </c:pt>
                <c:pt idx="4">
                  <c:v>0.2012887475871466</c:v>
                </c:pt>
                <c:pt idx="5">
                  <c:v>0.26666592297507968</c:v>
                </c:pt>
                <c:pt idx="6">
                  <c:v>0.31826908261982667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E3A-4B10-B0B6-7A41EF280531}"/>
            </c:ext>
          </c:extLst>
        </c:ser>
        <c:ser>
          <c:idx val="3"/>
          <c:order val="3"/>
          <c:tx>
            <c:strRef>
              <c:f>'Andel indirekta kostnader For'!$E$36:$E$37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'Andel indirekta kostnader For'!$A$38:$A$45</c:f>
              <c:strCache>
                <c:ptCount val="7"/>
                <c:pt idx="0">
                  <c:v>HJ</c:v>
                </c:pt>
                <c:pt idx="1">
                  <c:v>KAU</c:v>
                </c:pt>
                <c:pt idx="2">
                  <c:v>LNU</c:v>
                </c:pt>
                <c:pt idx="3">
                  <c:v>LTU</c:v>
                </c:pt>
                <c:pt idx="4">
                  <c:v>MAU</c:v>
                </c:pt>
                <c:pt idx="5">
                  <c:v>ORU</c:v>
                </c:pt>
                <c:pt idx="6">
                  <c:v>SH</c:v>
                </c:pt>
              </c:strCache>
            </c:strRef>
          </c:cat>
          <c:val>
            <c:numRef>
              <c:f>'Andel indirekta kostnader For'!$E$38:$E$45</c:f>
              <c:numCache>
                <c:formatCode>0.0%</c:formatCode>
                <c:ptCount val="7"/>
                <c:pt idx="0">
                  <c:v>0.31826237604046359</c:v>
                </c:pt>
                <c:pt idx="1">
                  <c:v>0.26398724215306452</c:v>
                </c:pt>
                <c:pt idx="2">
                  <c:v>0.23620991130804828</c:v>
                </c:pt>
                <c:pt idx="3">
                  <c:v>0.18378019015492283</c:v>
                </c:pt>
                <c:pt idx="4">
                  <c:v>0.20503452177080023</c:v>
                </c:pt>
                <c:pt idx="5">
                  <c:v>0.26828934831967693</c:v>
                </c:pt>
                <c:pt idx="6">
                  <c:v>0.29187604311110238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E3A-4B10-B0B6-7A41EF280531}"/>
            </c:ext>
          </c:extLst>
        </c:ser>
        <c:ser>
          <c:idx val="4"/>
          <c:order val="4"/>
          <c:tx>
            <c:strRef>
              <c:f>'Andel indirekta kostnader For'!$F$36:$F$37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'Andel indirekta kostnader For'!$A$38:$A$45</c:f>
              <c:strCache>
                <c:ptCount val="7"/>
                <c:pt idx="0">
                  <c:v>HJ</c:v>
                </c:pt>
                <c:pt idx="1">
                  <c:v>KAU</c:v>
                </c:pt>
                <c:pt idx="2">
                  <c:v>LNU</c:v>
                </c:pt>
                <c:pt idx="3">
                  <c:v>LTU</c:v>
                </c:pt>
                <c:pt idx="4">
                  <c:v>MAU</c:v>
                </c:pt>
                <c:pt idx="5">
                  <c:v>ORU</c:v>
                </c:pt>
                <c:pt idx="6">
                  <c:v>SH</c:v>
                </c:pt>
              </c:strCache>
            </c:strRef>
          </c:cat>
          <c:val>
            <c:numRef>
              <c:f>'Andel indirekta kostnader For'!$F$38:$F$45</c:f>
              <c:numCache>
                <c:formatCode>0.0%</c:formatCode>
                <c:ptCount val="7"/>
                <c:pt idx="0">
                  <c:v>0.32390369567458893</c:v>
                </c:pt>
                <c:pt idx="1">
                  <c:v>0.27827430243972945</c:v>
                </c:pt>
                <c:pt idx="2">
                  <c:v>0.23266683573815275</c:v>
                </c:pt>
                <c:pt idx="3">
                  <c:v>0.17977400623619505</c:v>
                </c:pt>
                <c:pt idx="4">
                  <c:v>0.26009269825936865</c:v>
                </c:pt>
                <c:pt idx="5">
                  <c:v>0.26102158131034425</c:v>
                </c:pt>
                <c:pt idx="6">
                  <c:v>0.30293489397299161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E3A-4B10-B0B6-7A41EF280531}"/>
            </c:ext>
          </c:extLst>
        </c:ser>
        <c:ser>
          <c:idx val="5"/>
          <c:order val="5"/>
          <c:tx>
            <c:strRef>
              <c:f>'Andel indirekta kostnader For'!$G$36:$G$37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'Andel indirekta kostnader For'!$A$38:$A$45</c:f>
              <c:strCache>
                <c:ptCount val="7"/>
                <c:pt idx="0">
                  <c:v>HJ</c:v>
                </c:pt>
                <c:pt idx="1">
                  <c:v>KAU</c:v>
                </c:pt>
                <c:pt idx="2">
                  <c:v>LNU</c:v>
                </c:pt>
                <c:pt idx="3">
                  <c:v>LTU</c:v>
                </c:pt>
                <c:pt idx="4">
                  <c:v>MAU</c:v>
                </c:pt>
                <c:pt idx="5">
                  <c:v>ORU</c:v>
                </c:pt>
                <c:pt idx="6">
                  <c:v>SH</c:v>
                </c:pt>
              </c:strCache>
            </c:strRef>
          </c:cat>
          <c:val>
            <c:numRef>
              <c:f>'Andel indirekta kostnader For'!$G$38:$G$45</c:f>
              <c:numCache>
                <c:formatCode>0.0%</c:formatCode>
                <c:ptCount val="7"/>
                <c:pt idx="0">
                  <c:v>0.30138930887343346</c:v>
                </c:pt>
                <c:pt idx="1">
                  <c:v>0.27979487540765136</c:v>
                </c:pt>
                <c:pt idx="2">
                  <c:v>0.24336837670586567</c:v>
                </c:pt>
                <c:pt idx="3">
                  <c:v>0.17762654657659219</c:v>
                </c:pt>
                <c:pt idx="4">
                  <c:v>0.29929432937610506</c:v>
                </c:pt>
                <c:pt idx="5">
                  <c:v>0.25880460976602093</c:v>
                </c:pt>
                <c:pt idx="6">
                  <c:v>0.26113810365135454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E3A-4B10-B0B6-7A41EF280531}"/>
            </c:ext>
          </c:extLst>
        </c:ser>
        <c:ser>
          <c:idx val="6"/>
          <c:order val="6"/>
          <c:tx>
            <c:strRef>
              <c:f>'Andel indirekta kostnader For'!$H$36:$H$37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'Andel indirekta kostnader For'!$A$38:$A$45</c:f>
              <c:strCache>
                <c:ptCount val="7"/>
                <c:pt idx="0">
                  <c:v>HJ</c:v>
                </c:pt>
                <c:pt idx="1">
                  <c:v>KAU</c:v>
                </c:pt>
                <c:pt idx="2">
                  <c:v>LNU</c:v>
                </c:pt>
                <c:pt idx="3">
                  <c:v>LTU</c:v>
                </c:pt>
                <c:pt idx="4">
                  <c:v>MAU</c:v>
                </c:pt>
                <c:pt idx="5">
                  <c:v>ORU</c:v>
                </c:pt>
                <c:pt idx="6">
                  <c:v>SH</c:v>
                </c:pt>
              </c:strCache>
            </c:strRef>
          </c:cat>
          <c:val>
            <c:numRef>
              <c:f>'Andel indirekta kostnader For'!$H$38:$H$45</c:f>
              <c:numCache>
                <c:formatCode>0.0%</c:formatCode>
                <c:ptCount val="7"/>
                <c:pt idx="0">
                  <c:v>0.29893403573030597</c:v>
                </c:pt>
                <c:pt idx="1">
                  <c:v>0.27682007515733237</c:v>
                </c:pt>
                <c:pt idx="2">
                  <c:v>0.25810226117466195</c:v>
                </c:pt>
                <c:pt idx="3">
                  <c:v>0.1772503931887337</c:v>
                </c:pt>
                <c:pt idx="4">
                  <c:v>0.19929075073535873</c:v>
                </c:pt>
                <c:pt idx="5">
                  <c:v>0.23895802868783841</c:v>
                </c:pt>
                <c:pt idx="6">
                  <c:v>0.26229204732189865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E3A-4B10-B0B6-7A41EF280531}"/>
            </c:ext>
          </c:extLst>
        </c:ser>
        <c:ser>
          <c:idx val="7"/>
          <c:order val="7"/>
          <c:tx>
            <c:strRef>
              <c:f>'Andel indirekta kostnader For'!$I$36:$I$37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'Andel indirekta kostnader For'!$A$38:$A$45</c:f>
              <c:strCache>
                <c:ptCount val="7"/>
                <c:pt idx="0">
                  <c:v>HJ</c:v>
                </c:pt>
                <c:pt idx="1">
                  <c:v>KAU</c:v>
                </c:pt>
                <c:pt idx="2">
                  <c:v>LNU</c:v>
                </c:pt>
                <c:pt idx="3">
                  <c:v>LTU</c:v>
                </c:pt>
                <c:pt idx="4">
                  <c:v>MAU</c:v>
                </c:pt>
                <c:pt idx="5">
                  <c:v>ORU</c:v>
                </c:pt>
                <c:pt idx="6">
                  <c:v>SH</c:v>
                </c:pt>
              </c:strCache>
            </c:strRef>
          </c:cat>
          <c:val>
            <c:numRef>
              <c:f>'Andel indirekta kostnader For'!$I$38:$I$45</c:f>
              <c:numCache>
                <c:formatCode>0.0%</c:formatCode>
                <c:ptCount val="7"/>
                <c:pt idx="0">
                  <c:v>0.28911471750976458</c:v>
                </c:pt>
                <c:pt idx="1">
                  <c:v>0.27824143506740862</c:v>
                </c:pt>
                <c:pt idx="2">
                  <c:v>0.23377564491727135</c:v>
                </c:pt>
                <c:pt idx="3">
                  <c:v>0.16383091668406058</c:v>
                </c:pt>
                <c:pt idx="4">
                  <c:v>0.23986607550643274</c:v>
                </c:pt>
                <c:pt idx="5">
                  <c:v>0.23603248688620224</c:v>
                </c:pt>
                <c:pt idx="6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E3A-4B10-B0B6-7A41EF280531}"/>
            </c:ext>
          </c:extLst>
        </c:ser>
        <c:ser>
          <c:idx val="8"/>
          <c:order val="8"/>
          <c:tx>
            <c:strRef>
              <c:f>'Andel indirekta kostnader For'!$J$36:$J$37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'Andel indirekta kostnader For'!$A$38:$A$45</c:f>
              <c:strCache>
                <c:ptCount val="7"/>
                <c:pt idx="0">
                  <c:v>HJ</c:v>
                </c:pt>
                <c:pt idx="1">
                  <c:v>KAU</c:v>
                </c:pt>
                <c:pt idx="2">
                  <c:v>LNU</c:v>
                </c:pt>
                <c:pt idx="3">
                  <c:v>LTU</c:v>
                </c:pt>
                <c:pt idx="4">
                  <c:v>MAU</c:v>
                </c:pt>
                <c:pt idx="5">
                  <c:v>ORU</c:v>
                </c:pt>
                <c:pt idx="6">
                  <c:v>SH</c:v>
                </c:pt>
              </c:strCache>
            </c:strRef>
          </c:cat>
          <c:val>
            <c:numRef>
              <c:f>'Andel indirekta kostnader For'!$J$38:$J$45</c:f>
              <c:numCache>
                <c:formatCode>0.0%</c:formatCode>
                <c:ptCount val="7"/>
                <c:pt idx="0">
                  <c:v>0.29826626227875608</c:v>
                </c:pt>
                <c:pt idx="1">
                  <c:v>0.28216907073367431</c:v>
                </c:pt>
                <c:pt idx="2">
                  <c:v>0.23263918294829819</c:v>
                </c:pt>
                <c:pt idx="3">
                  <c:v>0.16630971922246218</c:v>
                </c:pt>
                <c:pt idx="4">
                  <c:v>0.20727281153778196</c:v>
                </c:pt>
                <c:pt idx="5">
                  <c:v>0.24670536024575765</c:v>
                </c:pt>
                <c:pt idx="6">
                  <c:v>0.25134964665029907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E3A-4B10-B0B6-7A41EF2805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28058480"/>
        <c:axId val="728059136"/>
      </c:barChart>
      <c:catAx>
        <c:axId val="728058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728059136"/>
        <c:crosses val="autoZero"/>
        <c:auto val="1"/>
        <c:lblAlgn val="ctr"/>
        <c:lblOffset val="100"/>
        <c:noMultiLvlLbl val="0"/>
      </c:catAx>
      <c:valAx>
        <c:axId val="728059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728058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[Kopia av SUHF_Sammanställning_20191113 viktigaste kalkylbladen.xlsm]Andel indirekta kostnader For!Pivottabell4</c:name>
    <c:fmtId val="5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'Andel indirekta kostnader For'!$B$50:$B$51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'Andel indirekta kostnader For'!$A$52:$A$65</c:f>
              <c:strCache>
                <c:ptCount val="13"/>
                <c:pt idx="0">
                  <c:v>BTH</c:v>
                </c:pt>
                <c:pt idx="1">
                  <c:v>FHS</c:v>
                </c:pt>
                <c:pt idx="2">
                  <c:v>GIH</c:v>
                </c:pt>
                <c:pt idx="3">
                  <c:v>HB</c:v>
                </c:pt>
                <c:pt idx="4">
                  <c:v>HH</c:v>
                </c:pt>
                <c:pt idx="5">
                  <c:v>HIG</c:v>
                </c:pt>
                <c:pt idx="6">
                  <c:v>HKR</c:v>
                </c:pt>
                <c:pt idx="7">
                  <c:v>HV</c:v>
                </c:pt>
                <c:pt idx="8">
                  <c:v>KF</c:v>
                </c:pt>
                <c:pt idx="9">
                  <c:v>KKH</c:v>
                </c:pt>
                <c:pt idx="10">
                  <c:v>KMH</c:v>
                </c:pt>
                <c:pt idx="11">
                  <c:v>MDH</c:v>
                </c:pt>
                <c:pt idx="12">
                  <c:v>SKH</c:v>
                </c:pt>
              </c:strCache>
            </c:strRef>
          </c:cat>
          <c:val>
            <c:numRef>
              <c:f>'Andel indirekta kostnader For'!$B$52:$B$65</c:f>
              <c:numCache>
                <c:formatCode>0.0%</c:formatCode>
                <c:ptCount val="13"/>
                <c:pt idx="0">
                  <c:v>0.26740134365938356</c:v>
                </c:pt>
                <c:pt idx="1">
                  <c:v>0.20789400414008499</c:v>
                </c:pt>
                <c:pt idx="2">
                  <c:v>0.26404974206552562</c:v>
                </c:pt>
                <c:pt idx="3">
                  <c:v>0.26905447263852822</c:v>
                </c:pt>
                <c:pt idx="4">
                  <c:v>0.18804303062567174</c:v>
                </c:pt>
                <c:pt idx="5">
                  <c:v>0.26896402065882558</c:v>
                </c:pt>
                <c:pt idx="6">
                  <c:v>0.22803351096643409</c:v>
                </c:pt>
                <c:pt idx="7">
                  <c:v>0.52824335109806653</c:v>
                </c:pt>
                <c:pt idx="8">
                  <c:v>0.36003644519203815</c:v>
                </c:pt>
                <c:pt idx="9">
                  <c:v>0.62269690220692453</c:v>
                </c:pt>
                <c:pt idx="10">
                  <c:v>#N/A</c:v>
                </c:pt>
                <c:pt idx="11">
                  <c:v>0.27637050214456438</c:v>
                </c:pt>
                <c:pt idx="12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58-4919-B514-9FB555AF1FD5}"/>
            </c:ext>
          </c:extLst>
        </c:ser>
        <c:ser>
          <c:idx val="1"/>
          <c:order val="1"/>
          <c:tx>
            <c:strRef>
              <c:f>'Andel indirekta kostnader For'!$C$50:$C$51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'Andel indirekta kostnader For'!$A$52:$A$65</c:f>
              <c:strCache>
                <c:ptCount val="13"/>
                <c:pt idx="0">
                  <c:v>BTH</c:v>
                </c:pt>
                <c:pt idx="1">
                  <c:v>FHS</c:v>
                </c:pt>
                <c:pt idx="2">
                  <c:v>GIH</c:v>
                </c:pt>
                <c:pt idx="3">
                  <c:v>HB</c:v>
                </c:pt>
                <c:pt idx="4">
                  <c:v>HH</c:v>
                </c:pt>
                <c:pt idx="5">
                  <c:v>HIG</c:v>
                </c:pt>
                <c:pt idx="6">
                  <c:v>HKR</c:v>
                </c:pt>
                <c:pt idx="7">
                  <c:v>HV</c:v>
                </c:pt>
                <c:pt idx="8">
                  <c:v>KF</c:v>
                </c:pt>
                <c:pt idx="9">
                  <c:v>KKH</c:v>
                </c:pt>
                <c:pt idx="10">
                  <c:v>KMH</c:v>
                </c:pt>
                <c:pt idx="11">
                  <c:v>MDH</c:v>
                </c:pt>
                <c:pt idx="12">
                  <c:v>SKH</c:v>
                </c:pt>
              </c:strCache>
            </c:strRef>
          </c:cat>
          <c:val>
            <c:numRef>
              <c:f>'Andel indirekta kostnader For'!$C$52:$C$65</c:f>
              <c:numCache>
                <c:formatCode>0.0%</c:formatCode>
                <c:ptCount val="13"/>
                <c:pt idx="0">
                  <c:v>0.26735888485193893</c:v>
                </c:pt>
                <c:pt idx="1">
                  <c:v>#N/A</c:v>
                </c:pt>
                <c:pt idx="2">
                  <c:v>0.42778515847409376</c:v>
                </c:pt>
                <c:pt idx="3">
                  <c:v>0.27648215981549312</c:v>
                </c:pt>
                <c:pt idx="4">
                  <c:v>0.15385948193710475</c:v>
                </c:pt>
                <c:pt idx="5">
                  <c:v>0.27920711240134266</c:v>
                </c:pt>
                <c:pt idx="6">
                  <c:v>0.58522008730061603</c:v>
                </c:pt>
                <c:pt idx="7">
                  <c:v>0.2979249518556924</c:v>
                </c:pt>
                <c:pt idx="8">
                  <c:v>0.30926470588235294</c:v>
                </c:pt>
                <c:pt idx="9">
                  <c:v>0.68932955618508029</c:v>
                </c:pt>
                <c:pt idx="10">
                  <c:v>0.35027985074626866</c:v>
                </c:pt>
                <c:pt idx="11">
                  <c:v>0.27277463739292657</c:v>
                </c:pt>
                <c:pt idx="12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F58-4919-B514-9FB555AF1FD5}"/>
            </c:ext>
          </c:extLst>
        </c:ser>
        <c:ser>
          <c:idx val="2"/>
          <c:order val="2"/>
          <c:tx>
            <c:strRef>
              <c:f>'Andel indirekta kostnader For'!$D$50:$D$51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'Andel indirekta kostnader For'!$A$52:$A$65</c:f>
              <c:strCache>
                <c:ptCount val="13"/>
                <c:pt idx="0">
                  <c:v>BTH</c:v>
                </c:pt>
                <c:pt idx="1">
                  <c:v>FHS</c:v>
                </c:pt>
                <c:pt idx="2">
                  <c:v>GIH</c:v>
                </c:pt>
                <c:pt idx="3">
                  <c:v>HB</c:v>
                </c:pt>
                <c:pt idx="4">
                  <c:v>HH</c:v>
                </c:pt>
                <c:pt idx="5">
                  <c:v>HIG</c:v>
                </c:pt>
                <c:pt idx="6">
                  <c:v>HKR</c:v>
                </c:pt>
                <c:pt idx="7">
                  <c:v>HV</c:v>
                </c:pt>
                <c:pt idx="8">
                  <c:v>KF</c:v>
                </c:pt>
                <c:pt idx="9">
                  <c:v>KKH</c:v>
                </c:pt>
                <c:pt idx="10">
                  <c:v>KMH</c:v>
                </c:pt>
                <c:pt idx="11">
                  <c:v>MDH</c:v>
                </c:pt>
                <c:pt idx="12">
                  <c:v>SKH</c:v>
                </c:pt>
              </c:strCache>
            </c:strRef>
          </c:cat>
          <c:val>
            <c:numRef>
              <c:f>'Andel indirekta kostnader For'!$D$52:$D$65</c:f>
              <c:numCache>
                <c:formatCode>0.0%</c:formatCode>
                <c:ptCount val="13"/>
                <c:pt idx="0">
                  <c:v>0.22639552655200018</c:v>
                </c:pt>
                <c:pt idx="1">
                  <c:v>0.20952774215982439</c:v>
                </c:pt>
                <c:pt idx="2">
                  <c:v>0.15307566382730778</c:v>
                </c:pt>
                <c:pt idx="3">
                  <c:v>0.28180651851654892</c:v>
                </c:pt>
                <c:pt idx="4">
                  <c:v>0.219098768666492</c:v>
                </c:pt>
                <c:pt idx="5">
                  <c:v>0.28149204702627939</c:v>
                </c:pt>
                <c:pt idx="6">
                  <c:v>0.24182446694606749</c:v>
                </c:pt>
                <c:pt idx="7">
                  <c:v>0.31531203599051483</c:v>
                </c:pt>
                <c:pt idx="8">
                  <c:v>0.42641275098323328</c:v>
                </c:pt>
                <c:pt idx="9">
                  <c:v>0.46039517398146529</c:v>
                </c:pt>
                <c:pt idx="10">
                  <c:v>0.3526791739775948</c:v>
                </c:pt>
                <c:pt idx="11">
                  <c:v>0.24778597066167291</c:v>
                </c:pt>
                <c:pt idx="12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F58-4919-B514-9FB555AF1FD5}"/>
            </c:ext>
          </c:extLst>
        </c:ser>
        <c:ser>
          <c:idx val="3"/>
          <c:order val="3"/>
          <c:tx>
            <c:strRef>
              <c:f>'Andel indirekta kostnader For'!$E$50:$E$51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'Andel indirekta kostnader For'!$A$52:$A$65</c:f>
              <c:strCache>
                <c:ptCount val="13"/>
                <c:pt idx="0">
                  <c:v>BTH</c:v>
                </c:pt>
                <c:pt idx="1">
                  <c:v>FHS</c:v>
                </c:pt>
                <c:pt idx="2">
                  <c:v>GIH</c:v>
                </c:pt>
                <c:pt idx="3">
                  <c:v>HB</c:v>
                </c:pt>
                <c:pt idx="4">
                  <c:v>HH</c:v>
                </c:pt>
                <c:pt idx="5">
                  <c:v>HIG</c:v>
                </c:pt>
                <c:pt idx="6">
                  <c:v>HKR</c:v>
                </c:pt>
                <c:pt idx="7">
                  <c:v>HV</c:v>
                </c:pt>
                <c:pt idx="8">
                  <c:v>KF</c:v>
                </c:pt>
                <c:pt idx="9">
                  <c:v>KKH</c:v>
                </c:pt>
                <c:pt idx="10">
                  <c:v>KMH</c:v>
                </c:pt>
                <c:pt idx="11">
                  <c:v>MDH</c:v>
                </c:pt>
                <c:pt idx="12">
                  <c:v>SKH</c:v>
                </c:pt>
              </c:strCache>
            </c:strRef>
          </c:cat>
          <c:val>
            <c:numRef>
              <c:f>'Andel indirekta kostnader For'!$E$52:$E$65</c:f>
              <c:numCache>
                <c:formatCode>0.0%</c:formatCode>
                <c:ptCount val="13"/>
                <c:pt idx="0">
                  <c:v>0.20164075157007402</c:v>
                </c:pt>
                <c:pt idx="1">
                  <c:v>0.21501415992200437</c:v>
                </c:pt>
                <c:pt idx="2">
                  <c:v>0.2108706881708087</c:v>
                </c:pt>
                <c:pt idx="3">
                  <c:v>0.29259808146636984</c:v>
                </c:pt>
                <c:pt idx="4">
                  <c:v>0.25904720315065061</c:v>
                </c:pt>
                <c:pt idx="5">
                  <c:v>0.21796158337695809</c:v>
                </c:pt>
                <c:pt idx="6">
                  <c:v>0.20653152107513745</c:v>
                </c:pt>
                <c:pt idx="7">
                  <c:v>0.2655517525169605</c:v>
                </c:pt>
                <c:pt idx="8">
                  <c:v>0.48757567543146291</c:v>
                </c:pt>
                <c:pt idx="9">
                  <c:v>0.82721796276013149</c:v>
                </c:pt>
                <c:pt idx="10">
                  <c:v>0.38702643772145001</c:v>
                </c:pt>
                <c:pt idx="11">
                  <c:v>0.24243762224979359</c:v>
                </c:pt>
                <c:pt idx="12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F58-4919-B514-9FB555AF1FD5}"/>
            </c:ext>
          </c:extLst>
        </c:ser>
        <c:ser>
          <c:idx val="4"/>
          <c:order val="4"/>
          <c:tx>
            <c:strRef>
              <c:f>'Andel indirekta kostnader For'!$F$50:$F$51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'Andel indirekta kostnader For'!$A$52:$A$65</c:f>
              <c:strCache>
                <c:ptCount val="13"/>
                <c:pt idx="0">
                  <c:v>BTH</c:v>
                </c:pt>
                <c:pt idx="1">
                  <c:v>FHS</c:v>
                </c:pt>
                <c:pt idx="2">
                  <c:v>GIH</c:v>
                </c:pt>
                <c:pt idx="3">
                  <c:v>HB</c:v>
                </c:pt>
                <c:pt idx="4">
                  <c:v>HH</c:v>
                </c:pt>
                <c:pt idx="5">
                  <c:v>HIG</c:v>
                </c:pt>
                <c:pt idx="6">
                  <c:v>HKR</c:v>
                </c:pt>
                <c:pt idx="7">
                  <c:v>HV</c:v>
                </c:pt>
                <c:pt idx="8">
                  <c:v>KF</c:v>
                </c:pt>
                <c:pt idx="9">
                  <c:v>KKH</c:v>
                </c:pt>
                <c:pt idx="10">
                  <c:v>KMH</c:v>
                </c:pt>
                <c:pt idx="11">
                  <c:v>MDH</c:v>
                </c:pt>
                <c:pt idx="12">
                  <c:v>SKH</c:v>
                </c:pt>
              </c:strCache>
            </c:strRef>
          </c:cat>
          <c:val>
            <c:numRef>
              <c:f>'Andel indirekta kostnader For'!$F$52:$F$65</c:f>
              <c:numCache>
                <c:formatCode>0.0%</c:formatCode>
                <c:ptCount val="13"/>
                <c:pt idx="0">
                  <c:v>0.21253749870694114</c:v>
                </c:pt>
                <c:pt idx="1">
                  <c:v>0.25832798553176595</c:v>
                </c:pt>
                <c:pt idx="2">
                  <c:v>0.21723395931142411</c:v>
                </c:pt>
                <c:pt idx="3">
                  <c:v>0.31043528728961112</c:v>
                </c:pt>
                <c:pt idx="4">
                  <c:v>0.20846343168450487</c:v>
                </c:pt>
                <c:pt idx="5">
                  <c:v>0.26080340367385602</c:v>
                </c:pt>
                <c:pt idx="6">
                  <c:v>0.27034408620809325</c:v>
                </c:pt>
                <c:pt idx="7">
                  <c:v>0.24192826388915975</c:v>
                </c:pt>
                <c:pt idx="8">
                  <c:v>0.60107334525939182</c:v>
                </c:pt>
                <c:pt idx="9">
                  <c:v>0.86370315944158704</c:v>
                </c:pt>
                <c:pt idx="10">
                  <c:v>0.38466014897579143</c:v>
                </c:pt>
                <c:pt idx="11">
                  <c:v>0.22814490167621193</c:v>
                </c:pt>
                <c:pt idx="12">
                  <c:v>0.4110244208797314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F58-4919-B514-9FB555AF1FD5}"/>
            </c:ext>
          </c:extLst>
        </c:ser>
        <c:ser>
          <c:idx val="5"/>
          <c:order val="5"/>
          <c:tx>
            <c:strRef>
              <c:f>'Andel indirekta kostnader For'!$G$50:$G$51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'Andel indirekta kostnader For'!$A$52:$A$65</c:f>
              <c:strCache>
                <c:ptCount val="13"/>
                <c:pt idx="0">
                  <c:v>BTH</c:v>
                </c:pt>
                <c:pt idx="1">
                  <c:v>FHS</c:v>
                </c:pt>
                <c:pt idx="2">
                  <c:v>GIH</c:v>
                </c:pt>
                <c:pt idx="3">
                  <c:v>HB</c:v>
                </c:pt>
                <c:pt idx="4">
                  <c:v>HH</c:v>
                </c:pt>
                <c:pt idx="5">
                  <c:v>HIG</c:v>
                </c:pt>
                <c:pt idx="6">
                  <c:v>HKR</c:v>
                </c:pt>
                <c:pt idx="7">
                  <c:v>HV</c:v>
                </c:pt>
                <c:pt idx="8">
                  <c:v>KF</c:v>
                </c:pt>
                <c:pt idx="9">
                  <c:v>KKH</c:v>
                </c:pt>
                <c:pt idx="10">
                  <c:v>KMH</c:v>
                </c:pt>
                <c:pt idx="11">
                  <c:v>MDH</c:v>
                </c:pt>
                <c:pt idx="12">
                  <c:v>SKH</c:v>
                </c:pt>
              </c:strCache>
            </c:strRef>
          </c:cat>
          <c:val>
            <c:numRef>
              <c:f>'Andel indirekta kostnader For'!$G$52:$G$65</c:f>
              <c:numCache>
                <c:formatCode>0.0%</c:formatCode>
                <c:ptCount val="13"/>
                <c:pt idx="0">
                  <c:v>0.24593043411270751</c:v>
                </c:pt>
                <c:pt idx="1">
                  <c:v>0.25133746361611137</c:v>
                </c:pt>
                <c:pt idx="2">
                  <c:v>0.17299365087798529</c:v>
                </c:pt>
                <c:pt idx="3">
                  <c:v>0.36106567860658723</c:v>
                </c:pt>
                <c:pt idx="4">
                  <c:v>0.2023185248580098</c:v>
                </c:pt>
                <c:pt idx="5">
                  <c:v>0.27636418475665442</c:v>
                </c:pt>
                <c:pt idx="6">
                  <c:v>0.24296708694940233</c:v>
                </c:pt>
                <c:pt idx="7">
                  <c:v>0.26638289246984898</c:v>
                </c:pt>
                <c:pt idx="8">
                  <c:v>0.52265080509492912</c:v>
                </c:pt>
                <c:pt idx="9">
                  <c:v>0.86916186820217534</c:v>
                </c:pt>
                <c:pt idx="10">
                  <c:v>0.36095359333410487</c:v>
                </c:pt>
                <c:pt idx="11">
                  <c:v>0.23915491816561335</c:v>
                </c:pt>
                <c:pt idx="12">
                  <c:v>0.38334431547468195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F58-4919-B514-9FB555AF1FD5}"/>
            </c:ext>
          </c:extLst>
        </c:ser>
        <c:ser>
          <c:idx val="6"/>
          <c:order val="6"/>
          <c:tx>
            <c:strRef>
              <c:f>'Andel indirekta kostnader For'!$H$50:$H$51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'Andel indirekta kostnader For'!$A$52:$A$65</c:f>
              <c:strCache>
                <c:ptCount val="13"/>
                <c:pt idx="0">
                  <c:v>BTH</c:v>
                </c:pt>
                <c:pt idx="1">
                  <c:v>FHS</c:v>
                </c:pt>
                <c:pt idx="2">
                  <c:v>GIH</c:v>
                </c:pt>
                <c:pt idx="3">
                  <c:v>HB</c:v>
                </c:pt>
                <c:pt idx="4">
                  <c:v>HH</c:v>
                </c:pt>
                <c:pt idx="5">
                  <c:v>HIG</c:v>
                </c:pt>
                <c:pt idx="6">
                  <c:v>HKR</c:v>
                </c:pt>
                <c:pt idx="7">
                  <c:v>HV</c:v>
                </c:pt>
                <c:pt idx="8">
                  <c:v>KF</c:v>
                </c:pt>
                <c:pt idx="9">
                  <c:v>KKH</c:v>
                </c:pt>
                <c:pt idx="10">
                  <c:v>KMH</c:v>
                </c:pt>
                <c:pt idx="11">
                  <c:v>MDH</c:v>
                </c:pt>
                <c:pt idx="12">
                  <c:v>SKH</c:v>
                </c:pt>
              </c:strCache>
            </c:strRef>
          </c:cat>
          <c:val>
            <c:numRef>
              <c:f>'Andel indirekta kostnader For'!$H$52:$H$65</c:f>
              <c:numCache>
                <c:formatCode>0.0%</c:formatCode>
                <c:ptCount val="13"/>
                <c:pt idx="0">
                  <c:v>0.23635133246537357</c:v>
                </c:pt>
                <c:pt idx="1">
                  <c:v>0.29716196199110073</c:v>
                </c:pt>
                <c:pt idx="2">
                  <c:v>0.22350922509225096</c:v>
                </c:pt>
                <c:pt idx="3">
                  <c:v>0.35043881391223874</c:v>
                </c:pt>
                <c:pt idx="4">
                  <c:v>0.2236299440863769</c:v>
                </c:pt>
                <c:pt idx="5">
                  <c:v>0.24889554793759855</c:v>
                </c:pt>
                <c:pt idx="6">
                  <c:v>0.26648978513835742</c:v>
                </c:pt>
                <c:pt idx="7">
                  <c:v>0.24314612094906354</c:v>
                </c:pt>
                <c:pt idx="8">
                  <c:v>0.33147977331645262</c:v>
                </c:pt>
                <c:pt idx="9">
                  <c:v>0.97079053595658071</c:v>
                </c:pt>
                <c:pt idx="10">
                  <c:v>0.33082059013568815</c:v>
                </c:pt>
                <c:pt idx="11">
                  <c:v>#N/A</c:v>
                </c:pt>
                <c:pt idx="12">
                  <c:v>0.39743338237698217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F58-4919-B514-9FB555AF1FD5}"/>
            </c:ext>
          </c:extLst>
        </c:ser>
        <c:ser>
          <c:idx val="7"/>
          <c:order val="7"/>
          <c:tx>
            <c:strRef>
              <c:f>'Andel indirekta kostnader For'!$I$50:$I$51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'Andel indirekta kostnader For'!$A$52:$A$65</c:f>
              <c:strCache>
                <c:ptCount val="13"/>
                <c:pt idx="0">
                  <c:v>BTH</c:v>
                </c:pt>
                <c:pt idx="1">
                  <c:v>FHS</c:v>
                </c:pt>
                <c:pt idx="2">
                  <c:v>GIH</c:v>
                </c:pt>
                <c:pt idx="3">
                  <c:v>HB</c:v>
                </c:pt>
                <c:pt idx="4">
                  <c:v>HH</c:v>
                </c:pt>
                <c:pt idx="5">
                  <c:v>HIG</c:v>
                </c:pt>
                <c:pt idx="6">
                  <c:v>HKR</c:v>
                </c:pt>
                <c:pt idx="7">
                  <c:v>HV</c:v>
                </c:pt>
                <c:pt idx="8">
                  <c:v>KF</c:v>
                </c:pt>
                <c:pt idx="9">
                  <c:v>KKH</c:v>
                </c:pt>
                <c:pt idx="10">
                  <c:v>KMH</c:v>
                </c:pt>
                <c:pt idx="11">
                  <c:v>MDH</c:v>
                </c:pt>
                <c:pt idx="12">
                  <c:v>SKH</c:v>
                </c:pt>
              </c:strCache>
            </c:strRef>
          </c:cat>
          <c:val>
            <c:numRef>
              <c:f>'Andel indirekta kostnader For'!$I$52:$I$65</c:f>
              <c:numCache>
                <c:formatCode>0.0%</c:formatCode>
                <c:ptCount val="13"/>
                <c:pt idx="0">
                  <c:v>0.23376365727429557</c:v>
                </c:pt>
                <c:pt idx="1">
                  <c:v>0.26631022416714201</c:v>
                </c:pt>
                <c:pt idx="2">
                  <c:v>0.19518560880618038</c:v>
                </c:pt>
                <c:pt idx="3">
                  <c:v>0</c:v>
                </c:pt>
                <c:pt idx="4">
                  <c:v>0.18058882199112083</c:v>
                </c:pt>
                <c:pt idx="5">
                  <c:v>0.27939179443158391</c:v>
                </c:pt>
                <c:pt idx="6">
                  <c:v>0.26680334332124273</c:v>
                </c:pt>
                <c:pt idx="7">
                  <c:v>0.24002874380900457</c:v>
                </c:pt>
                <c:pt idx="8">
                  <c:v>0.34289424651346623</c:v>
                </c:pt>
                <c:pt idx="9">
                  <c:v>#N/A</c:v>
                </c:pt>
                <c:pt idx="10">
                  <c:v>0.3868149324861001</c:v>
                </c:pt>
                <c:pt idx="11">
                  <c:v>0.22372149268233868</c:v>
                </c:pt>
                <c:pt idx="12">
                  <c:v>0.30716919537896853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F58-4919-B514-9FB555AF1FD5}"/>
            </c:ext>
          </c:extLst>
        </c:ser>
        <c:ser>
          <c:idx val="8"/>
          <c:order val="8"/>
          <c:tx>
            <c:strRef>
              <c:f>'Andel indirekta kostnader For'!$J$50:$J$51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'Andel indirekta kostnader For'!$A$52:$A$65</c:f>
              <c:strCache>
                <c:ptCount val="13"/>
                <c:pt idx="0">
                  <c:v>BTH</c:v>
                </c:pt>
                <c:pt idx="1">
                  <c:v>FHS</c:v>
                </c:pt>
                <c:pt idx="2">
                  <c:v>GIH</c:v>
                </c:pt>
                <c:pt idx="3">
                  <c:v>HB</c:v>
                </c:pt>
                <c:pt idx="4">
                  <c:v>HH</c:v>
                </c:pt>
                <c:pt idx="5">
                  <c:v>HIG</c:v>
                </c:pt>
                <c:pt idx="6">
                  <c:v>HKR</c:v>
                </c:pt>
                <c:pt idx="7">
                  <c:v>HV</c:v>
                </c:pt>
                <c:pt idx="8">
                  <c:v>KF</c:v>
                </c:pt>
                <c:pt idx="9">
                  <c:v>KKH</c:v>
                </c:pt>
                <c:pt idx="10">
                  <c:v>KMH</c:v>
                </c:pt>
                <c:pt idx="11">
                  <c:v>MDH</c:v>
                </c:pt>
                <c:pt idx="12">
                  <c:v>SKH</c:v>
                </c:pt>
              </c:strCache>
            </c:strRef>
          </c:cat>
          <c:val>
            <c:numRef>
              <c:f>'Andel indirekta kostnader For'!$J$52:$J$65</c:f>
              <c:numCache>
                <c:formatCode>0.0%</c:formatCode>
                <c:ptCount val="13"/>
                <c:pt idx="0">
                  <c:v>0.23008190871087245</c:v>
                </c:pt>
                <c:pt idx="1">
                  <c:v>0.25462807673263371</c:v>
                </c:pt>
                <c:pt idx="2">
                  <c:v>0.14242093784078516</c:v>
                </c:pt>
                <c:pt idx="3">
                  <c:v>0.30102326752935993</c:v>
                </c:pt>
                <c:pt idx="4">
                  <c:v>0.26636532769015364</c:v>
                </c:pt>
                <c:pt idx="5">
                  <c:v>0.29086524876137371</c:v>
                </c:pt>
                <c:pt idx="6">
                  <c:v>0.33462937183906921</c:v>
                </c:pt>
                <c:pt idx="7">
                  <c:v>0.25111390602578482</c:v>
                </c:pt>
                <c:pt idx="8">
                  <c:v>0.34248727455539496</c:v>
                </c:pt>
                <c:pt idx="9">
                  <c:v>#N/A</c:v>
                </c:pt>
                <c:pt idx="10">
                  <c:v>0.27874682472480949</c:v>
                </c:pt>
                <c:pt idx="11">
                  <c:v>0.23242928265469898</c:v>
                </c:pt>
                <c:pt idx="12">
                  <c:v>0.30751694496033877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F58-4919-B514-9FB555AF1F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0406032"/>
        <c:axId val="570406360"/>
      </c:barChart>
      <c:catAx>
        <c:axId val="570406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570406360"/>
        <c:crosses val="autoZero"/>
        <c:auto val="1"/>
        <c:lblAlgn val="ctr"/>
        <c:lblOffset val="100"/>
        <c:noMultiLvlLbl val="0"/>
      </c:catAx>
      <c:valAx>
        <c:axId val="570406360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570406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1523876187615413E-2"/>
          <c:y val="0.10669539704618899"/>
          <c:w val="0.88437314040824622"/>
          <c:h val="0.72013452812209011"/>
        </c:manualLayout>
      </c:layout>
      <c:scatterChart>
        <c:scatterStyle val="lineMarker"/>
        <c:varyColors val="0"/>
        <c:ser>
          <c:idx val="0"/>
          <c:order val="0"/>
          <c:tx>
            <c:strRef>
              <c:f>'Indirekta punkter2019'!$H$5</c:f>
              <c:strCache>
                <c:ptCount val="1"/>
                <c:pt idx="0">
                  <c:v>Summa av Andel indirekta kostnader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'Indirekta punkter2019'!$G$6:$G$37</c:f>
              <c:numCache>
                <c:formatCode>General</c:formatCode>
                <c:ptCount val="32"/>
                <c:pt idx="0">
                  <c:v>4011000</c:v>
                </c:pt>
                <c:pt idx="1">
                  <c:v>218371</c:v>
                </c:pt>
                <c:pt idx="2">
                  <c:v>1033544</c:v>
                </c:pt>
                <c:pt idx="3">
                  <c:v>604410</c:v>
                </c:pt>
                <c:pt idx="4">
                  <c:v>694000</c:v>
                </c:pt>
                <c:pt idx="5">
                  <c:v>441542</c:v>
                </c:pt>
                <c:pt idx="6">
                  <c:v>1837764</c:v>
                </c:pt>
                <c:pt idx="7">
                  <c:v>2517023</c:v>
                </c:pt>
                <c:pt idx="8">
                  <c:v>475703</c:v>
                </c:pt>
                <c:pt idx="9">
                  <c:v>1506545</c:v>
                </c:pt>
                <c:pt idx="10">
                  <c:v>745280</c:v>
                </c:pt>
                <c:pt idx="11">
                  <c:v>895642</c:v>
                </c:pt>
                <c:pt idx="12">
                  <c:v>549431</c:v>
                </c:pt>
                <c:pt idx="13">
                  <c:v>657536</c:v>
                </c:pt>
                <c:pt idx="14">
                  <c:v>1072483</c:v>
                </c:pt>
                <c:pt idx="15">
                  <c:v>2133561</c:v>
                </c:pt>
                <c:pt idx="16">
                  <c:v>173388</c:v>
                </c:pt>
                <c:pt idx="17">
                  <c:v>448906</c:v>
                </c:pt>
                <c:pt idx="18">
                  <c:v>1358915</c:v>
                </c:pt>
                <c:pt idx="19">
                  <c:v>1977064</c:v>
                </c:pt>
                <c:pt idx="20">
                  <c:v>527029</c:v>
                </c:pt>
                <c:pt idx="21">
                  <c:v>1111487</c:v>
                </c:pt>
                <c:pt idx="22">
                  <c:v>594224</c:v>
                </c:pt>
                <c:pt idx="23">
                  <c:v>173204</c:v>
                </c:pt>
                <c:pt idx="24">
                  <c:v>292677</c:v>
                </c:pt>
                <c:pt idx="25">
                  <c:v>424059</c:v>
                </c:pt>
                <c:pt idx="26">
                  <c:v>1653095</c:v>
                </c:pt>
                <c:pt idx="27">
                  <c:v>655565</c:v>
                </c:pt>
                <c:pt idx="28">
                  <c:v>376937.163</c:v>
                </c:pt>
                <c:pt idx="29">
                  <c:v>327604</c:v>
                </c:pt>
                <c:pt idx="30">
                  <c:v>108630</c:v>
                </c:pt>
                <c:pt idx="31">
                  <c:v>191174</c:v>
                </c:pt>
              </c:numCache>
            </c:numRef>
          </c:xVal>
          <c:yVal>
            <c:numRef>
              <c:f>'Indirekta punkter2019'!$H$6:$H$37</c:f>
              <c:numCache>
                <c:formatCode>0.0%</c:formatCode>
                <c:ptCount val="32"/>
                <c:pt idx="0">
                  <c:v>0.22152898155073547</c:v>
                </c:pt>
                <c:pt idx="1">
                  <c:v>0.24339734328276191</c:v>
                </c:pt>
                <c:pt idx="2">
                  <c:v>0.25529889072318163</c:v>
                </c:pt>
                <c:pt idx="3">
                  <c:v>0.26484505550867787</c:v>
                </c:pt>
                <c:pt idx="4">
                  <c:v>0.27831795389048991</c:v>
                </c:pt>
                <c:pt idx="5">
                  <c:v>0.29588804689021658</c:v>
                </c:pt>
                <c:pt idx="6">
                  <c:v>0.30857528438363135</c:v>
                </c:pt>
                <c:pt idx="7">
                  <c:v>0.30917288360098427</c:v>
                </c:pt>
                <c:pt idx="8">
                  <c:v>0.31449034376491214</c:v>
                </c:pt>
                <c:pt idx="9">
                  <c:v>0.31790786200639437</c:v>
                </c:pt>
                <c:pt idx="10">
                  <c:v>0.32150198583082867</c:v>
                </c:pt>
                <c:pt idx="11">
                  <c:v>0.32297762275552067</c:v>
                </c:pt>
                <c:pt idx="12">
                  <c:v>0.32440834244882433</c:v>
                </c:pt>
                <c:pt idx="13">
                  <c:v>0.3254574654467588</c:v>
                </c:pt>
                <c:pt idx="14">
                  <c:v>0.32560096264199062</c:v>
                </c:pt>
                <c:pt idx="15">
                  <c:v>0.32618599933632081</c:v>
                </c:pt>
                <c:pt idx="16">
                  <c:v>0.32985270030221236</c:v>
                </c:pt>
                <c:pt idx="17">
                  <c:v>0.33724655050277785</c:v>
                </c:pt>
                <c:pt idx="18">
                  <c:v>0.34348505977195043</c:v>
                </c:pt>
                <c:pt idx="19">
                  <c:v>0.34484525229329954</c:v>
                </c:pt>
                <c:pt idx="20">
                  <c:v>0.35085735320067774</c:v>
                </c:pt>
                <c:pt idx="21">
                  <c:v>0.35128166141394368</c:v>
                </c:pt>
                <c:pt idx="22">
                  <c:v>0.35336598602237107</c:v>
                </c:pt>
                <c:pt idx="23">
                  <c:v>0.35730699060067894</c:v>
                </c:pt>
                <c:pt idx="24">
                  <c:v>0.37133016943593111</c:v>
                </c:pt>
                <c:pt idx="25">
                  <c:v>0.39045923750651451</c:v>
                </c:pt>
                <c:pt idx="26">
                  <c:v>0.39528097296283637</c:v>
                </c:pt>
                <c:pt idx="27">
                  <c:v>0.39661513351078842</c:v>
                </c:pt>
                <c:pt idx="28">
                  <c:v>0.4115830012755658</c:v>
                </c:pt>
                <c:pt idx="29">
                  <c:v>0.42427181292047711</c:v>
                </c:pt>
                <c:pt idx="30">
                  <c:v>0.43338856669428333</c:v>
                </c:pt>
                <c:pt idx="31">
                  <c:v>0.47893018925167646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361-482D-A453-CA44820EF2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6482568"/>
        <c:axId val="566484536"/>
      </c:scatterChart>
      <c:valAx>
        <c:axId val="566482568"/>
        <c:scaling>
          <c:orientation val="minMax"/>
          <c:max val="4500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566484536"/>
        <c:crosses val="autoZero"/>
        <c:crossBetween val="midCat"/>
        <c:majorUnit val="500000"/>
        <c:minorUnit val="100000"/>
      </c:valAx>
      <c:valAx>
        <c:axId val="566484536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56648256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[SUHF_Sammanställning_20191113.xlsm]Indirekta 2019!Pivottabell6</c:name>
    <c:fmtId val="8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'Indirekta 2019'!$B$3:$B$4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'Indirekta 2019'!$A$5:$A$37</c:f>
              <c:strCache>
                <c:ptCount val="32"/>
                <c:pt idx="0">
                  <c:v>GU</c:v>
                </c:pt>
                <c:pt idx="1">
                  <c:v>SKH</c:v>
                </c:pt>
                <c:pt idx="2">
                  <c:v>KI</c:v>
                </c:pt>
                <c:pt idx="3">
                  <c:v>SLU</c:v>
                </c:pt>
                <c:pt idx="4">
                  <c:v>LTU</c:v>
                </c:pt>
                <c:pt idx="5">
                  <c:v>HH</c:v>
                </c:pt>
                <c:pt idx="6">
                  <c:v>UMU</c:v>
                </c:pt>
                <c:pt idx="7">
                  <c:v>LU</c:v>
                </c:pt>
                <c:pt idx="8">
                  <c:v>HDA</c:v>
                </c:pt>
                <c:pt idx="9">
                  <c:v>KTH</c:v>
                </c:pt>
                <c:pt idx="10">
                  <c:v>KAU</c:v>
                </c:pt>
                <c:pt idx="11">
                  <c:v>ORU</c:v>
                </c:pt>
                <c:pt idx="12">
                  <c:v>HIG</c:v>
                </c:pt>
                <c:pt idx="13">
                  <c:v>MDH</c:v>
                </c:pt>
                <c:pt idx="14">
                  <c:v>CTH</c:v>
                </c:pt>
                <c:pt idx="15">
                  <c:v>SU</c:v>
                </c:pt>
                <c:pt idx="16">
                  <c:v>KMH</c:v>
                </c:pt>
                <c:pt idx="17">
                  <c:v>SH</c:v>
                </c:pt>
                <c:pt idx="18">
                  <c:v>LNU</c:v>
                </c:pt>
                <c:pt idx="19">
                  <c:v>UU</c:v>
                </c:pt>
                <c:pt idx="20">
                  <c:v>HB</c:v>
                </c:pt>
                <c:pt idx="21">
                  <c:v>MAU</c:v>
                </c:pt>
                <c:pt idx="22">
                  <c:v>MIU</c:v>
                </c:pt>
                <c:pt idx="23">
                  <c:v>KF</c:v>
                </c:pt>
                <c:pt idx="24">
                  <c:v>BTH</c:v>
                </c:pt>
                <c:pt idx="25">
                  <c:v>HKR</c:v>
                </c:pt>
                <c:pt idx="26">
                  <c:v>LIU</c:v>
                </c:pt>
                <c:pt idx="27">
                  <c:v>HJ</c:v>
                </c:pt>
                <c:pt idx="28">
                  <c:v>HV</c:v>
                </c:pt>
                <c:pt idx="29">
                  <c:v>HS</c:v>
                </c:pt>
                <c:pt idx="30">
                  <c:v>GIH</c:v>
                </c:pt>
                <c:pt idx="31">
                  <c:v>FHS</c:v>
                </c:pt>
              </c:strCache>
            </c:strRef>
          </c:cat>
          <c:val>
            <c:numRef>
              <c:f>'Indirekta 2019'!$B$5:$B$37</c:f>
              <c:numCache>
                <c:formatCode>0.0%</c:formatCode>
                <c:ptCount val="32"/>
                <c:pt idx="0">
                  <c:v>0.22152898155073547</c:v>
                </c:pt>
                <c:pt idx="1">
                  <c:v>0.24339734328276191</c:v>
                </c:pt>
                <c:pt idx="2">
                  <c:v>0.25529889072318163</c:v>
                </c:pt>
                <c:pt idx="3">
                  <c:v>0.26484505550867787</c:v>
                </c:pt>
                <c:pt idx="4">
                  <c:v>0.27831795389048991</c:v>
                </c:pt>
                <c:pt idx="5">
                  <c:v>0.29588804689021658</c:v>
                </c:pt>
                <c:pt idx="6">
                  <c:v>0.30857528438363135</c:v>
                </c:pt>
                <c:pt idx="7">
                  <c:v>0.30917288360098427</c:v>
                </c:pt>
                <c:pt idx="8">
                  <c:v>0.31449034376491214</c:v>
                </c:pt>
                <c:pt idx="9">
                  <c:v>0.31790786200639437</c:v>
                </c:pt>
                <c:pt idx="10">
                  <c:v>0.32150198583082867</c:v>
                </c:pt>
                <c:pt idx="11">
                  <c:v>0.32297762275552067</c:v>
                </c:pt>
                <c:pt idx="12">
                  <c:v>0.32440834244882433</c:v>
                </c:pt>
                <c:pt idx="13">
                  <c:v>0.3254574654467588</c:v>
                </c:pt>
                <c:pt idx="14">
                  <c:v>0.32560096264199062</c:v>
                </c:pt>
                <c:pt idx="15">
                  <c:v>0.32618599933632081</c:v>
                </c:pt>
                <c:pt idx="16">
                  <c:v>0.32985270030221236</c:v>
                </c:pt>
                <c:pt idx="17">
                  <c:v>0.33724655050277785</c:v>
                </c:pt>
                <c:pt idx="18">
                  <c:v>0.34348505977195043</c:v>
                </c:pt>
                <c:pt idx="19">
                  <c:v>0.34484525229329954</c:v>
                </c:pt>
                <c:pt idx="20">
                  <c:v>0.35085735320067774</c:v>
                </c:pt>
                <c:pt idx="21">
                  <c:v>0.35128166141394368</c:v>
                </c:pt>
                <c:pt idx="22">
                  <c:v>0.35336598602237107</c:v>
                </c:pt>
                <c:pt idx="23">
                  <c:v>0.35730699060067894</c:v>
                </c:pt>
                <c:pt idx="24">
                  <c:v>0.37133016943593111</c:v>
                </c:pt>
                <c:pt idx="25">
                  <c:v>0.39045923750651451</c:v>
                </c:pt>
                <c:pt idx="26">
                  <c:v>0.39528097296283637</c:v>
                </c:pt>
                <c:pt idx="27">
                  <c:v>0.39661513351078842</c:v>
                </c:pt>
                <c:pt idx="28">
                  <c:v>0.4115830012755658</c:v>
                </c:pt>
                <c:pt idx="29">
                  <c:v>0.42427181292047711</c:v>
                </c:pt>
                <c:pt idx="30">
                  <c:v>0.43338856669428333</c:v>
                </c:pt>
                <c:pt idx="31">
                  <c:v>0.47893018925167646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B8-40AC-A13F-2704B739D9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28032040"/>
        <c:axId val="472170872"/>
      </c:barChart>
      <c:catAx>
        <c:axId val="728032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472170872"/>
        <c:crosses val="autoZero"/>
        <c:auto val="1"/>
        <c:lblAlgn val="ctr"/>
        <c:lblOffset val="100"/>
        <c:noMultiLvlLbl val="0"/>
      </c:catAx>
      <c:valAx>
        <c:axId val="472170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728032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[Kopia av SUHF_Sammanställning_20191113 viktigaste kalkylbladen.xlsm]Andel indirekta kostnader UTB!Pivottabell2</c:name>
    <c:fmtId val="5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'Andel indirekta kostnader UTB'!$B$19:$B$20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'Andel indirekta kostnader UTB'!$A$21:$A$31</c:f>
              <c:strCache>
                <c:ptCount val="10"/>
                <c:pt idx="0">
                  <c:v>CTH</c:v>
                </c:pt>
                <c:pt idx="1">
                  <c:v>GU</c:v>
                </c:pt>
                <c:pt idx="2">
                  <c:v>KI</c:v>
                </c:pt>
                <c:pt idx="3">
                  <c:v>KTH</c:v>
                </c:pt>
                <c:pt idx="4">
                  <c:v>LIU</c:v>
                </c:pt>
                <c:pt idx="5">
                  <c:v>LU</c:v>
                </c:pt>
                <c:pt idx="6">
                  <c:v>SLU</c:v>
                </c:pt>
                <c:pt idx="7">
                  <c:v>SU</c:v>
                </c:pt>
                <c:pt idx="8">
                  <c:v>UMU</c:v>
                </c:pt>
                <c:pt idx="9">
                  <c:v>UU</c:v>
                </c:pt>
              </c:strCache>
            </c:strRef>
          </c:cat>
          <c:val>
            <c:numRef>
              <c:f>'Andel indirekta kostnader UTB'!$B$21:$B$31</c:f>
              <c:numCache>
                <c:formatCode>0.0%</c:formatCode>
                <c:ptCount val="10"/>
                <c:pt idx="0">
                  <c:v>0.34283193330243289</c:v>
                </c:pt>
                <c:pt idx="1">
                  <c:v>0.32087337567401786</c:v>
                </c:pt>
                <c:pt idx="2">
                  <c:v>0.23867285884571451</c:v>
                </c:pt>
                <c:pt idx="3">
                  <c:v>0.40867897470540471</c:v>
                </c:pt>
                <c:pt idx="4">
                  <c:v>0.3579578642355663</c:v>
                </c:pt>
                <c:pt idx="5">
                  <c:v>0.31851973256255939</c:v>
                </c:pt>
                <c:pt idx="6">
                  <c:v>0.33021204382320896</c:v>
                </c:pt>
                <c:pt idx="7">
                  <c:v>0.32941634677269338</c:v>
                </c:pt>
                <c:pt idx="8">
                  <c:v>0.30373673147168151</c:v>
                </c:pt>
                <c:pt idx="9">
                  <c:v>0.32056236589728559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F3-45DF-B090-940FAE162426}"/>
            </c:ext>
          </c:extLst>
        </c:ser>
        <c:ser>
          <c:idx val="1"/>
          <c:order val="1"/>
          <c:tx>
            <c:strRef>
              <c:f>'Andel indirekta kostnader UTB'!$C$19:$C$20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'Andel indirekta kostnader UTB'!$A$21:$A$31</c:f>
              <c:strCache>
                <c:ptCount val="10"/>
                <c:pt idx="0">
                  <c:v>CTH</c:v>
                </c:pt>
                <c:pt idx="1">
                  <c:v>GU</c:v>
                </c:pt>
                <c:pt idx="2">
                  <c:v>KI</c:v>
                </c:pt>
                <c:pt idx="3">
                  <c:v>KTH</c:v>
                </c:pt>
                <c:pt idx="4">
                  <c:v>LIU</c:v>
                </c:pt>
                <c:pt idx="5">
                  <c:v>LU</c:v>
                </c:pt>
                <c:pt idx="6">
                  <c:v>SLU</c:v>
                </c:pt>
                <c:pt idx="7">
                  <c:v>SU</c:v>
                </c:pt>
                <c:pt idx="8">
                  <c:v>UMU</c:v>
                </c:pt>
                <c:pt idx="9">
                  <c:v>UU</c:v>
                </c:pt>
              </c:strCache>
            </c:strRef>
          </c:cat>
          <c:val>
            <c:numRef>
              <c:f>'Andel indirekta kostnader UTB'!$C$21:$C$31</c:f>
              <c:numCache>
                <c:formatCode>0.0%</c:formatCode>
                <c:ptCount val="10"/>
                <c:pt idx="0">
                  <c:v>0.31356556692788695</c:v>
                </c:pt>
                <c:pt idx="1">
                  <c:v>0.33310028447038081</c:v>
                </c:pt>
                <c:pt idx="2">
                  <c:v>0.22601358999033322</c:v>
                </c:pt>
                <c:pt idx="3">
                  <c:v>0.44431268269504254</c:v>
                </c:pt>
                <c:pt idx="4">
                  <c:v>0.39296107361707389</c:v>
                </c:pt>
                <c:pt idx="5">
                  <c:v>0.32103916886919737</c:v>
                </c:pt>
                <c:pt idx="6">
                  <c:v>0.3002958416890571</c:v>
                </c:pt>
                <c:pt idx="7">
                  <c:v>0.30892563439871601</c:v>
                </c:pt>
                <c:pt idx="8">
                  <c:v>0.29977502776191939</c:v>
                </c:pt>
                <c:pt idx="9">
                  <c:v>0.32574779066861681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6F3-45DF-B090-940FAE162426}"/>
            </c:ext>
          </c:extLst>
        </c:ser>
        <c:ser>
          <c:idx val="2"/>
          <c:order val="2"/>
          <c:tx>
            <c:strRef>
              <c:f>'Andel indirekta kostnader UTB'!$D$19:$D$20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'Andel indirekta kostnader UTB'!$A$21:$A$31</c:f>
              <c:strCache>
                <c:ptCount val="10"/>
                <c:pt idx="0">
                  <c:v>CTH</c:v>
                </c:pt>
                <c:pt idx="1">
                  <c:v>GU</c:v>
                </c:pt>
                <c:pt idx="2">
                  <c:v>KI</c:v>
                </c:pt>
                <c:pt idx="3">
                  <c:v>KTH</c:v>
                </c:pt>
                <c:pt idx="4">
                  <c:v>LIU</c:v>
                </c:pt>
                <c:pt idx="5">
                  <c:v>LU</c:v>
                </c:pt>
                <c:pt idx="6">
                  <c:v>SLU</c:v>
                </c:pt>
                <c:pt idx="7">
                  <c:v>SU</c:v>
                </c:pt>
                <c:pt idx="8">
                  <c:v>UMU</c:v>
                </c:pt>
                <c:pt idx="9">
                  <c:v>UU</c:v>
                </c:pt>
              </c:strCache>
            </c:strRef>
          </c:cat>
          <c:val>
            <c:numRef>
              <c:f>'Andel indirekta kostnader UTB'!$D$21:$D$31</c:f>
              <c:numCache>
                <c:formatCode>0.0%</c:formatCode>
                <c:ptCount val="10"/>
                <c:pt idx="0">
                  <c:v>0.32550960975926346</c:v>
                </c:pt>
                <c:pt idx="1">
                  <c:v>0.34143289894474865</c:v>
                </c:pt>
                <c:pt idx="2">
                  <c:v>0.21726896825518974</c:v>
                </c:pt>
                <c:pt idx="3">
                  <c:v>0.43000335001220685</c:v>
                </c:pt>
                <c:pt idx="4">
                  <c:v>0.38873193956978541</c:v>
                </c:pt>
                <c:pt idx="5">
                  <c:v>0.31321767443584075</c:v>
                </c:pt>
                <c:pt idx="6">
                  <c:v>0.30569927707363603</c:v>
                </c:pt>
                <c:pt idx="7">
                  <c:v>0.32511463994920919</c:v>
                </c:pt>
                <c:pt idx="8">
                  <c:v>0.29031304778774059</c:v>
                </c:pt>
                <c:pt idx="9">
                  <c:v>0.30841326037903644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6F3-45DF-B090-940FAE162426}"/>
            </c:ext>
          </c:extLst>
        </c:ser>
        <c:ser>
          <c:idx val="3"/>
          <c:order val="3"/>
          <c:tx>
            <c:strRef>
              <c:f>'Andel indirekta kostnader UTB'!$E$19:$E$20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'Andel indirekta kostnader UTB'!$A$21:$A$31</c:f>
              <c:strCache>
                <c:ptCount val="10"/>
                <c:pt idx="0">
                  <c:v>CTH</c:v>
                </c:pt>
                <c:pt idx="1">
                  <c:v>GU</c:v>
                </c:pt>
                <c:pt idx="2">
                  <c:v>KI</c:v>
                </c:pt>
                <c:pt idx="3">
                  <c:v>KTH</c:v>
                </c:pt>
                <c:pt idx="4">
                  <c:v>LIU</c:v>
                </c:pt>
                <c:pt idx="5">
                  <c:v>LU</c:v>
                </c:pt>
                <c:pt idx="6">
                  <c:v>SLU</c:v>
                </c:pt>
                <c:pt idx="7">
                  <c:v>SU</c:v>
                </c:pt>
                <c:pt idx="8">
                  <c:v>UMU</c:v>
                </c:pt>
                <c:pt idx="9">
                  <c:v>UU</c:v>
                </c:pt>
              </c:strCache>
            </c:strRef>
          </c:cat>
          <c:val>
            <c:numRef>
              <c:f>'Andel indirekta kostnader UTB'!$E$21:$E$31</c:f>
              <c:numCache>
                <c:formatCode>0.0%</c:formatCode>
                <c:ptCount val="10"/>
                <c:pt idx="0">
                  <c:v>0.30979730373433778</c:v>
                </c:pt>
                <c:pt idx="1">
                  <c:v>0.3587067633883626</c:v>
                </c:pt>
                <c:pt idx="2">
                  <c:v>0.21979519091994323</c:v>
                </c:pt>
                <c:pt idx="3">
                  <c:v>0.38113241878423093</c:v>
                </c:pt>
                <c:pt idx="4">
                  <c:v>0.3805270077955839</c:v>
                </c:pt>
                <c:pt idx="5">
                  <c:v>0.31136751813746166</c:v>
                </c:pt>
                <c:pt idx="6">
                  <c:v>0.31550562905147256</c:v>
                </c:pt>
                <c:pt idx="7">
                  <c:v>0.38703731090583426</c:v>
                </c:pt>
                <c:pt idx="8">
                  <c:v>0.28847660668992703</c:v>
                </c:pt>
                <c:pt idx="9">
                  <c:v>0.29909289887218893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6F3-45DF-B090-940FAE162426}"/>
            </c:ext>
          </c:extLst>
        </c:ser>
        <c:ser>
          <c:idx val="4"/>
          <c:order val="4"/>
          <c:tx>
            <c:strRef>
              <c:f>'Andel indirekta kostnader UTB'!$F$19:$F$20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'Andel indirekta kostnader UTB'!$A$21:$A$31</c:f>
              <c:strCache>
                <c:ptCount val="10"/>
                <c:pt idx="0">
                  <c:v>CTH</c:v>
                </c:pt>
                <c:pt idx="1">
                  <c:v>GU</c:v>
                </c:pt>
                <c:pt idx="2">
                  <c:v>KI</c:v>
                </c:pt>
                <c:pt idx="3">
                  <c:v>KTH</c:v>
                </c:pt>
                <c:pt idx="4">
                  <c:v>LIU</c:v>
                </c:pt>
                <c:pt idx="5">
                  <c:v>LU</c:v>
                </c:pt>
                <c:pt idx="6">
                  <c:v>SLU</c:v>
                </c:pt>
                <c:pt idx="7">
                  <c:v>SU</c:v>
                </c:pt>
                <c:pt idx="8">
                  <c:v>UMU</c:v>
                </c:pt>
                <c:pt idx="9">
                  <c:v>UU</c:v>
                </c:pt>
              </c:strCache>
            </c:strRef>
          </c:cat>
          <c:val>
            <c:numRef>
              <c:f>'Andel indirekta kostnader UTB'!$F$21:$F$31</c:f>
              <c:numCache>
                <c:formatCode>0.0%</c:formatCode>
                <c:ptCount val="10"/>
                <c:pt idx="0">
                  <c:v>0.32629895156696404</c:v>
                </c:pt>
                <c:pt idx="1">
                  <c:v>0.34815225469112998</c:v>
                </c:pt>
                <c:pt idx="2">
                  <c:v>0.20029663543019596</c:v>
                </c:pt>
                <c:pt idx="3">
                  <c:v>0.37611512755920723</c:v>
                </c:pt>
                <c:pt idx="4">
                  <c:v>0.38252327929464391</c:v>
                </c:pt>
                <c:pt idx="5">
                  <c:v>0.30874510245748671</c:v>
                </c:pt>
                <c:pt idx="6">
                  <c:v>0.27018740513348499</c:v>
                </c:pt>
                <c:pt idx="7">
                  <c:v>0.33834789254593411</c:v>
                </c:pt>
                <c:pt idx="8">
                  <c:v>0.3070682888658946</c:v>
                </c:pt>
                <c:pt idx="9">
                  <c:v>0.33029053152098847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6F3-45DF-B090-940FAE162426}"/>
            </c:ext>
          </c:extLst>
        </c:ser>
        <c:ser>
          <c:idx val="5"/>
          <c:order val="5"/>
          <c:tx>
            <c:strRef>
              <c:f>'Andel indirekta kostnader UTB'!$G$19:$G$20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'Andel indirekta kostnader UTB'!$A$21:$A$31</c:f>
              <c:strCache>
                <c:ptCount val="10"/>
                <c:pt idx="0">
                  <c:v>CTH</c:v>
                </c:pt>
                <c:pt idx="1">
                  <c:v>GU</c:v>
                </c:pt>
                <c:pt idx="2">
                  <c:v>KI</c:v>
                </c:pt>
                <c:pt idx="3">
                  <c:v>KTH</c:v>
                </c:pt>
                <c:pt idx="4">
                  <c:v>LIU</c:v>
                </c:pt>
                <c:pt idx="5">
                  <c:v>LU</c:v>
                </c:pt>
                <c:pt idx="6">
                  <c:v>SLU</c:v>
                </c:pt>
                <c:pt idx="7">
                  <c:v>SU</c:v>
                </c:pt>
                <c:pt idx="8">
                  <c:v>UMU</c:v>
                </c:pt>
                <c:pt idx="9">
                  <c:v>UU</c:v>
                </c:pt>
              </c:strCache>
            </c:strRef>
          </c:cat>
          <c:val>
            <c:numRef>
              <c:f>'Andel indirekta kostnader UTB'!$G$21:$G$31</c:f>
              <c:numCache>
                <c:formatCode>0.0%</c:formatCode>
                <c:ptCount val="10"/>
                <c:pt idx="0">
                  <c:v>0.30985807292200157</c:v>
                </c:pt>
                <c:pt idx="1">
                  <c:v>0.35462465191575498</c:v>
                </c:pt>
                <c:pt idx="2">
                  <c:v>0.26573483925391322</c:v>
                </c:pt>
                <c:pt idx="3">
                  <c:v>0.35387258733371935</c:v>
                </c:pt>
                <c:pt idx="4">
                  <c:v>0.38946503129600096</c:v>
                </c:pt>
                <c:pt idx="5">
                  <c:v>0.31287797529802369</c:v>
                </c:pt>
                <c:pt idx="6">
                  <c:v>0.27933576779962982</c:v>
                </c:pt>
                <c:pt idx="7">
                  <c:v>0.34248236361311057</c:v>
                </c:pt>
                <c:pt idx="8">
                  <c:v>0.31207185016498584</c:v>
                </c:pt>
                <c:pt idx="9">
                  <c:v>0.32781535082243352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6F3-45DF-B090-940FAE162426}"/>
            </c:ext>
          </c:extLst>
        </c:ser>
        <c:ser>
          <c:idx val="6"/>
          <c:order val="6"/>
          <c:tx>
            <c:strRef>
              <c:f>'Andel indirekta kostnader UTB'!$H$19:$H$20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'Andel indirekta kostnader UTB'!$A$21:$A$31</c:f>
              <c:strCache>
                <c:ptCount val="10"/>
                <c:pt idx="0">
                  <c:v>CTH</c:v>
                </c:pt>
                <c:pt idx="1">
                  <c:v>GU</c:v>
                </c:pt>
                <c:pt idx="2">
                  <c:v>KI</c:v>
                </c:pt>
                <c:pt idx="3">
                  <c:v>KTH</c:v>
                </c:pt>
                <c:pt idx="4">
                  <c:v>LIU</c:v>
                </c:pt>
                <c:pt idx="5">
                  <c:v>LU</c:v>
                </c:pt>
                <c:pt idx="6">
                  <c:v>SLU</c:v>
                </c:pt>
                <c:pt idx="7">
                  <c:v>SU</c:v>
                </c:pt>
                <c:pt idx="8">
                  <c:v>UMU</c:v>
                </c:pt>
                <c:pt idx="9">
                  <c:v>UU</c:v>
                </c:pt>
              </c:strCache>
            </c:strRef>
          </c:cat>
          <c:val>
            <c:numRef>
              <c:f>'Andel indirekta kostnader UTB'!$H$21:$H$31</c:f>
              <c:numCache>
                <c:formatCode>0.0%</c:formatCode>
                <c:ptCount val="10"/>
                <c:pt idx="0">
                  <c:v>0.2964158731456128</c:v>
                </c:pt>
                <c:pt idx="1">
                  <c:v>0.34479389956475326</c:v>
                </c:pt>
                <c:pt idx="2">
                  <c:v>0.25326233709905088</c:v>
                </c:pt>
                <c:pt idx="3">
                  <c:v>0.34382603549213947</c:v>
                </c:pt>
                <c:pt idx="4">
                  <c:v>0.39856331618357288</c:v>
                </c:pt>
                <c:pt idx="5">
                  <c:v>0.31918938711155048</c:v>
                </c:pt>
                <c:pt idx="6">
                  <c:v>0.27381360218622364</c:v>
                </c:pt>
                <c:pt idx="7">
                  <c:v>0.30906660601383812</c:v>
                </c:pt>
                <c:pt idx="8">
                  <c:v>0.31412071643808304</c:v>
                </c:pt>
                <c:pt idx="9">
                  <c:v>0.3382571040270364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6F3-45DF-B090-940FAE162426}"/>
            </c:ext>
          </c:extLst>
        </c:ser>
        <c:ser>
          <c:idx val="7"/>
          <c:order val="7"/>
          <c:tx>
            <c:strRef>
              <c:f>'Andel indirekta kostnader UTB'!$I$19:$I$20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'Andel indirekta kostnader UTB'!$A$21:$A$31</c:f>
              <c:strCache>
                <c:ptCount val="10"/>
                <c:pt idx="0">
                  <c:v>CTH</c:v>
                </c:pt>
                <c:pt idx="1">
                  <c:v>GU</c:v>
                </c:pt>
                <c:pt idx="2">
                  <c:v>KI</c:v>
                </c:pt>
                <c:pt idx="3">
                  <c:v>KTH</c:v>
                </c:pt>
                <c:pt idx="4">
                  <c:v>LIU</c:v>
                </c:pt>
                <c:pt idx="5">
                  <c:v>LU</c:v>
                </c:pt>
                <c:pt idx="6">
                  <c:v>SLU</c:v>
                </c:pt>
                <c:pt idx="7">
                  <c:v>SU</c:v>
                </c:pt>
                <c:pt idx="8">
                  <c:v>UMU</c:v>
                </c:pt>
                <c:pt idx="9">
                  <c:v>UU</c:v>
                </c:pt>
              </c:strCache>
            </c:strRef>
          </c:cat>
          <c:val>
            <c:numRef>
              <c:f>'Andel indirekta kostnader UTB'!$I$21:$I$31</c:f>
              <c:numCache>
                <c:formatCode>0.0%</c:formatCode>
                <c:ptCount val="10"/>
                <c:pt idx="0">
                  <c:v>0.30722503682112262</c:v>
                </c:pt>
                <c:pt idx="1">
                  <c:v>0.30612279153354632</c:v>
                </c:pt>
                <c:pt idx="2">
                  <c:v>0.24356895148717403</c:v>
                </c:pt>
                <c:pt idx="3">
                  <c:v>0.31067236245436924</c:v>
                </c:pt>
                <c:pt idx="4">
                  <c:v>0.38671226084470273</c:v>
                </c:pt>
                <c:pt idx="5">
                  <c:v>0.31683566460445167</c:v>
                </c:pt>
                <c:pt idx="6">
                  <c:v>0.2671800258675554</c:v>
                </c:pt>
                <c:pt idx="7">
                  <c:v>0.31126063321674824</c:v>
                </c:pt>
                <c:pt idx="8">
                  <c:v>0.31370090166030251</c:v>
                </c:pt>
                <c:pt idx="9">
                  <c:v>0.33147780149891953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6F3-45DF-B090-940FAE162426}"/>
            </c:ext>
          </c:extLst>
        </c:ser>
        <c:ser>
          <c:idx val="8"/>
          <c:order val="8"/>
          <c:tx>
            <c:strRef>
              <c:f>'Andel indirekta kostnader UTB'!$J$19:$J$20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'Andel indirekta kostnader UTB'!$A$21:$A$31</c:f>
              <c:strCache>
                <c:ptCount val="10"/>
                <c:pt idx="0">
                  <c:v>CTH</c:v>
                </c:pt>
                <c:pt idx="1">
                  <c:v>GU</c:v>
                </c:pt>
                <c:pt idx="2">
                  <c:v>KI</c:v>
                </c:pt>
                <c:pt idx="3">
                  <c:v>KTH</c:v>
                </c:pt>
                <c:pt idx="4">
                  <c:v>LIU</c:v>
                </c:pt>
                <c:pt idx="5">
                  <c:v>LU</c:v>
                </c:pt>
                <c:pt idx="6">
                  <c:v>SLU</c:v>
                </c:pt>
                <c:pt idx="7">
                  <c:v>SU</c:v>
                </c:pt>
                <c:pt idx="8">
                  <c:v>UMU</c:v>
                </c:pt>
                <c:pt idx="9">
                  <c:v>UU</c:v>
                </c:pt>
              </c:strCache>
            </c:strRef>
          </c:cat>
          <c:val>
            <c:numRef>
              <c:f>'Andel indirekta kostnader UTB'!$J$21:$J$31</c:f>
              <c:numCache>
                <c:formatCode>0.0%</c:formatCode>
                <c:ptCount val="10"/>
                <c:pt idx="0">
                  <c:v>0.32560096264199062</c:v>
                </c:pt>
                <c:pt idx="1">
                  <c:v>0.22152898155073547</c:v>
                </c:pt>
                <c:pt idx="2">
                  <c:v>0.25529889072318163</c:v>
                </c:pt>
                <c:pt idx="3">
                  <c:v>0.31790786200639437</c:v>
                </c:pt>
                <c:pt idx="4">
                  <c:v>0.39528097296283637</c:v>
                </c:pt>
                <c:pt idx="5">
                  <c:v>0.30917288360098427</c:v>
                </c:pt>
                <c:pt idx="6">
                  <c:v>0.26484505550867787</c:v>
                </c:pt>
                <c:pt idx="7">
                  <c:v>0.32618599933632081</c:v>
                </c:pt>
                <c:pt idx="8">
                  <c:v>0.30857528438363135</c:v>
                </c:pt>
                <c:pt idx="9">
                  <c:v>0.34484525229329954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6F3-45DF-B090-940FAE1624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15636000"/>
        <c:axId val="715636656"/>
      </c:barChart>
      <c:catAx>
        <c:axId val="715636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715636656"/>
        <c:crosses val="autoZero"/>
        <c:auto val="1"/>
        <c:lblAlgn val="ctr"/>
        <c:lblOffset val="100"/>
        <c:noMultiLvlLbl val="0"/>
      </c:catAx>
      <c:valAx>
        <c:axId val="715636656"/>
        <c:scaling>
          <c:orientation val="minMax"/>
          <c:max val="0.4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715636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/>
      </a:pPr>
      <a:endParaRPr lang="sv-SE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[Kopia av SUHF_Sammanställning_20191113 viktigaste kalkylbladen.xlsm]Andel indirekta kostnader UTB!Pivottabell3</c:name>
    <c:fmtId val="5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'Andel indirekta kostnader UTB'!$B$36:$B$37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'Andel indirekta kostnader UTB'!$A$38:$A$45</c:f>
              <c:strCache>
                <c:ptCount val="7"/>
                <c:pt idx="0">
                  <c:v>HJ</c:v>
                </c:pt>
                <c:pt idx="1">
                  <c:v>KAU</c:v>
                </c:pt>
                <c:pt idx="2">
                  <c:v>LNU</c:v>
                </c:pt>
                <c:pt idx="3">
                  <c:v>LTU</c:v>
                </c:pt>
                <c:pt idx="4">
                  <c:v>MAU</c:v>
                </c:pt>
                <c:pt idx="5">
                  <c:v>ORU</c:v>
                </c:pt>
                <c:pt idx="6">
                  <c:v>SH</c:v>
                </c:pt>
              </c:strCache>
            </c:strRef>
          </c:cat>
          <c:val>
            <c:numRef>
              <c:f>'Andel indirekta kostnader UTB'!$B$38:$B$45</c:f>
              <c:numCache>
                <c:formatCode>0.0%</c:formatCode>
                <c:ptCount val="7"/>
                <c:pt idx="0">
                  <c:v>0.36533619779888438</c:v>
                </c:pt>
                <c:pt idx="1">
                  <c:v>0.3430735121939068</c:v>
                </c:pt>
                <c:pt idx="2">
                  <c:v>0.35785752031543899</c:v>
                </c:pt>
                <c:pt idx="3">
                  <c:v>0.31375088319340599</c:v>
                </c:pt>
                <c:pt idx="4">
                  <c:v>0.37364808049739123</c:v>
                </c:pt>
                <c:pt idx="5">
                  <c:v>0.34899304975336837</c:v>
                </c:pt>
                <c:pt idx="6">
                  <c:v>0.39715214893370299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59-4FDD-A769-E9E10A8045EB}"/>
            </c:ext>
          </c:extLst>
        </c:ser>
        <c:ser>
          <c:idx val="1"/>
          <c:order val="1"/>
          <c:tx>
            <c:strRef>
              <c:f>'Andel indirekta kostnader UTB'!$C$36:$C$37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'Andel indirekta kostnader UTB'!$A$38:$A$45</c:f>
              <c:strCache>
                <c:ptCount val="7"/>
                <c:pt idx="0">
                  <c:v>HJ</c:v>
                </c:pt>
                <c:pt idx="1">
                  <c:v>KAU</c:v>
                </c:pt>
                <c:pt idx="2">
                  <c:v>LNU</c:v>
                </c:pt>
                <c:pt idx="3">
                  <c:v>LTU</c:v>
                </c:pt>
                <c:pt idx="4">
                  <c:v>MAU</c:v>
                </c:pt>
                <c:pt idx="5">
                  <c:v>ORU</c:v>
                </c:pt>
                <c:pt idx="6">
                  <c:v>SH</c:v>
                </c:pt>
              </c:strCache>
            </c:strRef>
          </c:cat>
          <c:val>
            <c:numRef>
              <c:f>'Andel indirekta kostnader UTB'!$C$38:$C$45</c:f>
              <c:numCache>
                <c:formatCode>0.0%</c:formatCode>
                <c:ptCount val="7"/>
                <c:pt idx="0">
                  <c:v>0.45836391665066462</c:v>
                </c:pt>
                <c:pt idx="1">
                  <c:v>0.32544903661776942</c:v>
                </c:pt>
                <c:pt idx="2">
                  <c:v>0.37958944226943947</c:v>
                </c:pt>
                <c:pt idx="3">
                  <c:v>0.28020785445062574</c:v>
                </c:pt>
                <c:pt idx="4">
                  <c:v>0.46134424010136271</c:v>
                </c:pt>
                <c:pt idx="5">
                  <c:v>0.34718924350355168</c:v>
                </c:pt>
                <c:pt idx="6">
                  <c:v>0.30943659387043493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959-4FDD-A769-E9E10A8045EB}"/>
            </c:ext>
          </c:extLst>
        </c:ser>
        <c:ser>
          <c:idx val="2"/>
          <c:order val="2"/>
          <c:tx>
            <c:strRef>
              <c:f>'Andel indirekta kostnader UTB'!$D$36:$D$37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'Andel indirekta kostnader UTB'!$A$38:$A$45</c:f>
              <c:strCache>
                <c:ptCount val="7"/>
                <c:pt idx="0">
                  <c:v>HJ</c:v>
                </c:pt>
                <c:pt idx="1">
                  <c:v>KAU</c:v>
                </c:pt>
                <c:pt idx="2">
                  <c:v>LNU</c:v>
                </c:pt>
                <c:pt idx="3">
                  <c:v>LTU</c:v>
                </c:pt>
                <c:pt idx="4">
                  <c:v>MAU</c:v>
                </c:pt>
                <c:pt idx="5">
                  <c:v>ORU</c:v>
                </c:pt>
                <c:pt idx="6">
                  <c:v>SH</c:v>
                </c:pt>
              </c:strCache>
            </c:strRef>
          </c:cat>
          <c:val>
            <c:numRef>
              <c:f>'Andel indirekta kostnader UTB'!$D$38:$D$45</c:f>
              <c:numCache>
                <c:formatCode>0.0%</c:formatCode>
                <c:ptCount val="7"/>
                <c:pt idx="0">
                  <c:v>0.43981727149009286</c:v>
                </c:pt>
                <c:pt idx="1">
                  <c:v>0.3258132798573975</c:v>
                </c:pt>
                <c:pt idx="2">
                  <c:v>0.34225473975801241</c:v>
                </c:pt>
                <c:pt idx="3">
                  <c:v>0.28284049363989855</c:v>
                </c:pt>
                <c:pt idx="4">
                  <c:v>0.38010023077020405</c:v>
                </c:pt>
                <c:pt idx="5">
                  <c:v>0.33952251540153527</c:v>
                </c:pt>
                <c:pt idx="6">
                  <c:v>0.35629856116929648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959-4FDD-A769-E9E10A8045EB}"/>
            </c:ext>
          </c:extLst>
        </c:ser>
        <c:ser>
          <c:idx val="3"/>
          <c:order val="3"/>
          <c:tx>
            <c:strRef>
              <c:f>'Andel indirekta kostnader UTB'!$E$36:$E$37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'Andel indirekta kostnader UTB'!$A$38:$A$45</c:f>
              <c:strCache>
                <c:ptCount val="7"/>
                <c:pt idx="0">
                  <c:v>HJ</c:v>
                </c:pt>
                <c:pt idx="1">
                  <c:v>KAU</c:v>
                </c:pt>
                <c:pt idx="2">
                  <c:v>LNU</c:v>
                </c:pt>
                <c:pt idx="3">
                  <c:v>LTU</c:v>
                </c:pt>
                <c:pt idx="4">
                  <c:v>MAU</c:v>
                </c:pt>
                <c:pt idx="5">
                  <c:v>ORU</c:v>
                </c:pt>
                <c:pt idx="6">
                  <c:v>SH</c:v>
                </c:pt>
              </c:strCache>
            </c:strRef>
          </c:cat>
          <c:val>
            <c:numRef>
              <c:f>'Andel indirekta kostnader UTB'!$E$38:$E$45</c:f>
              <c:numCache>
                <c:formatCode>0.0%</c:formatCode>
                <c:ptCount val="7"/>
                <c:pt idx="0">
                  <c:v>0.38362089767261459</c:v>
                </c:pt>
                <c:pt idx="1">
                  <c:v>0.32906364203038491</c:v>
                </c:pt>
                <c:pt idx="2">
                  <c:v>0.34832713241435487</c:v>
                </c:pt>
                <c:pt idx="3">
                  <c:v>0.26830893397471273</c:v>
                </c:pt>
                <c:pt idx="4">
                  <c:v>0.36441313823312688</c:v>
                </c:pt>
                <c:pt idx="5">
                  <c:v>0.33076895924222993</c:v>
                </c:pt>
                <c:pt idx="6">
                  <c:v>0.37555775175578482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959-4FDD-A769-E9E10A8045EB}"/>
            </c:ext>
          </c:extLst>
        </c:ser>
        <c:ser>
          <c:idx val="4"/>
          <c:order val="4"/>
          <c:tx>
            <c:strRef>
              <c:f>'Andel indirekta kostnader UTB'!$F$36:$F$37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'Andel indirekta kostnader UTB'!$A$38:$A$45</c:f>
              <c:strCache>
                <c:ptCount val="7"/>
                <c:pt idx="0">
                  <c:v>HJ</c:v>
                </c:pt>
                <c:pt idx="1">
                  <c:v>KAU</c:v>
                </c:pt>
                <c:pt idx="2">
                  <c:v>LNU</c:v>
                </c:pt>
                <c:pt idx="3">
                  <c:v>LTU</c:v>
                </c:pt>
                <c:pt idx="4">
                  <c:v>MAU</c:v>
                </c:pt>
                <c:pt idx="5">
                  <c:v>ORU</c:v>
                </c:pt>
                <c:pt idx="6">
                  <c:v>SH</c:v>
                </c:pt>
              </c:strCache>
            </c:strRef>
          </c:cat>
          <c:val>
            <c:numRef>
              <c:f>'Andel indirekta kostnader UTB'!$F$38:$F$45</c:f>
              <c:numCache>
                <c:formatCode>0.0%</c:formatCode>
                <c:ptCount val="7"/>
                <c:pt idx="0">
                  <c:v>0.39594303899352928</c:v>
                </c:pt>
                <c:pt idx="1">
                  <c:v>0.33102626014187375</c:v>
                </c:pt>
                <c:pt idx="2">
                  <c:v>0.34118750026634165</c:v>
                </c:pt>
                <c:pt idx="3">
                  <c:v>0.27274369589762892</c:v>
                </c:pt>
                <c:pt idx="4">
                  <c:v>0.36556848460527541</c:v>
                </c:pt>
                <c:pt idx="5">
                  <c:v>0.34010120769127494</c:v>
                </c:pt>
                <c:pt idx="6">
                  <c:v>0.38803371695164007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959-4FDD-A769-E9E10A8045EB}"/>
            </c:ext>
          </c:extLst>
        </c:ser>
        <c:ser>
          <c:idx val="5"/>
          <c:order val="5"/>
          <c:tx>
            <c:strRef>
              <c:f>'Andel indirekta kostnader UTB'!$G$36:$G$37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'Andel indirekta kostnader UTB'!$A$38:$A$45</c:f>
              <c:strCache>
                <c:ptCount val="7"/>
                <c:pt idx="0">
                  <c:v>HJ</c:v>
                </c:pt>
                <c:pt idx="1">
                  <c:v>KAU</c:v>
                </c:pt>
                <c:pt idx="2">
                  <c:v>LNU</c:v>
                </c:pt>
                <c:pt idx="3">
                  <c:v>LTU</c:v>
                </c:pt>
                <c:pt idx="4">
                  <c:v>MAU</c:v>
                </c:pt>
                <c:pt idx="5">
                  <c:v>ORU</c:v>
                </c:pt>
                <c:pt idx="6">
                  <c:v>SH</c:v>
                </c:pt>
              </c:strCache>
            </c:strRef>
          </c:cat>
          <c:val>
            <c:numRef>
              <c:f>'Andel indirekta kostnader UTB'!$G$38:$G$45</c:f>
              <c:numCache>
                <c:formatCode>0.0%</c:formatCode>
                <c:ptCount val="7"/>
                <c:pt idx="0">
                  <c:v>0.38636277876306552</c:v>
                </c:pt>
                <c:pt idx="1">
                  <c:v>0.32651499086401176</c:v>
                </c:pt>
                <c:pt idx="2">
                  <c:v>0.34802885979959669</c:v>
                </c:pt>
                <c:pt idx="3">
                  <c:v>0.28598428288011662</c:v>
                </c:pt>
                <c:pt idx="4">
                  <c:v>0.33047159711291674</c:v>
                </c:pt>
                <c:pt idx="5">
                  <c:v>0.3177588446977333</c:v>
                </c:pt>
                <c:pt idx="6">
                  <c:v>0.36225225489510254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959-4FDD-A769-E9E10A8045EB}"/>
            </c:ext>
          </c:extLst>
        </c:ser>
        <c:ser>
          <c:idx val="6"/>
          <c:order val="6"/>
          <c:tx>
            <c:strRef>
              <c:f>'Andel indirekta kostnader UTB'!$H$36:$H$37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'Andel indirekta kostnader UTB'!$A$38:$A$45</c:f>
              <c:strCache>
                <c:ptCount val="7"/>
                <c:pt idx="0">
                  <c:v>HJ</c:v>
                </c:pt>
                <c:pt idx="1">
                  <c:v>KAU</c:v>
                </c:pt>
                <c:pt idx="2">
                  <c:v>LNU</c:v>
                </c:pt>
                <c:pt idx="3">
                  <c:v>LTU</c:v>
                </c:pt>
                <c:pt idx="4">
                  <c:v>MAU</c:v>
                </c:pt>
                <c:pt idx="5">
                  <c:v>ORU</c:v>
                </c:pt>
                <c:pt idx="6">
                  <c:v>SH</c:v>
                </c:pt>
              </c:strCache>
            </c:strRef>
          </c:cat>
          <c:val>
            <c:numRef>
              <c:f>'Andel indirekta kostnader UTB'!$H$38:$H$45</c:f>
              <c:numCache>
                <c:formatCode>0.0%</c:formatCode>
                <c:ptCount val="7"/>
                <c:pt idx="0">
                  <c:v>0.39250014448362752</c:v>
                </c:pt>
                <c:pt idx="1">
                  <c:v>0.31474651488445649</c:v>
                </c:pt>
                <c:pt idx="2">
                  <c:v>0.34540344188809463</c:v>
                </c:pt>
                <c:pt idx="3">
                  <c:v>0.28048653434259918</c:v>
                </c:pt>
                <c:pt idx="4">
                  <c:v>0.35244523891211471</c:v>
                </c:pt>
                <c:pt idx="5">
                  <c:v>0.31604293921490678</c:v>
                </c:pt>
                <c:pt idx="6">
                  <c:v>0.34811014260672773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959-4FDD-A769-E9E10A8045EB}"/>
            </c:ext>
          </c:extLst>
        </c:ser>
        <c:ser>
          <c:idx val="7"/>
          <c:order val="7"/>
          <c:tx>
            <c:strRef>
              <c:f>'Andel indirekta kostnader UTB'!$I$36:$I$37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'Andel indirekta kostnader UTB'!$A$38:$A$45</c:f>
              <c:strCache>
                <c:ptCount val="7"/>
                <c:pt idx="0">
                  <c:v>HJ</c:v>
                </c:pt>
                <c:pt idx="1">
                  <c:v>KAU</c:v>
                </c:pt>
                <c:pt idx="2">
                  <c:v>LNU</c:v>
                </c:pt>
                <c:pt idx="3">
                  <c:v>LTU</c:v>
                </c:pt>
                <c:pt idx="4">
                  <c:v>MAU</c:v>
                </c:pt>
                <c:pt idx="5">
                  <c:v>ORU</c:v>
                </c:pt>
                <c:pt idx="6">
                  <c:v>SH</c:v>
                </c:pt>
              </c:strCache>
            </c:strRef>
          </c:cat>
          <c:val>
            <c:numRef>
              <c:f>'Andel indirekta kostnader UTB'!$I$38:$I$45</c:f>
              <c:numCache>
                <c:formatCode>0.0%</c:formatCode>
                <c:ptCount val="7"/>
                <c:pt idx="0">
                  <c:v>0.3862175832440996</c:v>
                </c:pt>
                <c:pt idx="1">
                  <c:v>0.32466262898469028</c:v>
                </c:pt>
                <c:pt idx="2">
                  <c:v>0.34898372840668429</c:v>
                </c:pt>
                <c:pt idx="3">
                  <c:v>0.27108683773802844</c:v>
                </c:pt>
                <c:pt idx="4">
                  <c:v>0.35670679444146453</c:v>
                </c:pt>
                <c:pt idx="5">
                  <c:v>0.32860645737876892</c:v>
                </c:pt>
                <c:pt idx="6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959-4FDD-A769-E9E10A8045EB}"/>
            </c:ext>
          </c:extLst>
        </c:ser>
        <c:ser>
          <c:idx val="8"/>
          <c:order val="8"/>
          <c:tx>
            <c:strRef>
              <c:f>'Andel indirekta kostnader UTB'!$J$36:$J$37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'Andel indirekta kostnader UTB'!$A$38:$A$45</c:f>
              <c:strCache>
                <c:ptCount val="7"/>
                <c:pt idx="0">
                  <c:v>HJ</c:v>
                </c:pt>
                <c:pt idx="1">
                  <c:v>KAU</c:v>
                </c:pt>
                <c:pt idx="2">
                  <c:v>LNU</c:v>
                </c:pt>
                <c:pt idx="3">
                  <c:v>LTU</c:v>
                </c:pt>
                <c:pt idx="4">
                  <c:v>MAU</c:v>
                </c:pt>
                <c:pt idx="5">
                  <c:v>ORU</c:v>
                </c:pt>
                <c:pt idx="6">
                  <c:v>SH</c:v>
                </c:pt>
              </c:strCache>
            </c:strRef>
          </c:cat>
          <c:val>
            <c:numRef>
              <c:f>'Andel indirekta kostnader UTB'!$J$38:$J$45</c:f>
              <c:numCache>
                <c:formatCode>0.0%</c:formatCode>
                <c:ptCount val="7"/>
                <c:pt idx="0">
                  <c:v>0.39661513351078842</c:v>
                </c:pt>
                <c:pt idx="1">
                  <c:v>0.32150198583082867</c:v>
                </c:pt>
                <c:pt idx="2">
                  <c:v>0.34348505977195043</c:v>
                </c:pt>
                <c:pt idx="3">
                  <c:v>0.27831795389048991</c:v>
                </c:pt>
                <c:pt idx="4">
                  <c:v>0.35128166141394368</c:v>
                </c:pt>
                <c:pt idx="5">
                  <c:v>0.32297762275552067</c:v>
                </c:pt>
                <c:pt idx="6">
                  <c:v>0.33724655050277785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959-4FDD-A769-E9E10A8045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28058480"/>
        <c:axId val="728059136"/>
      </c:barChart>
      <c:catAx>
        <c:axId val="728058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728059136"/>
        <c:crosses val="autoZero"/>
        <c:auto val="1"/>
        <c:lblAlgn val="ctr"/>
        <c:lblOffset val="100"/>
        <c:noMultiLvlLbl val="0"/>
      </c:catAx>
      <c:valAx>
        <c:axId val="728059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728058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/>
      </a:pPr>
      <a:endParaRPr lang="sv-SE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[Kopia av SUHF_Sammanställning_20191113 viktigaste kalkylbladen.xlsm]Andel indirekta kostnader UTB!Pivottabell4</c:name>
    <c:fmtId val="5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'Andel indirekta kostnader UTB'!$B$50:$B$51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'Andel indirekta kostnader UTB'!$A$52:$A$65</c:f>
              <c:strCache>
                <c:ptCount val="13"/>
                <c:pt idx="0">
                  <c:v>BTH</c:v>
                </c:pt>
                <c:pt idx="1">
                  <c:v>FHS</c:v>
                </c:pt>
                <c:pt idx="2">
                  <c:v>GIH</c:v>
                </c:pt>
                <c:pt idx="3">
                  <c:v>HB</c:v>
                </c:pt>
                <c:pt idx="4">
                  <c:v>HH</c:v>
                </c:pt>
                <c:pt idx="5">
                  <c:v>HIG</c:v>
                </c:pt>
                <c:pt idx="6">
                  <c:v>HKR</c:v>
                </c:pt>
                <c:pt idx="7">
                  <c:v>HV</c:v>
                </c:pt>
                <c:pt idx="8">
                  <c:v>KF</c:v>
                </c:pt>
                <c:pt idx="9">
                  <c:v>KKH</c:v>
                </c:pt>
                <c:pt idx="10">
                  <c:v>KMH</c:v>
                </c:pt>
                <c:pt idx="11">
                  <c:v>MDH</c:v>
                </c:pt>
                <c:pt idx="12">
                  <c:v>SKH</c:v>
                </c:pt>
              </c:strCache>
            </c:strRef>
          </c:cat>
          <c:val>
            <c:numRef>
              <c:f>'Andel indirekta kostnader UTB'!$B$52:$B$65</c:f>
              <c:numCache>
                <c:formatCode>0.0%</c:formatCode>
                <c:ptCount val="13"/>
                <c:pt idx="0">
                  <c:v>0.44780157265303028</c:v>
                </c:pt>
                <c:pt idx="1">
                  <c:v>0.25848598404156192</c:v>
                </c:pt>
                <c:pt idx="2">
                  <c:v>0.43294264643967895</c:v>
                </c:pt>
                <c:pt idx="3">
                  <c:v>0.39852088059201962</c:v>
                </c:pt>
                <c:pt idx="4">
                  <c:v>0.40696889859915181</c:v>
                </c:pt>
                <c:pt idx="5">
                  <c:v>0.42756775095195659</c:v>
                </c:pt>
                <c:pt idx="6">
                  <c:v>0.39421281428463889</c:v>
                </c:pt>
                <c:pt idx="7">
                  <c:v>0.468867619233651</c:v>
                </c:pt>
                <c:pt idx="8">
                  <c:v>0.37646893350680405</c:v>
                </c:pt>
                <c:pt idx="9">
                  <c:v>0.19787745809081395</c:v>
                </c:pt>
                <c:pt idx="10">
                  <c:v>#N/A</c:v>
                </c:pt>
                <c:pt idx="11">
                  <c:v>0.35674982185866155</c:v>
                </c:pt>
                <c:pt idx="12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2F-4FC0-80FC-340ADB0F161C}"/>
            </c:ext>
          </c:extLst>
        </c:ser>
        <c:ser>
          <c:idx val="1"/>
          <c:order val="1"/>
          <c:tx>
            <c:strRef>
              <c:f>'Andel indirekta kostnader UTB'!$C$50:$C$51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'Andel indirekta kostnader UTB'!$A$52:$A$65</c:f>
              <c:strCache>
                <c:ptCount val="13"/>
                <c:pt idx="0">
                  <c:v>BTH</c:v>
                </c:pt>
                <c:pt idx="1">
                  <c:v>FHS</c:v>
                </c:pt>
                <c:pt idx="2">
                  <c:v>GIH</c:v>
                </c:pt>
                <c:pt idx="3">
                  <c:v>HB</c:v>
                </c:pt>
                <c:pt idx="4">
                  <c:v>HH</c:v>
                </c:pt>
                <c:pt idx="5">
                  <c:v>HIG</c:v>
                </c:pt>
                <c:pt idx="6">
                  <c:v>HKR</c:v>
                </c:pt>
                <c:pt idx="7">
                  <c:v>HV</c:v>
                </c:pt>
                <c:pt idx="8">
                  <c:v>KF</c:v>
                </c:pt>
                <c:pt idx="9">
                  <c:v>KKH</c:v>
                </c:pt>
                <c:pt idx="10">
                  <c:v>KMH</c:v>
                </c:pt>
                <c:pt idx="11">
                  <c:v>MDH</c:v>
                </c:pt>
                <c:pt idx="12">
                  <c:v>SKH</c:v>
                </c:pt>
              </c:strCache>
            </c:strRef>
          </c:cat>
          <c:val>
            <c:numRef>
              <c:f>'Andel indirekta kostnader UTB'!$C$52:$C$65</c:f>
              <c:numCache>
                <c:formatCode>0.0%</c:formatCode>
                <c:ptCount val="13"/>
                <c:pt idx="0">
                  <c:v>0.4112630193953889</c:v>
                </c:pt>
                <c:pt idx="1">
                  <c:v>#N/A</c:v>
                </c:pt>
                <c:pt idx="2">
                  <c:v>0.51570941637489276</c:v>
                </c:pt>
                <c:pt idx="3">
                  <c:v>0.34366796515837306</c:v>
                </c:pt>
                <c:pt idx="4">
                  <c:v>0.43484029497069132</c:v>
                </c:pt>
                <c:pt idx="5">
                  <c:v>0.38522732251273406</c:v>
                </c:pt>
                <c:pt idx="6">
                  <c:v>0.30973383759461259</c:v>
                </c:pt>
                <c:pt idx="7">
                  <c:v>0.46464714105150379</c:v>
                </c:pt>
                <c:pt idx="8">
                  <c:v>0.38118437974183977</c:v>
                </c:pt>
                <c:pt idx="9">
                  <c:v>0.17125047093879509</c:v>
                </c:pt>
                <c:pt idx="10">
                  <c:v>0.41505573802818635</c:v>
                </c:pt>
                <c:pt idx="11">
                  <c:v>0.33422685049154388</c:v>
                </c:pt>
                <c:pt idx="12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02F-4FC0-80FC-340ADB0F161C}"/>
            </c:ext>
          </c:extLst>
        </c:ser>
        <c:ser>
          <c:idx val="2"/>
          <c:order val="2"/>
          <c:tx>
            <c:strRef>
              <c:f>'Andel indirekta kostnader UTB'!$D$50:$D$51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'Andel indirekta kostnader UTB'!$A$52:$A$65</c:f>
              <c:strCache>
                <c:ptCount val="13"/>
                <c:pt idx="0">
                  <c:v>BTH</c:v>
                </c:pt>
                <c:pt idx="1">
                  <c:v>FHS</c:v>
                </c:pt>
                <c:pt idx="2">
                  <c:v>GIH</c:v>
                </c:pt>
                <c:pt idx="3">
                  <c:v>HB</c:v>
                </c:pt>
                <c:pt idx="4">
                  <c:v>HH</c:v>
                </c:pt>
                <c:pt idx="5">
                  <c:v>HIG</c:v>
                </c:pt>
                <c:pt idx="6">
                  <c:v>HKR</c:v>
                </c:pt>
                <c:pt idx="7">
                  <c:v>HV</c:v>
                </c:pt>
                <c:pt idx="8">
                  <c:v>KF</c:v>
                </c:pt>
                <c:pt idx="9">
                  <c:v>KKH</c:v>
                </c:pt>
                <c:pt idx="10">
                  <c:v>KMH</c:v>
                </c:pt>
                <c:pt idx="11">
                  <c:v>MDH</c:v>
                </c:pt>
                <c:pt idx="12">
                  <c:v>SKH</c:v>
                </c:pt>
              </c:strCache>
            </c:strRef>
          </c:cat>
          <c:val>
            <c:numRef>
              <c:f>'Andel indirekta kostnader UTB'!$D$52:$D$65</c:f>
              <c:numCache>
                <c:formatCode>0.0%</c:formatCode>
                <c:ptCount val="13"/>
                <c:pt idx="0">
                  <c:v>0.37970163518060301</c:v>
                </c:pt>
                <c:pt idx="1">
                  <c:v>0.26024510345388902</c:v>
                </c:pt>
                <c:pt idx="2">
                  <c:v>0.55757502199836151</c:v>
                </c:pt>
                <c:pt idx="3">
                  <c:v>0.38899019500621601</c:v>
                </c:pt>
                <c:pt idx="4">
                  <c:v>0.43168289208598354</c:v>
                </c:pt>
                <c:pt idx="5">
                  <c:v>0.37415013602489977</c:v>
                </c:pt>
                <c:pt idx="6">
                  <c:v>0.35432626134389</c:v>
                </c:pt>
                <c:pt idx="7">
                  <c:v>0.45571940540016981</c:v>
                </c:pt>
                <c:pt idx="8">
                  <c:v>0.34180226657098711</c:v>
                </c:pt>
                <c:pt idx="9">
                  <c:v>0.24794435906779258</c:v>
                </c:pt>
                <c:pt idx="10">
                  <c:v>0.37377255880892035</c:v>
                </c:pt>
                <c:pt idx="11">
                  <c:v>0.34947059083404647</c:v>
                </c:pt>
                <c:pt idx="12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02F-4FC0-80FC-340ADB0F161C}"/>
            </c:ext>
          </c:extLst>
        </c:ser>
        <c:ser>
          <c:idx val="3"/>
          <c:order val="3"/>
          <c:tx>
            <c:strRef>
              <c:f>'Andel indirekta kostnader UTB'!$E$50:$E$51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'Andel indirekta kostnader UTB'!$A$52:$A$65</c:f>
              <c:strCache>
                <c:ptCount val="13"/>
                <c:pt idx="0">
                  <c:v>BTH</c:v>
                </c:pt>
                <c:pt idx="1">
                  <c:v>FHS</c:v>
                </c:pt>
                <c:pt idx="2">
                  <c:v>GIH</c:v>
                </c:pt>
                <c:pt idx="3">
                  <c:v>HB</c:v>
                </c:pt>
                <c:pt idx="4">
                  <c:v>HH</c:v>
                </c:pt>
                <c:pt idx="5">
                  <c:v>HIG</c:v>
                </c:pt>
                <c:pt idx="6">
                  <c:v>HKR</c:v>
                </c:pt>
                <c:pt idx="7">
                  <c:v>HV</c:v>
                </c:pt>
                <c:pt idx="8">
                  <c:v>KF</c:v>
                </c:pt>
                <c:pt idx="9">
                  <c:v>KKH</c:v>
                </c:pt>
                <c:pt idx="10">
                  <c:v>KMH</c:v>
                </c:pt>
                <c:pt idx="11">
                  <c:v>MDH</c:v>
                </c:pt>
                <c:pt idx="12">
                  <c:v>SKH</c:v>
                </c:pt>
              </c:strCache>
            </c:strRef>
          </c:cat>
          <c:val>
            <c:numRef>
              <c:f>'Andel indirekta kostnader UTB'!$E$52:$E$65</c:f>
              <c:numCache>
                <c:formatCode>0.0%</c:formatCode>
                <c:ptCount val="13"/>
                <c:pt idx="0">
                  <c:v>0.3917320177629004</c:v>
                </c:pt>
                <c:pt idx="1">
                  <c:v>0.23471099995724851</c:v>
                </c:pt>
                <c:pt idx="2">
                  <c:v>0.44644627771387774</c:v>
                </c:pt>
                <c:pt idx="3">
                  <c:v>0.38249603229251089</c:v>
                </c:pt>
                <c:pt idx="4">
                  <c:v>0.42828836581725072</c:v>
                </c:pt>
                <c:pt idx="5">
                  <c:v>0.29719714964370542</c:v>
                </c:pt>
                <c:pt idx="6">
                  <c:v>0.348401553045387</c:v>
                </c:pt>
                <c:pt idx="7">
                  <c:v>0.41618682125589973</c:v>
                </c:pt>
                <c:pt idx="8">
                  <c:v>0.34479584953950315</c:v>
                </c:pt>
                <c:pt idx="9">
                  <c:v>0.22120845358905131</c:v>
                </c:pt>
                <c:pt idx="10">
                  <c:v>0.43992330634853005</c:v>
                </c:pt>
                <c:pt idx="11">
                  <c:v>0.36225717393123064</c:v>
                </c:pt>
                <c:pt idx="12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02F-4FC0-80FC-340ADB0F161C}"/>
            </c:ext>
          </c:extLst>
        </c:ser>
        <c:ser>
          <c:idx val="4"/>
          <c:order val="4"/>
          <c:tx>
            <c:strRef>
              <c:f>'Andel indirekta kostnader UTB'!$F$50:$F$51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'Andel indirekta kostnader UTB'!$A$52:$A$65</c:f>
              <c:strCache>
                <c:ptCount val="13"/>
                <c:pt idx="0">
                  <c:v>BTH</c:v>
                </c:pt>
                <c:pt idx="1">
                  <c:v>FHS</c:v>
                </c:pt>
                <c:pt idx="2">
                  <c:v>GIH</c:v>
                </c:pt>
                <c:pt idx="3">
                  <c:v>HB</c:v>
                </c:pt>
                <c:pt idx="4">
                  <c:v>HH</c:v>
                </c:pt>
                <c:pt idx="5">
                  <c:v>HIG</c:v>
                </c:pt>
                <c:pt idx="6">
                  <c:v>HKR</c:v>
                </c:pt>
                <c:pt idx="7">
                  <c:v>HV</c:v>
                </c:pt>
                <c:pt idx="8">
                  <c:v>KF</c:v>
                </c:pt>
                <c:pt idx="9">
                  <c:v>KKH</c:v>
                </c:pt>
                <c:pt idx="10">
                  <c:v>KMH</c:v>
                </c:pt>
                <c:pt idx="11">
                  <c:v>MDH</c:v>
                </c:pt>
                <c:pt idx="12">
                  <c:v>SKH</c:v>
                </c:pt>
              </c:strCache>
            </c:strRef>
          </c:cat>
          <c:val>
            <c:numRef>
              <c:f>'Andel indirekta kostnader UTB'!$F$52:$F$65</c:f>
              <c:numCache>
                <c:formatCode>0.0%</c:formatCode>
                <c:ptCount val="13"/>
                <c:pt idx="0">
                  <c:v>0.36407940654341236</c:v>
                </c:pt>
                <c:pt idx="1">
                  <c:v>0.256158903519486</c:v>
                </c:pt>
                <c:pt idx="2">
                  <c:v>0.44662695722019968</c:v>
                </c:pt>
                <c:pt idx="3">
                  <c:v>0.35469634264013405</c:v>
                </c:pt>
                <c:pt idx="4">
                  <c:v>0.36254085065465713</c:v>
                </c:pt>
                <c:pt idx="5">
                  <c:v>0.30640056604409305</c:v>
                </c:pt>
                <c:pt idx="6">
                  <c:v>0.33927896956788633</c:v>
                </c:pt>
                <c:pt idx="7">
                  <c:v>0.39690708738996727</c:v>
                </c:pt>
                <c:pt idx="8">
                  <c:v>0.33113349332169784</c:v>
                </c:pt>
                <c:pt idx="9">
                  <c:v>0.31259036234368248</c:v>
                </c:pt>
                <c:pt idx="10">
                  <c:v>0.44182953426199523</c:v>
                </c:pt>
                <c:pt idx="11">
                  <c:v>0.35376177097835027</c:v>
                </c:pt>
                <c:pt idx="12">
                  <c:v>0.34376628060754216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02F-4FC0-80FC-340ADB0F161C}"/>
            </c:ext>
          </c:extLst>
        </c:ser>
        <c:ser>
          <c:idx val="5"/>
          <c:order val="5"/>
          <c:tx>
            <c:strRef>
              <c:f>'Andel indirekta kostnader UTB'!$G$50:$G$51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'Andel indirekta kostnader UTB'!$A$52:$A$65</c:f>
              <c:strCache>
                <c:ptCount val="13"/>
                <c:pt idx="0">
                  <c:v>BTH</c:v>
                </c:pt>
                <c:pt idx="1">
                  <c:v>FHS</c:v>
                </c:pt>
                <c:pt idx="2">
                  <c:v>GIH</c:v>
                </c:pt>
                <c:pt idx="3">
                  <c:v>HB</c:v>
                </c:pt>
                <c:pt idx="4">
                  <c:v>HH</c:v>
                </c:pt>
                <c:pt idx="5">
                  <c:v>HIG</c:v>
                </c:pt>
                <c:pt idx="6">
                  <c:v>HKR</c:v>
                </c:pt>
                <c:pt idx="7">
                  <c:v>HV</c:v>
                </c:pt>
                <c:pt idx="8">
                  <c:v>KF</c:v>
                </c:pt>
                <c:pt idx="9">
                  <c:v>KKH</c:v>
                </c:pt>
                <c:pt idx="10">
                  <c:v>KMH</c:v>
                </c:pt>
                <c:pt idx="11">
                  <c:v>MDH</c:v>
                </c:pt>
                <c:pt idx="12">
                  <c:v>SKH</c:v>
                </c:pt>
              </c:strCache>
            </c:strRef>
          </c:cat>
          <c:val>
            <c:numRef>
              <c:f>'Andel indirekta kostnader UTB'!$G$52:$G$65</c:f>
              <c:numCache>
                <c:formatCode>0.0%</c:formatCode>
                <c:ptCount val="13"/>
                <c:pt idx="0">
                  <c:v>0.37464125498063472</c:v>
                </c:pt>
                <c:pt idx="1">
                  <c:v>0.2498607927689937</c:v>
                </c:pt>
                <c:pt idx="2">
                  <c:v>0.49157644518720739</c:v>
                </c:pt>
                <c:pt idx="3">
                  <c:v>0.33377617102156382</c:v>
                </c:pt>
                <c:pt idx="4">
                  <c:v>0.33673508080519537</c:v>
                </c:pt>
                <c:pt idx="5">
                  <c:v>0.33104948896302078</c:v>
                </c:pt>
                <c:pt idx="6">
                  <c:v>0.33906808004081401</c:v>
                </c:pt>
                <c:pt idx="7">
                  <c:v>0.36750466514617458</c:v>
                </c:pt>
                <c:pt idx="8">
                  <c:v>0.34046309118355228</c:v>
                </c:pt>
                <c:pt idx="9">
                  <c:v>0.32314829627259639</c:v>
                </c:pt>
                <c:pt idx="10">
                  <c:v>0.43129720997249271</c:v>
                </c:pt>
                <c:pt idx="11">
                  <c:v>0.33456993548714825</c:v>
                </c:pt>
                <c:pt idx="12">
                  <c:v>0.37129584982407227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02F-4FC0-80FC-340ADB0F161C}"/>
            </c:ext>
          </c:extLst>
        </c:ser>
        <c:ser>
          <c:idx val="6"/>
          <c:order val="6"/>
          <c:tx>
            <c:strRef>
              <c:f>'Andel indirekta kostnader UTB'!$H$50:$H$51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'Andel indirekta kostnader UTB'!$A$52:$A$65</c:f>
              <c:strCache>
                <c:ptCount val="13"/>
                <c:pt idx="0">
                  <c:v>BTH</c:v>
                </c:pt>
                <c:pt idx="1">
                  <c:v>FHS</c:v>
                </c:pt>
                <c:pt idx="2">
                  <c:v>GIH</c:v>
                </c:pt>
                <c:pt idx="3">
                  <c:v>HB</c:v>
                </c:pt>
                <c:pt idx="4">
                  <c:v>HH</c:v>
                </c:pt>
                <c:pt idx="5">
                  <c:v>HIG</c:v>
                </c:pt>
                <c:pt idx="6">
                  <c:v>HKR</c:v>
                </c:pt>
                <c:pt idx="7">
                  <c:v>HV</c:v>
                </c:pt>
                <c:pt idx="8">
                  <c:v>KF</c:v>
                </c:pt>
                <c:pt idx="9">
                  <c:v>KKH</c:v>
                </c:pt>
                <c:pt idx="10">
                  <c:v>KMH</c:v>
                </c:pt>
                <c:pt idx="11">
                  <c:v>MDH</c:v>
                </c:pt>
                <c:pt idx="12">
                  <c:v>SKH</c:v>
                </c:pt>
              </c:strCache>
            </c:strRef>
          </c:cat>
          <c:val>
            <c:numRef>
              <c:f>'Andel indirekta kostnader UTB'!$H$52:$H$65</c:f>
              <c:numCache>
                <c:formatCode>0.0%</c:formatCode>
                <c:ptCount val="13"/>
                <c:pt idx="0">
                  <c:v>0.35523966497138598</c:v>
                </c:pt>
                <c:pt idx="1">
                  <c:v>0.25591324421058254</c:v>
                </c:pt>
                <c:pt idx="2">
                  <c:v>0.44294362413475297</c:v>
                </c:pt>
                <c:pt idx="3">
                  <c:v>0.34663142687217158</c:v>
                </c:pt>
                <c:pt idx="4">
                  <c:v>0.32457271660059278</c:v>
                </c:pt>
                <c:pt idx="5">
                  <c:v>0.34551226751342012</c:v>
                </c:pt>
                <c:pt idx="6">
                  <c:v>0.36372102256126304</c:v>
                </c:pt>
                <c:pt idx="7">
                  <c:v>0.35721950731624375</c:v>
                </c:pt>
                <c:pt idx="8">
                  <c:v>0.38341243803585345</c:v>
                </c:pt>
                <c:pt idx="9">
                  <c:v>0.26977969216314801</c:v>
                </c:pt>
                <c:pt idx="10">
                  <c:v>0.34835187781523136</c:v>
                </c:pt>
                <c:pt idx="11">
                  <c:v>#N/A</c:v>
                </c:pt>
                <c:pt idx="12">
                  <c:v>0.34068289351738934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02F-4FC0-80FC-340ADB0F161C}"/>
            </c:ext>
          </c:extLst>
        </c:ser>
        <c:ser>
          <c:idx val="7"/>
          <c:order val="7"/>
          <c:tx>
            <c:strRef>
              <c:f>'Andel indirekta kostnader UTB'!$I$50:$I$51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'Andel indirekta kostnader UTB'!$A$52:$A$65</c:f>
              <c:strCache>
                <c:ptCount val="13"/>
                <c:pt idx="0">
                  <c:v>BTH</c:v>
                </c:pt>
                <c:pt idx="1">
                  <c:v>FHS</c:v>
                </c:pt>
                <c:pt idx="2">
                  <c:v>GIH</c:v>
                </c:pt>
                <c:pt idx="3">
                  <c:v>HB</c:v>
                </c:pt>
                <c:pt idx="4">
                  <c:v>HH</c:v>
                </c:pt>
                <c:pt idx="5">
                  <c:v>HIG</c:v>
                </c:pt>
                <c:pt idx="6">
                  <c:v>HKR</c:v>
                </c:pt>
                <c:pt idx="7">
                  <c:v>HV</c:v>
                </c:pt>
                <c:pt idx="8">
                  <c:v>KF</c:v>
                </c:pt>
                <c:pt idx="9">
                  <c:v>KKH</c:v>
                </c:pt>
                <c:pt idx="10">
                  <c:v>KMH</c:v>
                </c:pt>
                <c:pt idx="11">
                  <c:v>MDH</c:v>
                </c:pt>
                <c:pt idx="12">
                  <c:v>SKH</c:v>
                </c:pt>
              </c:strCache>
            </c:strRef>
          </c:cat>
          <c:val>
            <c:numRef>
              <c:f>'Andel indirekta kostnader UTB'!$I$52:$I$65</c:f>
              <c:numCache>
                <c:formatCode>0.0%</c:formatCode>
                <c:ptCount val="13"/>
                <c:pt idx="0">
                  <c:v>0.36236948498267552</c:v>
                </c:pt>
                <c:pt idx="1">
                  <c:v>0.22980033990086646</c:v>
                </c:pt>
                <c:pt idx="2">
                  <c:v>0.46350259414690409</c:v>
                </c:pt>
                <c:pt idx="3">
                  <c:v>0</c:v>
                </c:pt>
                <c:pt idx="4">
                  <c:v>0.31466639612701125</c:v>
                </c:pt>
                <c:pt idx="5">
                  <c:v>0.33500565583227171</c:v>
                </c:pt>
                <c:pt idx="6">
                  <c:v>0.36803714279881966</c:v>
                </c:pt>
                <c:pt idx="7">
                  <c:v>0.38504250213331098</c:v>
                </c:pt>
                <c:pt idx="8">
                  <c:v>0.37947211351997862</c:v>
                </c:pt>
                <c:pt idx="9">
                  <c:v>#N/A</c:v>
                </c:pt>
                <c:pt idx="10">
                  <c:v>0.31126291411203993</c:v>
                </c:pt>
                <c:pt idx="11">
                  <c:v>0.33919202094856171</c:v>
                </c:pt>
                <c:pt idx="12">
                  <c:v>0.25961739155297381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02F-4FC0-80FC-340ADB0F161C}"/>
            </c:ext>
          </c:extLst>
        </c:ser>
        <c:ser>
          <c:idx val="8"/>
          <c:order val="8"/>
          <c:tx>
            <c:strRef>
              <c:f>'Andel indirekta kostnader UTB'!$J$50:$J$51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'Andel indirekta kostnader UTB'!$A$52:$A$65</c:f>
              <c:strCache>
                <c:ptCount val="13"/>
                <c:pt idx="0">
                  <c:v>BTH</c:v>
                </c:pt>
                <c:pt idx="1">
                  <c:v>FHS</c:v>
                </c:pt>
                <c:pt idx="2">
                  <c:v>GIH</c:v>
                </c:pt>
                <c:pt idx="3">
                  <c:v>HB</c:v>
                </c:pt>
                <c:pt idx="4">
                  <c:v>HH</c:v>
                </c:pt>
                <c:pt idx="5">
                  <c:v>HIG</c:v>
                </c:pt>
                <c:pt idx="6">
                  <c:v>HKR</c:v>
                </c:pt>
                <c:pt idx="7">
                  <c:v>HV</c:v>
                </c:pt>
                <c:pt idx="8">
                  <c:v>KF</c:v>
                </c:pt>
                <c:pt idx="9">
                  <c:v>KKH</c:v>
                </c:pt>
                <c:pt idx="10">
                  <c:v>KMH</c:v>
                </c:pt>
                <c:pt idx="11">
                  <c:v>MDH</c:v>
                </c:pt>
                <c:pt idx="12">
                  <c:v>SKH</c:v>
                </c:pt>
              </c:strCache>
            </c:strRef>
          </c:cat>
          <c:val>
            <c:numRef>
              <c:f>'Andel indirekta kostnader UTB'!$J$52:$J$65</c:f>
              <c:numCache>
                <c:formatCode>0.0%</c:formatCode>
                <c:ptCount val="13"/>
                <c:pt idx="0">
                  <c:v>0.37133016943593111</c:v>
                </c:pt>
                <c:pt idx="1">
                  <c:v>0.47893018925167646</c:v>
                </c:pt>
                <c:pt idx="2">
                  <c:v>0.43338856669428333</c:v>
                </c:pt>
                <c:pt idx="3">
                  <c:v>0.35085735320067774</c:v>
                </c:pt>
                <c:pt idx="4">
                  <c:v>0.29588804689021658</c:v>
                </c:pt>
                <c:pt idx="5">
                  <c:v>0.32440834244882433</c:v>
                </c:pt>
                <c:pt idx="6">
                  <c:v>0.39045923750651451</c:v>
                </c:pt>
                <c:pt idx="7">
                  <c:v>0.4115830012755658</c:v>
                </c:pt>
                <c:pt idx="8">
                  <c:v>0.35730699060067894</c:v>
                </c:pt>
                <c:pt idx="9">
                  <c:v>#N/A</c:v>
                </c:pt>
                <c:pt idx="10">
                  <c:v>0.32985270030221236</c:v>
                </c:pt>
                <c:pt idx="11">
                  <c:v>0.3254574654467588</c:v>
                </c:pt>
                <c:pt idx="12">
                  <c:v>0.24339734328276191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02F-4FC0-80FC-340ADB0F16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0406032"/>
        <c:axId val="570406360"/>
      </c:barChart>
      <c:catAx>
        <c:axId val="570406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570406360"/>
        <c:crosses val="autoZero"/>
        <c:auto val="1"/>
        <c:lblAlgn val="ctr"/>
        <c:lblOffset val="100"/>
        <c:noMultiLvlLbl val="0"/>
      </c:catAx>
      <c:valAx>
        <c:axId val="570406360"/>
        <c:scaling>
          <c:orientation val="minMax"/>
          <c:max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570406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/>
      </a:pPr>
      <a:endParaRPr lang="sv-SE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[SUHF_Sammanställning_20191113.xlsm]Andel indirekta kostnader Tot!Pivottabell1</c:name>
    <c:fmtId val="6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</c:pivotFmts>
    <c:plotArea>
      <c:layout>
        <c:manualLayout>
          <c:layoutTarget val="inner"/>
          <c:xMode val="edge"/>
          <c:yMode val="edge"/>
          <c:x val="6.0254453336775524E-2"/>
          <c:y val="0.29366239230986113"/>
          <c:w val="0.91515538272879826"/>
          <c:h val="0.506768944712627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'Andel indirekta kostnader Tot'!$B$3:$B$4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'Andel indirekta kostnader Tot'!$A$5:$A$7</c:f>
              <c:strCache>
                <c:ptCount val="2"/>
                <c:pt idx="0">
                  <c:v>1 utbildning</c:v>
                </c:pt>
                <c:pt idx="1">
                  <c:v>2 forskning</c:v>
                </c:pt>
              </c:strCache>
            </c:strRef>
          </c:cat>
          <c:val>
            <c:numRef>
              <c:f>'Andel indirekta kostnader Tot'!$B$5:$B$7</c:f>
              <c:numCache>
                <c:formatCode>0.00%</c:formatCode>
                <c:ptCount val="2"/>
                <c:pt idx="0">
                  <c:v>0.34348030693330917</c:v>
                </c:pt>
                <c:pt idx="1">
                  <c:v>0.20217070517160332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35-41C4-B0CE-6ED1372E55CD}"/>
            </c:ext>
          </c:extLst>
        </c:ser>
        <c:ser>
          <c:idx val="1"/>
          <c:order val="1"/>
          <c:tx>
            <c:strRef>
              <c:f>'Andel indirekta kostnader Tot'!$C$3:$C$4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'Andel indirekta kostnader Tot'!$A$5:$A$7</c:f>
              <c:strCache>
                <c:ptCount val="2"/>
                <c:pt idx="0">
                  <c:v>1 utbildning</c:v>
                </c:pt>
                <c:pt idx="1">
                  <c:v>2 forskning</c:v>
                </c:pt>
              </c:strCache>
            </c:strRef>
          </c:cat>
          <c:val>
            <c:numRef>
              <c:f>'Andel indirekta kostnader Tot'!$C$5:$C$7</c:f>
              <c:numCache>
                <c:formatCode>0.00%</c:formatCode>
                <c:ptCount val="2"/>
                <c:pt idx="0">
                  <c:v>0.34516421049075802</c:v>
                </c:pt>
                <c:pt idx="1">
                  <c:v>0.20470424687180039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F35-41C4-B0CE-6ED1372E55CD}"/>
            </c:ext>
          </c:extLst>
        </c:ser>
        <c:ser>
          <c:idx val="2"/>
          <c:order val="2"/>
          <c:tx>
            <c:strRef>
              <c:f>'Andel indirekta kostnader Tot'!$D$3:$D$4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'Andel indirekta kostnader Tot'!$A$5:$A$7</c:f>
              <c:strCache>
                <c:ptCount val="2"/>
                <c:pt idx="0">
                  <c:v>1 utbildning</c:v>
                </c:pt>
                <c:pt idx="1">
                  <c:v>2 forskning</c:v>
                </c:pt>
              </c:strCache>
            </c:strRef>
          </c:cat>
          <c:val>
            <c:numRef>
              <c:f>'Andel indirekta kostnader Tot'!$D$5:$D$7</c:f>
              <c:numCache>
                <c:formatCode>0.00%</c:formatCode>
                <c:ptCount val="2"/>
                <c:pt idx="0">
                  <c:v>0.34068709580708884</c:v>
                </c:pt>
                <c:pt idx="1">
                  <c:v>0.19927760176310472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F35-41C4-B0CE-6ED1372E55CD}"/>
            </c:ext>
          </c:extLst>
        </c:ser>
        <c:ser>
          <c:idx val="3"/>
          <c:order val="3"/>
          <c:tx>
            <c:strRef>
              <c:f>'Andel indirekta kostnader Tot'!$E$3:$E$4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'Andel indirekta kostnader Tot'!$A$5:$A$7</c:f>
              <c:strCache>
                <c:ptCount val="2"/>
                <c:pt idx="0">
                  <c:v>1 utbildning</c:v>
                </c:pt>
                <c:pt idx="1">
                  <c:v>2 forskning</c:v>
                </c:pt>
              </c:strCache>
            </c:strRef>
          </c:cat>
          <c:val>
            <c:numRef>
              <c:f>'Andel indirekta kostnader Tot'!$E$5:$E$7</c:f>
              <c:numCache>
                <c:formatCode>0.00%</c:formatCode>
                <c:ptCount val="2"/>
                <c:pt idx="0">
                  <c:v>0.33803981406496775</c:v>
                </c:pt>
                <c:pt idx="1">
                  <c:v>0.19846883593295164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F35-41C4-B0CE-6ED1372E55CD}"/>
            </c:ext>
          </c:extLst>
        </c:ser>
        <c:ser>
          <c:idx val="4"/>
          <c:order val="4"/>
          <c:tx>
            <c:strRef>
              <c:f>'Andel indirekta kostnader Tot'!$F$3:$F$4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'Andel indirekta kostnader Tot'!$A$5:$A$7</c:f>
              <c:strCache>
                <c:ptCount val="2"/>
                <c:pt idx="0">
                  <c:v>1 utbildning</c:v>
                </c:pt>
                <c:pt idx="1">
                  <c:v>2 forskning</c:v>
                </c:pt>
              </c:strCache>
            </c:strRef>
          </c:cat>
          <c:val>
            <c:numRef>
              <c:f>'Andel indirekta kostnader Tot'!$F$5:$F$7</c:f>
              <c:numCache>
                <c:formatCode>0.00%</c:formatCode>
                <c:ptCount val="2"/>
                <c:pt idx="0">
                  <c:v>0.3332730071728599</c:v>
                </c:pt>
                <c:pt idx="1">
                  <c:v>0.20095124600929601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F35-41C4-B0CE-6ED1372E55CD}"/>
            </c:ext>
          </c:extLst>
        </c:ser>
        <c:ser>
          <c:idx val="5"/>
          <c:order val="5"/>
          <c:tx>
            <c:strRef>
              <c:f>'Andel indirekta kostnader Tot'!$G$3:$G$4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'Andel indirekta kostnader Tot'!$A$5:$A$7</c:f>
              <c:strCache>
                <c:ptCount val="2"/>
                <c:pt idx="0">
                  <c:v>1 utbildning</c:v>
                </c:pt>
                <c:pt idx="1">
                  <c:v>2 forskning</c:v>
                </c:pt>
              </c:strCache>
            </c:strRef>
          </c:cat>
          <c:val>
            <c:numRef>
              <c:f>'Andel indirekta kostnader Tot'!$G$5:$G$7</c:f>
              <c:numCache>
                <c:formatCode>0.00%</c:formatCode>
                <c:ptCount val="2"/>
                <c:pt idx="0">
                  <c:v>0.33498419645674288</c:v>
                </c:pt>
                <c:pt idx="1">
                  <c:v>0.19623741141162945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F35-41C4-B0CE-6ED1372E55CD}"/>
            </c:ext>
          </c:extLst>
        </c:ser>
        <c:ser>
          <c:idx val="6"/>
          <c:order val="6"/>
          <c:tx>
            <c:strRef>
              <c:f>'Andel indirekta kostnader Tot'!$H$3:$H$4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'Andel indirekta kostnader Tot'!$A$5:$A$7</c:f>
              <c:strCache>
                <c:ptCount val="2"/>
                <c:pt idx="0">
                  <c:v>1 utbildning</c:v>
                </c:pt>
                <c:pt idx="1">
                  <c:v>2 forskning</c:v>
                </c:pt>
              </c:strCache>
            </c:strRef>
          </c:cat>
          <c:val>
            <c:numRef>
              <c:f>'Andel indirekta kostnader Tot'!$H$5:$H$7</c:f>
              <c:numCache>
                <c:formatCode>0.00%</c:formatCode>
                <c:ptCount val="2"/>
                <c:pt idx="0">
                  <c:v>0.3319725889971965</c:v>
                </c:pt>
                <c:pt idx="1">
                  <c:v>0.19541700380233468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F35-41C4-B0CE-6ED1372E55CD}"/>
            </c:ext>
          </c:extLst>
        </c:ser>
        <c:ser>
          <c:idx val="7"/>
          <c:order val="7"/>
          <c:tx>
            <c:strRef>
              <c:f>'Andel indirekta kostnader Tot'!$I$3:$I$4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'Andel indirekta kostnader Tot'!$A$5:$A$7</c:f>
              <c:strCache>
                <c:ptCount val="2"/>
                <c:pt idx="0">
                  <c:v>1 utbildning</c:v>
                </c:pt>
                <c:pt idx="1">
                  <c:v>2 forskning</c:v>
                </c:pt>
              </c:strCache>
            </c:strRef>
          </c:cat>
          <c:val>
            <c:numRef>
              <c:f>'Andel indirekta kostnader Tot'!$I$5:$I$7</c:f>
              <c:numCache>
                <c:formatCode>0.00%</c:formatCode>
                <c:ptCount val="2"/>
                <c:pt idx="0">
                  <c:v>0.31852942735751993</c:v>
                </c:pt>
                <c:pt idx="1">
                  <c:v>0.18653597852383094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F35-41C4-B0CE-6ED1372E55CD}"/>
            </c:ext>
          </c:extLst>
        </c:ser>
        <c:ser>
          <c:idx val="8"/>
          <c:order val="8"/>
          <c:tx>
            <c:strRef>
              <c:f>'Andel indirekta kostnader Tot'!$J$3:$J$4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'Andel indirekta kostnader Tot'!$A$5:$A$7</c:f>
              <c:strCache>
                <c:ptCount val="2"/>
                <c:pt idx="0">
                  <c:v>1 utbildning</c:v>
                </c:pt>
                <c:pt idx="1">
                  <c:v>2 forskning</c:v>
                </c:pt>
              </c:strCache>
            </c:strRef>
          </c:cat>
          <c:val>
            <c:numRef>
              <c:f>'Andel indirekta kostnader Tot'!$J$5:$J$7</c:f>
              <c:numCache>
                <c:formatCode>0.00%</c:formatCode>
                <c:ptCount val="2"/>
                <c:pt idx="0">
                  <c:v>0.31739043494992469</c:v>
                </c:pt>
                <c:pt idx="1">
                  <c:v>0.1981987815412326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F35-41C4-B0CE-6ED1372E55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15623208"/>
        <c:axId val="715618944"/>
      </c:barChart>
      <c:catAx>
        <c:axId val="715623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715618944"/>
        <c:crosses val="autoZero"/>
        <c:auto val="1"/>
        <c:lblAlgn val="ctr"/>
        <c:lblOffset val="100"/>
        <c:noMultiLvlLbl val="0"/>
      </c:catAx>
      <c:valAx>
        <c:axId val="715618944"/>
        <c:scaling>
          <c:orientation val="minMax"/>
          <c:max val="0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715623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[Kopia av SUHF_Sammanställning_20191113 viktigaste kalkylbladen.xlsm]Indirekta 2019!Pivottabell6</c:name>
    <c:fmtId val="3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'Indirekta 2019'!$B$3:$B$4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'Indirekta 2019'!$A$5:$A$37</c:f>
              <c:strCache>
                <c:ptCount val="32"/>
                <c:pt idx="0">
                  <c:v>KI</c:v>
                </c:pt>
                <c:pt idx="1">
                  <c:v>LU</c:v>
                </c:pt>
                <c:pt idx="2">
                  <c:v>LTU</c:v>
                </c:pt>
                <c:pt idx="3">
                  <c:v>UMU</c:v>
                </c:pt>
                <c:pt idx="4">
                  <c:v>UU</c:v>
                </c:pt>
                <c:pt idx="5">
                  <c:v>CTH</c:v>
                </c:pt>
                <c:pt idx="6">
                  <c:v>SLU</c:v>
                </c:pt>
                <c:pt idx="7">
                  <c:v>KTH</c:v>
                </c:pt>
                <c:pt idx="8">
                  <c:v>SKH</c:v>
                </c:pt>
                <c:pt idx="9">
                  <c:v>GU</c:v>
                </c:pt>
                <c:pt idx="10">
                  <c:v>LIU</c:v>
                </c:pt>
                <c:pt idx="11">
                  <c:v>SU</c:v>
                </c:pt>
                <c:pt idx="12">
                  <c:v>HH</c:v>
                </c:pt>
                <c:pt idx="13">
                  <c:v>ORU</c:v>
                </c:pt>
                <c:pt idx="14">
                  <c:v>MDH</c:v>
                </c:pt>
                <c:pt idx="15">
                  <c:v>SH</c:v>
                </c:pt>
                <c:pt idx="16">
                  <c:v>KAU</c:v>
                </c:pt>
                <c:pt idx="17">
                  <c:v>LNU</c:v>
                </c:pt>
                <c:pt idx="18">
                  <c:v>HIG</c:v>
                </c:pt>
                <c:pt idx="19">
                  <c:v>MAU</c:v>
                </c:pt>
                <c:pt idx="20">
                  <c:v>HDA</c:v>
                </c:pt>
                <c:pt idx="21">
                  <c:v>BTH</c:v>
                </c:pt>
                <c:pt idx="22">
                  <c:v>KMH</c:v>
                </c:pt>
                <c:pt idx="23">
                  <c:v>MIU</c:v>
                </c:pt>
                <c:pt idx="24">
                  <c:v>HB</c:v>
                </c:pt>
                <c:pt idx="25">
                  <c:v>GIH</c:v>
                </c:pt>
                <c:pt idx="26">
                  <c:v>KF</c:v>
                </c:pt>
                <c:pt idx="27">
                  <c:v>HS</c:v>
                </c:pt>
                <c:pt idx="28">
                  <c:v>HJ</c:v>
                </c:pt>
                <c:pt idx="29">
                  <c:v>HV</c:v>
                </c:pt>
                <c:pt idx="30">
                  <c:v>HKR</c:v>
                </c:pt>
                <c:pt idx="31">
                  <c:v>FHS</c:v>
                </c:pt>
              </c:strCache>
            </c:strRef>
          </c:cat>
          <c:val>
            <c:numRef>
              <c:f>'Indirekta 2019'!$B$5:$B$37</c:f>
              <c:numCache>
                <c:formatCode>0.0%</c:formatCode>
                <c:ptCount val="32"/>
                <c:pt idx="0">
                  <c:v>0.14897845752398181</c:v>
                </c:pt>
                <c:pt idx="1">
                  <c:v>0.21331130143624905</c:v>
                </c:pt>
                <c:pt idx="2">
                  <c:v>0.21429349382716048</c:v>
                </c:pt>
                <c:pt idx="3">
                  <c:v>0.22552530064385803</c:v>
                </c:pt>
                <c:pt idx="4">
                  <c:v>0.22655274009795193</c:v>
                </c:pt>
                <c:pt idx="5">
                  <c:v>0.22734076188944705</c:v>
                </c:pt>
                <c:pt idx="6">
                  <c:v>0.23697171029156061</c:v>
                </c:pt>
                <c:pt idx="7">
                  <c:v>0.24394334324185685</c:v>
                </c:pt>
                <c:pt idx="8">
                  <c:v>0.25678262145631625</c:v>
                </c:pt>
                <c:pt idx="9">
                  <c:v>0.25881819779055687</c:v>
                </c:pt>
                <c:pt idx="10">
                  <c:v>0.27188335902294825</c:v>
                </c:pt>
                <c:pt idx="11">
                  <c:v>0.2745165822558901</c:v>
                </c:pt>
                <c:pt idx="12">
                  <c:v>0.28816549740365077</c:v>
                </c:pt>
                <c:pt idx="13">
                  <c:v>0.29435205718219498</c:v>
                </c:pt>
                <c:pt idx="14">
                  <c:v>0.29675086988021993</c:v>
                </c:pt>
                <c:pt idx="15">
                  <c:v>0.30319118900561709</c:v>
                </c:pt>
                <c:pt idx="16">
                  <c:v>0.3079483535540789</c:v>
                </c:pt>
                <c:pt idx="17">
                  <c:v>0.31134299535082027</c:v>
                </c:pt>
                <c:pt idx="18">
                  <c:v>0.31687080205452389</c:v>
                </c:pt>
                <c:pt idx="19">
                  <c:v>0.31715266784648777</c:v>
                </c:pt>
                <c:pt idx="20">
                  <c:v>0.3172624460056454</c:v>
                </c:pt>
                <c:pt idx="21">
                  <c:v>0.32408115654673114</c:v>
                </c:pt>
                <c:pt idx="22">
                  <c:v>0.32511525198453189</c:v>
                </c:pt>
                <c:pt idx="23">
                  <c:v>0.33473698665202312</c:v>
                </c:pt>
                <c:pt idx="24">
                  <c:v>0.33931826068698839</c:v>
                </c:pt>
                <c:pt idx="25">
                  <c:v>0.34702874158467117</c:v>
                </c:pt>
                <c:pt idx="26">
                  <c:v>0.35606000518197728</c:v>
                </c:pt>
                <c:pt idx="27">
                  <c:v>0.36563070529138869</c:v>
                </c:pt>
                <c:pt idx="28">
                  <c:v>0.36829677067572397</c:v>
                </c:pt>
                <c:pt idx="29">
                  <c:v>0.37152557716844747</c:v>
                </c:pt>
                <c:pt idx="30">
                  <c:v>0.38267812248865396</c:v>
                </c:pt>
                <c:pt idx="31">
                  <c:v>0.39016018306636158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0B-4228-9FE0-6C3571F220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28032040"/>
        <c:axId val="472170872"/>
      </c:barChart>
      <c:catAx>
        <c:axId val="728032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472170872"/>
        <c:crosses val="autoZero"/>
        <c:auto val="1"/>
        <c:lblAlgn val="ctr"/>
        <c:lblOffset val="100"/>
        <c:noMultiLvlLbl val="0"/>
      </c:catAx>
      <c:valAx>
        <c:axId val="472170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728032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/>
      </a:pPr>
      <a:endParaRPr lang="sv-SE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[Kopia av SUHF_Sammanställning_20191113 viktigaste kalkylbladen.xlsm]Andel indirekta kostnader Tot!Pivottabell2</c:name>
    <c:fmtId val="4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'Andel indirekta kostnader Tot'!$B$19:$B$20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'Andel indirekta kostnader Tot'!$A$21:$A$31</c:f>
              <c:strCache>
                <c:ptCount val="10"/>
                <c:pt idx="0">
                  <c:v>CTH</c:v>
                </c:pt>
                <c:pt idx="1">
                  <c:v>GU</c:v>
                </c:pt>
                <c:pt idx="2">
                  <c:v>KI</c:v>
                </c:pt>
                <c:pt idx="3">
                  <c:v>KTH</c:v>
                </c:pt>
                <c:pt idx="4">
                  <c:v>LIU</c:v>
                </c:pt>
                <c:pt idx="5">
                  <c:v>LU</c:v>
                </c:pt>
                <c:pt idx="6">
                  <c:v>SLU</c:v>
                </c:pt>
                <c:pt idx="7">
                  <c:v>SU</c:v>
                </c:pt>
                <c:pt idx="8">
                  <c:v>UMU</c:v>
                </c:pt>
                <c:pt idx="9">
                  <c:v>UU</c:v>
                </c:pt>
              </c:strCache>
            </c:strRef>
          </c:cat>
          <c:val>
            <c:numRef>
              <c:f>'Andel indirekta kostnader Tot'!$B$21:$B$31</c:f>
              <c:numCache>
                <c:formatCode>0.0%</c:formatCode>
                <c:ptCount val="10"/>
                <c:pt idx="0">
                  <c:v>0.24049663413777042</c:v>
                </c:pt>
                <c:pt idx="1">
                  <c:v>0.25453350585105489</c:v>
                </c:pt>
                <c:pt idx="2">
                  <c:v>0.16311403177932843</c:v>
                </c:pt>
                <c:pt idx="3">
                  <c:v>0.26467513137079246</c:v>
                </c:pt>
                <c:pt idx="4">
                  <c:v>0.30271680157218211</c:v>
                </c:pt>
                <c:pt idx="5">
                  <c:v>0.23481964279155496</c:v>
                </c:pt>
                <c:pt idx="6">
                  <c:v>0.23454174986220755</c:v>
                </c:pt>
                <c:pt idx="7">
                  <c:v>0.29286988243337847</c:v>
                </c:pt>
                <c:pt idx="8">
                  <c:v>0.21554032674798848</c:v>
                </c:pt>
                <c:pt idx="9">
                  <c:v>0.23233956714346338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B8-4933-B0E5-0DA1CEAB9451}"/>
            </c:ext>
          </c:extLst>
        </c:ser>
        <c:ser>
          <c:idx val="1"/>
          <c:order val="1"/>
          <c:tx>
            <c:strRef>
              <c:f>'Andel indirekta kostnader Tot'!$C$19:$C$20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'Andel indirekta kostnader Tot'!$A$21:$A$31</c:f>
              <c:strCache>
                <c:ptCount val="10"/>
                <c:pt idx="0">
                  <c:v>CTH</c:v>
                </c:pt>
                <c:pt idx="1">
                  <c:v>GU</c:v>
                </c:pt>
                <c:pt idx="2">
                  <c:v>KI</c:v>
                </c:pt>
                <c:pt idx="3">
                  <c:v>KTH</c:v>
                </c:pt>
                <c:pt idx="4">
                  <c:v>LIU</c:v>
                </c:pt>
                <c:pt idx="5">
                  <c:v>LU</c:v>
                </c:pt>
                <c:pt idx="6">
                  <c:v>SLU</c:v>
                </c:pt>
                <c:pt idx="7">
                  <c:v>SU</c:v>
                </c:pt>
                <c:pt idx="8">
                  <c:v>UMU</c:v>
                </c:pt>
                <c:pt idx="9">
                  <c:v>UU</c:v>
                </c:pt>
              </c:strCache>
            </c:strRef>
          </c:cat>
          <c:val>
            <c:numRef>
              <c:f>'Andel indirekta kostnader Tot'!$C$21:$C$31</c:f>
              <c:numCache>
                <c:formatCode>0.0%</c:formatCode>
                <c:ptCount val="10"/>
                <c:pt idx="0">
                  <c:v>0.21989545388688875</c:v>
                </c:pt>
                <c:pt idx="1">
                  <c:v>0.25588004977253964</c:v>
                </c:pt>
                <c:pt idx="2">
                  <c:v>0.16478447974355112</c:v>
                </c:pt>
                <c:pt idx="3">
                  <c:v>0.31094661469820734</c:v>
                </c:pt>
                <c:pt idx="4">
                  <c:v>0.30958173637727043</c:v>
                </c:pt>
                <c:pt idx="5">
                  <c:v>0.2374622607112942</c:v>
                </c:pt>
                <c:pt idx="6">
                  <c:v>0.22931791291558304</c:v>
                </c:pt>
                <c:pt idx="7">
                  <c:v>0.27846625224112592</c:v>
                </c:pt>
                <c:pt idx="8">
                  <c:v>0.21207936458730658</c:v>
                </c:pt>
                <c:pt idx="9">
                  <c:v>0.23179620737958875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7B8-4933-B0E5-0DA1CEAB9451}"/>
            </c:ext>
          </c:extLst>
        </c:ser>
        <c:ser>
          <c:idx val="2"/>
          <c:order val="2"/>
          <c:tx>
            <c:strRef>
              <c:f>'Andel indirekta kostnader Tot'!$D$19:$D$20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'Andel indirekta kostnader Tot'!$A$21:$A$31</c:f>
              <c:strCache>
                <c:ptCount val="10"/>
                <c:pt idx="0">
                  <c:v>CTH</c:v>
                </c:pt>
                <c:pt idx="1">
                  <c:v>GU</c:v>
                </c:pt>
                <c:pt idx="2">
                  <c:v>KI</c:v>
                </c:pt>
                <c:pt idx="3">
                  <c:v>KTH</c:v>
                </c:pt>
                <c:pt idx="4">
                  <c:v>LIU</c:v>
                </c:pt>
                <c:pt idx="5">
                  <c:v>LU</c:v>
                </c:pt>
                <c:pt idx="6">
                  <c:v>SLU</c:v>
                </c:pt>
                <c:pt idx="7">
                  <c:v>SU</c:v>
                </c:pt>
                <c:pt idx="8">
                  <c:v>UMU</c:v>
                </c:pt>
                <c:pt idx="9">
                  <c:v>UU</c:v>
                </c:pt>
              </c:strCache>
            </c:strRef>
          </c:cat>
          <c:val>
            <c:numRef>
              <c:f>'Andel indirekta kostnader Tot'!$D$21:$D$31</c:f>
              <c:numCache>
                <c:formatCode>0.0%</c:formatCode>
                <c:ptCount val="10"/>
                <c:pt idx="0">
                  <c:v>0.21433349886376282</c:v>
                </c:pt>
                <c:pt idx="1">
                  <c:v>0.25695103948596482</c:v>
                </c:pt>
                <c:pt idx="2">
                  <c:v>0.16071410566706182</c:v>
                </c:pt>
                <c:pt idx="3">
                  <c:v>0.29781993537693791</c:v>
                </c:pt>
                <c:pt idx="4">
                  <c:v>0.31304670525387829</c:v>
                </c:pt>
                <c:pt idx="5">
                  <c:v>0.22674721574186793</c:v>
                </c:pt>
                <c:pt idx="6">
                  <c:v>0.21883188353686775</c:v>
                </c:pt>
                <c:pt idx="7">
                  <c:v>0.28811793116262585</c:v>
                </c:pt>
                <c:pt idx="8">
                  <c:v>0.20326258292058721</c:v>
                </c:pt>
                <c:pt idx="9">
                  <c:v>0.22324672934188483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7B8-4933-B0E5-0DA1CEAB9451}"/>
            </c:ext>
          </c:extLst>
        </c:ser>
        <c:ser>
          <c:idx val="3"/>
          <c:order val="3"/>
          <c:tx>
            <c:strRef>
              <c:f>'Andel indirekta kostnader Tot'!$E$19:$E$20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'Andel indirekta kostnader Tot'!$A$21:$A$31</c:f>
              <c:strCache>
                <c:ptCount val="10"/>
                <c:pt idx="0">
                  <c:v>CTH</c:v>
                </c:pt>
                <c:pt idx="1">
                  <c:v>GU</c:v>
                </c:pt>
                <c:pt idx="2">
                  <c:v>KI</c:v>
                </c:pt>
                <c:pt idx="3">
                  <c:v>KTH</c:v>
                </c:pt>
                <c:pt idx="4">
                  <c:v>LIU</c:v>
                </c:pt>
                <c:pt idx="5">
                  <c:v>LU</c:v>
                </c:pt>
                <c:pt idx="6">
                  <c:v>SLU</c:v>
                </c:pt>
                <c:pt idx="7">
                  <c:v>SU</c:v>
                </c:pt>
                <c:pt idx="8">
                  <c:v>UMU</c:v>
                </c:pt>
                <c:pt idx="9">
                  <c:v>UU</c:v>
                </c:pt>
              </c:strCache>
            </c:strRef>
          </c:cat>
          <c:val>
            <c:numRef>
              <c:f>'Andel indirekta kostnader Tot'!$E$21:$E$31</c:f>
              <c:numCache>
                <c:formatCode>0.0%</c:formatCode>
                <c:ptCount val="10"/>
                <c:pt idx="0">
                  <c:v>0.21730896124047999</c:v>
                </c:pt>
                <c:pt idx="1">
                  <c:v>0.25891754696988262</c:v>
                </c:pt>
                <c:pt idx="2">
                  <c:v>0.16477660041977796</c:v>
                </c:pt>
                <c:pt idx="3">
                  <c:v>0.28747170964118374</c:v>
                </c:pt>
                <c:pt idx="4">
                  <c:v>0.29265101011972494</c:v>
                </c:pt>
                <c:pt idx="5">
                  <c:v>0.22385306852531991</c:v>
                </c:pt>
                <c:pt idx="6">
                  <c:v>0.2234150901799131</c:v>
                </c:pt>
                <c:pt idx="7">
                  <c:v>0.31679151776090381</c:v>
                </c:pt>
                <c:pt idx="8">
                  <c:v>0.19789031170597954</c:v>
                </c:pt>
                <c:pt idx="9">
                  <c:v>0.22088925442737331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7B8-4933-B0E5-0DA1CEAB9451}"/>
            </c:ext>
          </c:extLst>
        </c:ser>
        <c:ser>
          <c:idx val="4"/>
          <c:order val="4"/>
          <c:tx>
            <c:strRef>
              <c:f>'Andel indirekta kostnader Tot'!$F$19:$F$20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'Andel indirekta kostnader Tot'!$A$21:$A$31</c:f>
              <c:strCache>
                <c:ptCount val="10"/>
                <c:pt idx="0">
                  <c:v>CTH</c:v>
                </c:pt>
                <c:pt idx="1">
                  <c:v>GU</c:v>
                </c:pt>
                <c:pt idx="2">
                  <c:v>KI</c:v>
                </c:pt>
                <c:pt idx="3">
                  <c:v>KTH</c:v>
                </c:pt>
                <c:pt idx="4">
                  <c:v>LIU</c:v>
                </c:pt>
                <c:pt idx="5">
                  <c:v>LU</c:v>
                </c:pt>
                <c:pt idx="6">
                  <c:v>SLU</c:v>
                </c:pt>
                <c:pt idx="7">
                  <c:v>SU</c:v>
                </c:pt>
                <c:pt idx="8">
                  <c:v>UMU</c:v>
                </c:pt>
                <c:pt idx="9">
                  <c:v>UU</c:v>
                </c:pt>
              </c:strCache>
            </c:strRef>
          </c:cat>
          <c:val>
            <c:numRef>
              <c:f>'Andel indirekta kostnader Tot'!$F$21:$F$31</c:f>
              <c:numCache>
                <c:formatCode>0.0%</c:formatCode>
                <c:ptCount val="10"/>
                <c:pt idx="0">
                  <c:v>0.22592728787327104</c:v>
                </c:pt>
                <c:pt idx="1">
                  <c:v>0.25838999776801747</c:v>
                </c:pt>
                <c:pt idx="2">
                  <c:v>0.17268893153785142</c:v>
                </c:pt>
                <c:pt idx="3">
                  <c:v>0.28659034347510326</c:v>
                </c:pt>
                <c:pt idx="4">
                  <c:v>0.27844533553211792</c:v>
                </c:pt>
                <c:pt idx="5">
                  <c:v>0.2255544508596454</c:v>
                </c:pt>
                <c:pt idx="6">
                  <c:v>0.20434475880866143</c:v>
                </c:pt>
                <c:pt idx="7">
                  <c:v>0.296776428829163</c:v>
                </c:pt>
                <c:pt idx="8">
                  <c:v>0.21444401436563842</c:v>
                </c:pt>
                <c:pt idx="9">
                  <c:v>0.22488141671136147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7B8-4933-B0E5-0DA1CEAB9451}"/>
            </c:ext>
          </c:extLst>
        </c:ser>
        <c:ser>
          <c:idx val="5"/>
          <c:order val="5"/>
          <c:tx>
            <c:strRef>
              <c:f>'Andel indirekta kostnader Tot'!$G$19:$G$20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'Andel indirekta kostnader Tot'!$A$21:$A$31</c:f>
              <c:strCache>
                <c:ptCount val="10"/>
                <c:pt idx="0">
                  <c:v>CTH</c:v>
                </c:pt>
                <c:pt idx="1">
                  <c:v>GU</c:v>
                </c:pt>
                <c:pt idx="2">
                  <c:v>KI</c:v>
                </c:pt>
                <c:pt idx="3">
                  <c:v>KTH</c:v>
                </c:pt>
                <c:pt idx="4">
                  <c:v>LIU</c:v>
                </c:pt>
                <c:pt idx="5">
                  <c:v>LU</c:v>
                </c:pt>
                <c:pt idx="6">
                  <c:v>SLU</c:v>
                </c:pt>
                <c:pt idx="7">
                  <c:v>SU</c:v>
                </c:pt>
                <c:pt idx="8">
                  <c:v>UMU</c:v>
                </c:pt>
                <c:pt idx="9">
                  <c:v>UU</c:v>
                </c:pt>
              </c:strCache>
            </c:strRef>
          </c:cat>
          <c:val>
            <c:numRef>
              <c:f>'Andel indirekta kostnader Tot'!$G$21:$G$31</c:f>
              <c:numCache>
                <c:formatCode>0.0%</c:formatCode>
                <c:ptCount val="10"/>
                <c:pt idx="0">
                  <c:v>0.2316201026599001</c:v>
                </c:pt>
                <c:pt idx="1">
                  <c:v>0.25980229596574894</c:v>
                </c:pt>
                <c:pt idx="2">
                  <c:v>0.18102589734895924</c:v>
                </c:pt>
                <c:pt idx="3">
                  <c:v>0.25362466821135599</c:v>
                </c:pt>
                <c:pt idx="4">
                  <c:v>0.28503795905347423</c:v>
                </c:pt>
                <c:pt idx="5">
                  <c:v>0.21932473253957843</c:v>
                </c:pt>
                <c:pt idx="6">
                  <c:v>0.2077580810586428</c:v>
                </c:pt>
                <c:pt idx="7">
                  <c:v>0.29359945679365307</c:v>
                </c:pt>
                <c:pt idx="8">
                  <c:v>0.21404082298655172</c:v>
                </c:pt>
                <c:pt idx="9">
                  <c:v>0.21661665427837051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7B8-4933-B0E5-0DA1CEAB9451}"/>
            </c:ext>
          </c:extLst>
        </c:ser>
        <c:ser>
          <c:idx val="6"/>
          <c:order val="6"/>
          <c:tx>
            <c:strRef>
              <c:f>'Andel indirekta kostnader Tot'!$H$19:$H$20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'Andel indirekta kostnader Tot'!$A$21:$A$31</c:f>
              <c:strCache>
                <c:ptCount val="10"/>
                <c:pt idx="0">
                  <c:v>CTH</c:v>
                </c:pt>
                <c:pt idx="1">
                  <c:v>GU</c:v>
                </c:pt>
                <c:pt idx="2">
                  <c:v>KI</c:v>
                </c:pt>
                <c:pt idx="3">
                  <c:v>KTH</c:v>
                </c:pt>
                <c:pt idx="4">
                  <c:v>LIU</c:v>
                </c:pt>
                <c:pt idx="5">
                  <c:v>LU</c:v>
                </c:pt>
                <c:pt idx="6">
                  <c:v>SLU</c:v>
                </c:pt>
                <c:pt idx="7">
                  <c:v>SU</c:v>
                </c:pt>
                <c:pt idx="8">
                  <c:v>UMU</c:v>
                </c:pt>
                <c:pt idx="9">
                  <c:v>UU</c:v>
                </c:pt>
              </c:strCache>
            </c:strRef>
          </c:cat>
          <c:val>
            <c:numRef>
              <c:f>'Andel indirekta kostnader Tot'!$H$21:$H$31</c:f>
              <c:numCache>
                <c:formatCode>0.0%</c:formatCode>
                <c:ptCount val="10"/>
                <c:pt idx="0">
                  <c:v>0.21356571827113541</c:v>
                </c:pt>
                <c:pt idx="1">
                  <c:v>0.25805047617498783</c:v>
                </c:pt>
                <c:pt idx="2">
                  <c:v>0.18133780416265666</c:v>
                </c:pt>
                <c:pt idx="3">
                  <c:v>0.25329060037437934</c:v>
                </c:pt>
                <c:pt idx="4">
                  <c:v>0.28512143300135512</c:v>
                </c:pt>
                <c:pt idx="5">
                  <c:v>0.21806691639641404</c:v>
                </c:pt>
                <c:pt idx="6">
                  <c:v>0.2108267781388434</c:v>
                </c:pt>
                <c:pt idx="7">
                  <c:v>0.28337436043156417</c:v>
                </c:pt>
                <c:pt idx="8">
                  <c:v>0.21664984554239386</c:v>
                </c:pt>
                <c:pt idx="9">
                  <c:v>0.22191386452300463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7B8-4933-B0E5-0DA1CEAB9451}"/>
            </c:ext>
          </c:extLst>
        </c:ser>
        <c:ser>
          <c:idx val="7"/>
          <c:order val="7"/>
          <c:tx>
            <c:strRef>
              <c:f>'Andel indirekta kostnader Tot'!$I$19:$I$20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'Andel indirekta kostnader Tot'!$A$21:$A$31</c:f>
              <c:strCache>
                <c:ptCount val="10"/>
                <c:pt idx="0">
                  <c:v>CTH</c:v>
                </c:pt>
                <c:pt idx="1">
                  <c:v>GU</c:v>
                </c:pt>
                <c:pt idx="2">
                  <c:v>KI</c:v>
                </c:pt>
                <c:pt idx="3">
                  <c:v>KTH</c:v>
                </c:pt>
                <c:pt idx="4">
                  <c:v>LIU</c:v>
                </c:pt>
                <c:pt idx="5">
                  <c:v>LU</c:v>
                </c:pt>
                <c:pt idx="6">
                  <c:v>SLU</c:v>
                </c:pt>
                <c:pt idx="7">
                  <c:v>SU</c:v>
                </c:pt>
                <c:pt idx="8">
                  <c:v>UMU</c:v>
                </c:pt>
                <c:pt idx="9">
                  <c:v>UU</c:v>
                </c:pt>
              </c:strCache>
            </c:strRef>
          </c:cat>
          <c:val>
            <c:numRef>
              <c:f>'Andel indirekta kostnader Tot'!$I$21:$I$31</c:f>
              <c:numCache>
                <c:formatCode>0.0%</c:formatCode>
                <c:ptCount val="10"/>
                <c:pt idx="0">
                  <c:v>0.21812160129271366</c:v>
                </c:pt>
                <c:pt idx="1">
                  <c:v>0.22905502192982458</c:v>
                </c:pt>
                <c:pt idx="2">
                  <c:v>0.152368803420313</c:v>
                </c:pt>
                <c:pt idx="3">
                  <c:v>0.2447917440216596</c:v>
                </c:pt>
                <c:pt idx="4">
                  <c:v>0.26970837693060823</c:v>
                </c:pt>
                <c:pt idx="5">
                  <c:v>0.22162175207941223</c:v>
                </c:pt>
                <c:pt idx="6">
                  <c:v>0.2041891020696201</c:v>
                </c:pt>
                <c:pt idx="7">
                  <c:v>0.27649824142083251</c:v>
                </c:pt>
                <c:pt idx="8">
                  <c:v>0.22472182622805437</c:v>
                </c:pt>
                <c:pt idx="9">
                  <c:v>0.22238733578753958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7B8-4933-B0E5-0DA1CEAB9451}"/>
            </c:ext>
          </c:extLst>
        </c:ser>
        <c:ser>
          <c:idx val="8"/>
          <c:order val="8"/>
          <c:tx>
            <c:strRef>
              <c:f>'Andel indirekta kostnader Tot'!$J$19:$J$20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'Andel indirekta kostnader Tot'!$A$21:$A$31</c:f>
              <c:strCache>
                <c:ptCount val="10"/>
                <c:pt idx="0">
                  <c:v>CTH</c:v>
                </c:pt>
                <c:pt idx="1">
                  <c:v>GU</c:v>
                </c:pt>
                <c:pt idx="2">
                  <c:v>KI</c:v>
                </c:pt>
                <c:pt idx="3">
                  <c:v>KTH</c:v>
                </c:pt>
                <c:pt idx="4">
                  <c:v>LIU</c:v>
                </c:pt>
                <c:pt idx="5">
                  <c:v>LU</c:v>
                </c:pt>
                <c:pt idx="6">
                  <c:v>SLU</c:v>
                </c:pt>
                <c:pt idx="7">
                  <c:v>SU</c:v>
                </c:pt>
                <c:pt idx="8">
                  <c:v>UMU</c:v>
                </c:pt>
                <c:pt idx="9">
                  <c:v>UU</c:v>
                </c:pt>
              </c:strCache>
            </c:strRef>
          </c:cat>
          <c:val>
            <c:numRef>
              <c:f>'Andel indirekta kostnader Tot'!$J$21:$J$31</c:f>
              <c:numCache>
                <c:formatCode>0.0%</c:formatCode>
                <c:ptCount val="10"/>
                <c:pt idx="0">
                  <c:v>0.22734076188944705</c:v>
                </c:pt>
                <c:pt idx="1">
                  <c:v>0.25881819779055687</c:v>
                </c:pt>
                <c:pt idx="2">
                  <c:v>0.14897845752398181</c:v>
                </c:pt>
                <c:pt idx="3">
                  <c:v>0.24394334324185685</c:v>
                </c:pt>
                <c:pt idx="4">
                  <c:v>0.27188335902294825</c:v>
                </c:pt>
                <c:pt idx="5">
                  <c:v>0.21331130143624905</c:v>
                </c:pt>
                <c:pt idx="6">
                  <c:v>0.23697171029156061</c:v>
                </c:pt>
                <c:pt idx="7">
                  <c:v>0.2745165822558901</c:v>
                </c:pt>
                <c:pt idx="8">
                  <c:v>0.22552530064385803</c:v>
                </c:pt>
                <c:pt idx="9">
                  <c:v>0.22655274009795193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7B8-4933-B0E5-0DA1CEAB94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15636000"/>
        <c:axId val="715636656"/>
      </c:barChart>
      <c:catAx>
        <c:axId val="715636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715636656"/>
        <c:crosses val="autoZero"/>
        <c:auto val="1"/>
        <c:lblAlgn val="ctr"/>
        <c:lblOffset val="100"/>
        <c:noMultiLvlLbl val="0"/>
      </c:catAx>
      <c:valAx>
        <c:axId val="715636656"/>
        <c:scaling>
          <c:orientation val="minMax"/>
          <c:max val="0.4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715636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/>
      </a:pPr>
      <a:endParaRPr lang="sv-SE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[Kopia av SUHF_Sammanställning_20191113 viktigaste kalkylbladen.xlsm]Andel indirekta kostnader Tot!Pivottabell3</c:name>
    <c:fmtId val="4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'Andel indirekta kostnader Tot'!$B$36:$B$37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'Andel indirekta kostnader Tot'!$A$38:$A$45</c:f>
              <c:strCache>
                <c:ptCount val="7"/>
                <c:pt idx="0">
                  <c:v>HJ</c:v>
                </c:pt>
                <c:pt idx="1">
                  <c:v>KAU</c:v>
                </c:pt>
                <c:pt idx="2">
                  <c:v>LNU</c:v>
                </c:pt>
                <c:pt idx="3">
                  <c:v>LTU</c:v>
                </c:pt>
                <c:pt idx="4">
                  <c:v>MAU</c:v>
                </c:pt>
                <c:pt idx="5">
                  <c:v>ORU</c:v>
                </c:pt>
                <c:pt idx="6">
                  <c:v>SH</c:v>
                </c:pt>
              </c:strCache>
            </c:strRef>
          </c:cat>
          <c:val>
            <c:numRef>
              <c:f>'Andel indirekta kostnader Tot'!$B$38:$B$45</c:f>
              <c:numCache>
                <c:formatCode>0.0%</c:formatCode>
                <c:ptCount val="7"/>
                <c:pt idx="0">
                  <c:v>0.34960258832884966</c:v>
                </c:pt>
                <c:pt idx="1">
                  <c:v>0.33343234921965059</c:v>
                </c:pt>
                <c:pt idx="2">
                  <c:v>0.32855183353987255</c:v>
                </c:pt>
                <c:pt idx="3">
                  <c:v>0.24429993906765921</c:v>
                </c:pt>
                <c:pt idx="4">
                  <c:v>0.3419594661160274</c:v>
                </c:pt>
                <c:pt idx="5">
                  <c:v>0.32036714715303655</c:v>
                </c:pt>
                <c:pt idx="6">
                  <c:v>0.33432668771668017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39-4BD4-8FB8-BD021F7DD9D6}"/>
            </c:ext>
          </c:extLst>
        </c:ser>
        <c:ser>
          <c:idx val="1"/>
          <c:order val="1"/>
          <c:tx>
            <c:strRef>
              <c:f>'Andel indirekta kostnader Tot'!$C$36:$C$37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'Andel indirekta kostnader Tot'!$A$38:$A$45</c:f>
              <c:strCache>
                <c:ptCount val="7"/>
                <c:pt idx="0">
                  <c:v>HJ</c:v>
                </c:pt>
                <c:pt idx="1">
                  <c:v>KAU</c:v>
                </c:pt>
                <c:pt idx="2">
                  <c:v>LNU</c:v>
                </c:pt>
                <c:pt idx="3">
                  <c:v>LTU</c:v>
                </c:pt>
                <c:pt idx="4">
                  <c:v>MAU</c:v>
                </c:pt>
                <c:pt idx="5">
                  <c:v>ORU</c:v>
                </c:pt>
                <c:pt idx="6">
                  <c:v>SH</c:v>
                </c:pt>
              </c:strCache>
            </c:strRef>
          </c:cat>
          <c:val>
            <c:numRef>
              <c:f>'Andel indirekta kostnader Tot'!$C$38:$C$45</c:f>
              <c:numCache>
                <c:formatCode>0.0%</c:formatCode>
                <c:ptCount val="7"/>
                <c:pt idx="0">
                  <c:v>0.41593240606709042</c:v>
                </c:pt>
                <c:pt idx="1">
                  <c:v>0.31514883090258999</c:v>
                </c:pt>
                <c:pt idx="2">
                  <c:v>0.34519792404319644</c:v>
                </c:pt>
                <c:pt idx="3">
                  <c:v>0.23453848839102451</c:v>
                </c:pt>
                <c:pt idx="4">
                  <c:v>0.41710454972798466</c:v>
                </c:pt>
                <c:pt idx="5">
                  <c:v>0.31948141026330779</c:v>
                </c:pt>
                <c:pt idx="6">
                  <c:v>0.30235194022121109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339-4BD4-8FB8-BD021F7DD9D6}"/>
            </c:ext>
          </c:extLst>
        </c:ser>
        <c:ser>
          <c:idx val="2"/>
          <c:order val="2"/>
          <c:tx>
            <c:strRef>
              <c:f>'Andel indirekta kostnader Tot'!$D$36:$D$37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'Andel indirekta kostnader Tot'!$A$38:$A$45</c:f>
              <c:strCache>
                <c:ptCount val="7"/>
                <c:pt idx="0">
                  <c:v>HJ</c:v>
                </c:pt>
                <c:pt idx="1">
                  <c:v>KAU</c:v>
                </c:pt>
                <c:pt idx="2">
                  <c:v>LNU</c:v>
                </c:pt>
                <c:pt idx="3">
                  <c:v>LTU</c:v>
                </c:pt>
                <c:pt idx="4">
                  <c:v>MAU</c:v>
                </c:pt>
                <c:pt idx="5">
                  <c:v>ORU</c:v>
                </c:pt>
                <c:pt idx="6">
                  <c:v>SH</c:v>
                </c:pt>
              </c:strCache>
            </c:strRef>
          </c:cat>
          <c:val>
            <c:numRef>
              <c:f>'Andel indirekta kostnader Tot'!$D$38:$D$45</c:f>
              <c:numCache>
                <c:formatCode>0.0%</c:formatCode>
                <c:ptCount val="7"/>
                <c:pt idx="0">
                  <c:v>0.41455525534682985</c:v>
                </c:pt>
                <c:pt idx="1">
                  <c:v>0.30886494441140599</c:v>
                </c:pt>
                <c:pt idx="2">
                  <c:v>0.31613833715876133</c:v>
                </c:pt>
                <c:pt idx="3">
                  <c:v>0.23742552116252394</c:v>
                </c:pt>
                <c:pt idx="4">
                  <c:v>0.34549008064990877</c:v>
                </c:pt>
                <c:pt idx="5">
                  <c:v>0.31510067160323757</c:v>
                </c:pt>
                <c:pt idx="6">
                  <c:v>0.34011254259626295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339-4BD4-8FB8-BD021F7DD9D6}"/>
            </c:ext>
          </c:extLst>
        </c:ser>
        <c:ser>
          <c:idx val="3"/>
          <c:order val="3"/>
          <c:tx>
            <c:strRef>
              <c:f>'Andel indirekta kostnader Tot'!$E$36:$E$37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'Andel indirekta kostnader Tot'!$A$38:$A$45</c:f>
              <c:strCache>
                <c:ptCount val="7"/>
                <c:pt idx="0">
                  <c:v>HJ</c:v>
                </c:pt>
                <c:pt idx="1">
                  <c:v>KAU</c:v>
                </c:pt>
                <c:pt idx="2">
                  <c:v>LNU</c:v>
                </c:pt>
                <c:pt idx="3">
                  <c:v>LTU</c:v>
                </c:pt>
                <c:pt idx="4">
                  <c:v>MAU</c:v>
                </c:pt>
                <c:pt idx="5">
                  <c:v>ORU</c:v>
                </c:pt>
                <c:pt idx="6">
                  <c:v>SH</c:v>
                </c:pt>
              </c:strCache>
            </c:strRef>
          </c:cat>
          <c:val>
            <c:numRef>
              <c:f>'Andel indirekta kostnader Tot'!$E$38:$E$45</c:f>
              <c:numCache>
                <c:formatCode>0.0%</c:formatCode>
                <c:ptCount val="7"/>
                <c:pt idx="0">
                  <c:v>0.36635404377772607</c:v>
                </c:pt>
                <c:pt idx="1">
                  <c:v>0.30693005422942099</c:v>
                </c:pt>
                <c:pt idx="2">
                  <c:v>0.31813032215194142</c:v>
                </c:pt>
                <c:pt idx="3">
                  <c:v>0.22108590007325932</c:v>
                </c:pt>
                <c:pt idx="4">
                  <c:v>0.33274621458523063</c:v>
                </c:pt>
                <c:pt idx="5">
                  <c:v>0.31005037194951013</c:v>
                </c:pt>
                <c:pt idx="6">
                  <c:v>0.34020228821608728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339-4BD4-8FB8-BD021F7DD9D6}"/>
            </c:ext>
          </c:extLst>
        </c:ser>
        <c:ser>
          <c:idx val="4"/>
          <c:order val="4"/>
          <c:tx>
            <c:strRef>
              <c:f>'Andel indirekta kostnader Tot'!$F$36:$F$37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'Andel indirekta kostnader Tot'!$A$38:$A$45</c:f>
              <c:strCache>
                <c:ptCount val="7"/>
                <c:pt idx="0">
                  <c:v>HJ</c:v>
                </c:pt>
                <c:pt idx="1">
                  <c:v>KAU</c:v>
                </c:pt>
                <c:pt idx="2">
                  <c:v>LNU</c:v>
                </c:pt>
                <c:pt idx="3">
                  <c:v>LTU</c:v>
                </c:pt>
                <c:pt idx="4">
                  <c:v>MAU</c:v>
                </c:pt>
                <c:pt idx="5">
                  <c:v>ORU</c:v>
                </c:pt>
                <c:pt idx="6">
                  <c:v>SH</c:v>
                </c:pt>
              </c:strCache>
            </c:strRef>
          </c:cat>
          <c:val>
            <c:numRef>
              <c:f>'Andel indirekta kostnader Tot'!$F$38:$F$45</c:f>
              <c:numCache>
                <c:formatCode>0.0%</c:formatCode>
                <c:ptCount val="7"/>
                <c:pt idx="0">
                  <c:v>0.3759101852621759</c:v>
                </c:pt>
                <c:pt idx="1">
                  <c:v>0.31348836091767146</c:v>
                </c:pt>
                <c:pt idx="2">
                  <c:v>0.31112773513250708</c:v>
                </c:pt>
                <c:pt idx="3">
                  <c:v>0.22020448574072038</c:v>
                </c:pt>
                <c:pt idx="4">
                  <c:v>0.34420531083711681</c:v>
                </c:pt>
                <c:pt idx="5">
                  <c:v>0.31389412626913793</c:v>
                </c:pt>
                <c:pt idx="6">
                  <c:v>0.35343489301228498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339-4BD4-8FB8-BD021F7DD9D6}"/>
            </c:ext>
          </c:extLst>
        </c:ser>
        <c:ser>
          <c:idx val="5"/>
          <c:order val="5"/>
          <c:tx>
            <c:strRef>
              <c:f>'Andel indirekta kostnader Tot'!$G$36:$G$37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'Andel indirekta kostnader Tot'!$A$38:$A$45</c:f>
              <c:strCache>
                <c:ptCount val="7"/>
                <c:pt idx="0">
                  <c:v>HJ</c:v>
                </c:pt>
                <c:pt idx="1">
                  <c:v>KAU</c:v>
                </c:pt>
                <c:pt idx="2">
                  <c:v>LNU</c:v>
                </c:pt>
                <c:pt idx="3">
                  <c:v>LTU</c:v>
                </c:pt>
                <c:pt idx="4">
                  <c:v>MAU</c:v>
                </c:pt>
                <c:pt idx="5">
                  <c:v>ORU</c:v>
                </c:pt>
                <c:pt idx="6">
                  <c:v>SH</c:v>
                </c:pt>
              </c:strCache>
            </c:strRef>
          </c:cat>
          <c:val>
            <c:numRef>
              <c:f>'Andel indirekta kostnader Tot'!$G$38:$G$45</c:f>
              <c:numCache>
                <c:formatCode>0.0%</c:formatCode>
                <c:ptCount val="7"/>
                <c:pt idx="0">
                  <c:v>0.36249317211462118</c:v>
                </c:pt>
                <c:pt idx="1">
                  <c:v>0.31104972322007235</c:v>
                </c:pt>
                <c:pt idx="2">
                  <c:v>0.3189366527732635</c:v>
                </c:pt>
                <c:pt idx="3">
                  <c:v>0.22371884866651479</c:v>
                </c:pt>
                <c:pt idx="4">
                  <c:v>0.32475436270366037</c:v>
                </c:pt>
                <c:pt idx="5">
                  <c:v>0.29708111047500352</c:v>
                </c:pt>
                <c:pt idx="6">
                  <c:v>0.32382240737968765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339-4BD4-8FB8-BD021F7DD9D6}"/>
            </c:ext>
          </c:extLst>
        </c:ser>
        <c:ser>
          <c:idx val="6"/>
          <c:order val="6"/>
          <c:tx>
            <c:strRef>
              <c:f>'Andel indirekta kostnader Tot'!$H$36:$H$37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'Andel indirekta kostnader Tot'!$A$38:$A$45</c:f>
              <c:strCache>
                <c:ptCount val="7"/>
                <c:pt idx="0">
                  <c:v>HJ</c:v>
                </c:pt>
                <c:pt idx="1">
                  <c:v>KAU</c:v>
                </c:pt>
                <c:pt idx="2">
                  <c:v>LNU</c:v>
                </c:pt>
                <c:pt idx="3">
                  <c:v>LTU</c:v>
                </c:pt>
                <c:pt idx="4">
                  <c:v>MAU</c:v>
                </c:pt>
                <c:pt idx="5">
                  <c:v>ORU</c:v>
                </c:pt>
                <c:pt idx="6">
                  <c:v>SH</c:v>
                </c:pt>
              </c:strCache>
            </c:strRef>
          </c:cat>
          <c:val>
            <c:numRef>
              <c:f>'Andel indirekta kostnader Tot'!$H$38:$H$45</c:f>
              <c:numCache>
                <c:formatCode>0.0%</c:formatCode>
                <c:ptCount val="7"/>
                <c:pt idx="0">
                  <c:v>0.36657277563969276</c:v>
                </c:pt>
                <c:pt idx="1">
                  <c:v>0.30223315192883493</c:v>
                </c:pt>
                <c:pt idx="2">
                  <c:v>0.32144342686622013</c:v>
                </c:pt>
                <c:pt idx="3">
                  <c:v>0.22172838630807448</c:v>
                </c:pt>
                <c:pt idx="4">
                  <c:v>0.32338356094785181</c:v>
                </c:pt>
                <c:pt idx="5">
                  <c:v>0.2876161831819351</c:v>
                </c:pt>
                <c:pt idx="6">
                  <c:v>0.31734423329140704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339-4BD4-8FB8-BD021F7DD9D6}"/>
            </c:ext>
          </c:extLst>
        </c:ser>
        <c:ser>
          <c:idx val="7"/>
          <c:order val="7"/>
          <c:tx>
            <c:strRef>
              <c:f>'Andel indirekta kostnader Tot'!$I$36:$I$37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'Andel indirekta kostnader Tot'!$A$38:$A$45</c:f>
              <c:strCache>
                <c:ptCount val="7"/>
                <c:pt idx="0">
                  <c:v>HJ</c:v>
                </c:pt>
                <c:pt idx="1">
                  <c:v>KAU</c:v>
                </c:pt>
                <c:pt idx="2">
                  <c:v>LNU</c:v>
                </c:pt>
                <c:pt idx="3">
                  <c:v>LTU</c:v>
                </c:pt>
                <c:pt idx="4">
                  <c:v>MAU</c:v>
                </c:pt>
                <c:pt idx="5">
                  <c:v>ORU</c:v>
                </c:pt>
                <c:pt idx="6">
                  <c:v>SH</c:v>
                </c:pt>
              </c:strCache>
            </c:strRef>
          </c:cat>
          <c:val>
            <c:numRef>
              <c:f>'Andel indirekta kostnader Tot'!$I$38:$I$45</c:f>
              <c:numCache>
                <c:formatCode>0.0%</c:formatCode>
                <c:ptCount val="7"/>
                <c:pt idx="0">
                  <c:v>0.35939498348305349</c:v>
                </c:pt>
                <c:pt idx="1">
                  <c:v>0.30885943020480416</c:v>
                </c:pt>
                <c:pt idx="2">
                  <c:v>0.31608283146952987</c:v>
                </c:pt>
                <c:pt idx="3">
                  <c:v>0.21024729327709804</c:v>
                </c:pt>
                <c:pt idx="4">
                  <c:v>0.33242557342195794</c:v>
                </c:pt>
                <c:pt idx="5">
                  <c:v>0.29339858489881132</c:v>
                </c:pt>
                <c:pt idx="6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339-4BD4-8FB8-BD021F7DD9D6}"/>
            </c:ext>
          </c:extLst>
        </c:ser>
        <c:ser>
          <c:idx val="8"/>
          <c:order val="8"/>
          <c:tx>
            <c:strRef>
              <c:f>'Andel indirekta kostnader Tot'!$J$36:$J$37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'Andel indirekta kostnader Tot'!$A$38:$A$45</c:f>
              <c:strCache>
                <c:ptCount val="7"/>
                <c:pt idx="0">
                  <c:v>HJ</c:v>
                </c:pt>
                <c:pt idx="1">
                  <c:v>KAU</c:v>
                </c:pt>
                <c:pt idx="2">
                  <c:v>LNU</c:v>
                </c:pt>
                <c:pt idx="3">
                  <c:v>LTU</c:v>
                </c:pt>
                <c:pt idx="4">
                  <c:v>MAU</c:v>
                </c:pt>
                <c:pt idx="5">
                  <c:v>ORU</c:v>
                </c:pt>
                <c:pt idx="6">
                  <c:v>SH</c:v>
                </c:pt>
              </c:strCache>
            </c:strRef>
          </c:cat>
          <c:val>
            <c:numRef>
              <c:f>'Andel indirekta kostnader Tot'!$J$38:$J$45</c:f>
              <c:numCache>
                <c:formatCode>0.0%</c:formatCode>
                <c:ptCount val="7"/>
                <c:pt idx="0">
                  <c:v>0.36829677067572397</c:v>
                </c:pt>
                <c:pt idx="1">
                  <c:v>0.3079483535540789</c:v>
                </c:pt>
                <c:pt idx="2">
                  <c:v>0.31134299535082027</c:v>
                </c:pt>
                <c:pt idx="3">
                  <c:v>0.21429349382716048</c:v>
                </c:pt>
                <c:pt idx="4">
                  <c:v>0.31715266784648777</c:v>
                </c:pt>
                <c:pt idx="5">
                  <c:v>0.29435205718219498</c:v>
                </c:pt>
                <c:pt idx="6">
                  <c:v>0.30319118900561709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339-4BD4-8FB8-BD021F7DD9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28058480"/>
        <c:axId val="728059136"/>
      </c:barChart>
      <c:catAx>
        <c:axId val="728058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728059136"/>
        <c:crosses val="autoZero"/>
        <c:auto val="1"/>
        <c:lblAlgn val="ctr"/>
        <c:lblOffset val="100"/>
        <c:noMultiLvlLbl val="0"/>
      </c:catAx>
      <c:valAx>
        <c:axId val="728059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728058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7494217717167376"/>
          <c:y val="2.7777777777777776E-2"/>
          <c:w val="0.65011564565665247"/>
          <c:h val="7.81255468066491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[Kopia av SUHF_Sammanställning_20191113 viktigaste kalkylbladen.xlsm]Andel indirekta kostnader Tot!Pivottabell4</c:name>
    <c:fmtId val="3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'Andel indirekta kostnader Tot'!$B$50:$B$51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'Andel indirekta kostnader Tot'!$A$52:$A$65</c:f>
              <c:strCache>
                <c:ptCount val="13"/>
                <c:pt idx="0">
                  <c:v>BTH</c:v>
                </c:pt>
                <c:pt idx="1">
                  <c:v>FHS</c:v>
                </c:pt>
                <c:pt idx="2">
                  <c:v>GIH</c:v>
                </c:pt>
                <c:pt idx="3">
                  <c:v>HB</c:v>
                </c:pt>
                <c:pt idx="4">
                  <c:v>HH</c:v>
                </c:pt>
                <c:pt idx="5">
                  <c:v>HIG</c:v>
                </c:pt>
                <c:pt idx="6">
                  <c:v>HKR</c:v>
                </c:pt>
                <c:pt idx="7">
                  <c:v>HV</c:v>
                </c:pt>
                <c:pt idx="8">
                  <c:v>KF</c:v>
                </c:pt>
                <c:pt idx="9">
                  <c:v>KKH</c:v>
                </c:pt>
                <c:pt idx="10">
                  <c:v>KMH</c:v>
                </c:pt>
                <c:pt idx="11">
                  <c:v>MDH</c:v>
                </c:pt>
                <c:pt idx="12">
                  <c:v>SKH</c:v>
                </c:pt>
              </c:strCache>
            </c:strRef>
          </c:cat>
          <c:val>
            <c:numRef>
              <c:f>'Andel indirekta kostnader Tot'!$B$52:$B$65</c:f>
              <c:numCache>
                <c:formatCode>0.0%</c:formatCode>
                <c:ptCount val="13"/>
                <c:pt idx="0">
                  <c:v>0.38533294766637055</c:v>
                </c:pt>
                <c:pt idx="1">
                  <c:v>0.24222414614928162</c:v>
                </c:pt>
                <c:pt idx="2">
                  <c:v>0.38490019630327887</c:v>
                </c:pt>
                <c:pt idx="3">
                  <c:v>0.36886400286686971</c:v>
                </c:pt>
                <c:pt idx="4">
                  <c:v>0.36089378388948196</c:v>
                </c:pt>
                <c:pt idx="5">
                  <c:v>0.3917531229112805</c:v>
                </c:pt>
                <c:pt idx="6">
                  <c:v>0.36812880818779475</c:v>
                </c:pt>
                <c:pt idx="7">
                  <c:v>0.47983170305573053</c:v>
                </c:pt>
                <c:pt idx="8">
                  <c:v>0.3749704402957888</c:v>
                </c:pt>
                <c:pt idx="9">
                  <c:v>0.26309818000963614</c:v>
                </c:pt>
                <c:pt idx="10">
                  <c:v>#N/A</c:v>
                </c:pt>
                <c:pt idx="11">
                  <c:v>0.33772092440416135</c:v>
                </c:pt>
                <c:pt idx="12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26-4B39-AA37-1CED464FBA36}"/>
            </c:ext>
          </c:extLst>
        </c:ser>
        <c:ser>
          <c:idx val="1"/>
          <c:order val="1"/>
          <c:tx>
            <c:strRef>
              <c:f>'Andel indirekta kostnader Tot'!$C$50:$C$51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'Andel indirekta kostnader Tot'!$A$52:$A$65</c:f>
              <c:strCache>
                <c:ptCount val="13"/>
                <c:pt idx="0">
                  <c:v>BTH</c:v>
                </c:pt>
                <c:pt idx="1">
                  <c:v>FHS</c:v>
                </c:pt>
                <c:pt idx="2">
                  <c:v>GIH</c:v>
                </c:pt>
                <c:pt idx="3">
                  <c:v>HB</c:v>
                </c:pt>
                <c:pt idx="4">
                  <c:v>HH</c:v>
                </c:pt>
                <c:pt idx="5">
                  <c:v>HIG</c:v>
                </c:pt>
                <c:pt idx="6">
                  <c:v>HKR</c:v>
                </c:pt>
                <c:pt idx="7">
                  <c:v>HV</c:v>
                </c:pt>
                <c:pt idx="8">
                  <c:v>KF</c:v>
                </c:pt>
                <c:pt idx="9">
                  <c:v>KKH</c:v>
                </c:pt>
                <c:pt idx="10">
                  <c:v>KMH</c:v>
                </c:pt>
                <c:pt idx="11">
                  <c:v>MDH</c:v>
                </c:pt>
                <c:pt idx="12">
                  <c:v>SKH</c:v>
                </c:pt>
              </c:strCache>
            </c:strRef>
          </c:cat>
          <c:val>
            <c:numRef>
              <c:f>'Andel indirekta kostnader Tot'!$C$52:$C$65</c:f>
              <c:numCache>
                <c:formatCode>0.0%</c:formatCode>
                <c:ptCount val="13"/>
                <c:pt idx="0">
                  <c:v>0.36132268864280198</c:v>
                </c:pt>
                <c:pt idx="1">
                  <c:v>#N/A</c:v>
                </c:pt>
                <c:pt idx="2">
                  <c:v>0.49212678589608716</c:v>
                </c:pt>
                <c:pt idx="3">
                  <c:v>0.32709650217672825</c:v>
                </c:pt>
                <c:pt idx="4">
                  <c:v>0.3689559418299711</c:v>
                </c:pt>
                <c:pt idx="5">
                  <c:v>0.36374099343824057</c:v>
                </c:pt>
                <c:pt idx="6">
                  <c:v>0.34029424542475972</c:v>
                </c:pt>
                <c:pt idx="7">
                  <c:v>0.43185373791347459</c:v>
                </c:pt>
                <c:pt idx="8">
                  <c:v>0.3750926427632767</c:v>
                </c:pt>
                <c:pt idx="9">
                  <c:v>0.25078279021222311</c:v>
                </c:pt>
                <c:pt idx="10">
                  <c:v>0.41104180997358336</c:v>
                </c:pt>
                <c:pt idx="11">
                  <c:v>0.32030133222970109</c:v>
                </c:pt>
                <c:pt idx="12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26-4B39-AA37-1CED464FBA36}"/>
            </c:ext>
          </c:extLst>
        </c:ser>
        <c:ser>
          <c:idx val="2"/>
          <c:order val="2"/>
          <c:tx>
            <c:strRef>
              <c:f>'Andel indirekta kostnader Tot'!$D$50:$D$51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'Andel indirekta kostnader Tot'!$A$52:$A$65</c:f>
              <c:strCache>
                <c:ptCount val="13"/>
                <c:pt idx="0">
                  <c:v>BTH</c:v>
                </c:pt>
                <c:pt idx="1">
                  <c:v>FHS</c:v>
                </c:pt>
                <c:pt idx="2">
                  <c:v>GIH</c:v>
                </c:pt>
                <c:pt idx="3">
                  <c:v>HB</c:v>
                </c:pt>
                <c:pt idx="4">
                  <c:v>HH</c:v>
                </c:pt>
                <c:pt idx="5">
                  <c:v>HIG</c:v>
                </c:pt>
                <c:pt idx="6">
                  <c:v>HKR</c:v>
                </c:pt>
                <c:pt idx="7">
                  <c:v>HV</c:v>
                </c:pt>
                <c:pt idx="8">
                  <c:v>KF</c:v>
                </c:pt>
                <c:pt idx="9">
                  <c:v>KKH</c:v>
                </c:pt>
                <c:pt idx="10">
                  <c:v>KMH</c:v>
                </c:pt>
                <c:pt idx="11">
                  <c:v>MDH</c:v>
                </c:pt>
                <c:pt idx="12">
                  <c:v>SKH</c:v>
                </c:pt>
              </c:strCache>
            </c:strRef>
          </c:cat>
          <c:val>
            <c:numRef>
              <c:f>'Andel indirekta kostnader Tot'!$D$52:$D$65</c:f>
              <c:numCache>
                <c:formatCode>0.0%</c:formatCode>
                <c:ptCount val="13"/>
                <c:pt idx="0">
                  <c:v>0.32596680385020915</c:v>
                </c:pt>
                <c:pt idx="1">
                  <c:v>0.24572197893610093</c:v>
                </c:pt>
                <c:pt idx="2">
                  <c:v>0.44951523956356737</c:v>
                </c:pt>
                <c:pt idx="3">
                  <c:v>0.36204822296856987</c:v>
                </c:pt>
                <c:pt idx="4">
                  <c:v>0.38172586957369392</c:v>
                </c:pt>
                <c:pt idx="5">
                  <c:v>0.35445672983291626</c:v>
                </c:pt>
                <c:pt idx="6">
                  <c:v>0.33828209697860745</c:v>
                </c:pt>
                <c:pt idx="7">
                  <c:v>0.42700422868434895</c:v>
                </c:pt>
                <c:pt idx="8">
                  <c:v>0.34677659801028327</c:v>
                </c:pt>
                <c:pt idx="9">
                  <c:v>0.2805370387757018</c:v>
                </c:pt>
                <c:pt idx="10">
                  <c:v>0.37282219370845826</c:v>
                </c:pt>
                <c:pt idx="11">
                  <c:v>0.32392438701362031</c:v>
                </c:pt>
                <c:pt idx="12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E26-4B39-AA37-1CED464FBA36}"/>
            </c:ext>
          </c:extLst>
        </c:ser>
        <c:ser>
          <c:idx val="3"/>
          <c:order val="3"/>
          <c:tx>
            <c:strRef>
              <c:f>'Andel indirekta kostnader Tot'!$E$50:$E$51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'Andel indirekta kostnader Tot'!$A$52:$A$65</c:f>
              <c:strCache>
                <c:ptCount val="13"/>
                <c:pt idx="0">
                  <c:v>BTH</c:v>
                </c:pt>
                <c:pt idx="1">
                  <c:v>FHS</c:v>
                </c:pt>
                <c:pt idx="2">
                  <c:v>GIH</c:v>
                </c:pt>
                <c:pt idx="3">
                  <c:v>HB</c:v>
                </c:pt>
                <c:pt idx="4">
                  <c:v>HH</c:v>
                </c:pt>
                <c:pt idx="5">
                  <c:v>HIG</c:v>
                </c:pt>
                <c:pt idx="6">
                  <c:v>HKR</c:v>
                </c:pt>
                <c:pt idx="7">
                  <c:v>HV</c:v>
                </c:pt>
                <c:pt idx="8">
                  <c:v>KF</c:v>
                </c:pt>
                <c:pt idx="9">
                  <c:v>KKH</c:v>
                </c:pt>
                <c:pt idx="10">
                  <c:v>KMH</c:v>
                </c:pt>
                <c:pt idx="11">
                  <c:v>MDH</c:v>
                </c:pt>
                <c:pt idx="12">
                  <c:v>SKH</c:v>
                </c:pt>
              </c:strCache>
            </c:strRef>
          </c:cat>
          <c:val>
            <c:numRef>
              <c:f>'Andel indirekta kostnader Tot'!$E$52:$E$65</c:f>
              <c:numCache>
                <c:formatCode>0.0%</c:formatCode>
                <c:ptCount val="13"/>
                <c:pt idx="0">
                  <c:v>0.32647132470744133</c:v>
                </c:pt>
                <c:pt idx="1">
                  <c:v>0.22965516967431587</c:v>
                </c:pt>
                <c:pt idx="2">
                  <c:v>0.38595263010508629</c:v>
                </c:pt>
                <c:pt idx="3">
                  <c:v>0.35850187017973584</c:v>
                </c:pt>
                <c:pt idx="4">
                  <c:v>0.38644529352135654</c:v>
                </c:pt>
                <c:pt idx="5">
                  <c:v>0.28001327441356783</c:v>
                </c:pt>
                <c:pt idx="6">
                  <c:v>0.32893928969487718</c:v>
                </c:pt>
                <c:pt idx="7">
                  <c:v>0.3843423538301296</c:v>
                </c:pt>
                <c:pt idx="8">
                  <c:v>0.35410724808485561</c:v>
                </c:pt>
                <c:pt idx="9">
                  <c:v>0.28289895470383275</c:v>
                </c:pt>
                <c:pt idx="10">
                  <c:v>0.43738387459764999</c:v>
                </c:pt>
                <c:pt idx="11">
                  <c:v>0.32932912527468261</c:v>
                </c:pt>
                <c:pt idx="12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E26-4B39-AA37-1CED464FBA36}"/>
            </c:ext>
          </c:extLst>
        </c:ser>
        <c:ser>
          <c:idx val="4"/>
          <c:order val="4"/>
          <c:tx>
            <c:strRef>
              <c:f>'Andel indirekta kostnader Tot'!$F$50:$F$51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'Andel indirekta kostnader Tot'!$A$52:$A$65</c:f>
              <c:strCache>
                <c:ptCount val="13"/>
                <c:pt idx="0">
                  <c:v>BTH</c:v>
                </c:pt>
                <c:pt idx="1">
                  <c:v>FHS</c:v>
                </c:pt>
                <c:pt idx="2">
                  <c:v>GIH</c:v>
                </c:pt>
                <c:pt idx="3">
                  <c:v>HB</c:v>
                </c:pt>
                <c:pt idx="4">
                  <c:v>HH</c:v>
                </c:pt>
                <c:pt idx="5">
                  <c:v>HIG</c:v>
                </c:pt>
                <c:pt idx="6">
                  <c:v>HKR</c:v>
                </c:pt>
                <c:pt idx="7">
                  <c:v>HV</c:v>
                </c:pt>
                <c:pt idx="8">
                  <c:v>KF</c:v>
                </c:pt>
                <c:pt idx="9">
                  <c:v>KKH</c:v>
                </c:pt>
                <c:pt idx="10">
                  <c:v>KMH</c:v>
                </c:pt>
                <c:pt idx="11">
                  <c:v>MDH</c:v>
                </c:pt>
                <c:pt idx="12">
                  <c:v>SKH</c:v>
                </c:pt>
              </c:strCache>
            </c:strRef>
          </c:cat>
          <c:val>
            <c:numRef>
              <c:f>'Andel indirekta kostnader Tot'!$F$52:$F$65</c:f>
              <c:numCache>
                <c:formatCode>0.0%</c:formatCode>
                <c:ptCount val="13"/>
                <c:pt idx="0">
                  <c:v>0.3142851963390233</c:v>
                </c:pt>
                <c:pt idx="1">
                  <c:v>0.25667870324508285</c:v>
                </c:pt>
                <c:pt idx="2">
                  <c:v>0.39102224680918324</c:v>
                </c:pt>
                <c:pt idx="3">
                  <c:v>0.34536894495831755</c:v>
                </c:pt>
                <c:pt idx="4">
                  <c:v>0.32511588418412651</c:v>
                </c:pt>
                <c:pt idx="5">
                  <c:v>0.29616879530729256</c:v>
                </c:pt>
                <c:pt idx="6">
                  <c:v>0.33113343038753329</c:v>
                </c:pt>
                <c:pt idx="7">
                  <c:v>0.36272445939445264</c:v>
                </c:pt>
                <c:pt idx="8">
                  <c:v>0.35064569992522587</c:v>
                </c:pt>
                <c:pt idx="9">
                  <c:v>0.35395326394154547</c:v>
                </c:pt>
                <c:pt idx="10">
                  <c:v>0.43857077461985505</c:v>
                </c:pt>
                <c:pt idx="11">
                  <c:v>0.31739471992763113</c:v>
                </c:pt>
                <c:pt idx="12">
                  <c:v>0.35423496856859266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E26-4B39-AA37-1CED464FBA36}"/>
            </c:ext>
          </c:extLst>
        </c:ser>
        <c:ser>
          <c:idx val="5"/>
          <c:order val="5"/>
          <c:tx>
            <c:strRef>
              <c:f>'Andel indirekta kostnader Tot'!$G$50:$G$51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'Andel indirekta kostnader Tot'!$A$52:$A$65</c:f>
              <c:strCache>
                <c:ptCount val="13"/>
                <c:pt idx="0">
                  <c:v>BTH</c:v>
                </c:pt>
                <c:pt idx="1">
                  <c:v>FHS</c:v>
                </c:pt>
                <c:pt idx="2">
                  <c:v>GIH</c:v>
                </c:pt>
                <c:pt idx="3">
                  <c:v>HB</c:v>
                </c:pt>
                <c:pt idx="4">
                  <c:v>HH</c:v>
                </c:pt>
                <c:pt idx="5">
                  <c:v>HIG</c:v>
                </c:pt>
                <c:pt idx="6">
                  <c:v>HKR</c:v>
                </c:pt>
                <c:pt idx="7">
                  <c:v>HV</c:v>
                </c:pt>
                <c:pt idx="8">
                  <c:v>KF</c:v>
                </c:pt>
                <c:pt idx="9">
                  <c:v>KKH</c:v>
                </c:pt>
                <c:pt idx="10">
                  <c:v>KMH</c:v>
                </c:pt>
                <c:pt idx="11">
                  <c:v>MDH</c:v>
                </c:pt>
                <c:pt idx="12">
                  <c:v>SKH</c:v>
                </c:pt>
              </c:strCache>
            </c:strRef>
          </c:cat>
          <c:val>
            <c:numRef>
              <c:f>'Andel indirekta kostnader Tot'!$G$52:$G$65</c:f>
              <c:numCache>
                <c:formatCode>0.0%</c:formatCode>
                <c:ptCount val="13"/>
                <c:pt idx="0">
                  <c:v>0.33456779167076423</c:v>
                </c:pt>
                <c:pt idx="1">
                  <c:v>0.25021753691252757</c:v>
                </c:pt>
                <c:pt idx="2">
                  <c:v>0.40206747275712795</c:v>
                </c:pt>
                <c:pt idx="3">
                  <c:v>0.33928258611844492</c:v>
                </c:pt>
                <c:pt idx="4">
                  <c:v>0.30377152931344698</c:v>
                </c:pt>
                <c:pt idx="5">
                  <c:v>0.31960259906524846</c:v>
                </c:pt>
                <c:pt idx="6">
                  <c:v>0.3269536426575072</c:v>
                </c:pt>
                <c:pt idx="7">
                  <c:v>0.34691131246001117</c:v>
                </c:pt>
                <c:pt idx="8">
                  <c:v>0.35759897828863346</c:v>
                </c:pt>
                <c:pt idx="9">
                  <c:v>0.36865609960940104</c:v>
                </c:pt>
                <c:pt idx="10">
                  <c:v>0.42713560958242902</c:v>
                </c:pt>
                <c:pt idx="11">
                  <c:v>0.30770809952645556</c:v>
                </c:pt>
                <c:pt idx="12">
                  <c:v>0.37395029927637652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E26-4B39-AA37-1CED464FBA36}"/>
            </c:ext>
          </c:extLst>
        </c:ser>
        <c:ser>
          <c:idx val="6"/>
          <c:order val="6"/>
          <c:tx>
            <c:strRef>
              <c:f>'Andel indirekta kostnader Tot'!$H$50:$H$51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'Andel indirekta kostnader Tot'!$A$52:$A$65</c:f>
              <c:strCache>
                <c:ptCount val="13"/>
                <c:pt idx="0">
                  <c:v>BTH</c:v>
                </c:pt>
                <c:pt idx="1">
                  <c:v>FHS</c:v>
                </c:pt>
                <c:pt idx="2">
                  <c:v>GIH</c:v>
                </c:pt>
                <c:pt idx="3">
                  <c:v>HB</c:v>
                </c:pt>
                <c:pt idx="4">
                  <c:v>HH</c:v>
                </c:pt>
                <c:pt idx="5">
                  <c:v>HIG</c:v>
                </c:pt>
                <c:pt idx="6">
                  <c:v>HKR</c:v>
                </c:pt>
                <c:pt idx="7">
                  <c:v>HV</c:v>
                </c:pt>
                <c:pt idx="8">
                  <c:v>KF</c:v>
                </c:pt>
                <c:pt idx="9">
                  <c:v>KKH</c:v>
                </c:pt>
                <c:pt idx="10">
                  <c:v>KMH</c:v>
                </c:pt>
                <c:pt idx="11">
                  <c:v>MDH</c:v>
                </c:pt>
                <c:pt idx="12">
                  <c:v>SKH</c:v>
                </c:pt>
              </c:strCache>
            </c:strRef>
          </c:cat>
          <c:val>
            <c:numRef>
              <c:f>'Andel indirekta kostnader Tot'!$H$52:$H$65</c:f>
              <c:numCache>
                <c:formatCode>0.0%</c:formatCode>
                <c:ptCount val="13"/>
                <c:pt idx="0">
                  <c:v>0.31854913034990306</c:v>
                </c:pt>
                <c:pt idx="1">
                  <c:v>0.26594011220621683</c:v>
                </c:pt>
                <c:pt idx="2">
                  <c:v>0.3915864267529795</c:v>
                </c:pt>
                <c:pt idx="3">
                  <c:v>0.34739583765572213</c:v>
                </c:pt>
                <c:pt idx="4">
                  <c:v>0.29843830671040433</c:v>
                </c:pt>
                <c:pt idx="5">
                  <c:v>0.32441338774665468</c:v>
                </c:pt>
                <c:pt idx="6">
                  <c:v>0.35090590226344071</c:v>
                </c:pt>
                <c:pt idx="7">
                  <c:v>0.33267080031711271</c:v>
                </c:pt>
                <c:pt idx="8">
                  <c:v>0.37854468614730846</c:v>
                </c:pt>
                <c:pt idx="9">
                  <c:v>0.3225847812755519</c:v>
                </c:pt>
                <c:pt idx="10">
                  <c:v>0.34743161429274</c:v>
                </c:pt>
                <c:pt idx="11">
                  <c:v>#N/A</c:v>
                </c:pt>
                <c:pt idx="12">
                  <c:v>0.3537245472988203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E26-4B39-AA37-1CED464FBA36}"/>
            </c:ext>
          </c:extLst>
        </c:ser>
        <c:ser>
          <c:idx val="7"/>
          <c:order val="7"/>
          <c:tx>
            <c:strRef>
              <c:f>'Andel indirekta kostnader Tot'!$I$50:$I$51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'Andel indirekta kostnader Tot'!$A$52:$A$65</c:f>
              <c:strCache>
                <c:ptCount val="13"/>
                <c:pt idx="0">
                  <c:v>BTH</c:v>
                </c:pt>
                <c:pt idx="1">
                  <c:v>FHS</c:v>
                </c:pt>
                <c:pt idx="2">
                  <c:v>GIH</c:v>
                </c:pt>
                <c:pt idx="3">
                  <c:v>HB</c:v>
                </c:pt>
                <c:pt idx="4">
                  <c:v>HH</c:v>
                </c:pt>
                <c:pt idx="5">
                  <c:v>HIG</c:v>
                </c:pt>
                <c:pt idx="6">
                  <c:v>HKR</c:v>
                </c:pt>
                <c:pt idx="7">
                  <c:v>HV</c:v>
                </c:pt>
                <c:pt idx="8">
                  <c:v>KF</c:v>
                </c:pt>
                <c:pt idx="9">
                  <c:v>KKH</c:v>
                </c:pt>
                <c:pt idx="10">
                  <c:v>KMH</c:v>
                </c:pt>
                <c:pt idx="11">
                  <c:v>MDH</c:v>
                </c:pt>
                <c:pt idx="12">
                  <c:v>SKH</c:v>
                </c:pt>
              </c:strCache>
            </c:strRef>
          </c:cat>
          <c:val>
            <c:numRef>
              <c:f>'Andel indirekta kostnader Tot'!$I$52:$I$65</c:f>
              <c:numCache>
                <c:formatCode>0.0%</c:formatCode>
                <c:ptCount val="13"/>
                <c:pt idx="0">
                  <c:v>0.32171950224815338</c:v>
                </c:pt>
                <c:pt idx="1">
                  <c:v>0.23817146158921523</c:v>
                </c:pt>
                <c:pt idx="2">
                  <c:v>0.39054826279136684</c:v>
                </c:pt>
                <c:pt idx="3">
                  <c:v>0</c:v>
                </c:pt>
                <c:pt idx="4">
                  <c:v>0.2770323927553302</c:v>
                </c:pt>
                <c:pt idx="5">
                  <c:v>0.3232841527056266</c:v>
                </c:pt>
                <c:pt idx="6">
                  <c:v>0.35530821748036401</c:v>
                </c:pt>
                <c:pt idx="7">
                  <c:v>0.35078976992698574</c:v>
                </c:pt>
                <c:pt idx="8">
                  <c:v>0.37606149148437706</c:v>
                </c:pt>
                <c:pt idx="9">
                  <c:v>#N/A</c:v>
                </c:pt>
                <c:pt idx="10">
                  <c:v>0.31594729469444932</c:v>
                </c:pt>
                <c:pt idx="11">
                  <c:v>0.30306929913213837</c:v>
                </c:pt>
                <c:pt idx="12">
                  <c:v>0.27006952448228427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E26-4B39-AA37-1CED464FBA36}"/>
            </c:ext>
          </c:extLst>
        </c:ser>
        <c:ser>
          <c:idx val="8"/>
          <c:order val="8"/>
          <c:tx>
            <c:strRef>
              <c:f>'Andel indirekta kostnader Tot'!$J$50:$J$51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'Andel indirekta kostnader Tot'!$A$52:$A$65</c:f>
              <c:strCache>
                <c:ptCount val="13"/>
                <c:pt idx="0">
                  <c:v>BTH</c:v>
                </c:pt>
                <c:pt idx="1">
                  <c:v>FHS</c:v>
                </c:pt>
                <c:pt idx="2">
                  <c:v>GIH</c:v>
                </c:pt>
                <c:pt idx="3">
                  <c:v>HB</c:v>
                </c:pt>
                <c:pt idx="4">
                  <c:v>HH</c:v>
                </c:pt>
                <c:pt idx="5">
                  <c:v>HIG</c:v>
                </c:pt>
                <c:pt idx="6">
                  <c:v>HKR</c:v>
                </c:pt>
                <c:pt idx="7">
                  <c:v>HV</c:v>
                </c:pt>
                <c:pt idx="8">
                  <c:v>KF</c:v>
                </c:pt>
                <c:pt idx="9">
                  <c:v>KKH</c:v>
                </c:pt>
                <c:pt idx="10">
                  <c:v>KMH</c:v>
                </c:pt>
                <c:pt idx="11">
                  <c:v>MDH</c:v>
                </c:pt>
                <c:pt idx="12">
                  <c:v>SKH</c:v>
                </c:pt>
              </c:strCache>
            </c:strRef>
          </c:cat>
          <c:val>
            <c:numRef>
              <c:f>'Andel indirekta kostnader Tot'!$J$52:$J$65</c:f>
              <c:numCache>
                <c:formatCode>0.0%</c:formatCode>
                <c:ptCount val="13"/>
                <c:pt idx="0">
                  <c:v>0.32408115654673114</c:v>
                </c:pt>
                <c:pt idx="1">
                  <c:v>0.39016018306636158</c:v>
                </c:pt>
                <c:pt idx="2">
                  <c:v>0.34702874158467117</c:v>
                </c:pt>
                <c:pt idx="3">
                  <c:v>0.33931826068698839</c:v>
                </c:pt>
                <c:pt idx="4">
                  <c:v>0.28816549740365077</c:v>
                </c:pt>
                <c:pt idx="5">
                  <c:v>0.31687080205452389</c:v>
                </c:pt>
                <c:pt idx="6">
                  <c:v>0.38267812248865396</c:v>
                </c:pt>
                <c:pt idx="7">
                  <c:v>0.37152557716844747</c:v>
                </c:pt>
                <c:pt idx="8">
                  <c:v>0.35606000518197728</c:v>
                </c:pt>
                <c:pt idx="9">
                  <c:v>#N/A</c:v>
                </c:pt>
                <c:pt idx="10">
                  <c:v>0.32511525198453189</c:v>
                </c:pt>
                <c:pt idx="11">
                  <c:v>0.29675086988021993</c:v>
                </c:pt>
                <c:pt idx="12">
                  <c:v>0.25678262145631625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E26-4B39-AA37-1CED464FBA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0406032"/>
        <c:axId val="570406360"/>
      </c:barChart>
      <c:catAx>
        <c:axId val="570406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570406360"/>
        <c:crosses val="autoZero"/>
        <c:auto val="1"/>
        <c:lblAlgn val="ctr"/>
        <c:lblOffset val="100"/>
        <c:noMultiLvlLbl val="0"/>
      </c:catAx>
      <c:valAx>
        <c:axId val="570406360"/>
        <c:scaling>
          <c:orientation val="minMax"/>
          <c:max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570406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/>
      </a:pPr>
      <a:endParaRPr lang="sv-SE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2705393845128317E-2"/>
          <c:y val="7.1999741376641196E-2"/>
          <c:w val="0.88437314040824622"/>
          <c:h val="0.72013452812209011"/>
        </c:manualLayout>
      </c:layout>
      <c:scatterChart>
        <c:scatterStyle val="lineMarker"/>
        <c:varyColors val="0"/>
        <c:ser>
          <c:idx val="0"/>
          <c:order val="0"/>
          <c:tx>
            <c:strRef>
              <c:f>'Indirekta punkter2019'!$H$5</c:f>
              <c:strCache>
                <c:ptCount val="1"/>
                <c:pt idx="0">
                  <c:v>Summa av Andel indirekta kostnader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'Indirekta punkter2019'!$G$6:$G$37</c:f>
              <c:numCache>
                <c:formatCode>General</c:formatCode>
                <c:ptCount val="32"/>
                <c:pt idx="0">
                  <c:v>6009821</c:v>
                </c:pt>
                <c:pt idx="1">
                  <c:v>45850</c:v>
                </c:pt>
                <c:pt idx="2">
                  <c:v>2433519</c:v>
                </c:pt>
                <c:pt idx="3">
                  <c:v>926000</c:v>
                </c:pt>
                <c:pt idx="4">
                  <c:v>5855550</c:v>
                </c:pt>
                <c:pt idx="5">
                  <c:v>2198656</c:v>
                </c:pt>
                <c:pt idx="6">
                  <c:v>5046382</c:v>
                </c:pt>
                <c:pt idx="7">
                  <c:v>2803741</c:v>
                </c:pt>
                <c:pt idx="8">
                  <c:v>345231</c:v>
                </c:pt>
                <c:pt idx="9">
                  <c:v>3201016</c:v>
                </c:pt>
                <c:pt idx="10">
                  <c:v>147115</c:v>
                </c:pt>
                <c:pt idx="11">
                  <c:v>2525951</c:v>
                </c:pt>
                <c:pt idx="12">
                  <c:v>293457</c:v>
                </c:pt>
                <c:pt idx="13">
                  <c:v>554971</c:v>
                </c:pt>
                <c:pt idx="14">
                  <c:v>3204622</c:v>
                </c:pt>
                <c:pt idx="15">
                  <c:v>156749</c:v>
                </c:pt>
                <c:pt idx="16">
                  <c:v>538091</c:v>
                </c:pt>
                <c:pt idx="17">
                  <c:v>125395.916</c:v>
                </c:pt>
                <c:pt idx="18">
                  <c:v>294892</c:v>
                </c:pt>
                <c:pt idx="19">
                  <c:v>125214</c:v>
                </c:pt>
                <c:pt idx="20">
                  <c:v>156413</c:v>
                </c:pt>
                <c:pt idx="21">
                  <c:v>17715</c:v>
                </c:pt>
                <c:pt idx="22">
                  <c:v>391836</c:v>
                </c:pt>
                <c:pt idx="23">
                  <c:v>159249</c:v>
                </c:pt>
                <c:pt idx="24">
                  <c:v>265092</c:v>
                </c:pt>
                <c:pt idx="25">
                  <c:v>158805</c:v>
                </c:pt>
                <c:pt idx="26">
                  <c:v>378962</c:v>
                </c:pt>
                <c:pt idx="27">
                  <c:v>57613</c:v>
                </c:pt>
                <c:pt idx="28">
                  <c:v>2597000</c:v>
                </c:pt>
                <c:pt idx="29">
                  <c:v>114868</c:v>
                </c:pt>
                <c:pt idx="30">
                  <c:v>68673</c:v>
                </c:pt>
                <c:pt idx="31">
                  <c:v>15913</c:v>
                </c:pt>
              </c:numCache>
            </c:numRef>
          </c:xVal>
          <c:yVal>
            <c:numRef>
              <c:f>'Indirekta punkter2019'!$H$6:$H$37</c:f>
              <c:numCache>
                <c:formatCode>0.0%</c:formatCode>
                <c:ptCount val="32"/>
                <c:pt idx="0">
                  <c:v>0.13069391197588082</c:v>
                </c:pt>
                <c:pt idx="1">
                  <c:v>0.14242093784078516</c:v>
                </c:pt>
                <c:pt idx="2">
                  <c:v>0.16280696135103115</c:v>
                </c:pt>
                <c:pt idx="3">
                  <c:v>0.16630971922246218</c:v>
                </c:pt>
                <c:pt idx="4">
                  <c:v>0.17210495751893504</c:v>
                </c:pt>
                <c:pt idx="5">
                  <c:v>0.179104871339582</c:v>
                </c:pt>
                <c:pt idx="6">
                  <c:v>0.180208276414667</c:v>
                </c:pt>
                <c:pt idx="7">
                  <c:v>0.18975441033854057</c:v>
                </c:pt>
                <c:pt idx="8">
                  <c:v>0.20727281153778196</c:v>
                </c:pt>
                <c:pt idx="9">
                  <c:v>0.20913224703923863</c:v>
                </c:pt>
                <c:pt idx="10">
                  <c:v>0.23008190871087245</c:v>
                </c:pt>
                <c:pt idx="11">
                  <c:v>0.23030217134061587</c:v>
                </c:pt>
                <c:pt idx="12">
                  <c:v>0.23242928265469898</c:v>
                </c:pt>
                <c:pt idx="13">
                  <c:v>0.23263918294829819</c:v>
                </c:pt>
                <c:pt idx="14">
                  <c:v>0.24011631502451586</c:v>
                </c:pt>
                <c:pt idx="15">
                  <c:v>0.24307131783934827</c:v>
                </c:pt>
                <c:pt idx="16">
                  <c:v>0.24670536024575765</c:v>
                </c:pt>
                <c:pt idx="17">
                  <c:v>0.25111390602578482</c:v>
                </c:pt>
                <c:pt idx="18">
                  <c:v>0.25134964665029907</c:v>
                </c:pt>
                <c:pt idx="19">
                  <c:v>0.25462807673263371</c:v>
                </c:pt>
                <c:pt idx="20">
                  <c:v>0.26636532769015364</c:v>
                </c:pt>
                <c:pt idx="21">
                  <c:v>0.27874682472480949</c:v>
                </c:pt>
                <c:pt idx="22">
                  <c:v>0.28216907073367431</c:v>
                </c:pt>
                <c:pt idx="23">
                  <c:v>0.29086524876137371</c:v>
                </c:pt>
                <c:pt idx="24">
                  <c:v>0.29826626227875608</c:v>
                </c:pt>
                <c:pt idx="25">
                  <c:v>0.30102326752935993</c:v>
                </c:pt>
                <c:pt idx="26">
                  <c:v>0.30552614619349255</c:v>
                </c:pt>
                <c:pt idx="27">
                  <c:v>0.30751694496033877</c:v>
                </c:pt>
                <c:pt idx="28">
                  <c:v>0.31641043742780128</c:v>
                </c:pt>
                <c:pt idx="29">
                  <c:v>0.32874255667374724</c:v>
                </c:pt>
                <c:pt idx="30">
                  <c:v>0.33462937183906921</c:v>
                </c:pt>
                <c:pt idx="31">
                  <c:v>0.34248727455539496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6A7-43C0-956B-B7D0B9E7D8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6482568"/>
        <c:axId val="566484536"/>
      </c:scatterChart>
      <c:valAx>
        <c:axId val="566482568"/>
        <c:scaling>
          <c:orientation val="minMax"/>
          <c:max val="6000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566484536"/>
        <c:crosses val="autoZero"/>
        <c:crossBetween val="midCat"/>
        <c:majorUnit val="500000"/>
        <c:minorUnit val="100000"/>
      </c:valAx>
      <c:valAx>
        <c:axId val="566484536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56648256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[SUHF_Sammanställning_20191113.xlsm]Indirekta 2019!Pivottabell6</c:name>
    <c:fmtId val="4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'Indirekta 2019'!$B$3:$B$4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'Indirekta 2019'!$A$5:$A$37</c:f>
              <c:strCache>
                <c:ptCount val="32"/>
                <c:pt idx="0">
                  <c:v>KI</c:v>
                </c:pt>
                <c:pt idx="1">
                  <c:v>GIH</c:v>
                </c:pt>
                <c:pt idx="2">
                  <c:v>UMU</c:v>
                </c:pt>
                <c:pt idx="3">
                  <c:v>LTU</c:v>
                </c:pt>
                <c:pt idx="4">
                  <c:v>LU</c:v>
                </c:pt>
                <c:pt idx="5">
                  <c:v>LIU</c:v>
                </c:pt>
                <c:pt idx="6">
                  <c:v>UU</c:v>
                </c:pt>
                <c:pt idx="7">
                  <c:v>CTH</c:v>
                </c:pt>
                <c:pt idx="8">
                  <c:v>MAU</c:v>
                </c:pt>
                <c:pt idx="9">
                  <c:v>KTH</c:v>
                </c:pt>
                <c:pt idx="10">
                  <c:v>BTH</c:v>
                </c:pt>
                <c:pt idx="11">
                  <c:v>SLU</c:v>
                </c:pt>
                <c:pt idx="12">
                  <c:v>MDH</c:v>
                </c:pt>
                <c:pt idx="13">
                  <c:v>LNU</c:v>
                </c:pt>
                <c:pt idx="14">
                  <c:v>SU</c:v>
                </c:pt>
                <c:pt idx="15">
                  <c:v>HS</c:v>
                </c:pt>
                <c:pt idx="16">
                  <c:v>ORU</c:v>
                </c:pt>
                <c:pt idx="17">
                  <c:v>HV</c:v>
                </c:pt>
                <c:pt idx="18">
                  <c:v>SH</c:v>
                </c:pt>
                <c:pt idx="19">
                  <c:v>FHS</c:v>
                </c:pt>
                <c:pt idx="20">
                  <c:v>HH</c:v>
                </c:pt>
                <c:pt idx="21">
                  <c:v>KMH</c:v>
                </c:pt>
                <c:pt idx="22">
                  <c:v>KAU</c:v>
                </c:pt>
                <c:pt idx="23">
                  <c:v>HIG</c:v>
                </c:pt>
                <c:pt idx="24">
                  <c:v>HJ</c:v>
                </c:pt>
                <c:pt idx="25">
                  <c:v>HB</c:v>
                </c:pt>
                <c:pt idx="26">
                  <c:v>MIU</c:v>
                </c:pt>
                <c:pt idx="27">
                  <c:v>SKH</c:v>
                </c:pt>
                <c:pt idx="28">
                  <c:v>GU</c:v>
                </c:pt>
                <c:pt idx="29">
                  <c:v>HDA</c:v>
                </c:pt>
                <c:pt idx="30">
                  <c:v>HKR</c:v>
                </c:pt>
                <c:pt idx="31">
                  <c:v>KF</c:v>
                </c:pt>
              </c:strCache>
            </c:strRef>
          </c:cat>
          <c:val>
            <c:numRef>
              <c:f>'Indirekta 2019'!$B$5:$B$37</c:f>
              <c:numCache>
                <c:formatCode>0.0%</c:formatCode>
                <c:ptCount val="32"/>
                <c:pt idx="0">
                  <c:v>0.13069391197588082</c:v>
                </c:pt>
                <c:pt idx="1">
                  <c:v>0.14242093784078516</c:v>
                </c:pt>
                <c:pt idx="2">
                  <c:v>0.16280696135103115</c:v>
                </c:pt>
                <c:pt idx="3">
                  <c:v>0.16630971922246218</c:v>
                </c:pt>
                <c:pt idx="4">
                  <c:v>0.17210495751893504</c:v>
                </c:pt>
                <c:pt idx="5">
                  <c:v>0.179104871339582</c:v>
                </c:pt>
                <c:pt idx="6">
                  <c:v>0.180208276414667</c:v>
                </c:pt>
                <c:pt idx="7">
                  <c:v>0.18975441033854057</c:v>
                </c:pt>
                <c:pt idx="8">
                  <c:v>0.20727281153778196</c:v>
                </c:pt>
                <c:pt idx="9">
                  <c:v>0.20913224703923863</c:v>
                </c:pt>
                <c:pt idx="10">
                  <c:v>0.23008190871087245</c:v>
                </c:pt>
                <c:pt idx="11">
                  <c:v>0.23030217134061587</c:v>
                </c:pt>
                <c:pt idx="12">
                  <c:v>0.23242928265469898</c:v>
                </c:pt>
                <c:pt idx="13">
                  <c:v>0.23263918294829819</c:v>
                </c:pt>
                <c:pt idx="14">
                  <c:v>0.24011631502451586</c:v>
                </c:pt>
                <c:pt idx="15">
                  <c:v>0.24307131783934827</c:v>
                </c:pt>
                <c:pt idx="16">
                  <c:v>0.24670536024575765</c:v>
                </c:pt>
                <c:pt idx="17">
                  <c:v>0.25111390602578482</c:v>
                </c:pt>
                <c:pt idx="18">
                  <c:v>0.25134964665029907</c:v>
                </c:pt>
                <c:pt idx="19">
                  <c:v>0.25462807673263371</c:v>
                </c:pt>
                <c:pt idx="20">
                  <c:v>0.26636532769015364</c:v>
                </c:pt>
                <c:pt idx="21">
                  <c:v>0.27874682472480949</c:v>
                </c:pt>
                <c:pt idx="22">
                  <c:v>0.28216907073367431</c:v>
                </c:pt>
                <c:pt idx="23">
                  <c:v>0.29086524876137371</c:v>
                </c:pt>
                <c:pt idx="24">
                  <c:v>0.29826626227875608</c:v>
                </c:pt>
                <c:pt idx="25">
                  <c:v>0.30102326752935993</c:v>
                </c:pt>
                <c:pt idx="26">
                  <c:v>0.30552614619349255</c:v>
                </c:pt>
                <c:pt idx="27">
                  <c:v>0.30751694496033877</c:v>
                </c:pt>
                <c:pt idx="28">
                  <c:v>0.31641043742780128</c:v>
                </c:pt>
                <c:pt idx="29">
                  <c:v>0.32874255667374724</c:v>
                </c:pt>
                <c:pt idx="30">
                  <c:v>0.33462937183906921</c:v>
                </c:pt>
                <c:pt idx="31">
                  <c:v>0.34248727455539496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55-4F1D-8182-C3F9BB21D7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28032040"/>
        <c:axId val="472170872"/>
      </c:barChart>
      <c:catAx>
        <c:axId val="728032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472170872"/>
        <c:crosses val="autoZero"/>
        <c:auto val="1"/>
        <c:lblAlgn val="ctr"/>
        <c:lblOffset val="100"/>
        <c:noMultiLvlLbl val="0"/>
      </c:catAx>
      <c:valAx>
        <c:axId val="472170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728032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[SUHF_Sammanställning_20191113.xlsm]Andel indirekta kostnader For!Pivottabell2</c:name>
    <c:fmtId val="5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'Andel indirekta kostnader For'!$B$19:$B$20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'Andel indirekta kostnader For'!$A$21:$A$31</c:f>
              <c:strCache>
                <c:ptCount val="10"/>
                <c:pt idx="0">
                  <c:v>CTH</c:v>
                </c:pt>
                <c:pt idx="1">
                  <c:v>GU</c:v>
                </c:pt>
                <c:pt idx="2">
                  <c:v>KI</c:v>
                </c:pt>
                <c:pt idx="3">
                  <c:v>KTH</c:v>
                </c:pt>
                <c:pt idx="4">
                  <c:v>LIU</c:v>
                </c:pt>
                <c:pt idx="5">
                  <c:v>LU</c:v>
                </c:pt>
                <c:pt idx="6">
                  <c:v>SLU</c:v>
                </c:pt>
                <c:pt idx="7">
                  <c:v>SU</c:v>
                </c:pt>
                <c:pt idx="8">
                  <c:v>UMU</c:v>
                </c:pt>
                <c:pt idx="9">
                  <c:v>UU</c:v>
                </c:pt>
              </c:strCache>
            </c:strRef>
          </c:cat>
          <c:val>
            <c:numRef>
              <c:f>'Andel indirekta kostnader For'!$B$21:$B$31</c:f>
              <c:numCache>
                <c:formatCode>0.0%</c:formatCode>
                <c:ptCount val="10"/>
                <c:pt idx="0">
                  <c:v>0.19367908650643956</c:v>
                </c:pt>
                <c:pt idx="1">
                  <c:v>0.20953423606154484</c:v>
                </c:pt>
                <c:pt idx="2">
                  <c:v>0.14757067884048733</c:v>
                </c:pt>
                <c:pt idx="3">
                  <c:v>0.19398430716573878</c:v>
                </c:pt>
                <c:pt idx="4">
                  <c:v>0.25530143563012037</c:v>
                </c:pt>
                <c:pt idx="5">
                  <c:v>0.18761588177989191</c:v>
                </c:pt>
                <c:pt idx="6">
                  <c:v>0.20711356167322387</c:v>
                </c:pt>
                <c:pt idx="7">
                  <c:v>0.26481588062687611</c:v>
                </c:pt>
                <c:pt idx="8">
                  <c:v>0.15055104742963843</c:v>
                </c:pt>
                <c:pt idx="9">
                  <c:v>0.19308514709728111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47-4C17-B451-C1CCFCAFC43A}"/>
            </c:ext>
          </c:extLst>
        </c:ser>
        <c:ser>
          <c:idx val="1"/>
          <c:order val="1"/>
          <c:tx>
            <c:strRef>
              <c:f>'Andel indirekta kostnader For'!$C$19:$C$20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'Andel indirekta kostnader For'!$A$21:$A$31</c:f>
              <c:strCache>
                <c:ptCount val="10"/>
                <c:pt idx="0">
                  <c:v>CTH</c:v>
                </c:pt>
                <c:pt idx="1">
                  <c:v>GU</c:v>
                </c:pt>
                <c:pt idx="2">
                  <c:v>KI</c:v>
                </c:pt>
                <c:pt idx="3">
                  <c:v>KTH</c:v>
                </c:pt>
                <c:pt idx="4">
                  <c:v>LIU</c:v>
                </c:pt>
                <c:pt idx="5">
                  <c:v>LU</c:v>
                </c:pt>
                <c:pt idx="6">
                  <c:v>SLU</c:v>
                </c:pt>
                <c:pt idx="7">
                  <c:v>SU</c:v>
                </c:pt>
                <c:pt idx="8">
                  <c:v>UMU</c:v>
                </c:pt>
                <c:pt idx="9">
                  <c:v>UU</c:v>
                </c:pt>
              </c:strCache>
            </c:strRef>
          </c:cat>
          <c:val>
            <c:numRef>
              <c:f>'Andel indirekta kostnader For'!$C$21:$C$31</c:f>
              <c:numCache>
                <c:formatCode>0.0%</c:formatCode>
                <c:ptCount val="10"/>
                <c:pt idx="0">
                  <c:v>0.18105843999484528</c:v>
                </c:pt>
                <c:pt idx="1">
                  <c:v>0.20564344338885829</c:v>
                </c:pt>
                <c:pt idx="2">
                  <c:v>0.1516168299613678</c:v>
                </c:pt>
                <c:pt idx="3">
                  <c:v>0.24389619155579254</c:v>
                </c:pt>
                <c:pt idx="4">
                  <c:v>0.2447680741036293</c:v>
                </c:pt>
                <c:pt idx="5">
                  <c:v>0.19079921801242369</c:v>
                </c:pt>
                <c:pt idx="6">
                  <c:v>0.20974092138536277</c:v>
                </c:pt>
                <c:pt idx="7">
                  <c:v>0.2553259837499155</c:v>
                </c:pt>
                <c:pt idx="8">
                  <c:v>0.14814483375141341</c:v>
                </c:pt>
                <c:pt idx="9">
                  <c:v>0.18976182986716467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647-4C17-B451-C1CCFCAFC43A}"/>
            </c:ext>
          </c:extLst>
        </c:ser>
        <c:ser>
          <c:idx val="2"/>
          <c:order val="2"/>
          <c:tx>
            <c:strRef>
              <c:f>'Andel indirekta kostnader For'!$D$19:$D$20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'Andel indirekta kostnader For'!$A$21:$A$31</c:f>
              <c:strCache>
                <c:ptCount val="10"/>
                <c:pt idx="0">
                  <c:v>CTH</c:v>
                </c:pt>
                <c:pt idx="1">
                  <c:v>GU</c:v>
                </c:pt>
                <c:pt idx="2">
                  <c:v>KI</c:v>
                </c:pt>
                <c:pt idx="3">
                  <c:v>KTH</c:v>
                </c:pt>
                <c:pt idx="4">
                  <c:v>LIU</c:v>
                </c:pt>
                <c:pt idx="5">
                  <c:v>LU</c:v>
                </c:pt>
                <c:pt idx="6">
                  <c:v>SLU</c:v>
                </c:pt>
                <c:pt idx="7">
                  <c:v>SU</c:v>
                </c:pt>
                <c:pt idx="8">
                  <c:v>UMU</c:v>
                </c:pt>
                <c:pt idx="9">
                  <c:v>UU</c:v>
                </c:pt>
              </c:strCache>
            </c:strRef>
          </c:cat>
          <c:val>
            <c:numRef>
              <c:f>'Andel indirekta kostnader For'!$D$21:$D$31</c:f>
              <c:numCache>
                <c:formatCode>0.0%</c:formatCode>
                <c:ptCount val="10"/>
                <c:pt idx="0">
                  <c:v>0.17190320300241663</c:v>
                </c:pt>
                <c:pt idx="1">
                  <c:v>0.20392541481856502</c:v>
                </c:pt>
                <c:pt idx="2">
                  <c:v>0.14869609913608914</c:v>
                </c:pt>
                <c:pt idx="3">
                  <c:v>0.23523061238755968</c:v>
                </c:pt>
                <c:pt idx="4">
                  <c:v>0.25130559289984805</c:v>
                </c:pt>
                <c:pt idx="5">
                  <c:v>0.18162695297178677</c:v>
                </c:pt>
                <c:pt idx="6">
                  <c:v>0.19694865634722178</c:v>
                </c:pt>
                <c:pt idx="7">
                  <c:v>0.26082024837466644</c:v>
                </c:pt>
                <c:pt idx="8">
                  <c:v>0.14120177009293206</c:v>
                </c:pt>
                <c:pt idx="9">
                  <c:v>0.18482609002378328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647-4C17-B451-C1CCFCAFC43A}"/>
            </c:ext>
          </c:extLst>
        </c:ser>
        <c:ser>
          <c:idx val="3"/>
          <c:order val="3"/>
          <c:tx>
            <c:strRef>
              <c:f>'Andel indirekta kostnader For'!$E$19:$E$20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'Andel indirekta kostnader For'!$A$21:$A$31</c:f>
              <c:strCache>
                <c:ptCount val="10"/>
                <c:pt idx="0">
                  <c:v>CTH</c:v>
                </c:pt>
                <c:pt idx="1">
                  <c:v>GU</c:v>
                </c:pt>
                <c:pt idx="2">
                  <c:v>KI</c:v>
                </c:pt>
                <c:pt idx="3">
                  <c:v>KTH</c:v>
                </c:pt>
                <c:pt idx="4">
                  <c:v>LIU</c:v>
                </c:pt>
                <c:pt idx="5">
                  <c:v>LU</c:v>
                </c:pt>
                <c:pt idx="6">
                  <c:v>SLU</c:v>
                </c:pt>
                <c:pt idx="7">
                  <c:v>SU</c:v>
                </c:pt>
                <c:pt idx="8">
                  <c:v>UMU</c:v>
                </c:pt>
                <c:pt idx="9">
                  <c:v>UU</c:v>
                </c:pt>
              </c:strCache>
            </c:strRef>
          </c:cat>
          <c:val>
            <c:numRef>
              <c:f>'Andel indirekta kostnader For'!$E$21:$E$31</c:f>
              <c:numCache>
                <c:formatCode>0.0%</c:formatCode>
                <c:ptCount val="10"/>
                <c:pt idx="0">
                  <c:v>0.18181794665096537</c:v>
                </c:pt>
                <c:pt idx="1">
                  <c:v>0.19853510934086932</c:v>
                </c:pt>
                <c:pt idx="2">
                  <c:v>0.15325351538938758</c:v>
                </c:pt>
                <c:pt idx="3">
                  <c:v>0.24527096578469873</c:v>
                </c:pt>
                <c:pt idx="4">
                  <c:v>0.22311419569647614</c:v>
                </c:pt>
                <c:pt idx="5">
                  <c:v>0.17978259051433307</c:v>
                </c:pt>
                <c:pt idx="6">
                  <c:v>0.20047147455908232</c:v>
                </c:pt>
                <c:pt idx="7">
                  <c:v>0.27392783791849157</c:v>
                </c:pt>
                <c:pt idx="8">
                  <c:v>0.1344602138415858</c:v>
                </c:pt>
                <c:pt idx="9">
                  <c:v>0.18427501670106652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647-4C17-B451-C1CCFCAFC43A}"/>
            </c:ext>
          </c:extLst>
        </c:ser>
        <c:ser>
          <c:idx val="4"/>
          <c:order val="4"/>
          <c:tx>
            <c:strRef>
              <c:f>'Andel indirekta kostnader For'!$F$19:$F$20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'Andel indirekta kostnader For'!$A$21:$A$31</c:f>
              <c:strCache>
                <c:ptCount val="10"/>
                <c:pt idx="0">
                  <c:v>CTH</c:v>
                </c:pt>
                <c:pt idx="1">
                  <c:v>GU</c:v>
                </c:pt>
                <c:pt idx="2">
                  <c:v>KI</c:v>
                </c:pt>
                <c:pt idx="3">
                  <c:v>KTH</c:v>
                </c:pt>
                <c:pt idx="4">
                  <c:v>LIU</c:v>
                </c:pt>
                <c:pt idx="5">
                  <c:v>LU</c:v>
                </c:pt>
                <c:pt idx="6">
                  <c:v>SLU</c:v>
                </c:pt>
                <c:pt idx="7">
                  <c:v>SU</c:v>
                </c:pt>
                <c:pt idx="8">
                  <c:v>UMU</c:v>
                </c:pt>
                <c:pt idx="9">
                  <c:v>UU</c:v>
                </c:pt>
              </c:strCache>
            </c:strRef>
          </c:cat>
          <c:val>
            <c:numRef>
              <c:f>'Andel indirekta kostnader For'!$F$21:$F$31</c:f>
              <c:numCache>
                <c:formatCode>0.0%</c:formatCode>
                <c:ptCount val="10"/>
                <c:pt idx="0">
                  <c:v>0.18776950427424322</c:v>
                </c:pt>
                <c:pt idx="1">
                  <c:v>0.20282745689514242</c:v>
                </c:pt>
                <c:pt idx="2">
                  <c:v>0.1668600361383985</c:v>
                </c:pt>
                <c:pt idx="3">
                  <c:v>0.2466083635753904</c:v>
                </c:pt>
                <c:pt idx="4">
                  <c:v>0.19943340483146177</c:v>
                </c:pt>
                <c:pt idx="5">
                  <c:v>0.18568217702861353</c:v>
                </c:pt>
                <c:pt idx="6">
                  <c:v>0.19120581103761664</c:v>
                </c:pt>
                <c:pt idx="7">
                  <c:v>0.26976031254100136</c:v>
                </c:pt>
                <c:pt idx="8">
                  <c:v>0.1492416708151387</c:v>
                </c:pt>
                <c:pt idx="9">
                  <c:v>0.18021401947928811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647-4C17-B451-C1CCFCAFC43A}"/>
            </c:ext>
          </c:extLst>
        </c:ser>
        <c:ser>
          <c:idx val="5"/>
          <c:order val="5"/>
          <c:tx>
            <c:strRef>
              <c:f>'Andel indirekta kostnader For'!$G$19:$G$20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'Andel indirekta kostnader For'!$A$21:$A$31</c:f>
              <c:strCache>
                <c:ptCount val="10"/>
                <c:pt idx="0">
                  <c:v>CTH</c:v>
                </c:pt>
                <c:pt idx="1">
                  <c:v>GU</c:v>
                </c:pt>
                <c:pt idx="2">
                  <c:v>KI</c:v>
                </c:pt>
                <c:pt idx="3">
                  <c:v>KTH</c:v>
                </c:pt>
                <c:pt idx="4">
                  <c:v>LIU</c:v>
                </c:pt>
                <c:pt idx="5">
                  <c:v>LU</c:v>
                </c:pt>
                <c:pt idx="6">
                  <c:v>SLU</c:v>
                </c:pt>
                <c:pt idx="7">
                  <c:v>SU</c:v>
                </c:pt>
                <c:pt idx="8">
                  <c:v>UMU</c:v>
                </c:pt>
                <c:pt idx="9">
                  <c:v>UU</c:v>
                </c:pt>
              </c:strCache>
            </c:strRef>
          </c:cat>
          <c:val>
            <c:numRef>
              <c:f>'Andel indirekta kostnader For'!$G$21:$G$31</c:f>
              <c:numCache>
                <c:formatCode>0.0%</c:formatCode>
                <c:ptCount val="10"/>
                <c:pt idx="0">
                  <c:v>0.19977259479594822</c:v>
                </c:pt>
                <c:pt idx="1">
                  <c:v>0.20109873286220048</c:v>
                </c:pt>
                <c:pt idx="2">
                  <c:v>0.16486913085127144</c:v>
                </c:pt>
                <c:pt idx="3">
                  <c:v>0.20950491966455259</c:v>
                </c:pt>
                <c:pt idx="4">
                  <c:v>0.2045678884345587</c:v>
                </c:pt>
                <c:pt idx="5">
                  <c:v>0.17757278743983143</c:v>
                </c:pt>
                <c:pt idx="6">
                  <c:v>0.19373457353213908</c:v>
                </c:pt>
                <c:pt idx="7">
                  <c:v>0.26115313571521442</c:v>
                </c:pt>
                <c:pt idx="8">
                  <c:v>0.14640926492372214</c:v>
                </c:pt>
                <c:pt idx="9">
                  <c:v>0.17134386892059195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647-4C17-B451-C1CCFCAFC43A}"/>
            </c:ext>
          </c:extLst>
        </c:ser>
        <c:ser>
          <c:idx val="6"/>
          <c:order val="6"/>
          <c:tx>
            <c:strRef>
              <c:f>'Andel indirekta kostnader For'!$H$19:$H$20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'Andel indirekta kostnader For'!$A$21:$A$31</c:f>
              <c:strCache>
                <c:ptCount val="10"/>
                <c:pt idx="0">
                  <c:v>CTH</c:v>
                </c:pt>
                <c:pt idx="1">
                  <c:v>GU</c:v>
                </c:pt>
                <c:pt idx="2">
                  <c:v>KI</c:v>
                </c:pt>
                <c:pt idx="3">
                  <c:v>KTH</c:v>
                </c:pt>
                <c:pt idx="4">
                  <c:v>LIU</c:v>
                </c:pt>
                <c:pt idx="5">
                  <c:v>LU</c:v>
                </c:pt>
                <c:pt idx="6">
                  <c:v>SLU</c:v>
                </c:pt>
                <c:pt idx="7">
                  <c:v>SU</c:v>
                </c:pt>
                <c:pt idx="8">
                  <c:v>UMU</c:v>
                </c:pt>
                <c:pt idx="9">
                  <c:v>UU</c:v>
                </c:pt>
              </c:strCache>
            </c:strRef>
          </c:cat>
          <c:val>
            <c:numRef>
              <c:f>'Andel indirekta kostnader For'!$H$21:$H$31</c:f>
              <c:numCache>
                <c:formatCode>0.0%</c:formatCode>
                <c:ptCount val="10"/>
                <c:pt idx="0">
                  <c:v>0.18196860594171663</c:v>
                </c:pt>
                <c:pt idx="1">
                  <c:v>0.20116364578845325</c:v>
                </c:pt>
                <c:pt idx="2">
                  <c:v>0.16779896629942492</c:v>
                </c:pt>
                <c:pt idx="3">
                  <c:v>0.21182192065406039</c:v>
                </c:pt>
                <c:pt idx="4">
                  <c:v>0.19966543875857987</c:v>
                </c:pt>
                <c:pt idx="5">
                  <c:v>0.17449866719067747</c:v>
                </c:pt>
                <c:pt idx="6">
                  <c:v>0.19800149242821619</c:v>
                </c:pt>
                <c:pt idx="7">
                  <c:v>0.2650044583476307</c:v>
                </c:pt>
                <c:pt idx="8">
                  <c:v>0.1492678198966613</c:v>
                </c:pt>
                <c:pt idx="9">
                  <c:v>0.17401805092090497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647-4C17-B451-C1CCFCAFC43A}"/>
            </c:ext>
          </c:extLst>
        </c:ser>
        <c:ser>
          <c:idx val="7"/>
          <c:order val="7"/>
          <c:tx>
            <c:strRef>
              <c:f>'Andel indirekta kostnader For'!$I$19:$I$20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'Andel indirekta kostnader For'!$A$21:$A$31</c:f>
              <c:strCache>
                <c:ptCount val="10"/>
                <c:pt idx="0">
                  <c:v>CTH</c:v>
                </c:pt>
                <c:pt idx="1">
                  <c:v>GU</c:v>
                </c:pt>
                <c:pt idx="2">
                  <c:v>KI</c:v>
                </c:pt>
                <c:pt idx="3">
                  <c:v>KTH</c:v>
                </c:pt>
                <c:pt idx="4">
                  <c:v>LIU</c:v>
                </c:pt>
                <c:pt idx="5">
                  <c:v>LU</c:v>
                </c:pt>
                <c:pt idx="6">
                  <c:v>SLU</c:v>
                </c:pt>
                <c:pt idx="7">
                  <c:v>SU</c:v>
                </c:pt>
                <c:pt idx="8">
                  <c:v>UMU</c:v>
                </c:pt>
                <c:pt idx="9">
                  <c:v>UU</c:v>
                </c:pt>
              </c:strCache>
            </c:strRef>
          </c:cat>
          <c:val>
            <c:numRef>
              <c:f>'Andel indirekta kostnader For'!$I$21:$I$31</c:f>
              <c:numCache>
                <c:formatCode>0.0%</c:formatCode>
                <c:ptCount val="10"/>
                <c:pt idx="0">
                  <c:v>0.18331558646739973</c:v>
                </c:pt>
                <c:pt idx="1">
                  <c:v>0.1793185025773196</c:v>
                </c:pt>
                <c:pt idx="2">
                  <c:v>0.13566192246178538</c:v>
                </c:pt>
                <c:pt idx="3">
                  <c:v>0.21342233574606215</c:v>
                </c:pt>
                <c:pt idx="4">
                  <c:v>0.17939923234934252</c:v>
                </c:pt>
                <c:pt idx="5">
                  <c:v>0.17988590285520059</c:v>
                </c:pt>
                <c:pt idx="6">
                  <c:v>0.19115530379460952</c:v>
                </c:pt>
                <c:pt idx="7">
                  <c:v>0.25090628200380616</c:v>
                </c:pt>
                <c:pt idx="8">
                  <c:v>0.15892081869648708</c:v>
                </c:pt>
                <c:pt idx="9">
                  <c:v>0.1786742530376115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647-4C17-B451-C1CCFCAFC43A}"/>
            </c:ext>
          </c:extLst>
        </c:ser>
        <c:ser>
          <c:idx val="8"/>
          <c:order val="8"/>
          <c:tx>
            <c:strRef>
              <c:f>'Andel indirekta kostnader For'!$J$19:$J$20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'Andel indirekta kostnader For'!$A$21:$A$31</c:f>
              <c:strCache>
                <c:ptCount val="10"/>
                <c:pt idx="0">
                  <c:v>CTH</c:v>
                </c:pt>
                <c:pt idx="1">
                  <c:v>GU</c:v>
                </c:pt>
                <c:pt idx="2">
                  <c:v>KI</c:v>
                </c:pt>
                <c:pt idx="3">
                  <c:v>KTH</c:v>
                </c:pt>
                <c:pt idx="4">
                  <c:v>LIU</c:v>
                </c:pt>
                <c:pt idx="5">
                  <c:v>LU</c:v>
                </c:pt>
                <c:pt idx="6">
                  <c:v>SLU</c:v>
                </c:pt>
                <c:pt idx="7">
                  <c:v>SU</c:v>
                </c:pt>
                <c:pt idx="8">
                  <c:v>UMU</c:v>
                </c:pt>
                <c:pt idx="9">
                  <c:v>UU</c:v>
                </c:pt>
              </c:strCache>
            </c:strRef>
          </c:cat>
          <c:val>
            <c:numRef>
              <c:f>'Andel indirekta kostnader For'!$J$21:$J$31</c:f>
              <c:numCache>
                <c:formatCode>0.0%</c:formatCode>
                <c:ptCount val="10"/>
                <c:pt idx="0">
                  <c:v>0.18975441033854057</c:v>
                </c:pt>
                <c:pt idx="1">
                  <c:v>0.31641043742780128</c:v>
                </c:pt>
                <c:pt idx="2">
                  <c:v>0.13069391197588082</c:v>
                </c:pt>
                <c:pt idx="3">
                  <c:v>0.20913224703923863</c:v>
                </c:pt>
                <c:pt idx="4">
                  <c:v>0.179104871339582</c:v>
                </c:pt>
                <c:pt idx="5">
                  <c:v>0.17210495751893504</c:v>
                </c:pt>
                <c:pt idx="6">
                  <c:v>0.23030217134061587</c:v>
                </c:pt>
                <c:pt idx="7">
                  <c:v>0.24011631502451586</c:v>
                </c:pt>
                <c:pt idx="8">
                  <c:v>0.16280696135103115</c:v>
                </c:pt>
                <c:pt idx="9">
                  <c:v>0.180208276414667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647-4C17-B451-C1CCFCAFC4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15636000"/>
        <c:axId val="715636656"/>
      </c:barChart>
      <c:catAx>
        <c:axId val="715636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715636656"/>
        <c:crosses val="autoZero"/>
        <c:auto val="1"/>
        <c:lblAlgn val="ctr"/>
        <c:lblOffset val="100"/>
        <c:noMultiLvlLbl val="0"/>
      </c:catAx>
      <c:valAx>
        <c:axId val="715636656"/>
        <c:scaling>
          <c:orientation val="minMax"/>
          <c:max val="0.4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715636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970159" y="0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0C135-BE3B-4235-8E15-A196F19D26CD}" type="datetimeFigureOut">
              <a:rPr lang="sv-SE" smtClean="0"/>
              <a:pPr/>
              <a:t>2020-02-11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829573"/>
            <a:ext cx="3038604" cy="4653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970159" y="8829573"/>
            <a:ext cx="3038604" cy="4653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BC9DF4-4EEE-4693-A7E8-4D2DC5FC043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947332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C7A7C0-C96E-4210-9225-8171730061F0}" type="datetimeFigureOut">
              <a:rPr lang="sv-SE" smtClean="0"/>
              <a:pPr/>
              <a:t>2020-02-11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16E163-94DB-4BD5-A038-51AD98916E4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38074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 eaLnBrk="0" hangingPunct="0">
              <a:defRPr sz="2000">
                <a:solidFill>
                  <a:schemeClr val="accent2"/>
                </a:solidFill>
                <a:latin typeface="Arial" charset="0"/>
              </a:defRPr>
            </a:lvl1pPr>
            <a:lvl2pPr marL="742950" indent="-285750" defTabSz="925513" eaLnBrk="0" hangingPunct="0">
              <a:defRPr sz="2000">
                <a:solidFill>
                  <a:schemeClr val="accent2"/>
                </a:solidFill>
                <a:latin typeface="Arial" charset="0"/>
              </a:defRPr>
            </a:lvl2pPr>
            <a:lvl3pPr marL="1143000" indent="-228600" defTabSz="925513" eaLnBrk="0" hangingPunct="0">
              <a:defRPr sz="2000">
                <a:solidFill>
                  <a:schemeClr val="accent2"/>
                </a:solidFill>
                <a:latin typeface="Arial" charset="0"/>
              </a:defRPr>
            </a:lvl3pPr>
            <a:lvl4pPr marL="1600200" indent="-228600" defTabSz="925513" eaLnBrk="0" hangingPunct="0">
              <a:defRPr sz="2000">
                <a:solidFill>
                  <a:schemeClr val="accent2"/>
                </a:solidFill>
                <a:latin typeface="Arial" charset="0"/>
              </a:defRPr>
            </a:lvl4pPr>
            <a:lvl5pPr marL="2057400" indent="-228600" defTabSz="925513" eaLnBrk="0" hangingPunct="0">
              <a:defRPr sz="2000">
                <a:solidFill>
                  <a:schemeClr val="accent2"/>
                </a:solidFill>
                <a:latin typeface="Arial" charset="0"/>
              </a:defRPr>
            </a:lvl5pPr>
            <a:lvl6pPr marL="2514600" indent="-228600" defTabSz="9255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accent2"/>
                </a:solidFill>
                <a:latin typeface="Arial" charset="0"/>
              </a:defRPr>
            </a:lvl6pPr>
            <a:lvl7pPr marL="2971800" indent="-228600" defTabSz="9255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accent2"/>
                </a:solidFill>
                <a:latin typeface="Arial" charset="0"/>
              </a:defRPr>
            </a:lvl7pPr>
            <a:lvl8pPr marL="3429000" indent="-228600" defTabSz="9255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accent2"/>
                </a:solidFill>
                <a:latin typeface="Arial" charset="0"/>
              </a:defRPr>
            </a:lvl8pPr>
            <a:lvl9pPr marL="3886200" indent="-228600" defTabSz="9255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/>
            <a:fld id="{97BF9C32-D7D2-40C4-B74C-7B7C7DEED525}" type="slidenum">
              <a:rPr lang="sv-SE" sz="1200">
                <a:solidFill>
                  <a:schemeClr val="tx1"/>
                </a:solidFill>
              </a:rPr>
              <a:pPr eaLnBrk="1" hangingPunct="1"/>
              <a:t>1</a:t>
            </a:fld>
            <a:endParaRPr lang="sv-SE" sz="1200">
              <a:solidFill>
                <a:schemeClr val="tx1"/>
              </a:solidFill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sv-SE"/>
              <a:t>Version 1.2 080530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SUHF/Indirekta kostnader/Ann-Kristin Mattsson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304BA-3836-46FA-BA8F-BF48B33A0D2A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SUHF/Indirekta kostnader/Ann-Kristin Mattsson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304BA-3836-46FA-BA8F-BF48B33A0D2A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SUHF/Indirekta kostnader/Ann-Kristin Mattsson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304BA-3836-46FA-BA8F-BF48B33A0D2A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dirty="0"/>
              <a:t>Borås 8 maj 2012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304BA-3836-46FA-BA8F-BF48B33A0D2A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Platshållare för innehåll 7"/>
          <p:cNvSpPr>
            <a:spLocks noGrp="1"/>
          </p:cNvSpPr>
          <p:nvPr>
            <p:ph sz="quarter" idx="13"/>
          </p:nvPr>
        </p:nvSpPr>
        <p:spPr>
          <a:xfrm>
            <a:off x="2484438" y="6597650"/>
            <a:ext cx="914400" cy="9144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SUHF/Indirekta kostnader/Ann-Kristin Mattsson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304BA-3836-46FA-BA8F-BF48B33A0D2A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SUHF/Indirekta kostnader/Ann-Kristin Mattsson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304BA-3836-46FA-BA8F-BF48B33A0D2A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SUHF/Indirekta kostnader/Ann-Kristin Mattsson</a:t>
            </a: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304BA-3836-46FA-BA8F-BF48B33A0D2A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SUHF/Indirekta kostnader/Ann-Kristin Mattsson</a:t>
            </a: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304BA-3836-46FA-BA8F-BF48B33A0D2A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SUHF/Indirekta kostnader/Ann-Kristin Mattsson</a:t>
            </a: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304BA-3836-46FA-BA8F-BF48B33A0D2A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SUHF/Indirekta kostnader/Ann-Kristin Mattsson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304BA-3836-46FA-BA8F-BF48B33A0D2A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SUHF/Indirekta kostnader/Ann-Kristin Mattsson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304BA-3836-46FA-BA8F-BF48B33A0D2A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4834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 dirty="0"/>
              <a:t>Borås 8 maj 2012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5436096" y="6356350"/>
            <a:ext cx="17281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7380312" y="6356350"/>
            <a:ext cx="130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304BA-3836-46FA-BA8F-BF48B33A0D2A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hf.se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7808" y="4365104"/>
            <a:ext cx="7772400" cy="935533"/>
          </a:xfrm>
        </p:spPr>
        <p:txBody>
          <a:bodyPr>
            <a:normAutofit fontScale="90000"/>
          </a:bodyPr>
          <a:lstStyle/>
          <a:p>
            <a:r>
              <a:rPr lang="sv-SE" sz="3200" dirty="0"/>
              <a:t>Lärosätenas indirekta kostnader</a:t>
            </a:r>
            <a:br>
              <a:rPr lang="sv-SE" sz="3200" dirty="0"/>
            </a:br>
            <a:r>
              <a:rPr lang="sv-SE" sz="3200" dirty="0"/>
              <a:t>SUHF-statistiken 2019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2420888"/>
            <a:ext cx="6400800" cy="1536750"/>
          </a:xfrm>
        </p:spPr>
        <p:txBody>
          <a:bodyPr>
            <a:noAutofit/>
          </a:bodyPr>
          <a:lstStyle/>
          <a:p>
            <a:pPr eaLnBrk="1" hangingPunct="1"/>
            <a:r>
              <a:rPr lang="sv-SE" sz="2000" dirty="0">
                <a:solidFill>
                  <a:schemeClr val="tx2"/>
                </a:solidFill>
              </a:rPr>
              <a:t>Sveriges universitets- och </a:t>
            </a:r>
            <a:br>
              <a:rPr lang="sv-SE" sz="2000" dirty="0">
                <a:solidFill>
                  <a:schemeClr val="tx2"/>
                </a:solidFill>
              </a:rPr>
            </a:br>
            <a:r>
              <a:rPr lang="sv-SE" sz="2000" dirty="0">
                <a:solidFill>
                  <a:schemeClr val="tx2"/>
                </a:solidFill>
              </a:rPr>
              <a:t>högskoleförbund</a:t>
            </a:r>
          </a:p>
          <a:p>
            <a:pPr eaLnBrk="1" hangingPunct="1"/>
            <a:r>
              <a:rPr lang="sv-SE" sz="2000" dirty="0">
                <a:solidFill>
                  <a:schemeClr val="tx2"/>
                </a:solidFill>
              </a:rPr>
              <a:t>The Association of </a:t>
            </a:r>
          </a:p>
          <a:p>
            <a:pPr eaLnBrk="1" hangingPunct="1"/>
            <a:r>
              <a:rPr lang="sv-SE" sz="2000" dirty="0">
                <a:solidFill>
                  <a:schemeClr val="tx2"/>
                </a:solidFill>
              </a:rPr>
              <a:t>Swedish </a:t>
            </a:r>
            <a:r>
              <a:rPr lang="sv-SE" sz="2000" dirty="0" err="1">
                <a:solidFill>
                  <a:schemeClr val="tx2"/>
                </a:solidFill>
              </a:rPr>
              <a:t>Higher</a:t>
            </a:r>
            <a:r>
              <a:rPr lang="sv-SE" sz="2000" dirty="0">
                <a:solidFill>
                  <a:schemeClr val="tx2"/>
                </a:solidFill>
              </a:rPr>
              <a:t> </a:t>
            </a:r>
            <a:r>
              <a:rPr lang="sv-SE" sz="2000" dirty="0" err="1">
                <a:solidFill>
                  <a:schemeClr val="tx2"/>
                </a:solidFill>
              </a:rPr>
              <a:t>Education</a:t>
            </a:r>
            <a:r>
              <a:rPr lang="sv-SE" sz="2000" dirty="0">
                <a:solidFill>
                  <a:schemeClr val="tx2"/>
                </a:solidFill>
              </a:rPr>
              <a:t> Institutions</a:t>
            </a:r>
          </a:p>
        </p:txBody>
      </p:sp>
      <p:pic>
        <p:nvPicPr>
          <p:cNvPr id="5" name="Picture 4" descr="SUHF_logo_u_txt_pms307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699792" y="1052736"/>
            <a:ext cx="3705610" cy="13681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6750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836712"/>
            <a:ext cx="8229600" cy="863947"/>
          </a:xfrm>
        </p:spPr>
        <p:txBody>
          <a:bodyPr/>
          <a:lstStyle/>
          <a:p>
            <a:pPr eaLnBrk="1" hangingPunct="1"/>
            <a:r>
              <a:rPr lang="sv-SE" sz="3600" b="1" dirty="0"/>
              <a:t>Andel indirekta kostnader 2019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6224" y="1513150"/>
            <a:ext cx="8280920" cy="432048"/>
          </a:xfrm>
        </p:spPr>
        <p:txBody>
          <a:bodyPr>
            <a:normAutofit lnSpcReduction="10000"/>
          </a:bodyPr>
          <a:lstStyle/>
          <a:p>
            <a:pPr marL="0" indent="0" algn="ctr" eaLnBrk="1" hangingPunct="1">
              <a:buNone/>
            </a:pPr>
            <a:r>
              <a:rPr lang="sv-SE" sz="2400" i="1" dirty="0">
                <a:solidFill>
                  <a:schemeClr val="accent2"/>
                </a:solidFill>
              </a:rPr>
              <a:t>Forskning</a:t>
            </a:r>
          </a:p>
          <a:p>
            <a:pPr marL="0" indent="0" eaLnBrk="1" hangingPunct="1">
              <a:buNone/>
            </a:pPr>
            <a:endParaRPr lang="sv-SE" sz="2400" i="1" dirty="0">
              <a:solidFill>
                <a:schemeClr val="accent2"/>
              </a:solidFill>
            </a:endParaRPr>
          </a:p>
        </p:txBody>
      </p:sp>
      <p:pic>
        <p:nvPicPr>
          <p:cNvPr id="5" name="Picture 2" descr="SUHF_logo_u_txt_pms3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04734"/>
            <a:ext cx="2051720" cy="676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A2B9150-70CB-4D6D-903D-20D545785A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9130124"/>
              </p:ext>
            </p:extLst>
          </p:nvPr>
        </p:nvGraphicFramePr>
        <p:xfrm>
          <a:off x="261864" y="2060848"/>
          <a:ext cx="8640960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42117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836712"/>
            <a:ext cx="8229600" cy="863947"/>
          </a:xfrm>
        </p:spPr>
        <p:txBody>
          <a:bodyPr/>
          <a:lstStyle/>
          <a:p>
            <a:pPr eaLnBrk="1" hangingPunct="1"/>
            <a:r>
              <a:rPr lang="sv-SE" sz="3600" b="1" dirty="0"/>
              <a:t>Andel indirekta kostnader 2019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892375"/>
            <a:ext cx="8280920" cy="4032448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sv-SE" sz="2400" i="1" dirty="0">
                <a:solidFill>
                  <a:schemeClr val="accent2"/>
                </a:solidFill>
              </a:rPr>
              <a:t>Forskning</a:t>
            </a:r>
          </a:p>
          <a:p>
            <a:pPr marL="0" indent="0" eaLnBrk="1" hangingPunct="1">
              <a:buNone/>
            </a:pPr>
            <a:endParaRPr lang="sv-SE" sz="2400" i="1" dirty="0">
              <a:solidFill>
                <a:schemeClr val="accent2"/>
              </a:solidFill>
            </a:endParaRPr>
          </a:p>
        </p:txBody>
      </p:sp>
      <p:pic>
        <p:nvPicPr>
          <p:cNvPr id="5" name="Picture 2" descr="SUHF_logo_u_txt_pms3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04734"/>
            <a:ext cx="2051720" cy="676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154BACD-01F4-42E2-9A26-B0139DD797DC}"/>
              </a:ext>
            </a:extLst>
          </p:cNvPr>
          <p:cNvGraphicFramePr>
            <a:graphicFrameLocks/>
          </p:cNvGraphicFramePr>
          <p:nvPr/>
        </p:nvGraphicFramePr>
        <p:xfrm>
          <a:off x="395536" y="2348880"/>
          <a:ext cx="8424936" cy="3119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95884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836712"/>
            <a:ext cx="8229600" cy="863947"/>
          </a:xfrm>
        </p:spPr>
        <p:txBody>
          <a:bodyPr/>
          <a:lstStyle/>
          <a:p>
            <a:pPr eaLnBrk="1" hangingPunct="1"/>
            <a:r>
              <a:rPr lang="sv-SE" sz="3600" b="1" dirty="0"/>
              <a:t>Jämförelse tidigare år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6224" y="1513150"/>
            <a:ext cx="8280920" cy="4032448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sv-SE" sz="2400" i="1" dirty="0">
                <a:solidFill>
                  <a:schemeClr val="accent2"/>
                </a:solidFill>
              </a:rPr>
              <a:t>10 största lärosäten – forskning</a:t>
            </a:r>
          </a:p>
          <a:p>
            <a:pPr marL="0" indent="0" algn="ctr" eaLnBrk="1" hangingPunct="1">
              <a:buNone/>
            </a:pPr>
            <a:endParaRPr lang="sv-SE" sz="2400" i="1" dirty="0">
              <a:solidFill>
                <a:schemeClr val="accent2"/>
              </a:solidFill>
            </a:endParaRPr>
          </a:p>
        </p:txBody>
      </p:sp>
      <p:pic>
        <p:nvPicPr>
          <p:cNvPr id="5" name="Picture 2" descr="SUHF_logo_u_txt_pms3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04734"/>
            <a:ext cx="2051720" cy="676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41E70DE-8267-4570-A250-0E39A6CD4E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2534482"/>
              </p:ext>
            </p:extLst>
          </p:nvPr>
        </p:nvGraphicFramePr>
        <p:xfrm>
          <a:off x="622344" y="1916832"/>
          <a:ext cx="7920000" cy="475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58603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836712"/>
            <a:ext cx="8229600" cy="863947"/>
          </a:xfrm>
        </p:spPr>
        <p:txBody>
          <a:bodyPr/>
          <a:lstStyle/>
          <a:p>
            <a:pPr eaLnBrk="1" hangingPunct="1"/>
            <a:r>
              <a:rPr lang="sv-SE" sz="3600" b="1" dirty="0"/>
              <a:t>Jämförelse tidigare år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541980"/>
            <a:ext cx="8280920" cy="4032448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sv-SE" sz="2400" i="1" dirty="0">
                <a:solidFill>
                  <a:schemeClr val="accent2"/>
                </a:solidFill>
              </a:rPr>
              <a:t>Övriga större lärosäten</a:t>
            </a:r>
          </a:p>
        </p:txBody>
      </p:sp>
      <p:pic>
        <p:nvPicPr>
          <p:cNvPr id="5" name="Picture 2" descr="SUHF_logo_u_txt_pms3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04734"/>
            <a:ext cx="2051720" cy="676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70C2955-82D9-4C2E-AEB1-5871B96132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9406721"/>
              </p:ext>
            </p:extLst>
          </p:nvPr>
        </p:nvGraphicFramePr>
        <p:xfrm>
          <a:off x="827584" y="2132856"/>
          <a:ext cx="792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11034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836712"/>
            <a:ext cx="8229600" cy="863947"/>
          </a:xfrm>
        </p:spPr>
        <p:txBody>
          <a:bodyPr/>
          <a:lstStyle/>
          <a:p>
            <a:pPr eaLnBrk="1" hangingPunct="1"/>
            <a:r>
              <a:rPr lang="sv-SE" sz="3600" b="1" dirty="0"/>
              <a:t>Jämförelse tidigare år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541980"/>
            <a:ext cx="8280920" cy="4032448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sv-SE" sz="2400" i="1" dirty="0">
                <a:solidFill>
                  <a:schemeClr val="accent2"/>
                </a:solidFill>
              </a:rPr>
              <a:t>Mindre lärosäten</a:t>
            </a:r>
          </a:p>
        </p:txBody>
      </p:sp>
      <p:pic>
        <p:nvPicPr>
          <p:cNvPr id="5" name="Picture 2" descr="SUHF_logo_u_txt_pms3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04734"/>
            <a:ext cx="2051720" cy="676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1CD9194-2202-4DE6-B827-90FC9FBB762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7156082"/>
              </p:ext>
            </p:extLst>
          </p:nvPr>
        </p:nvGraphicFramePr>
        <p:xfrm>
          <a:off x="539552" y="2060848"/>
          <a:ext cx="792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96459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836712"/>
            <a:ext cx="8229600" cy="863947"/>
          </a:xfrm>
        </p:spPr>
        <p:txBody>
          <a:bodyPr/>
          <a:lstStyle/>
          <a:p>
            <a:pPr eaLnBrk="1" hangingPunct="1"/>
            <a:r>
              <a:rPr lang="sv-SE" sz="3600" b="1" dirty="0"/>
              <a:t>Andel indirekta kostnader 2019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988840"/>
            <a:ext cx="8280920" cy="4032448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sv-SE" sz="2400" i="1" dirty="0">
                <a:solidFill>
                  <a:schemeClr val="accent2"/>
                </a:solidFill>
              </a:rPr>
              <a:t>Utbildning</a:t>
            </a:r>
          </a:p>
          <a:p>
            <a:pPr marL="0" indent="0" eaLnBrk="1" hangingPunct="1">
              <a:buNone/>
            </a:pPr>
            <a:endParaRPr lang="sv-SE" sz="2400" i="1" dirty="0">
              <a:solidFill>
                <a:schemeClr val="accent2"/>
              </a:solidFill>
            </a:endParaRPr>
          </a:p>
        </p:txBody>
      </p:sp>
      <p:pic>
        <p:nvPicPr>
          <p:cNvPr id="5" name="Picture 2" descr="SUHF_logo_u_txt_pms3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04734"/>
            <a:ext cx="2051720" cy="676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A2B9150-70CB-4D6D-903D-20D545785A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8329881"/>
              </p:ext>
            </p:extLst>
          </p:nvPr>
        </p:nvGraphicFramePr>
        <p:xfrm>
          <a:off x="251520" y="1001008"/>
          <a:ext cx="8496944" cy="5510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170343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836712"/>
            <a:ext cx="8229600" cy="863947"/>
          </a:xfrm>
        </p:spPr>
        <p:txBody>
          <a:bodyPr/>
          <a:lstStyle/>
          <a:p>
            <a:pPr eaLnBrk="1" hangingPunct="1"/>
            <a:r>
              <a:rPr lang="sv-SE" sz="3600" b="1" dirty="0"/>
              <a:t>Andel indirekta kostnader 2019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6224" y="1536377"/>
            <a:ext cx="8280920" cy="4032448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sv-SE" sz="2400" i="1" dirty="0">
                <a:solidFill>
                  <a:schemeClr val="accent2"/>
                </a:solidFill>
              </a:rPr>
              <a:t>Utbildning</a:t>
            </a:r>
          </a:p>
          <a:p>
            <a:pPr marL="0" indent="0" algn="ctr" eaLnBrk="1" hangingPunct="1">
              <a:buNone/>
            </a:pPr>
            <a:endParaRPr lang="sv-SE" sz="2400" i="1" dirty="0">
              <a:solidFill>
                <a:schemeClr val="accent2"/>
              </a:solidFill>
            </a:endParaRPr>
          </a:p>
        </p:txBody>
      </p:sp>
      <p:pic>
        <p:nvPicPr>
          <p:cNvPr id="5" name="Picture 2" descr="SUHF_logo_u_txt_pms3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04734"/>
            <a:ext cx="2051720" cy="676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154BACD-01F4-42E2-9A26-B0139DD797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7731352"/>
              </p:ext>
            </p:extLst>
          </p:nvPr>
        </p:nvGraphicFramePr>
        <p:xfrm>
          <a:off x="467544" y="2164030"/>
          <a:ext cx="8276705" cy="39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515791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836712"/>
            <a:ext cx="8229600" cy="863947"/>
          </a:xfrm>
        </p:spPr>
        <p:txBody>
          <a:bodyPr/>
          <a:lstStyle/>
          <a:p>
            <a:pPr eaLnBrk="1" hangingPunct="1"/>
            <a:r>
              <a:rPr lang="sv-SE" sz="3600" b="1" dirty="0"/>
              <a:t>Jämförelse tidigare år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6224" y="1513150"/>
            <a:ext cx="8280920" cy="4032448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sv-SE" sz="2400" i="1" dirty="0">
                <a:solidFill>
                  <a:schemeClr val="accent2"/>
                </a:solidFill>
              </a:rPr>
              <a:t>10 största lärosäten – utbildning</a:t>
            </a:r>
          </a:p>
          <a:p>
            <a:pPr marL="0" indent="0" algn="ctr" eaLnBrk="1" hangingPunct="1">
              <a:buNone/>
            </a:pPr>
            <a:endParaRPr lang="sv-SE" sz="2400" i="1" dirty="0">
              <a:solidFill>
                <a:schemeClr val="accent2"/>
              </a:solidFill>
            </a:endParaRPr>
          </a:p>
        </p:txBody>
      </p:sp>
      <p:pic>
        <p:nvPicPr>
          <p:cNvPr id="5" name="Picture 2" descr="SUHF_logo_u_txt_pms3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04734"/>
            <a:ext cx="2051720" cy="676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BF4D468B-AA4D-4567-807F-F30CEF9191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1755523"/>
              </p:ext>
            </p:extLst>
          </p:nvPr>
        </p:nvGraphicFramePr>
        <p:xfrm>
          <a:off x="683568" y="1988840"/>
          <a:ext cx="792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824371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836712"/>
            <a:ext cx="8229600" cy="863947"/>
          </a:xfrm>
        </p:spPr>
        <p:txBody>
          <a:bodyPr/>
          <a:lstStyle/>
          <a:p>
            <a:pPr eaLnBrk="1" hangingPunct="1"/>
            <a:r>
              <a:rPr lang="sv-SE" sz="3600" b="1" dirty="0"/>
              <a:t>Jämförelse tidigare år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541980"/>
            <a:ext cx="8280920" cy="4032448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sv-SE" sz="2400" i="1" dirty="0">
                <a:solidFill>
                  <a:schemeClr val="accent2"/>
                </a:solidFill>
              </a:rPr>
              <a:t>Övriga större lärosäten</a:t>
            </a:r>
          </a:p>
        </p:txBody>
      </p:sp>
      <p:pic>
        <p:nvPicPr>
          <p:cNvPr id="5" name="Picture 2" descr="SUHF_logo_u_txt_pms3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04734"/>
            <a:ext cx="2051720" cy="676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6CECD61-6575-4EF7-A3F8-7A9B0CDB9B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6188554"/>
              </p:ext>
            </p:extLst>
          </p:nvPr>
        </p:nvGraphicFramePr>
        <p:xfrm>
          <a:off x="648004" y="2060848"/>
          <a:ext cx="792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81212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836712"/>
            <a:ext cx="8229600" cy="863947"/>
          </a:xfrm>
        </p:spPr>
        <p:txBody>
          <a:bodyPr/>
          <a:lstStyle/>
          <a:p>
            <a:pPr eaLnBrk="1" hangingPunct="1"/>
            <a:r>
              <a:rPr lang="sv-SE" sz="3600" b="1" dirty="0"/>
              <a:t>Jämförelse tidigare år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541980"/>
            <a:ext cx="8280920" cy="4032448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sv-SE" sz="2400" i="1" dirty="0">
                <a:solidFill>
                  <a:schemeClr val="accent2"/>
                </a:solidFill>
              </a:rPr>
              <a:t>Mindre lärosäten</a:t>
            </a:r>
          </a:p>
        </p:txBody>
      </p:sp>
      <p:pic>
        <p:nvPicPr>
          <p:cNvPr id="5" name="Picture 2" descr="SUHF_logo_u_txt_pms3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04734"/>
            <a:ext cx="2051720" cy="676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6365C0A-9ECC-4EE1-AA7C-D8292DB212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9640604"/>
              </p:ext>
            </p:extLst>
          </p:nvPr>
        </p:nvGraphicFramePr>
        <p:xfrm>
          <a:off x="612000" y="1963144"/>
          <a:ext cx="792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18813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836712"/>
            <a:ext cx="8229600" cy="863947"/>
          </a:xfrm>
        </p:spPr>
        <p:txBody>
          <a:bodyPr/>
          <a:lstStyle/>
          <a:p>
            <a:pPr eaLnBrk="1" hangingPunct="1"/>
            <a:r>
              <a:rPr lang="sv-SE" sz="3600" b="1" dirty="0"/>
              <a:t>SUHF-statistik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988840"/>
            <a:ext cx="8280920" cy="4032448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sv-SE" sz="2400" i="1" dirty="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5" name="Picture 2" descr="SUHF_logo_u_txt_pms3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04734"/>
            <a:ext cx="2051720" cy="676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" name="Platshållare för innehåll 9"/>
          <p:cNvSpPr>
            <a:spLocks noGrp="1"/>
          </p:cNvSpPr>
          <p:nvPr>
            <p:ph sz="half" idx="1"/>
          </p:nvPr>
        </p:nvSpPr>
        <p:spPr>
          <a:xfrm>
            <a:off x="331912" y="1645196"/>
            <a:ext cx="4316288" cy="4525963"/>
          </a:xfrm>
        </p:spPr>
        <p:txBody>
          <a:bodyPr/>
          <a:lstStyle/>
          <a:p>
            <a:pPr>
              <a:buNone/>
            </a:pPr>
            <a:r>
              <a:rPr lang="sv-SE" dirty="0"/>
              <a:t>Statistik för 2010 finns</a:t>
            </a:r>
          </a:p>
          <a:p>
            <a:pPr>
              <a:buNone/>
            </a:pPr>
            <a:r>
              <a:rPr lang="sv-SE" dirty="0"/>
              <a:t>redovisad i rapporten </a:t>
            </a:r>
          </a:p>
          <a:p>
            <a:pPr>
              <a:buNone/>
            </a:pPr>
            <a:r>
              <a:rPr lang="sv-SE" sz="2400" i="1" dirty="0"/>
              <a:t>SUHF-modellen i verkligheten</a:t>
            </a:r>
          </a:p>
          <a:p>
            <a:pPr>
              <a:buNone/>
            </a:pPr>
            <a:endParaRPr lang="sv-SE" sz="2400" dirty="0"/>
          </a:p>
          <a:p>
            <a:pPr>
              <a:buNone/>
            </a:pPr>
            <a:r>
              <a:rPr lang="sv-SE" dirty="0"/>
              <a:t>Statistik för 2011-2019</a:t>
            </a:r>
            <a:r>
              <a:rPr lang="sv-SE" sz="2400" dirty="0"/>
              <a:t>: </a:t>
            </a:r>
          </a:p>
          <a:p>
            <a:pPr algn="ctr">
              <a:buNone/>
            </a:pPr>
            <a:r>
              <a:rPr lang="sv-SE" sz="2000" dirty="0"/>
              <a:t>https://suhf.se/arbetsgrupper/suhf-modellen-full-kostnadstackning/</a:t>
            </a:r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628800"/>
            <a:ext cx="4038600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60281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836712"/>
            <a:ext cx="8229600" cy="863947"/>
          </a:xfrm>
        </p:spPr>
        <p:txBody>
          <a:bodyPr/>
          <a:lstStyle/>
          <a:p>
            <a:pPr eaLnBrk="1" hangingPunct="1"/>
            <a:r>
              <a:rPr lang="sv-SE" sz="3600" b="1" dirty="0"/>
              <a:t>SUHF-statistik 2019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988840"/>
            <a:ext cx="8280920" cy="4032448"/>
          </a:xfrm>
        </p:spPr>
        <p:txBody>
          <a:bodyPr>
            <a:normAutofit/>
          </a:bodyPr>
          <a:lstStyle/>
          <a:p>
            <a:r>
              <a:rPr lang="sv-SE" sz="2400" i="1" dirty="0">
                <a:solidFill>
                  <a:srgbClr val="0070C0"/>
                </a:solidFill>
              </a:rPr>
              <a:t>Statistiken bygger på uppgifter från respektive lärosäte. </a:t>
            </a:r>
          </a:p>
          <a:p>
            <a:r>
              <a:rPr lang="sv-SE" sz="2400" i="1" dirty="0">
                <a:solidFill>
                  <a:srgbClr val="0070C0"/>
                </a:solidFill>
              </a:rPr>
              <a:t>Respektive lärosäte ansvarar för kvaliteten i uppgifterna.</a:t>
            </a:r>
          </a:p>
          <a:p>
            <a:r>
              <a:rPr lang="sv-SE" sz="2400" i="1" dirty="0">
                <a:solidFill>
                  <a:srgbClr val="0070C0"/>
                </a:solidFill>
              </a:rPr>
              <a:t>Andel indirekta kostnader 2019 =</a:t>
            </a:r>
          </a:p>
          <a:p>
            <a:r>
              <a:rPr lang="sv-SE" sz="2400" i="1" dirty="0">
                <a:solidFill>
                  <a:srgbClr val="0070C0"/>
                </a:solidFill>
              </a:rPr>
              <a:t>	budgeterade indirekta kostnader 2019/</a:t>
            </a:r>
          </a:p>
          <a:p>
            <a:r>
              <a:rPr lang="sv-SE" sz="2400" i="1" dirty="0">
                <a:solidFill>
                  <a:srgbClr val="0070C0"/>
                </a:solidFill>
              </a:rPr>
              <a:t>	verksamhetskostnader 2018.</a:t>
            </a:r>
          </a:p>
          <a:p>
            <a:r>
              <a:rPr lang="sv-SE" sz="2400" i="1" dirty="0">
                <a:solidFill>
                  <a:srgbClr val="0070C0"/>
                </a:solidFill>
              </a:rPr>
              <a:t>Endast stödverksamhetens lokalkostnader ingår i indirekta kostnader. Kärnverksamhetens lokalkostnader är direkta kostnader.</a:t>
            </a:r>
          </a:p>
        </p:txBody>
      </p:sp>
      <p:pic>
        <p:nvPicPr>
          <p:cNvPr id="5" name="Picture 2" descr="SUHF_logo_u_txt_pms3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04734"/>
            <a:ext cx="2051720" cy="676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83089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836712"/>
            <a:ext cx="8229600" cy="863947"/>
          </a:xfrm>
        </p:spPr>
        <p:txBody>
          <a:bodyPr>
            <a:normAutofit/>
          </a:bodyPr>
          <a:lstStyle/>
          <a:p>
            <a:pPr eaLnBrk="1" hangingPunct="1"/>
            <a:r>
              <a:rPr lang="sv-SE" sz="3600" b="1" dirty="0"/>
              <a:t>Procentsats för lönekostnadspålägg 2019</a:t>
            </a:r>
          </a:p>
        </p:txBody>
      </p:sp>
      <p:pic>
        <p:nvPicPr>
          <p:cNvPr id="5" name="Picture 2" descr="SUHF_logo_u_txt_pms3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04734"/>
            <a:ext cx="2051720" cy="676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6691180-D5CC-486D-A688-69BF54CD75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6623020"/>
              </p:ext>
            </p:extLst>
          </p:nvPr>
        </p:nvGraphicFramePr>
        <p:xfrm>
          <a:off x="323528" y="2069306"/>
          <a:ext cx="8496944" cy="4240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48999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836712"/>
            <a:ext cx="8229600" cy="863947"/>
          </a:xfrm>
        </p:spPr>
        <p:txBody>
          <a:bodyPr/>
          <a:lstStyle/>
          <a:p>
            <a:pPr eaLnBrk="1" hangingPunct="1"/>
            <a:r>
              <a:rPr lang="sv-SE" sz="3600" b="1" dirty="0"/>
              <a:t>Andel indirekta kostnader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667692"/>
            <a:ext cx="8280920" cy="4032448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sv-SE" sz="2400" i="1" dirty="0">
                <a:solidFill>
                  <a:schemeClr val="accent2"/>
                </a:solidFill>
              </a:rPr>
              <a:t>Indirekta kostnader i förhållande till totala verksamhetskostnader</a:t>
            </a:r>
          </a:p>
          <a:p>
            <a:pPr marL="0" indent="0" eaLnBrk="1" hangingPunct="1">
              <a:buNone/>
            </a:pPr>
            <a:endParaRPr lang="sv-SE" sz="2400" i="1" dirty="0">
              <a:solidFill>
                <a:schemeClr val="accent2"/>
              </a:solidFill>
            </a:endParaRPr>
          </a:p>
        </p:txBody>
      </p:sp>
      <p:pic>
        <p:nvPicPr>
          <p:cNvPr id="5" name="Picture 2" descr="SUHF_logo_u_txt_pms3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04734"/>
            <a:ext cx="2051720" cy="676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aphicFrame>
        <p:nvGraphicFramePr>
          <p:cNvPr id="3" name="Tabel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8123697"/>
              </p:ext>
            </p:extLst>
          </p:nvPr>
        </p:nvGraphicFramePr>
        <p:xfrm>
          <a:off x="766302" y="2232637"/>
          <a:ext cx="7539388" cy="85344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018456">
                  <a:extLst>
                    <a:ext uri="{9D8B030D-6E8A-4147-A177-3AD203B41FA5}">
                      <a16:colId xmlns:a16="http://schemas.microsoft.com/office/drawing/2014/main" val="1178642573"/>
                    </a:ext>
                  </a:extLst>
                </a:gridCol>
                <a:gridCol w="724548">
                  <a:extLst>
                    <a:ext uri="{9D8B030D-6E8A-4147-A177-3AD203B41FA5}">
                      <a16:colId xmlns:a16="http://schemas.microsoft.com/office/drawing/2014/main" val="3787012299"/>
                    </a:ext>
                  </a:extLst>
                </a:gridCol>
                <a:gridCol w="724548">
                  <a:extLst>
                    <a:ext uri="{9D8B030D-6E8A-4147-A177-3AD203B41FA5}">
                      <a16:colId xmlns:a16="http://schemas.microsoft.com/office/drawing/2014/main" val="1368319711"/>
                    </a:ext>
                  </a:extLst>
                </a:gridCol>
                <a:gridCol w="724548">
                  <a:extLst>
                    <a:ext uri="{9D8B030D-6E8A-4147-A177-3AD203B41FA5}">
                      <a16:colId xmlns:a16="http://schemas.microsoft.com/office/drawing/2014/main" val="3642510665"/>
                    </a:ext>
                  </a:extLst>
                </a:gridCol>
                <a:gridCol w="724548">
                  <a:extLst>
                    <a:ext uri="{9D8B030D-6E8A-4147-A177-3AD203B41FA5}">
                      <a16:colId xmlns:a16="http://schemas.microsoft.com/office/drawing/2014/main" val="3896333040"/>
                    </a:ext>
                  </a:extLst>
                </a:gridCol>
                <a:gridCol w="724548">
                  <a:extLst>
                    <a:ext uri="{9D8B030D-6E8A-4147-A177-3AD203B41FA5}">
                      <a16:colId xmlns:a16="http://schemas.microsoft.com/office/drawing/2014/main" val="880319383"/>
                    </a:ext>
                  </a:extLst>
                </a:gridCol>
                <a:gridCol w="724548">
                  <a:extLst>
                    <a:ext uri="{9D8B030D-6E8A-4147-A177-3AD203B41FA5}">
                      <a16:colId xmlns:a16="http://schemas.microsoft.com/office/drawing/2014/main" val="2985053700"/>
                    </a:ext>
                  </a:extLst>
                </a:gridCol>
                <a:gridCol w="724548">
                  <a:extLst>
                    <a:ext uri="{9D8B030D-6E8A-4147-A177-3AD203B41FA5}">
                      <a16:colId xmlns:a16="http://schemas.microsoft.com/office/drawing/2014/main" val="1489391557"/>
                    </a:ext>
                  </a:extLst>
                </a:gridCol>
                <a:gridCol w="724548">
                  <a:extLst>
                    <a:ext uri="{9D8B030D-6E8A-4147-A177-3AD203B41FA5}">
                      <a16:colId xmlns:a16="http://schemas.microsoft.com/office/drawing/2014/main" val="1107211927"/>
                    </a:ext>
                  </a:extLst>
                </a:gridCol>
                <a:gridCol w="724548">
                  <a:extLst>
                    <a:ext uri="{9D8B030D-6E8A-4147-A177-3AD203B41FA5}">
                      <a16:colId xmlns:a16="http://schemas.microsoft.com/office/drawing/2014/main" val="3186667803"/>
                    </a:ext>
                  </a:extLst>
                </a:gridCol>
              </a:tblGrid>
              <a:tr h="167042">
                <a:tc>
                  <a:txBody>
                    <a:bodyPr/>
                    <a:lstStyle/>
                    <a:p>
                      <a:pPr algn="l" fontAlgn="b"/>
                      <a:endParaRPr lang="sv-SE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2011</a:t>
                      </a:r>
                      <a:endParaRPr lang="sv-SE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2012</a:t>
                      </a:r>
                      <a:endParaRPr lang="sv-SE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2013</a:t>
                      </a:r>
                      <a:endParaRPr lang="sv-SE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2014</a:t>
                      </a:r>
                      <a:endParaRPr lang="sv-SE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2015</a:t>
                      </a:r>
                      <a:endParaRPr lang="sv-SE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2016</a:t>
                      </a:r>
                      <a:endParaRPr lang="sv-SE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2017</a:t>
                      </a:r>
                      <a:endParaRPr lang="sv-SE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2018</a:t>
                      </a:r>
                      <a:endParaRPr lang="sv-SE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2019</a:t>
                      </a:r>
                      <a:endParaRPr lang="sv-SE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52670113"/>
                  </a:ext>
                </a:extLst>
              </a:tr>
              <a:tr h="167042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</a:rPr>
                        <a:t>Utbildning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34,3%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34,5%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34,1%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33,8%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33,3%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33,5%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33,2%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31,7%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31,7%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511549792"/>
                  </a:ext>
                </a:extLst>
              </a:tr>
              <a:tr h="167042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</a:rPr>
                        <a:t>Forskning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20,2%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20,5%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19,9%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19,8%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20,1%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19,6%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19,5%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18,6%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19,8%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431626734"/>
                  </a:ext>
                </a:extLst>
              </a:tr>
              <a:tr h="167042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</a:rPr>
                        <a:t>Totalt</a:t>
                      </a:r>
                      <a:endParaRPr lang="sv-SE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26,3%</a:t>
                      </a:r>
                      <a:endParaRPr lang="sv-SE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26,5%</a:t>
                      </a:r>
                      <a:endParaRPr lang="sv-SE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25,9%</a:t>
                      </a:r>
                      <a:endParaRPr lang="sv-SE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25,6%</a:t>
                      </a:r>
                      <a:endParaRPr lang="sv-SE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25,5%</a:t>
                      </a:r>
                      <a:endParaRPr lang="sv-SE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25,2%</a:t>
                      </a:r>
                      <a:endParaRPr lang="sv-SE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25,0%</a:t>
                      </a:r>
                      <a:endParaRPr lang="sv-SE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23,8%</a:t>
                      </a:r>
                      <a:endParaRPr lang="sv-SE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24,8%</a:t>
                      </a:r>
                      <a:endParaRPr lang="sv-SE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379741564"/>
                  </a:ext>
                </a:extLst>
              </a:tr>
            </a:tbl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C419A44F-8270-4044-9497-B2368E27E5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4001865"/>
              </p:ext>
            </p:extLst>
          </p:nvPr>
        </p:nvGraphicFramePr>
        <p:xfrm>
          <a:off x="1437196" y="3524397"/>
          <a:ext cx="6197600" cy="2862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9896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836712"/>
            <a:ext cx="8229600" cy="863947"/>
          </a:xfrm>
        </p:spPr>
        <p:txBody>
          <a:bodyPr/>
          <a:lstStyle/>
          <a:p>
            <a:pPr eaLnBrk="1" hangingPunct="1"/>
            <a:r>
              <a:rPr lang="sv-SE" sz="3600" b="1" dirty="0"/>
              <a:t>Andel indirekta kostnader 2019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7077" y="1513150"/>
            <a:ext cx="8280920" cy="4032448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sv-SE" sz="2400" i="1" dirty="0">
                <a:solidFill>
                  <a:schemeClr val="accent2"/>
                </a:solidFill>
              </a:rPr>
              <a:t>Totalt</a:t>
            </a:r>
          </a:p>
          <a:p>
            <a:pPr marL="0" indent="0" eaLnBrk="1" hangingPunct="1">
              <a:buNone/>
            </a:pPr>
            <a:endParaRPr lang="sv-SE" sz="2400" i="1" dirty="0">
              <a:solidFill>
                <a:schemeClr val="accent2"/>
              </a:solidFill>
            </a:endParaRPr>
          </a:p>
        </p:txBody>
      </p:sp>
      <p:pic>
        <p:nvPicPr>
          <p:cNvPr id="5" name="Picture 2" descr="SUHF_logo_u_txt_pms3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04734"/>
            <a:ext cx="2051720" cy="676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154BACD-01F4-42E2-9A26-B0139DD797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7721608"/>
              </p:ext>
            </p:extLst>
          </p:nvPr>
        </p:nvGraphicFramePr>
        <p:xfrm>
          <a:off x="589261" y="1938991"/>
          <a:ext cx="792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63902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836712"/>
            <a:ext cx="8229600" cy="863947"/>
          </a:xfrm>
        </p:spPr>
        <p:txBody>
          <a:bodyPr/>
          <a:lstStyle/>
          <a:p>
            <a:pPr eaLnBrk="1" hangingPunct="1"/>
            <a:r>
              <a:rPr lang="sv-SE" sz="3600" b="1" dirty="0"/>
              <a:t>Jämförelse tidigare år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6224" y="1513150"/>
            <a:ext cx="8280920" cy="4032448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sv-SE" sz="2400" i="1" dirty="0">
                <a:solidFill>
                  <a:schemeClr val="accent2"/>
                </a:solidFill>
              </a:rPr>
              <a:t>10 största lärosäten – total omsättning</a:t>
            </a:r>
          </a:p>
          <a:p>
            <a:pPr marL="0" indent="0" algn="ctr" eaLnBrk="1" hangingPunct="1">
              <a:buNone/>
            </a:pPr>
            <a:endParaRPr lang="sv-SE" sz="2400" i="1" dirty="0">
              <a:solidFill>
                <a:schemeClr val="accent2"/>
              </a:solidFill>
            </a:endParaRPr>
          </a:p>
        </p:txBody>
      </p:sp>
      <p:pic>
        <p:nvPicPr>
          <p:cNvPr id="5" name="Picture 2" descr="SUHF_logo_u_txt_pms3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04734"/>
            <a:ext cx="2051720" cy="676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1B659333-726D-4C83-ABD5-0F8D102BCE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3284990"/>
              </p:ext>
            </p:extLst>
          </p:nvPr>
        </p:nvGraphicFramePr>
        <p:xfrm>
          <a:off x="622344" y="1988840"/>
          <a:ext cx="792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77713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836712"/>
            <a:ext cx="8229600" cy="863947"/>
          </a:xfrm>
        </p:spPr>
        <p:txBody>
          <a:bodyPr/>
          <a:lstStyle/>
          <a:p>
            <a:pPr eaLnBrk="1" hangingPunct="1"/>
            <a:r>
              <a:rPr lang="sv-SE" sz="3600" b="1" dirty="0"/>
              <a:t>Jämförelse tidigare år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541980"/>
            <a:ext cx="8280920" cy="4032448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sv-SE" sz="2400" i="1" dirty="0">
                <a:solidFill>
                  <a:schemeClr val="accent2"/>
                </a:solidFill>
              </a:rPr>
              <a:t>Övriga större lärosäten</a:t>
            </a:r>
          </a:p>
        </p:txBody>
      </p:sp>
      <p:pic>
        <p:nvPicPr>
          <p:cNvPr id="5" name="Picture 2" descr="SUHF_logo_u_txt_pms3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04734"/>
            <a:ext cx="2051720" cy="676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CB84FEE3-C550-446A-AAE6-3DD56B5D6C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9219615"/>
              </p:ext>
            </p:extLst>
          </p:nvPr>
        </p:nvGraphicFramePr>
        <p:xfrm>
          <a:off x="737138" y="1951112"/>
          <a:ext cx="792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50171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836712"/>
            <a:ext cx="8229600" cy="863947"/>
          </a:xfrm>
        </p:spPr>
        <p:txBody>
          <a:bodyPr/>
          <a:lstStyle/>
          <a:p>
            <a:pPr eaLnBrk="1" hangingPunct="1"/>
            <a:r>
              <a:rPr lang="sv-SE" sz="3600" b="1" dirty="0"/>
              <a:t>Jämförelse tidigare år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541980"/>
            <a:ext cx="8280920" cy="4032448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sv-SE" sz="2400" i="1" dirty="0">
                <a:solidFill>
                  <a:schemeClr val="accent2"/>
                </a:solidFill>
              </a:rPr>
              <a:t>Mindre lärosäten</a:t>
            </a:r>
          </a:p>
        </p:txBody>
      </p:sp>
      <p:pic>
        <p:nvPicPr>
          <p:cNvPr id="5" name="Picture 2" descr="SUHF_logo_u_txt_pms3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04734"/>
            <a:ext cx="2051720" cy="676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24FC66C-0F41-451A-BCED-B1EF3E7904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7820253"/>
              </p:ext>
            </p:extLst>
          </p:nvPr>
        </p:nvGraphicFramePr>
        <p:xfrm>
          <a:off x="622344" y="2060848"/>
          <a:ext cx="792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262771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2459</TotalTime>
  <Words>216</Words>
  <Application>Microsoft Office PowerPoint</Application>
  <PresentationFormat>Bildspel på skärmen (4:3)</PresentationFormat>
  <Paragraphs>91</Paragraphs>
  <Slides>19</Slides>
  <Notes>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Office-tema</vt:lpstr>
      <vt:lpstr>Lärosätenas indirekta kostnader SUHF-statistiken 2019</vt:lpstr>
      <vt:lpstr>SUHF-statistik</vt:lpstr>
      <vt:lpstr>SUHF-statistik 2019</vt:lpstr>
      <vt:lpstr>Procentsats för lönekostnadspålägg 2019</vt:lpstr>
      <vt:lpstr>Andel indirekta kostnader</vt:lpstr>
      <vt:lpstr>Andel indirekta kostnader 2019</vt:lpstr>
      <vt:lpstr>Jämförelse tidigare år</vt:lpstr>
      <vt:lpstr>Jämförelse tidigare år</vt:lpstr>
      <vt:lpstr>Jämförelse tidigare år</vt:lpstr>
      <vt:lpstr>Andel indirekta kostnader 2019</vt:lpstr>
      <vt:lpstr>Andel indirekta kostnader 2019</vt:lpstr>
      <vt:lpstr>Jämförelse tidigare år</vt:lpstr>
      <vt:lpstr>Jämförelse tidigare år</vt:lpstr>
      <vt:lpstr>Jämförelse tidigare år</vt:lpstr>
      <vt:lpstr>Andel indirekta kostnader 2019</vt:lpstr>
      <vt:lpstr>Andel indirekta kostnader 2019</vt:lpstr>
      <vt:lpstr>Jämförelse tidigare år</vt:lpstr>
      <vt:lpstr>Jämförelse tidigare år</vt:lpstr>
      <vt:lpstr>Jämförelse tidigare år</vt:lpstr>
    </vt:vector>
  </TitlesOfParts>
  <Company>Lunds Universitet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Bild 1</dc:title>
  <dc:creator>irev-akm</dc:creator>
  <cp:lastModifiedBy>Lars Alberius</cp:lastModifiedBy>
  <cp:revision>299</cp:revision>
  <dcterms:created xsi:type="dcterms:W3CDTF">2010-09-26T16:26:43Z</dcterms:created>
  <dcterms:modified xsi:type="dcterms:W3CDTF">2020-02-11T12:31:05Z</dcterms:modified>
</cp:coreProperties>
</file>