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09" r:id="rId2"/>
    <p:sldId id="439" r:id="rId3"/>
    <p:sldId id="428" r:id="rId4"/>
    <p:sldId id="429" r:id="rId5"/>
    <p:sldId id="430" r:id="rId6"/>
    <p:sldId id="433" r:id="rId7"/>
    <p:sldId id="435" r:id="rId8"/>
    <p:sldId id="470" r:id="rId9"/>
    <p:sldId id="471" r:id="rId10"/>
    <p:sldId id="472" r:id="rId11"/>
    <p:sldId id="475" r:id="rId12"/>
    <p:sldId id="473" r:id="rId13"/>
    <p:sldId id="436" r:id="rId14"/>
    <p:sldId id="437" r:id="rId15"/>
    <p:sldId id="466" r:id="rId16"/>
    <p:sldId id="474" r:id="rId17"/>
    <p:sldId id="438" r:id="rId18"/>
    <p:sldId id="467" r:id="rId19"/>
    <p:sldId id="468" r:id="rId20"/>
    <p:sldId id="469" r:id="rId21"/>
  </p:sldIdLst>
  <p:sldSz cx="9144000" cy="6858000" type="screen4x3"/>
  <p:notesSz cx="7010400" cy="9296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12" autoAdjust="0"/>
    <p:restoredTop sz="94675" autoAdjust="0"/>
  </p:normalViewPr>
  <p:slideViewPr>
    <p:cSldViewPr>
      <p:cViewPr varScale="1">
        <p:scale>
          <a:sx n="117" d="100"/>
          <a:sy n="117" d="100"/>
        </p:scale>
        <p:origin x="96" y="31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5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7.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7.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7.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'[LKP-nivå 2020 jmf Arbetsgivarverkets genomsnitt.xlsx]Blad1'!$A$2</c:f>
              <c:strCache>
                <c:ptCount val="1"/>
                <c:pt idx="0">
                  <c:v>Lärosäte</c:v>
                </c:pt>
              </c:strCache>
            </c:strRef>
          </c:tx>
          <c:spPr>
            <a:solidFill>
              <a:schemeClr val="accent1"/>
            </a:solidFill>
            <a:ln>
              <a:noFill/>
            </a:ln>
            <a:effectLst/>
          </c:spPr>
          <c:invertIfNegative val="0"/>
          <c:cat>
            <c:strRef>
              <c:f>'[LKP-nivå 2020 jmf Arbetsgivarverkets genomsnitt.xlsx]Blad1'!$B$1:$AG$1</c:f>
              <c:strCache>
                <c:ptCount val="32"/>
                <c:pt idx="0">
                  <c:v>BTH</c:v>
                </c:pt>
                <c:pt idx="1">
                  <c:v>CTH</c:v>
                </c:pt>
                <c:pt idx="2">
                  <c:v>FHS</c:v>
                </c:pt>
                <c:pt idx="3">
                  <c:v>GIH</c:v>
                </c:pt>
                <c:pt idx="4">
                  <c:v>GU</c:v>
                </c:pt>
                <c:pt idx="5">
                  <c:v>HB</c:v>
                </c:pt>
                <c:pt idx="6">
                  <c:v>HDA</c:v>
                </c:pt>
                <c:pt idx="7">
                  <c:v>HH</c:v>
                </c:pt>
                <c:pt idx="8">
                  <c:v>HIG</c:v>
                </c:pt>
                <c:pt idx="9">
                  <c:v>HJ</c:v>
                </c:pt>
                <c:pt idx="10">
                  <c:v>HKR</c:v>
                </c:pt>
                <c:pt idx="11">
                  <c:v>HS</c:v>
                </c:pt>
                <c:pt idx="12">
                  <c:v>HV</c:v>
                </c:pt>
                <c:pt idx="13">
                  <c:v>KAU</c:v>
                </c:pt>
                <c:pt idx="14">
                  <c:v>KF</c:v>
                </c:pt>
                <c:pt idx="15">
                  <c:v>KI</c:v>
                </c:pt>
                <c:pt idx="16">
                  <c:v>KMH</c:v>
                </c:pt>
                <c:pt idx="17">
                  <c:v>KTH</c:v>
                </c:pt>
                <c:pt idx="18">
                  <c:v>LIU</c:v>
                </c:pt>
                <c:pt idx="19">
                  <c:v>LNU</c:v>
                </c:pt>
                <c:pt idx="20">
                  <c:v>LTU</c:v>
                </c:pt>
                <c:pt idx="21">
                  <c:v>LU</c:v>
                </c:pt>
                <c:pt idx="22">
                  <c:v>MAU</c:v>
                </c:pt>
                <c:pt idx="23">
                  <c:v>MDH</c:v>
                </c:pt>
                <c:pt idx="24">
                  <c:v>MIU</c:v>
                </c:pt>
                <c:pt idx="25">
                  <c:v>ORU</c:v>
                </c:pt>
                <c:pt idx="26">
                  <c:v>SH</c:v>
                </c:pt>
                <c:pt idx="27">
                  <c:v>SKH</c:v>
                </c:pt>
                <c:pt idx="28">
                  <c:v>SLU</c:v>
                </c:pt>
                <c:pt idx="29">
                  <c:v>SU</c:v>
                </c:pt>
                <c:pt idx="30">
                  <c:v>UMU</c:v>
                </c:pt>
                <c:pt idx="31">
                  <c:v>UU</c:v>
                </c:pt>
              </c:strCache>
            </c:strRef>
          </c:cat>
          <c:val>
            <c:numRef>
              <c:f>'[LKP-nivå 2020 jmf Arbetsgivarverkets genomsnitt.xlsx]Blad1'!$B$2:$AG$2</c:f>
              <c:numCache>
                <c:formatCode>0.000</c:formatCode>
                <c:ptCount val="32"/>
                <c:pt idx="0">
                  <c:v>54.7</c:v>
                </c:pt>
                <c:pt idx="1">
                  <c:v>55</c:v>
                </c:pt>
                <c:pt idx="2">
                  <c:v>54.091999999999999</c:v>
                </c:pt>
                <c:pt idx="3">
                  <c:v>50.161000000000001</c:v>
                </c:pt>
                <c:pt idx="4">
                  <c:v>51.3</c:v>
                </c:pt>
                <c:pt idx="5">
                  <c:v>50.752000000000002</c:v>
                </c:pt>
                <c:pt idx="6">
                  <c:v>52.231999999999999</c:v>
                </c:pt>
                <c:pt idx="7">
                  <c:v>53.533999999999999</c:v>
                </c:pt>
                <c:pt idx="8">
                  <c:v>52.207000000000001</c:v>
                </c:pt>
                <c:pt idx="9">
                  <c:v>51.46</c:v>
                </c:pt>
                <c:pt idx="10">
                  <c:v>54.03</c:v>
                </c:pt>
                <c:pt idx="11">
                  <c:v>53.271000000000001</c:v>
                </c:pt>
                <c:pt idx="12">
                  <c:v>50.204999999999998</c:v>
                </c:pt>
                <c:pt idx="13">
                  <c:v>51.941000000000003</c:v>
                </c:pt>
                <c:pt idx="14">
                  <c:v>48.755000000000003</c:v>
                </c:pt>
                <c:pt idx="15">
                  <c:v>53.16</c:v>
                </c:pt>
                <c:pt idx="16">
                  <c:v>47.936999999999998</c:v>
                </c:pt>
                <c:pt idx="17">
                  <c:v>52.347999999999999</c:v>
                </c:pt>
                <c:pt idx="18">
                  <c:v>53.2</c:v>
                </c:pt>
                <c:pt idx="19">
                  <c:v>52.5</c:v>
                </c:pt>
                <c:pt idx="20">
                  <c:v>53.32</c:v>
                </c:pt>
                <c:pt idx="21">
                  <c:v>52</c:v>
                </c:pt>
                <c:pt idx="22">
                  <c:v>51.86</c:v>
                </c:pt>
                <c:pt idx="23">
                  <c:v>50.95</c:v>
                </c:pt>
                <c:pt idx="24">
                  <c:v>55.88</c:v>
                </c:pt>
                <c:pt idx="25">
                  <c:v>52</c:v>
                </c:pt>
                <c:pt idx="26">
                  <c:v>52.252000000000002</c:v>
                </c:pt>
                <c:pt idx="27">
                  <c:v>50</c:v>
                </c:pt>
                <c:pt idx="28">
                  <c:v>52.5</c:v>
                </c:pt>
                <c:pt idx="29">
                  <c:v>52.851999999999997</c:v>
                </c:pt>
                <c:pt idx="30">
                  <c:v>50.3</c:v>
                </c:pt>
                <c:pt idx="31">
                  <c:v>52</c:v>
                </c:pt>
              </c:numCache>
            </c:numRef>
          </c:val>
          <c:extLst>
            <c:ext xmlns:c16="http://schemas.microsoft.com/office/drawing/2014/chart" uri="{C3380CC4-5D6E-409C-BE32-E72D297353CC}">
              <c16:uniqueId val="{00000000-E1B6-4246-8B6C-2B433692963E}"/>
            </c:ext>
          </c:extLst>
        </c:ser>
        <c:dLbls>
          <c:showLegendKey val="0"/>
          <c:showVal val="0"/>
          <c:showCatName val="0"/>
          <c:showSerName val="0"/>
          <c:showPercent val="0"/>
          <c:showBubbleSize val="0"/>
        </c:dLbls>
        <c:gapWidth val="247"/>
        <c:axId val="1636605904"/>
        <c:axId val="1499410272"/>
      </c:barChart>
      <c:lineChart>
        <c:grouping val="standard"/>
        <c:varyColors val="0"/>
        <c:ser>
          <c:idx val="1"/>
          <c:order val="1"/>
          <c:tx>
            <c:strRef>
              <c:f>'[LKP-nivå 2020 jmf Arbetsgivarverkets genomsnitt.xlsx]Blad1'!$A$3</c:f>
              <c:strCache>
                <c:ptCount val="1"/>
                <c:pt idx="0">
                  <c:v>2020 års genomsnitt 51,83 (enligt Arbetsgivarverket)</c:v>
                </c:pt>
              </c:strCache>
            </c:strRef>
          </c:tx>
          <c:spPr>
            <a:ln w="22225" cap="rnd">
              <a:solidFill>
                <a:schemeClr val="accent2"/>
              </a:solidFill>
              <a:round/>
            </a:ln>
            <a:effectLst/>
          </c:spPr>
          <c:marker>
            <c:symbol val="none"/>
          </c:marker>
          <c:cat>
            <c:strRef>
              <c:f>'[LKP-nivå 2020 jmf Arbetsgivarverkets genomsnitt.xlsx]Blad1'!$B$1:$C$1</c:f>
              <c:strCache>
                <c:ptCount val="2"/>
                <c:pt idx="0">
                  <c:v>BTH</c:v>
                </c:pt>
                <c:pt idx="1">
                  <c:v>CTH</c:v>
                </c:pt>
              </c:strCache>
            </c:strRef>
          </c:cat>
          <c:val>
            <c:numRef>
              <c:f>'[LKP-nivå 2020 jmf Arbetsgivarverkets genomsnitt.xlsx]Blad1'!$B$3:$AG$3</c:f>
              <c:numCache>
                <c:formatCode>General</c:formatCode>
                <c:ptCount val="32"/>
                <c:pt idx="0">
                  <c:v>51.83</c:v>
                </c:pt>
                <c:pt idx="1">
                  <c:v>51.83</c:v>
                </c:pt>
                <c:pt idx="2">
                  <c:v>51.83</c:v>
                </c:pt>
                <c:pt idx="3">
                  <c:v>51.83</c:v>
                </c:pt>
                <c:pt idx="4">
                  <c:v>51.83</c:v>
                </c:pt>
                <c:pt idx="5">
                  <c:v>51.83</c:v>
                </c:pt>
                <c:pt idx="6">
                  <c:v>51.83</c:v>
                </c:pt>
                <c:pt idx="7">
                  <c:v>51.83</c:v>
                </c:pt>
                <c:pt idx="8">
                  <c:v>51.83</c:v>
                </c:pt>
                <c:pt idx="9">
                  <c:v>51.83</c:v>
                </c:pt>
                <c:pt idx="10">
                  <c:v>51.83</c:v>
                </c:pt>
                <c:pt idx="11">
                  <c:v>51.83</c:v>
                </c:pt>
                <c:pt idx="12">
                  <c:v>51.83</c:v>
                </c:pt>
                <c:pt idx="13">
                  <c:v>51.83</c:v>
                </c:pt>
                <c:pt idx="14">
                  <c:v>51.83</c:v>
                </c:pt>
                <c:pt idx="15">
                  <c:v>51.83</c:v>
                </c:pt>
                <c:pt idx="16">
                  <c:v>51.83</c:v>
                </c:pt>
                <c:pt idx="17">
                  <c:v>51.83</c:v>
                </c:pt>
                <c:pt idx="18">
                  <c:v>51.83</c:v>
                </c:pt>
                <c:pt idx="19">
                  <c:v>51.83</c:v>
                </c:pt>
                <c:pt idx="20">
                  <c:v>51.83</c:v>
                </c:pt>
                <c:pt idx="21">
                  <c:v>51.83</c:v>
                </c:pt>
                <c:pt idx="22">
                  <c:v>51.83</c:v>
                </c:pt>
                <c:pt idx="23">
                  <c:v>51.83</c:v>
                </c:pt>
                <c:pt idx="24">
                  <c:v>51.83</c:v>
                </c:pt>
                <c:pt idx="25">
                  <c:v>51.83</c:v>
                </c:pt>
                <c:pt idx="26">
                  <c:v>51.83</c:v>
                </c:pt>
                <c:pt idx="27">
                  <c:v>51.83</c:v>
                </c:pt>
                <c:pt idx="28">
                  <c:v>51.83</c:v>
                </c:pt>
                <c:pt idx="29">
                  <c:v>51.83</c:v>
                </c:pt>
                <c:pt idx="30">
                  <c:v>51.83</c:v>
                </c:pt>
                <c:pt idx="31">
                  <c:v>51.83</c:v>
                </c:pt>
              </c:numCache>
            </c:numRef>
          </c:val>
          <c:smooth val="0"/>
          <c:extLst>
            <c:ext xmlns:c16="http://schemas.microsoft.com/office/drawing/2014/chart" uri="{C3380CC4-5D6E-409C-BE32-E72D297353CC}">
              <c16:uniqueId val="{00000001-E1B6-4246-8B6C-2B433692963E}"/>
            </c:ext>
          </c:extLst>
        </c:ser>
        <c:ser>
          <c:idx val="2"/>
          <c:order val="2"/>
          <c:tx>
            <c:strRef>
              <c:f>'[LKP-nivå 2020 jmf Arbetsgivarverkets genomsnitt.xlsx]Blad1'!$A$4</c:f>
              <c:strCache>
                <c:ptCount val="1"/>
                <c:pt idx="0">
                  <c:v>Genomsnitt lärosäten 52,147</c:v>
                </c:pt>
              </c:strCache>
            </c:strRef>
          </c:tx>
          <c:spPr>
            <a:ln w="22225" cap="rnd">
              <a:solidFill>
                <a:schemeClr val="accent3"/>
              </a:solidFill>
              <a:round/>
            </a:ln>
            <a:effectLst/>
          </c:spPr>
          <c:marker>
            <c:symbol val="none"/>
          </c:marker>
          <c:val>
            <c:numRef>
              <c:f>'[LKP-nivå 2020 jmf Arbetsgivarverkets genomsnitt.xlsx]Blad1'!$B$4:$AG$4</c:f>
              <c:numCache>
                <c:formatCode>0.000</c:formatCode>
                <c:ptCount val="32"/>
                <c:pt idx="0">
                  <c:v>52.146843749999995</c:v>
                </c:pt>
                <c:pt idx="1">
                  <c:v>52.146843749999995</c:v>
                </c:pt>
                <c:pt idx="2">
                  <c:v>52.146843749999995</c:v>
                </c:pt>
                <c:pt idx="3">
                  <c:v>52.146843749999995</c:v>
                </c:pt>
                <c:pt idx="4">
                  <c:v>52.146843749999995</c:v>
                </c:pt>
                <c:pt idx="5">
                  <c:v>52.146843749999995</c:v>
                </c:pt>
                <c:pt idx="6">
                  <c:v>52.146843749999995</c:v>
                </c:pt>
                <c:pt idx="7">
                  <c:v>52.146843749999995</c:v>
                </c:pt>
                <c:pt idx="8">
                  <c:v>52.146843749999995</c:v>
                </c:pt>
                <c:pt idx="9">
                  <c:v>52.146843749999995</c:v>
                </c:pt>
                <c:pt idx="10">
                  <c:v>52.146843749999995</c:v>
                </c:pt>
                <c:pt idx="11">
                  <c:v>52.146843749999995</c:v>
                </c:pt>
                <c:pt idx="12">
                  <c:v>52.146843749999995</c:v>
                </c:pt>
                <c:pt idx="13">
                  <c:v>52.146843749999995</c:v>
                </c:pt>
                <c:pt idx="14">
                  <c:v>52.146843749999995</c:v>
                </c:pt>
                <c:pt idx="15">
                  <c:v>52.146843749999995</c:v>
                </c:pt>
                <c:pt idx="16">
                  <c:v>52.146843749999995</c:v>
                </c:pt>
                <c:pt idx="17">
                  <c:v>52.146843749999995</c:v>
                </c:pt>
                <c:pt idx="18">
                  <c:v>52.146843749999995</c:v>
                </c:pt>
                <c:pt idx="19">
                  <c:v>52.146843749999995</c:v>
                </c:pt>
                <c:pt idx="20">
                  <c:v>52.146843749999995</c:v>
                </c:pt>
                <c:pt idx="21">
                  <c:v>52.146843749999995</c:v>
                </c:pt>
                <c:pt idx="22">
                  <c:v>52.146843749999995</c:v>
                </c:pt>
                <c:pt idx="23">
                  <c:v>52.146843749999995</c:v>
                </c:pt>
                <c:pt idx="24">
                  <c:v>52.146843749999995</c:v>
                </c:pt>
                <c:pt idx="25">
                  <c:v>52.146843749999995</c:v>
                </c:pt>
                <c:pt idx="26">
                  <c:v>52.146843749999995</c:v>
                </c:pt>
                <c:pt idx="27">
                  <c:v>52.146843749999995</c:v>
                </c:pt>
                <c:pt idx="28">
                  <c:v>52.146843749999995</c:v>
                </c:pt>
                <c:pt idx="29">
                  <c:v>52.146843749999995</c:v>
                </c:pt>
                <c:pt idx="30">
                  <c:v>52.146843749999995</c:v>
                </c:pt>
                <c:pt idx="31">
                  <c:v>52.146843749999995</c:v>
                </c:pt>
              </c:numCache>
            </c:numRef>
          </c:val>
          <c:smooth val="0"/>
          <c:extLst>
            <c:ext xmlns:c16="http://schemas.microsoft.com/office/drawing/2014/chart" uri="{C3380CC4-5D6E-409C-BE32-E72D297353CC}">
              <c16:uniqueId val="{00000002-E1B6-4246-8B6C-2B433692963E}"/>
            </c:ext>
          </c:extLst>
        </c:ser>
        <c:dLbls>
          <c:showLegendKey val="0"/>
          <c:showVal val="0"/>
          <c:showCatName val="0"/>
          <c:showSerName val="0"/>
          <c:showPercent val="0"/>
          <c:showBubbleSize val="0"/>
        </c:dLbls>
        <c:marker val="1"/>
        <c:smooth val="0"/>
        <c:axId val="1636605904"/>
        <c:axId val="1499410272"/>
      </c:lineChart>
      <c:catAx>
        <c:axId val="16366059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sv-SE"/>
          </a:p>
        </c:txPr>
        <c:crossAx val="1499410272"/>
        <c:crosses val="autoZero"/>
        <c:auto val="1"/>
        <c:lblAlgn val="ctr"/>
        <c:lblOffset val="100"/>
        <c:noMultiLvlLbl val="0"/>
      </c:catAx>
      <c:valAx>
        <c:axId val="1499410272"/>
        <c:scaling>
          <c:orientation val="minMax"/>
          <c:max val="60"/>
          <c:min val="45"/>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sv-SE"/>
          </a:p>
        </c:txPr>
        <c:crossAx val="1636605904"/>
        <c:crosses val="autoZero"/>
        <c:crossBetween val="between"/>
        <c:majorUnit val="5"/>
      </c:valAx>
      <c:spPr>
        <a:pattFill prst="ltDnDiag">
          <a:fgClr>
            <a:schemeClr val="dk1">
              <a:lumMod val="15000"/>
              <a:lumOff val="85000"/>
            </a:schemeClr>
          </a:fgClr>
          <a:bgClr>
            <a:schemeClr val="lt1"/>
          </a:bgClr>
        </a:patt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[SUHF_Sammanställning_2020_V7.xlsm]Indirekta 2020!Pivottabell6</c:name>
    <c:fmtId val="2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'Indirekta 2020'!$B$3:$B$4</c:f>
              <c:strCache>
                <c:ptCount val="1"/>
                <c:pt idx="0">
                  <c:v>2020</c:v>
                </c:pt>
              </c:strCache>
            </c:strRef>
          </c:tx>
          <c:spPr>
            <a:solidFill>
              <a:schemeClr val="accent1"/>
            </a:solidFill>
            <a:ln>
              <a:noFill/>
            </a:ln>
            <a:effectLst/>
          </c:spPr>
          <c:invertIfNegative val="0"/>
          <c:cat>
            <c:strRef>
              <c:f>'Indirekta 2020'!$A$5:$A$37</c:f>
              <c:strCache>
                <c:ptCount val="32"/>
                <c:pt idx="0">
                  <c:v>GIH</c:v>
                </c:pt>
                <c:pt idx="1">
                  <c:v>KI</c:v>
                </c:pt>
                <c:pt idx="2">
                  <c:v>LTU</c:v>
                </c:pt>
                <c:pt idx="3">
                  <c:v>UMU</c:v>
                </c:pt>
                <c:pt idx="4">
                  <c:v>LU</c:v>
                </c:pt>
                <c:pt idx="5">
                  <c:v>LIU</c:v>
                </c:pt>
                <c:pt idx="6">
                  <c:v>UU</c:v>
                </c:pt>
                <c:pt idx="7">
                  <c:v>GU</c:v>
                </c:pt>
                <c:pt idx="8">
                  <c:v>CTH</c:v>
                </c:pt>
                <c:pt idx="9">
                  <c:v>MAU</c:v>
                </c:pt>
                <c:pt idx="10">
                  <c:v>SLU</c:v>
                </c:pt>
                <c:pt idx="11">
                  <c:v>KTH</c:v>
                </c:pt>
                <c:pt idx="12">
                  <c:v>BTH</c:v>
                </c:pt>
                <c:pt idx="13">
                  <c:v>ORU</c:v>
                </c:pt>
                <c:pt idx="14">
                  <c:v>LNU</c:v>
                </c:pt>
                <c:pt idx="15">
                  <c:v>MDH</c:v>
                </c:pt>
                <c:pt idx="16">
                  <c:v>SU</c:v>
                </c:pt>
                <c:pt idx="17">
                  <c:v>HS</c:v>
                </c:pt>
                <c:pt idx="18">
                  <c:v>KMH</c:v>
                </c:pt>
                <c:pt idx="19">
                  <c:v>HV</c:v>
                </c:pt>
                <c:pt idx="20">
                  <c:v>FHS</c:v>
                </c:pt>
                <c:pt idx="21">
                  <c:v>SH</c:v>
                </c:pt>
                <c:pt idx="22">
                  <c:v>HH</c:v>
                </c:pt>
                <c:pt idx="23">
                  <c:v>HJ</c:v>
                </c:pt>
                <c:pt idx="24">
                  <c:v>HDA</c:v>
                </c:pt>
                <c:pt idx="25">
                  <c:v>MIUN</c:v>
                </c:pt>
                <c:pt idx="26">
                  <c:v>KAU</c:v>
                </c:pt>
                <c:pt idx="27">
                  <c:v>HB</c:v>
                </c:pt>
                <c:pt idx="28">
                  <c:v>KF</c:v>
                </c:pt>
                <c:pt idx="29">
                  <c:v>HIG</c:v>
                </c:pt>
                <c:pt idx="30">
                  <c:v>SKH</c:v>
                </c:pt>
                <c:pt idx="31">
                  <c:v>HKR</c:v>
                </c:pt>
              </c:strCache>
            </c:strRef>
          </c:cat>
          <c:val>
            <c:numRef>
              <c:f>'Indirekta 2020'!$B$5:$B$37</c:f>
              <c:numCache>
                <c:formatCode>0.0%</c:formatCode>
                <c:ptCount val="32"/>
                <c:pt idx="0">
                  <c:v>0.1320173292004278</c:v>
                </c:pt>
                <c:pt idx="1">
                  <c:v>0.13362574064804558</c:v>
                </c:pt>
                <c:pt idx="2">
                  <c:v>0.16091019172552976</c:v>
                </c:pt>
                <c:pt idx="3">
                  <c:v>0.16158251163614551</c:v>
                </c:pt>
                <c:pt idx="4">
                  <c:v>0.16939104336506927</c:v>
                </c:pt>
                <c:pt idx="5">
                  <c:v>0.17647920372353779</c:v>
                </c:pt>
                <c:pt idx="6">
                  <c:v>0.17942767643625232</c:v>
                </c:pt>
                <c:pt idx="7">
                  <c:v>0.18557467068874339</c:v>
                </c:pt>
                <c:pt idx="8">
                  <c:v>0.19057765222434073</c:v>
                </c:pt>
                <c:pt idx="9">
                  <c:v>0.19720822999625162</c:v>
                </c:pt>
                <c:pt idx="10">
                  <c:v>0.20532083820227176</c:v>
                </c:pt>
                <c:pt idx="11">
                  <c:v>0.21164443799670757</c:v>
                </c:pt>
                <c:pt idx="12">
                  <c:v>0.22052878286438404</c:v>
                </c:pt>
                <c:pt idx="13">
                  <c:v>0.22907327752650153</c:v>
                </c:pt>
                <c:pt idx="14">
                  <c:v>0.23425670165469709</c:v>
                </c:pt>
                <c:pt idx="15">
                  <c:v>0.23539529146644989</c:v>
                </c:pt>
                <c:pt idx="16">
                  <c:v>0.23815329979283811</c:v>
                </c:pt>
                <c:pt idx="17">
                  <c:v>0.24104263835136119</c:v>
                </c:pt>
                <c:pt idx="18">
                  <c:v>0.24187049677664013</c:v>
                </c:pt>
                <c:pt idx="19">
                  <c:v>0.26255882812174708</c:v>
                </c:pt>
                <c:pt idx="20">
                  <c:v>0.26614833403443622</c:v>
                </c:pt>
                <c:pt idx="21">
                  <c:v>0.26628225419821761</c:v>
                </c:pt>
                <c:pt idx="22">
                  <c:v>0.26646282123676912</c:v>
                </c:pt>
                <c:pt idx="23">
                  <c:v>0.27841905020721519</c:v>
                </c:pt>
                <c:pt idx="24">
                  <c:v>0.28037878032122659</c:v>
                </c:pt>
                <c:pt idx="25">
                  <c:v>0.28568679635382377</c:v>
                </c:pt>
                <c:pt idx="26">
                  <c:v>0.28679517424307244</c:v>
                </c:pt>
                <c:pt idx="27">
                  <c:v>0.28923574499702254</c:v>
                </c:pt>
                <c:pt idx="28">
                  <c:v>0.29185421230830511</c:v>
                </c:pt>
                <c:pt idx="29">
                  <c:v>0.29597141550810291</c:v>
                </c:pt>
                <c:pt idx="30">
                  <c:v>0.30522071088335939</c:v>
                </c:pt>
                <c:pt idx="31">
                  <c:v>0.38205904718705391</c:v>
                </c:pt>
              </c:numCache>
            </c:numRef>
          </c:val>
          <c:extLst>
            <c:ext xmlns:c16="http://schemas.microsoft.com/office/drawing/2014/chart" uri="{C3380CC4-5D6E-409C-BE32-E72D297353CC}">
              <c16:uniqueId val="{00000000-B2CE-4BE6-BA05-B9E93BFEB70D}"/>
            </c:ext>
          </c:extLst>
        </c:ser>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[SUHF_Sammanställning_2020_V7.xlsm]Andel indirekta kostnader For!Pivottabell2</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For'!$B$19:$B$20</c:f>
              <c:strCache>
                <c:ptCount val="1"/>
                <c:pt idx="0">
                  <c:v>2011</c:v>
                </c:pt>
              </c:strCache>
            </c:strRef>
          </c:tx>
          <c:spPr>
            <a:solidFill>
              <a:schemeClr val="accent1"/>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For'!$B$21:$B$31</c:f>
              <c:numCache>
                <c:formatCode>0.0%</c:formatCode>
                <c:ptCount val="10"/>
                <c:pt idx="0">
                  <c:v>0.19367908650643956</c:v>
                </c:pt>
                <c:pt idx="1">
                  <c:v>0.20953423606154484</c:v>
                </c:pt>
                <c:pt idx="2">
                  <c:v>0.14757067884048733</c:v>
                </c:pt>
                <c:pt idx="3">
                  <c:v>0.19398430716573878</c:v>
                </c:pt>
                <c:pt idx="4">
                  <c:v>0.25530143563012037</c:v>
                </c:pt>
                <c:pt idx="5">
                  <c:v>0.18761588177989191</c:v>
                </c:pt>
                <c:pt idx="6">
                  <c:v>0.20711356167322387</c:v>
                </c:pt>
                <c:pt idx="7">
                  <c:v>0.26481588062687611</c:v>
                </c:pt>
                <c:pt idx="8">
                  <c:v>0.15055104742963843</c:v>
                </c:pt>
                <c:pt idx="9">
                  <c:v>0.19308514709728111</c:v>
                </c:pt>
              </c:numCache>
            </c:numRef>
          </c:val>
          <c:extLst>
            <c:ext xmlns:c16="http://schemas.microsoft.com/office/drawing/2014/chart" uri="{C3380CC4-5D6E-409C-BE32-E72D297353CC}">
              <c16:uniqueId val="{00000000-BFCF-4B6D-920A-3BB82D941BBD}"/>
            </c:ext>
          </c:extLst>
        </c:ser>
        <c:ser>
          <c:idx val="1"/>
          <c:order val="1"/>
          <c:tx>
            <c:strRef>
              <c:f>'Andel indirekta kostnader For'!$C$19:$C$20</c:f>
              <c:strCache>
                <c:ptCount val="1"/>
                <c:pt idx="0">
                  <c:v>2012</c:v>
                </c:pt>
              </c:strCache>
            </c:strRef>
          </c:tx>
          <c:spPr>
            <a:solidFill>
              <a:schemeClr val="accent2"/>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For'!$C$21:$C$31</c:f>
              <c:numCache>
                <c:formatCode>0.0%</c:formatCode>
                <c:ptCount val="10"/>
                <c:pt idx="0">
                  <c:v>0.18105843999484528</c:v>
                </c:pt>
                <c:pt idx="1">
                  <c:v>0.20564344338885829</c:v>
                </c:pt>
                <c:pt idx="2">
                  <c:v>0.1516168299613678</c:v>
                </c:pt>
                <c:pt idx="3">
                  <c:v>0.24389619155579254</c:v>
                </c:pt>
                <c:pt idx="4">
                  <c:v>0.2447680741036293</c:v>
                </c:pt>
                <c:pt idx="5">
                  <c:v>0.19079921801242369</c:v>
                </c:pt>
                <c:pt idx="6">
                  <c:v>0.20974092138536277</c:v>
                </c:pt>
                <c:pt idx="7">
                  <c:v>0.2553259837499155</c:v>
                </c:pt>
                <c:pt idx="8">
                  <c:v>0.14814483375141341</c:v>
                </c:pt>
                <c:pt idx="9">
                  <c:v>0.18976182986716467</c:v>
                </c:pt>
              </c:numCache>
            </c:numRef>
          </c:val>
          <c:extLst>
            <c:ext xmlns:c16="http://schemas.microsoft.com/office/drawing/2014/chart" uri="{C3380CC4-5D6E-409C-BE32-E72D297353CC}">
              <c16:uniqueId val="{00000001-BFCF-4B6D-920A-3BB82D941BBD}"/>
            </c:ext>
          </c:extLst>
        </c:ser>
        <c:ser>
          <c:idx val="2"/>
          <c:order val="2"/>
          <c:tx>
            <c:strRef>
              <c:f>'Andel indirekta kostnader For'!$D$19:$D$20</c:f>
              <c:strCache>
                <c:ptCount val="1"/>
                <c:pt idx="0">
                  <c:v>2013</c:v>
                </c:pt>
              </c:strCache>
            </c:strRef>
          </c:tx>
          <c:spPr>
            <a:solidFill>
              <a:schemeClr val="accent3"/>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For'!$D$21:$D$31</c:f>
              <c:numCache>
                <c:formatCode>0.0%</c:formatCode>
                <c:ptCount val="10"/>
                <c:pt idx="0">
                  <c:v>0.17190320300241663</c:v>
                </c:pt>
                <c:pt idx="1">
                  <c:v>0.20392541481856502</c:v>
                </c:pt>
                <c:pt idx="2">
                  <c:v>0.14869609913608914</c:v>
                </c:pt>
                <c:pt idx="3">
                  <c:v>0.23523061238755968</c:v>
                </c:pt>
                <c:pt idx="4">
                  <c:v>0.25130559289984805</c:v>
                </c:pt>
                <c:pt idx="5">
                  <c:v>0.18162695297178677</c:v>
                </c:pt>
                <c:pt idx="6">
                  <c:v>0.19694865634722178</c:v>
                </c:pt>
                <c:pt idx="7">
                  <c:v>0.26082024837466644</c:v>
                </c:pt>
                <c:pt idx="8">
                  <c:v>0.14120177009293206</c:v>
                </c:pt>
                <c:pt idx="9">
                  <c:v>0.18482609002378328</c:v>
                </c:pt>
              </c:numCache>
            </c:numRef>
          </c:val>
          <c:extLst>
            <c:ext xmlns:c16="http://schemas.microsoft.com/office/drawing/2014/chart" uri="{C3380CC4-5D6E-409C-BE32-E72D297353CC}">
              <c16:uniqueId val="{00000002-BFCF-4B6D-920A-3BB82D941BBD}"/>
            </c:ext>
          </c:extLst>
        </c:ser>
        <c:ser>
          <c:idx val="3"/>
          <c:order val="3"/>
          <c:tx>
            <c:strRef>
              <c:f>'Andel indirekta kostnader For'!$E$19:$E$20</c:f>
              <c:strCache>
                <c:ptCount val="1"/>
                <c:pt idx="0">
                  <c:v>2014</c:v>
                </c:pt>
              </c:strCache>
            </c:strRef>
          </c:tx>
          <c:spPr>
            <a:solidFill>
              <a:schemeClr val="accent4"/>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For'!$E$21:$E$31</c:f>
              <c:numCache>
                <c:formatCode>0.0%</c:formatCode>
                <c:ptCount val="10"/>
                <c:pt idx="0">
                  <c:v>0.18181794665096537</c:v>
                </c:pt>
                <c:pt idx="1">
                  <c:v>0.19853510934086932</c:v>
                </c:pt>
                <c:pt idx="2">
                  <c:v>0.15325351538938758</c:v>
                </c:pt>
                <c:pt idx="3">
                  <c:v>0.24527096578469873</c:v>
                </c:pt>
                <c:pt idx="4">
                  <c:v>0.22311419569647614</c:v>
                </c:pt>
                <c:pt idx="5">
                  <c:v>0.17978259051433307</c:v>
                </c:pt>
                <c:pt idx="6">
                  <c:v>0.20047147455908232</c:v>
                </c:pt>
                <c:pt idx="7">
                  <c:v>0.27392783791849157</c:v>
                </c:pt>
                <c:pt idx="8">
                  <c:v>0.1344602138415858</c:v>
                </c:pt>
                <c:pt idx="9">
                  <c:v>0.18427501670106652</c:v>
                </c:pt>
              </c:numCache>
            </c:numRef>
          </c:val>
          <c:extLst>
            <c:ext xmlns:c16="http://schemas.microsoft.com/office/drawing/2014/chart" uri="{C3380CC4-5D6E-409C-BE32-E72D297353CC}">
              <c16:uniqueId val="{00000003-BFCF-4B6D-920A-3BB82D941BBD}"/>
            </c:ext>
          </c:extLst>
        </c:ser>
        <c:ser>
          <c:idx val="4"/>
          <c:order val="4"/>
          <c:tx>
            <c:strRef>
              <c:f>'Andel indirekta kostnader For'!$F$19:$F$20</c:f>
              <c:strCache>
                <c:ptCount val="1"/>
                <c:pt idx="0">
                  <c:v>2015</c:v>
                </c:pt>
              </c:strCache>
            </c:strRef>
          </c:tx>
          <c:spPr>
            <a:solidFill>
              <a:schemeClr val="accent5"/>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For'!$F$21:$F$31</c:f>
              <c:numCache>
                <c:formatCode>0.0%</c:formatCode>
                <c:ptCount val="10"/>
                <c:pt idx="0">
                  <c:v>0.18776950427424322</c:v>
                </c:pt>
                <c:pt idx="1">
                  <c:v>0.20282745689514242</c:v>
                </c:pt>
                <c:pt idx="2">
                  <c:v>0.1668600361383985</c:v>
                </c:pt>
                <c:pt idx="3">
                  <c:v>0.2466083635753904</c:v>
                </c:pt>
                <c:pt idx="4">
                  <c:v>0.19943340483146177</c:v>
                </c:pt>
                <c:pt idx="5">
                  <c:v>0.18568217702861353</c:v>
                </c:pt>
                <c:pt idx="6">
                  <c:v>0.19120581103761664</c:v>
                </c:pt>
                <c:pt idx="7">
                  <c:v>0.26976031254100136</c:v>
                </c:pt>
                <c:pt idx="8">
                  <c:v>0.1492416708151387</c:v>
                </c:pt>
                <c:pt idx="9">
                  <c:v>0.18021401947928811</c:v>
                </c:pt>
              </c:numCache>
            </c:numRef>
          </c:val>
          <c:extLst>
            <c:ext xmlns:c16="http://schemas.microsoft.com/office/drawing/2014/chart" uri="{C3380CC4-5D6E-409C-BE32-E72D297353CC}">
              <c16:uniqueId val="{00000004-BFCF-4B6D-920A-3BB82D941BBD}"/>
            </c:ext>
          </c:extLst>
        </c:ser>
        <c:ser>
          <c:idx val="5"/>
          <c:order val="5"/>
          <c:tx>
            <c:strRef>
              <c:f>'Andel indirekta kostnader For'!$G$19:$G$20</c:f>
              <c:strCache>
                <c:ptCount val="1"/>
                <c:pt idx="0">
                  <c:v>2016</c:v>
                </c:pt>
              </c:strCache>
            </c:strRef>
          </c:tx>
          <c:spPr>
            <a:solidFill>
              <a:schemeClr val="accent6"/>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For'!$G$21:$G$31</c:f>
              <c:numCache>
                <c:formatCode>0.0%</c:formatCode>
                <c:ptCount val="10"/>
                <c:pt idx="0">
                  <c:v>0.19977259479594822</c:v>
                </c:pt>
                <c:pt idx="1">
                  <c:v>0.20109873286220048</c:v>
                </c:pt>
                <c:pt idx="2">
                  <c:v>0.16486913085127144</c:v>
                </c:pt>
                <c:pt idx="3">
                  <c:v>0.20950491966455259</c:v>
                </c:pt>
                <c:pt idx="4">
                  <c:v>0.2045678884345587</c:v>
                </c:pt>
                <c:pt idx="5">
                  <c:v>0.17757278743983143</c:v>
                </c:pt>
                <c:pt idx="6">
                  <c:v>0.19373457353213908</c:v>
                </c:pt>
                <c:pt idx="7">
                  <c:v>0.26115313571521442</c:v>
                </c:pt>
                <c:pt idx="8">
                  <c:v>0.14640926492372214</c:v>
                </c:pt>
                <c:pt idx="9">
                  <c:v>0.17134386892059195</c:v>
                </c:pt>
              </c:numCache>
            </c:numRef>
          </c:val>
          <c:extLst>
            <c:ext xmlns:c16="http://schemas.microsoft.com/office/drawing/2014/chart" uri="{C3380CC4-5D6E-409C-BE32-E72D297353CC}">
              <c16:uniqueId val="{00000005-BFCF-4B6D-920A-3BB82D941BBD}"/>
            </c:ext>
          </c:extLst>
        </c:ser>
        <c:ser>
          <c:idx val="6"/>
          <c:order val="6"/>
          <c:tx>
            <c:strRef>
              <c:f>'Andel indirekta kostnader For'!$H$19:$H$20</c:f>
              <c:strCache>
                <c:ptCount val="1"/>
                <c:pt idx="0">
                  <c:v>2017</c:v>
                </c:pt>
              </c:strCache>
            </c:strRef>
          </c:tx>
          <c:spPr>
            <a:solidFill>
              <a:schemeClr val="accent1">
                <a:lumMod val="60000"/>
              </a:schemeClr>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For'!$H$21:$H$31</c:f>
              <c:numCache>
                <c:formatCode>0.0%</c:formatCode>
                <c:ptCount val="10"/>
                <c:pt idx="0">
                  <c:v>0.18196860594171663</c:v>
                </c:pt>
                <c:pt idx="1">
                  <c:v>0.20116364578845325</c:v>
                </c:pt>
                <c:pt idx="2">
                  <c:v>0.16779896629942492</c:v>
                </c:pt>
                <c:pt idx="3">
                  <c:v>0.21182192065406039</c:v>
                </c:pt>
                <c:pt idx="4">
                  <c:v>0.19966543875857987</c:v>
                </c:pt>
                <c:pt idx="5">
                  <c:v>0.17449866719067747</c:v>
                </c:pt>
                <c:pt idx="6">
                  <c:v>0.19800149242821619</c:v>
                </c:pt>
                <c:pt idx="7">
                  <c:v>0.2650044583476307</c:v>
                </c:pt>
                <c:pt idx="8">
                  <c:v>0.1492678198966613</c:v>
                </c:pt>
                <c:pt idx="9">
                  <c:v>0.17401805092090497</c:v>
                </c:pt>
              </c:numCache>
            </c:numRef>
          </c:val>
          <c:extLst>
            <c:ext xmlns:c16="http://schemas.microsoft.com/office/drawing/2014/chart" uri="{C3380CC4-5D6E-409C-BE32-E72D297353CC}">
              <c16:uniqueId val="{00000006-BFCF-4B6D-920A-3BB82D941BBD}"/>
            </c:ext>
          </c:extLst>
        </c:ser>
        <c:ser>
          <c:idx val="7"/>
          <c:order val="7"/>
          <c:tx>
            <c:strRef>
              <c:f>'Andel indirekta kostnader For'!$I$19:$I$20</c:f>
              <c:strCache>
                <c:ptCount val="1"/>
                <c:pt idx="0">
                  <c:v>2018</c:v>
                </c:pt>
              </c:strCache>
            </c:strRef>
          </c:tx>
          <c:spPr>
            <a:solidFill>
              <a:schemeClr val="accent2">
                <a:lumMod val="60000"/>
              </a:schemeClr>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For'!$I$21:$I$31</c:f>
              <c:numCache>
                <c:formatCode>0.0%</c:formatCode>
                <c:ptCount val="10"/>
                <c:pt idx="0">
                  <c:v>0.18331558646739973</c:v>
                </c:pt>
                <c:pt idx="1">
                  <c:v>0.1793185025773196</c:v>
                </c:pt>
                <c:pt idx="2">
                  <c:v>0.13566192246178538</c:v>
                </c:pt>
                <c:pt idx="3">
                  <c:v>0.21342233574606215</c:v>
                </c:pt>
                <c:pt idx="4">
                  <c:v>0.17939923234934252</c:v>
                </c:pt>
                <c:pt idx="5">
                  <c:v>0.17988590285520059</c:v>
                </c:pt>
                <c:pt idx="6">
                  <c:v>0.19115530379460952</c:v>
                </c:pt>
                <c:pt idx="7">
                  <c:v>0.25090628200380616</c:v>
                </c:pt>
                <c:pt idx="8">
                  <c:v>0.15892081869648708</c:v>
                </c:pt>
                <c:pt idx="9">
                  <c:v>0.1786742530376115</c:v>
                </c:pt>
              </c:numCache>
            </c:numRef>
          </c:val>
          <c:extLst>
            <c:ext xmlns:c16="http://schemas.microsoft.com/office/drawing/2014/chart" uri="{C3380CC4-5D6E-409C-BE32-E72D297353CC}">
              <c16:uniqueId val="{00000007-BFCF-4B6D-920A-3BB82D941BBD}"/>
            </c:ext>
          </c:extLst>
        </c:ser>
        <c:ser>
          <c:idx val="8"/>
          <c:order val="8"/>
          <c:tx>
            <c:strRef>
              <c:f>'Andel indirekta kostnader For'!$J$19:$J$20</c:f>
              <c:strCache>
                <c:ptCount val="1"/>
                <c:pt idx="0">
                  <c:v>2019</c:v>
                </c:pt>
              </c:strCache>
            </c:strRef>
          </c:tx>
          <c:spPr>
            <a:solidFill>
              <a:schemeClr val="accent3">
                <a:lumMod val="60000"/>
              </a:schemeClr>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For'!$J$21:$J$31</c:f>
              <c:numCache>
                <c:formatCode>0.0%</c:formatCode>
                <c:ptCount val="10"/>
                <c:pt idx="0">
                  <c:v>0.18975441033854057</c:v>
                </c:pt>
                <c:pt idx="1">
                  <c:v>0.18860630914983795</c:v>
                </c:pt>
                <c:pt idx="2">
                  <c:v>0.13069391197588082</c:v>
                </c:pt>
                <c:pt idx="3">
                  <c:v>0.20913224703923863</c:v>
                </c:pt>
                <c:pt idx="4">
                  <c:v>0.179104871339582</c:v>
                </c:pt>
                <c:pt idx="5">
                  <c:v>0.17210495751893504</c:v>
                </c:pt>
                <c:pt idx="6">
                  <c:v>0.23030217134061587</c:v>
                </c:pt>
                <c:pt idx="7">
                  <c:v>0.24011631502451586</c:v>
                </c:pt>
                <c:pt idx="8">
                  <c:v>0.16280696135103115</c:v>
                </c:pt>
                <c:pt idx="9">
                  <c:v>0.180208276414667</c:v>
                </c:pt>
              </c:numCache>
            </c:numRef>
          </c:val>
          <c:extLst>
            <c:ext xmlns:c16="http://schemas.microsoft.com/office/drawing/2014/chart" uri="{C3380CC4-5D6E-409C-BE32-E72D297353CC}">
              <c16:uniqueId val="{00000008-BFCF-4B6D-920A-3BB82D941BBD}"/>
            </c:ext>
          </c:extLst>
        </c:ser>
        <c:ser>
          <c:idx val="9"/>
          <c:order val="9"/>
          <c:tx>
            <c:strRef>
              <c:f>'Andel indirekta kostnader For'!$K$19:$K$20</c:f>
              <c:strCache>
                <c:ptCount val="1"/>
                <c:pt idx="0">
                  <c:v>2020</c:v>
                </c:pt>
              </c:strCache>
            </c:strRef>
          </c:tx>
          <c:spPr>
            <a:solidFill>
              <a:schemeClr val="accent4">
                <a:lumMod val="60000"/>
              </a:schemeClr>
            </a:solidFill>
            <a:ln>
              <a:noFill/>
            </a:ln>
            <a:effectLst/>
          </c:spPr>
          <c:invertIfNegative val="0"/>
          <c:cat>
            <c:strRef>
              <c:f>'Andel indirekta kostnader For'!$A$21:$A$31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For'!$K$21:$K$31</c:f>
              <c:numCache>
                <c:formatCode>0.0%</c:formatCode>
                <c:ptCount val="10"/>
                <c:pt idx="0">
                  <c:v>0.19057765222434073</c:v>
                </c:pt>
                <c:pt idx="1">
                  <c:v>0.18557467068874339</c:v>
                </c:pt>
                <c:pt idx="2">
                  <c:v>0.13362574064804558</c:v>
                </c:pt>
                <c:pt idx="3">
                  <c:v>0.21164443799670757</c:v>
                </c:pt>
                <c:pt idx="4">
                  <c:v>0.17647920372353779</c:v>
                </c:pt>
                <c:pt idx="5">
                  <c:v>0.16939104336506927</c:v>
                </c:pt>
                <c:pt idx="6">
                  <c:v>0.20532083820227176</c:v>
                </c:pt>
                <c:pt idx="7">
                  <c:v>0.23815329979283811</c:v>
                </c:pt>
                <c:pt idx="8">
                  <c:v>0.16158251163614551</c:v>
                </c:pt>
                <c:pt idx="9">
                  <c:v>0.17942767643625232</c:v>
                </c:pt>
              </c:numCache>
            </c:numRef>
          </c:val>
          <c:extLst>
            <c:ext xmlns:c16="http://schemas.microsoft.com/office/drawing/2014/chart" uri="{C3380CC4-5D6E-409C-BE32-E72D297353CC}">
              <c16:uniqueId val="{00000009-BFCF-4B6D-920A-3BB82D941BBD}"/>
            </c:ext>
          </c:extLst>
        </c:ser>
        <c:dLbls>
          <c:showLegendKey val="0"/>
          <c:showVal val="0"/>
          <c:showCatName val="0"/>
          <c:showSerName val="0"/>
          <c:showPercent val="0"/>
          <c:showBubbleSize val="0"/>
        </c:dLbls>
        <c:gapWidth val="219"/>
        <c:overlap val="-27"/>
        <c:axId val="715636000"/>
        <c:axId val="715636656"/>
      </c:barChart>
      <c:catAx>
        <c:axId val="715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15636656"/>
        <c:crosses val="autoZero"/>
        <c:auto val="1"/>
        <c:lblAlgn val="ctr"/>
        <c:lblOffset val="100"/>
        <c:noMultiLvlLbl val="0"/>
      </c:catAx>
      <c:valAx>
        <c:axId val="71563665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15636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[SUHF_Sammanställning_2020_V5.xlsm]Andel indirekta kostnader For!Pivottabell3</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For'!$B$36:$B$37</c:f>
              <c:strCache>
                <c:ptCount val="1"/>
                <c:pt idx="0">
                  <c:v>2011</c:v>
                </c:pt>
              </c:strCache>
            </c:strRef>
          </c:tx>
          <c:spPr>
            <a:solidFill>
              <a:schemeClr val="accent1"/>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For'!$B$38:$B$45</c:f>
              <c:numCache>
                <c:formatCode>0.0%</c:formatCode>
                <c:ptCount val="7"/>
                <c:pt idx="0">
                  <c:v>0.31188474413939848</c:v>
                </c:pt>
                <c:pt idx="1">
                  <c:v>0.31390743928816917</c:v>
                </c:pt>
                <c:pt idx="2">
                  <c:v>0.25171672936109812</c:v>
                </c:pt>
                <c:pt idx="3">
                  <c:v>0.19566955629873914</c:v>
                </c:pt>
                <c:pt idx="4">
                  <c:v>0.20131096114559027</c:v>
                </c:pt>
                <c:pt idx="5">
                  <c:v>0.26475804027652539</c:v>
                </c:pt>
                <c:pt idx="6">
                  <c:v>0.24916945895162501</c:v>
                </c:pt>
              </c:numCache>
            </c:numRef>
          </c:val>
          <c:extLst>
            <c:ext xmlns:c16="http://schemas.microsoft.com/office/drawing/2014/chart" uri="{C3380CC4-5D6E-409C-BE32-E72D297353CC}">
              <c16:uniqueId val="{00000000-BF13-4A7C-B5A7-660A99ED4090}"/>
            </c:ext>
          </c:extLst>
        </c:ser>
        <c:ser>
          <c:idx val="1"/>
          <c:order val="1"/>
          <c:tx>
            <c:strRef>
              <c:f>'Andel indirekta kostnader For'!$C$36:$C$37</c:f>
              <c:strCache>
                <c:ptCount val="1"/>
                <c:pt idx="0">
                  <c:v>2012</c:v>
                </c:pt>
              </c:strCache>
            </c:strRef>
          </c:tx>
          <c:spPr>
            <a:solidFill>
              <a:schemeClr val="accent2"/>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For'!$C$38:$C$45</c:f>
              <c:numCache>
                <c:formatCode>0.0%</c:formatCode>
                <c:ptCount val="7"/>
                <c:pt idx="0">
                  <c:v>0.30085032440825304</c:v>
                </c:pt>
                <c:pt idx="1">
                  <c:v>0.29359755907329643</c:v>
                </c:pt>
                <c:pt idx="2">
                  <c:v>0.24898132573793338</c:v>
                </c:pt>
                <c:pt idx="3">
                  <c:v>0.19809193386325227</c:v>
                </c:pt>
                <c:pt idx="4">
                  <c:v>0.22599226389213556</c:v>
                </c:pt>
                <c:pt idx="5">
                  <c:v>0.26407021604753783</c:v>
                </c:pt>
                <c:pt idx="6">
                  <c:v>0.29151413063821824</c:v>
                </c:pt>
              </c:numCache>
            </c:numRef>
          </c:val>
          <c:extLst>
            <c:ext xmlns:c16="http://schemas.microsoft.com/office/drawing/2014/chart" uri="{C3380CC4-5D6E-409C-BE32-E72D297353CC}">
              <c16:uniqueId val="{00000001-BF13-4A7C-B5A7-660A99ED4090}"/>
            </c:ext>
          </c:extLst>
        </c:ser>
        <c:ser>
          <c:idx val="2"/>
          <c:order val="2"/>
          <c:tx>
            <c:strRef>
              <c:f>'Andel indirekta kostnader For'!$D$36:$D$37</c:f>
              <c:strCache>
                <c:ptCount val="1"/>
                <c:pt idx="0">
                  <c:v>2013</c:v>
                </c:pt>
              </c:strCache>
            </c:strRef>
          </c:tx>
          <c:spPr>
            <a:solidFill>
              <a:schemeClr val="accent3"/>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For'!$D$38:$D$45</c:f>
              <c:numCache>
                <c:formatCode>0.0%</c:formatCode>
                <c:ptCount val="7"/>
                <c:pt idx="0">
                  <c:v>0.34347656071463034</c:v>
                </c:pt>
                <c:pt idx="1">
                  <c:v>0.27453139200819798</c:v>
                </c:pt>
                <c:pt idx="2">
                  <c:v>0.24267215308866288</c:v>
                </c:pt>
                <c:pt idx="3">
                  <c:v>0.200225693770376</c:v>
                </c:pt>
                <c:pt idx="4">
                  <c:v>0.2012887475871466</c:v>
                </c:pt>
                <c:pt idx="5">
                  <c:v>0.26666592297507968</c:v>
                </c:pt>
                <c:pt idx="6">
                  <c:v>0.31826908261982667</c:v>
                </c:pt>
              </c:numCache>
            </c:numRef>
          </c:val>
          <c:extLst>
            <c:ext xmlns:c16="http://schemas.microsoft.com/office/drawing/2014/chart" uri="{C3380CC4-5D6E-409C-BE32-E72D297353CC}">
              <c16:uniqueId val="{00000002-BF13-4A7C-B5A7-660A99ED4090}"/>
            </c:ext>
          </c:extLst>
        </c:ser>
        <c:ser>
          <c:idx val="3"/>
          <c:order val="3"/>
          <c:tx>
            <c:strRef>
              <c:f>'Andel indirekta kostnader For'!$E$36:$E$37</c:f>
              <c:strCache>
                <c:ptCount val="1"/>
                <c:pt idx="0">
                  <c:v>2014</c:v>
                </c:pt>
              </c:strCache>
            </c:strRef>
          </c:tx>
          <c:spPr>
            <a:solidFill>
              <a:schemeClr val="accent4"/>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For'!$E$38:$E$45</c:f>
              <c:numCache>
                <c:formatCode>0.0%</c:formatCode>
                <c:ptCount val="7"/>
                <c:pt idx="0">
                  <c:v>0.31826237604046359</c:v>
                </c:pt>
                <c:pt idx="1">
                  <c:v>0.26398724215306452</c:v>
                </c:pt>
                <c:pt idx="2">
                  <c:v>0.23620991130804828</c:v>
                </c:pt>
                <c:pt idx="3">
                  <c:v>0.18378019015492283</c:v>
                </c:pt>
                <c:pt idx="4">
                  <c:v>0.20503452177080023</c:v>
                </c:pt>
                <c:pt idx="5">
                  <c:v>0.26828934831967693</c:v>
                </c:pt>
                <c:pt idx="6">
                  <c:v>0.29187604311110238</c:v>
                </c:pt>
              </c:numCache>
            </c:numRef>
          </c:val>
          <c:extLst>
            <c:ext xmlns:c16="http://schemas.microsoft.com/office/drawing/2014/chart" uri="{C3380CC4-5D6E-409C-BE32-E72D297353CC}">
              <c16:uniqueId val="{00000003-BF13-4A7C-B5A7-660A99ED4090}"/>
            </c:ext>
          </c:extLst>
        </c:ser>
        <c:ser>
          <c:idx val="4"/>
          <c:order val="4"/>
          <c:tx>
            <c:strRef>
              <c:f>'Andel indirekta kostnader For'!$F$36:$F$37</c:f>
              <c:strCache>
                <c:ptCount val="1"/>
                <c:pt idx="0">
                  <c:v>2015</c:v>
                </c:pt>
              </c:strCache>
            </c:strRef>
          </c:tx>
          <c:spPr>
            <a:solidFill>
              <a:schemeClr val="accent5"/>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For'!$F$38:$F$45</c:f>
              <c:numCache>
                <c:formatCode>0.0%</c:formatCode>
                <c:ptCount val="7"/>
                <c:pt idx="0">
                  <c:v>0.32390369567458893</c:v>
                </c:pt>
                <c:pt idx="1">
                  <c:v>0.27827430243972945</c:v>
                </c:pt>
                <c:pt idx="2">
                  <c:v>0.23266683573815275</c:v>
                </c:pt>
                <c:pt idx="3">
                  <c:v>0.17977400623619505</c:v>
                </c:pt>
                <c:pt idx="4">
                  <c:v>0.26009269825936865</c:v>
                </c:pt>
                <c:pt idx="5">
                  <c:v>0.26102158131034425</c:v>
                </c:pt>
                <c:pt idx="6">
                  <c:v>0.30293489397299161</c:v>
                </c:pt>
              </c:numCache>
            </c:numRef>
          </c:val>
          <c:extLst>
            <c:ext xmlns:c16="http://schemas.microsoft.com/office/drawing/2014/chart" uri="{C3380CC4-5D6E-409C-BE32-E72D297353CC}">
              <c16:uniqueId val="{00000004-BF13-4A7C-B5A7-660A99ED4090}"/>
            </c:ext>
          </c:extLst>
        </c:ser>
        <c:ser>
          <c:idx val="5"/>
          <c:order val="5"/>
          <c:tx>
            <c:strRef>
              <c:f>'Andel indirekta kostnader For'!$G$36:$G$37</c:f>
              <c:strCache>
                <c:ptCount val="1"/>
                <c:pt idx="0">
                  <c:v>2016</c:v>
                </c:pt>
              </c:strCache>
            </c:strRef>
          </c:tx>
          <c:spPr>
            <a:solidFill>
              <a:schemeClr val="accent6"/>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For'!$G$38:$G$45</c:f>
              <c:numCache>
                <c:formatCode>0.0%</c:formatCode>
                <c:ptCount val="7"/>
                <c:pt idx="0">
                  <c:v>0.30138930887343346</c:v>
                </c:pt>
                <c:pt idx="1">
                  <c:v>0.27979487540765136</c:v>
                </c:pt>
                <c:pt idx="2">
                  <c:v>0.24336837670586567</c:v>
                </c:pt>
                <c:pt idx="3">
                  <c:v>0.17762654657659219</c:v>
                </c:pt>
                <c:pt idx="4">
                  <c:v>0.29929432937610506</c:v>
                </c:pt>
                <c:pt idx="5">
                  <c:v>0.25880460976602093</c:v>
                </c:pt>
                <c:pt idx="6">
                  <c:v>0.26113810365135454</c:v>
                </c:pt>
              </c:numCache>
            </c:numRef>
          </c:val>
          <c:extLst>
            <c:ext xmlns:c16="http://schemas.microsoft.com/office/drawing/2014/chart" uri="{C3380CC4-5D6E-409C-BE32-E72D297353CC}">
              <c16:uniqueId val="{00000005-BF13-4A7C-B5A7-660A99ED4090}"/>
            </c:ext>
          </c:extLst>
        </c:ser>
        <c:ser>
          <c:idx val="6"/>
          <c:order val="6"/>
          <c:tx>
            <c:strRef>
              <c:f>'Andel indirekta kostnader For'!$H$36:$H$37</c:f>
              <c:strCache>
                <c:ptCount val="1"/>
                <c:pt idx="0">
                  <c:v>2017</c:v>
                </c:pt>
              </c:strCache>
            </c:strRef>
          </c:tx>
          <c:spPr>
            <a:solidFill>
              <a:schemeClr val="accent1">
                <a:lumMod val="60000"/>
              </a:schemeClr>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For'!$H$38:$H$45</c:f>
              <c:numCache>
                <c:formatCode>0.0%</c:formatCode>
                <c:ptCount val="7"/>
                <c:pt idx="0">
                  <c:v>0.29893403573030597</c:v>
                </c:pt>
                <c:pt idx="1">
                  <c:v>0.27682007515733237</c:v>
                </c:pt>
                <c:pt idx="2">
                  <c:v>0.25810226117466195</c:v>
                </c:pt>
                <c:pt idx="3">
                  <c:v>0.1772503931887337</c:v>
                </c:pt>
                <c:pt idx="4">
                  <c:v>0.19929075073535873</c:v>
                </c:pt>
                <c:pt idx="5">
                  <c:v>0.23895802868783841</c:v>
                </c:pt>
                <c:pt idx="6">
                  <c:v>0.26229204732189865</c:v>
                </c:pt>
              </c:numCache>
            </c:numRef>
          </c:val>
          <c:extLst>
            <c:ext xmlns:c16="http://schemas.microsoft.com/office/drawing/2014/chart" uri="{C3380CC4-5D6E-409C-BE32-E72D297353CC}">
              <c16:uniqueId val="{00000006-BF13-4A7C-B5A7-660A99ED4090}"/>
            </c:ext>
          </c:extLst>
        </c:ser>
        <c:ser>
          <c:idx val="7"/>
          <c:order val="7"/>
          <c:tx>
            <c:strRef>
              <c:f>'Andel indirekta kostnader For'!$I$36:$I$37</c:f>
              <c:strCache>
                <c:ptCount val="1"/>
                <c:pt idx="0">
                  <c:v>2018</c:v>
                </c:pt>
              </c:strCache>
            </c:strRef>
          </c:tx>
          <c:spPr>
            <a:solidFill>
              <a:schemeClr val="accent2">
                <a:lumMod val="60000"/>
              </a:schemeClr>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For'!$I$38:$I$45</c:f>
              <c:numCache>
                <c:formatCode>0.0%</c:formatCode>
                <c:ptCount val="7"/>
                <c:pt idx="0">
                  <c:v>0.28911471750976458</c:v>
                </c:pt>
                <c:pt idx="1">
                  <c:v>0.27824143506740862</c:v>
                </c:pt>
                <c:pt idx="2">
                  <c:v>0.23377564491727135</c:v>
                </c:pt>
                <c:pt idx="3">
                  <c:v>0.16383091668406058</c:v>
                </c:pt>
                <c:pt idx="4">
                  <c:v>0.23986607550643274</c:v>
                </c:pt>
                <c:pt idx="5">
                  <c:v>0.23603248688620224</c:v>
                </c:pt>
              </c:numCache>
            </c:numRef>
          </c:val>
          <c:extLst>
            <c:ext xmlns:c16="http://schemas.microsoft.com/office/drawing/2014/chart" uri="{C3380CC4-5D6E-409C-BE32-E72D297353CC}">
              <c16:uniqueId val="{00000007-BF13-4A7C-B5A7-660A99ED4090}"/>
            </c:ext>
          </c:extLst>
        </c:ser>
        <c:ser>
          <c:idx val="8"/>
          <c:order val="8"/>
          <c:tx>
            <c:strRef>
              <c:f>'Andel indirekta kostnader For'!$J$36:$J$37</c:f>
              <c:strCache>
                <c:ptCount val="1"/>
                <c:pt idx="0">
                  <c:v>2019</c:v>
                </c:pt>
              </c:strCache>
            </c:strRef>
          </c:tx>
          <c:spPr>
            <a:solidFill>
              <a:schemeClr val="accent3">
                <a:lumMod val="60000"/>
              </a:schemeClr>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For'!$J$38:$J$45</c:f>
              <c:numCache>
                <c:formatCode>0.0%</c:formatCode>
                <c:ptCount val="7"/>
                <c:pt idx="0">
                  <c:v>0.29826626227875608</c:v>
                </c:pt>
                <c:pt idx="1">
                  <c:v>0.28216907073367431</c:v>
                </c:pt>
                <c:pt idx="2">
                  <c:v>0.23263918294829819</c:v>
                </c:pt>
                <c:pt idx="3">
                  <c:v>0.16630971922246218</c:v>
                </c:pt>
                <c:pt idx="4">
                  <c:v>0.20727281153778196</c:v>
                </c:pt>
                <c:pt idx="5">
                  <c:v>0.24670536024575765</c:v>
                </c:pt>
                <c:pt idx="6">
                  <c:v>0.25134964665029907</c:v>
                </c:pt>
              </c:numCache>
            </c:numRef>
          </c:val>
          <c:extLst>
            <c:ext xmlns:c16="http://schemas.microsoft.com/office/drawing/2014/chart" uri="{C3380CC4-5D6E-409C-BE32-E72D297353CC}">
              <c16:uniqueId val="{00000008-BF13-4A7C-B5A7-660A99ED4090}"/>
            </c:ext>
          </c:extLst>
        </c:ser>
        <c:ser>
          <c:idx val="9"/>
          <c:order val="9"/>
          <c:tx>
            <c:strRef>
              <c:f>'Andel indirekta kostnader For'!$K$36:$K$37</c:f>
              <c:strCache>
                <c:ptCount val="1"/>
                <c:pt idx="0">
                  <c:v>2020</c:v>
                </c:pt>
              </c:strCache>
            </c:strRef>
          </c:tx>
          <c:spPr>
            <a:solidFill>
              <a:schemeClr val="accent4">
                <a:lumMod val="60000"/>
              </a:schemeClr>
            </a:solidFill>
            <a:ln>
              <a:noFill/>
            </a:ln>
            <a:effectLst/>
          </c:spPr>
          <c:invertIfNegative val="0"/>
          <c:cat>
            <c:strRef>
              <c:f>'Andel indirekta kostnader For'!$A$38:$A$45</c:f>
              <c:strCache>
                <c:ptCount val="7"/>
                <c:pt idx="0">
                  <c:v>HJ</c:v>
                </c:pt>
                <c:pt idx="1">
                  <c:v>KAU</c:v>
                </c:pt>
                <c:pt idx="2">
                  <c:v>LNU</c:v>
                </c:pt>
                <c:pt idx="3">
                  <c:v>LTU</c:v>
                </c:pt>
                <c:pt idx="4">
                  <c:v>MAU</c:v>
                </c:pt>
                <c:pt idx="5">
                  <c:v>ORU</c:v>
                </c:pt>
                <c:pt idx="6">
                  <c:v>SH</c:v>
                </c:pt>
              </c:strCache>
            </c:strRef>
          </c:cat>
          <c:val>
            <c:numRef>
              <c:f>'Andel indirekta kostnader For'!$K$38:$K$45</c:f>
              <c:numCache>
                <c:formatCode>0.0%</c:formatCode>
                <c:ptCount val="7"/>
                <c:pt idx="0">
                  <c:v>0.27841905020721519</c:v>
                </c:pt>
                <c:pt idx="1">
                  <c:v>0.28679517424307244</c:v>
                </c:pt>
                <c:pt idx="2">
                  <c:v>0.23425670165469709</c:v>
                </c:pt>
                <c:pt idx="3">
                  <c:v>0.16091019172552976</c:v>
                </c:pt>
                <c:pt idx="4">
                  <c:v>0.19720822999625162</c:v>
                </c:pt>
                <c:pt idx="5">
                  <c:v>0.22907327752650153</c:v>
                </c:pt>
                <c:pt idx="6">
                  <c:v>0.26628225419821761</c:v>
                </c:pt>
              </c:numCache>
            </c:numRef>
          </c:val>
          <c:extLst>
            <c:ext xmlns:c16="http://schemas.microsoft.com/office/drawing/2014/chart" uri="{C3380CC4-5D6E-409C-BE32-E72D297353CC}">
              <c16:uniqueId val="{00000009-BF13-4A7C-B5A7-660A99ED4090}"/>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[SUHF_Sammanställning_2020_V7.xlsm]Andel indirekta kostnader For!Pivottabell4</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For'!$B$50:$B$51</c:f>
              <c:strCache>
                <c:ptCount val="1"/>
                <c:pt idx="0">
                  <c:v>2011</c:v>
                </c:pt>
              </c:strCache>
            </c:strRef>
          </c:tx>
          <c:spPr>
            <a:solidFill>
              <a:schemeClr val="accent1"/>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For'!$B$52:$B$66</c:f>
              <c:numCache>
                <c:formatCode>0.0%</c:formatCode>
                <c:ptCount val="14"/>
                <c:pt idx="0">
                  <c:v>0.26740134365938356</c:v>
                </c:pt>
                <c:pt idx="1">
                  <c:v>0.20789400414008499</c:v>
                </c:pt>
                <c:pt idx="2">
                  <c:v>0.26404974206552562</c:v>
                </c:pt>
                <c:pt idx="3">
                  <c:v>0.26905447263852822</c:v>
                </c:pt>
                <c:pt idx="4">
                  <c:v>0.18804303062567174</c:v>
                </c:pt>
                <c:pt idx="5">
                  <c:v>0.26896402065882558</c:v>
                </c:pt>
                <c:pt idx="6">
                  <c:v>0.22803351096643409</c:v>
                </c:pt>
                <c:pt idx="7">
                  <c:v>0.16937732886503715</c:v>
                </c:pt>
                <c:pt idx="8">
                  <c:v>0.52824335109806653</c:v>
                </c:pt>
                <c:pt idx="9">
                  <c:v>0.36003644519203815</c:v>
                </c:pt>
                <c:pt idx="10">
                  <c:v>0.62269690220692453</c:v>
                </c:pt>
                <c:pt idx="12">
                  <c:v>0.27637050214456438</c:v>
                </c:pt>
              </c:numCache>
            </c:numRef>
          </c:val>
          <c:extLst>
            <c:ext xmlns:c16="http://schemas.microsoft.com/office/drawing/2014/chart" uri="{C3380CC4-5D6E-409C-BE32-E72D297353CC}">
              <c16:uniqueId val="{00000000-61C9-4F18-A417-AB54FF9A684C}"/>
            </c:ext>
          </c:extLst>
        </c:ser>
        <c:ser>
          <c:idx val="1"/>
          <c:order val="1"/>
          <c:tx>
            <c:strRef>
              <c:f>'Andel indirekta kostnader For'!$C$50:$C$51</c:f>
              <c:strCache>
                <c:ptCount val="1"/>
                <c:pt idx="0">
                  <c:v>2012</c:v>
                </c:pt>
              </c:strCache>
            </c:strRef>
          </c:tx>
          <c:spPr>
            <a:solidFill>
              <a:schemeClr val="accent2"/>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For'!$C$52:$C$66</c:f>
              <c:numCache>
                <c:formatCode>General</c:formatCode>
                <c:ptCount val="14"/>
                <c:pt idx="0" formatCode="0.0%">
                  <c:v>0.26735888485193893</c:v>
                </c:pt>
                <c:pt idx="2" formatCode="0.0%">
                  <c:v>0.42778515847409376</c:v>
                </c:pt>
                <c:pt idx="3" formatCode="0.0%">
                  <c:v>0.27648215981549312</c:v>
                </c:pt>
                <c:pt idx="4" formatCode="0.0%">
                  <c:v>0.15385948193710475</c:v>
                </c:pt>
                <c:pt idx="5" formatCode="0.0%">
                  <c:v>0.27920711240134266</c:v>
                </c:pt>
                <c:pt idx="6" formatCode="0.0%">
                  <c:v>0.58522008730061603</c:v>
                </c:pt>
                <c:pt idx="7" formatCode="0.0%">
                  <c:v>0.19537532337380845</c:v>
                </c:pt>
                <c:pt idx="8" formatCode="0.0%">
                  <c:v>0.2979249518556924</c:v>
                </c:pt>
                <c:pt idx="9" formatCode="0.0%">
                  <c:v>0.30926470588235294</c:v>
                </c:pt>
                <c:pt idx="10" formatCode="0.0%">
                  <c:v>0.68932955618508029</c:v>
                </c:pt>
                <c:pt idx="11" formatCode="0.0%">
                  <c:v>0.35027985074626866</c:v>
                </c:pt>
                <c:pt idx="12" formatCode="0.0%">
                  <c:v>0.27277463739292657</c:v>
                </c:pt>
              </c:numCache>
            </c:numRef>
          </c:val>
          <c:extLst>
            <c:ext xmlns:c16="http://schemas.microsoft.com/office/drawing/2014/chart" uri="{C3380CC4-5D6E-409C-BE32-E72D297353CC}">
              <c16:uniqueId val="{00000001-61C9-4F18-A417-AB54FF9A684C}"/>
            </c:ext>
          </c:extLst>
        </c:ser>
        <c:ser>
          <c:idx val="2"/>
          <c:order val="2"/>
          <c:tx>
            <c:strRef>
              <c:f>'Andel indirekta kostnader For'!$D$50:$D$51</c:f>
              <c:strCache>
                <c:ptCount val="1"/>
                <c:pt idx="0">
                  <c:v>2013</c:v>
                </c:pt>
              </c:strCache>
            </c:strRef>
          </c:tx>
          <c:spPr>
            <a:solidFill>
              <a:schemeClr val="accent3"/>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For'!$D$52:$D$66</c:f>
              <c:numCache>
                <c:formatCode>0.0%</c:formatCode>
                <c:ptCount val="14"/>
                <c:pt idx="0">
                  <c:v>0.22639552655200018</c:v>
                </c:pt>
                <c:pt idx="1">
                  <c:v>0.20952774215982439</c:v>
                </c:pt>
                <c:pt idx="2">
                  <c:v>0.15307566382730778</c:v>
                </c:pt>
                <c:pt idx="3">
                  <c:v>0.28180651851654892</c:v>
                </c:pt>
                <c:pt idx="4">
                  <c:v>0.219098768666492</c:v>
                </c:pt>
                <c:pt idx="5">
                  <c:v>0.28149204702627939</c:v>
                </c:pt>
                <c:pt idx="6">
                  <c:v>0.24182446694606749</c:v>
                </c:pt>
                <c:pt idx="7">
                  <c:v>0.16654984016613389</c:v>
                </c:pt>
                <c:pt idx="8">
                  <c:v>0.31531203599051483</c:v>
                </c:pt>
                <c:pt idx="9">
                  <c:v>0.42641275098323328</c:v>
                </c:pt>
                <c:pt idx="10">
                  <c:v>0.46039517398146529</c:v>
                </c:pt>
                <c:pt idx="11">
                  <c:v>0.3526791739775948</c:v>
                </c:pt>
                <c:pt idx="12">
                  <c:v>0.24778597066167291</c:v>
                </c:pt>
              </c:numCache>
            </c:numRef>
          </c:val>
          <c:extLst>
            <c:ext xmlns:c16="http://schemas.microsoft.com/office/drawing/2014/chart" uri="{C3380CC4-5D6E-409C-BE32-E72D297353CC}">
              <c16:uniqueId val="{00000002-61C9-4F18-A417-AB54FF9A684C}"/>
            </c:ext>
          </c:extLst>
        </c:ser>
        <c:ser>
          <c:idx val="3"/>
          <c:order val="3"/>
          <c:tx>
            <c:strRef>
              <c:f>'Andel indirekta kostnader For'!$E$50:$E$51</c:f>
              <c:strCache>
                <c:ptCount val="1"/>
                <c:pt idx="0">
                  <c:v>2014</c:v>
                </c:pt>
              </c:strCache>
            </c:strRef>
          </c:tx>
          <c:spPr>
            <a:solidFill>
              <a:schemeClr val="accent4"/>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For'!$E$52:$E$66</c:f>
              <c:numCache>
                <c:formatCode>0.0%</c:formatCode>
                <c:ptCount val="14"/>
                <c:pt idx="0">
                  <c:v>0.20164075157007402</c:v>
                </c:pt>
                <c:pt idx="1">
                  <c:v>0.21501415992200437</c:v>
                </c:pt>
                <c:pt idx="2">
                  <c:v>0.2108706881708087</c:v>
                </c:pt>
                <c:pt idx="3">
                  <c:v>0.29259808146636984</c:v>
                </c:pt>
                <c:pt idx="4">
                  <c:v>0.25904720315065061</c:v>
                </c:pt>
                <c:pt idx="5">
                  <c:v>0.21796158337695809</c:v>
                </c:pt>
                <c:pt idx="6">
                  <c:v>0.20653152107513745</c:v>
                </c:pt>
                <c:pt idx="7">
                  <c:v>0.1832310826853763</c:v>
                </c:pt>
                <c:pt idx="8">
                  <c:v>0.2655517525169605</c:v>
                </c:pt>
                <c:pt idx="9">
                  <c:v>0.48757567543146291</c:v>
                </c:pt>
                <c:pt idx="10">
                  <c:v>0.82721796276013149</c:v>
                </c:pt>
                <c:pt idx="11">
                  <c:v>0.38702643772145001</c:v>
                </c:pt>
                <c:pt idx="12">
                  <c:v>0.24243762224979359</c:v>
                </c:pt>
              </c:numCache>
            </c:numRef>
          </c:val>
          <c:extLst>
            <c:ext xmlns:c16="http://schemas.microsoft.com/office/drawing/2014/chart" uri="{C3380CC4-5D6E-409C-BE32-E72D297353CC}">
              <c16:uniqueId val="{00000003-61C9-4F18-A417-AB54FF9A684C}"/>
            </c:ext>
          </c:extLst>
        </c:ser>
        <c:ser>
          <c:idx val="4"/>
          <c:order val="4"/>
          <c:tx>
            <c:strRef>
              <c:f>'Andel indirekta kostnader For'!$F$50:$F$51</c:f>
              <c:strCache>
                <c:ptCount val="1"/>
                <c:pt idx="0">
                  <c:v>2015</c:v>
                </c:pt>
              </c:strCache>
            </c:strRef>
          </c:tx>
          <c:spPr>
            <a:solidFill>
              <a:schemeClr val="accent5"/>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For'!$F$52:$F$66</c:f>
              <c:numCache>
                <c:formatCode>0.0%</c:formatCode>
                <c:ptCount val="14"/>
                <c:pt idx="0">
                  <c:v>0.21253749870694114</c:v>
                </c:pt>
                <c:pt idx="1">
                  <c:v>0.25832798553176595</c:v>
                </c:pt>
                <c:pt idx="2">
                  <c:v>0.21723395931142411</c:v>
                </c:pt>
                <c:pt idx="3">
                  <c:v>0.31043528728961112</c:v>
                </c:pt>
                <c:pt idx="4">
                  <c:v>0.20846343168450487</c:v>
                </c:pt>
                <c:pt idx="5">
                  <c:v>0.26080340367385602</c:v>
                </c:pt>
                <c:pt idx="6">
                  <c:v>0.27034408620809325</c:v>
                </c:pt>
                <c:pt idx="7">
                  <c:v>0.1712563501212386</c:v>
                </c:pt>
                <c:pt idx="8">
                  <c:v>0.24192826388915975</c:v>
                </c:pt>
                <c:pt idx="9">
                  <c:v>0.60107334525939182</c:v>
                </c:pt>
                <c:pt idx="10">
                  <c:v>0.86370315944158704</c:v>
                </c:pt>
                <c:pt idx="11">
                  <c:v>0.38466014897579143</c:v>
                </c:pt>
                <c:pt idx="12">
                  <c:v>0.22814490167621193</c:v>
                </c:pt>
                <c:pt idx="13">
                  <c:v>0.4110244208797314</c:v>
                </c:pt>
              </c:numCache>
            </c:numRef>
          </c:val>
          <c:extLst>
            <c:ext xmlns:c16="http://schemas.microsoft.com/office/drawing/2014/chart" uri="{C3380CC4-5D6E-409C-BE32-E72D297353CC}">
              <c16:uniqueId val="{00000004-61C9-4F18-A417-AB54FF9A684C}"/>
            </c:ext>
          </c:extLst>
        </c:ser>
        <c:ser>
          <c:idx val="5"/>
          <c:order val="5"/>
          <c:tx>
            <c:strRef>
              <c:f>'Andel indirekta kostnader For'!$G$50:$G$51</c:f>
              <c:strCache>
                <c:ptCount val="1"/>
                <c:pt idx="0">
                  <c:v>2016</c:v>
                </c:pt>
              </c:strCache>
            </c:strRef>
          </c:tx>
          <c:spPr>
            <a:solidFill>
              <a:schemeClr val="accent6"/>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For'!$G$52:$G$66</c:f>
              <c:numCache>
                <c:formatCode>0.0%</c:formatCode>
                <c:ptCount val="14"/>
                <c:pt idx="0">
                  <c:v>0.24593043411270751</c:v>
                </c:pt>
                <c:pt idx="1">
                  <c:v>0.25133746361611137</c:v>
                </c:pt>
                <c:pt idx="2">
                  <c:v>0.17299365087798529</c:v>
                </c:pt>
                <c:pt idx="3">
                  <c:v>0.36106567860658723</c:v>
                </c:pt>
                <c:pt idx="4">
                  <c:v>0.2023185248580098</c:v>
                </c:pt>
                <c:pt idx="5">
                  <c:v>0.27636418475665442</c:v>
                </c:pt>
                <c:pt idx="6">
                  <c:v>0.24296708694940233</c:v>
                </c:pt>
                <c:pt idx="7">
                  <c:v>0.18602387992663846</c:v>
                </c:pt>
                <c:pt idx="8">
                  <c:v>0.26638289246984898</c:v>
                </c:pt>
                <c:pt idx="9">
                  <c:v>0.52265080509492912</c:v>
                </c:pt>
                <c:pt idx="10">
                  <c:v>0.86916186820217534</c:v>
                </c:pt>
                <c:pt idx="11">
                  <c:v>0.36095359333410487</c:v>
                </c:pt>
                <c:pt idx="12">
                  <c:v>0.23915491816561335</c:v>
                </c:pt>
                <c:pt idx="13">
                  <c:v>0.38334431547468195</c:v>
                </c:pt>
              </c:numCache>
            </c:numRef>
          </c:val>
          <c:extLst>
            <c:ext xmlns:c16="http://schemas.microsoft.com/office/drawing/2014/chart" uri="{C3380CC4-5D6E-409C-BE32-E72D297353CC}">
              <c16:uniqueId val="{00000005-61C9-4F18-A417-AB54FF9A684C}"/>
            </c:ext>
          </c:extLst>
        </c:ser>
        <c:ser>
          <c:idx val="6"/>
          <c:order val="6"/>
          <c:tx>
            <c:strRef>
              <c:f>'Andel indirekta kostnader For'!$H$50:$H$51</c:f>
              <c:strCache>
                <c:ptCount val="1"/>
                <c:pt idx="0">
                  <c:v>2017</c:v>
                </c:pt>
              </c:strCache>
            </c:strRef>
          </c:tx>
          <c:spPr>
            <a:solidFill>
              <a:schemeClr val="accent1">
                <a:lumMod val="60000"/>
              </a:schemeClr>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For'!$H$52:$H$66</c:f>
              <c:numCache>
                <c:formatCode>0.0%</c:formatCode>
                <c:ptCount val="14"/>
                <c:pt idx="0">
                  <c:v>0.23635133246537357</c:v>
                </c:pt>
                <c:pt idx="1">
                  <c:v>0.29716196199110073</c:v>
                </c:pt>
                <c:pt idx="2">
                  <c:v>0.22350922509225096</c:v>
                </c:pt>
                <c:pt idx="3">
                  <c:v>0.35043881391223874</c:v>
                </c:pt>
                <c:pt idx="4">
                  <c:v>0.2236299440863769</c:v>
                </c:pt>
                <c:pt idx="5">
                  <c:v>0.24889554793759855</c:v>
                </c:pt>
                <c:pt idx="6">
                  <c:v>0.26648978513835742</c:v>
                </c:pt>
                <c:pt idx="7">
                  <c:v>0.29045957975364872</c:v>
                </c:pt>
                <c:pt idx="8">
                  <c:v>0.24314612094906354</c:v>
                </c:pt>
                <c:pt idx="9">
                  <c:v>0.33147977331645262</c:v>
                </c:pt>
                <c:pt idx="10">
                  <c:v>0.97079053595658071</c:v>
                </c:pt>
                <c:pt idx="11">
                  <c:v>0.33082059013568815</c:v>
                </c:pt>
                <c:pt idx="13">
                  <c:v>0.39743338237698217</c:v>
                </c:pt>
              </c:numCache>
            </c:numRef>
          </c:val>
          <c:extLst>
            <c:ext xmlns:c16="http://schemas.microsoft.com/office/drawing/2014/chart" uri="{C3380CC4-5D6E-409C-BE32-E72D297353CC}">
              <c16:uniqueId val="{00000006-61C9-4F18-A417-AB54FF9A684C}"/>
            </c:ext>
          </c:extLst>
        </c:ser>
        <c:ser>
          <c:idx val="7"/>
          <c:order val="7"/>
          <c:tx>
            <c:strRef>
              <c:f>'Andel indirekta kostnader For'!$I$50:$I$51</c:f>
              <c:strCache>
                <c:ptCount val="1"/>
                <c:pt idx="0">
                  <c:v>2018</c:v>
                </c:pt>
              </c:strCache>
            </c:strRef>
          </c:tx>
          <c:spPr>
            <a:solidFill>
              <a:schemeClr val="accent2">
                <a:lumMod val="60000"/>
              </a:schemeClr>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For'!$I$52:$I$66</c:f>
              <c:numCache>
                <c:formatCode>0.0%</c:formatCode>
                <c:ptCount val="14"/>
                <c:pt idx="0">
                  <c:v>0.23376365727429557</c:v>
                </c:pt>
                <c:pt idx="1">
                  <c:v>0.26631022416714201</c:v>
                </c:pt>
                <c:pt idx="2">
                  <c:v>0.19518560880618038</c:v>
                </c:pt>
                <c:pt idx="3">
                  <c:v>0</c:v>
                </c:pt>
                <c:pt idx="4">
                  <c:v>0.18058882199112083</c:v>
                </c:pt>
                <c:pt idx="5">
                  <c:v>0.27939179443158391</c:v>
                </c:pt>
                <c:pt idx="6">
                  <c:v>0.26680334332124273</c:v>
                </c:pt>
                <c:pt idx="7">
                  <c:v>0.22523818872433951</c:v>
                </c:pt>
                <c:pt idx="8">
                  <c:v>0.24002874380900457</c:v>
                </c:pt>
                <c:pt idx="9">
                  <c:v>0.34289424651346623</c:v>
                </c:pt>
                <c:pt idx="11">
                  <c:v>0.3868149324861001</c:v>
                </c:pt>
                <c:pt idx="12">
                  <c:v>0.22372149268233868</c:v>
                </c:pt>
                <c:pt idx="13">
                  <c:v>0.30716919537896853</c:v>
                </c:pt>
              </c:numCache>
            </c:numRef>
          </c:val>
          <c:extLst>
            <c:ext xmlns:c16="http://schemas.microsoft.com/office/drawing/2014/chart" uri="{C3380CC4-5D6E-409C-BE32-E72D297353CC}">
              <c16:uniqueId val="{00000007-61C9-4F18-A417-AB54FF9A684C}"/>
            </c:ext>
          </c:extLst>
        </c:ser>
        <c:ser>
          <c:idx val="8"/>
          <c:order val="8"/>
          <c:tx>
            <c:strRef>
              <c:f>'Andel indirekta kostnader For'!$J$50:$J$51</c:f>
              <c:strCache>
                <c:ptCount val="1"/>
                <c:pt idx="0">
                  <c:v>2019</c:v>
                </c:pt>
              </c:strCache>
            </c:strRef>
          </c:tx>
          <c:spPr>
            <a:solidFill>
              <a:schemeClr val="accent3">
                <a:lumMod val="60000"/>
              </a:schemeClr>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For'!$J$52:$J$66</c:f>
              <c:numCache>
                <c:formatCode>0.0%</c:formatCode>
                <c:ptCount val="14"/>
                <c:pt idx="0">
                  <c:v>0.23008190871087245</c:v>
                </c:pt>
                <c:pt idx="1">
                  <c:v>0.25462807673263371</c:v>
                </c:pt>
                <c:pt idx="2">
                  <c:v>0.14242093784078516</c:v>
                </c:pt>
                <c:pt idx="3">
                  <c:v>0.30102326752935993</c:v>
                </c:pt>
                <c:pt idx="4">
                  <c:v>0.26636532769015364</c:v>
                </c:pt>
                <c:pt idx="5">
                  <c:v>0.29086524876137371</c:v>
                </c:pt>
                <c:pt idx="6">
                  <c:v>0.33462937183906921</c:v>
                </c:pt>
                <c:pt idx="7">
                  <c:v>0.24307131783934827</c:v>
                </c:pt>
                <c:pt idx="8">
                  <c:v>0.25111390602578482</c:v>
                </c:pt>
                <c:pt idx="9">
                  <c:v>0.34248727455539496</c:v>
                </c:pt>
                <c:pt idx="11">
                  <c:v>0.27874682472480949</c:v>
                </c:pt>
                <c:pt idx="12">
                  <c:v>0.23242928265469898</c:v>
                </c:pt>
                <c:pt idx="13">
                  <c:v>0.30751694496033877</c:v>
                </c:pt>
              </c:numCache>
            </c:numRef>
          </c:val>
          <c:extLst>
            <c:ext xmlns:c16="http://schemas.microsoft.com/office/drawing/2014/chart" uri="{C3380CC4-5D6E-409C-BE32-E72D297353CC}">
              <c16:uniqueId val="{00000008-61C9-4F18-A417-AB54FF9A684C}"/>
            </c:ext>
          </c:extLst>
        </c:ser>
        <c:ser>
          <c:idx val="9"/>
          <c:order val="9"/>
          <c:tx>
            <c:strRef>
              <c:f>'Andel indirekta kostnader For'!$K$50:$K$51</c:f>
              <c:strCache>
                <c:ptCount val="1"/>
                <c:pt idx="0">
                  <c:v>2020</c:v>
                </c:pt>
              </c:strCache>
            </c:strRef>
          </c:tx>
          <c:spPr>
            <a:solidFill>
              <a:schemeClr val="accent4">
                <a:lumMod val="60000"/>
              </a:schemeClr>
            </a:solidFill>
            <a:ln>
              <a:noFill/>
            </a:ln>
            <a:effectLst/>
          </c:spPr>
          <c:invertIfNegative val="0"/>
          <c:cat>
            <c:strRef>
              <c:f>'Andel indirekta kostnader For'!$A$52:$A$66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For'!$K$52:$K$66</c:f>
              <c:numCache>
                <c:formatCode>0.0%</c:formatCode>
                <c:ptCount val="14"/>
                <c:pt idx="0">
                  <c:v>0.22052878286438404</c:v>
                </c:pt>
                <c:pt idx="1">
                  <c:v>0.26614833403443622</c:v>
                </c:pt>
                <c:pt idx="2">
                  <c:v>0.1320173292004278</c:v>
                </c:pt>
                <c:pt idx="3">
                  <c:v>0.28923574499702254</c:v>
                </c:pt>
                <c:pt idx="4">
                  <c:v>0.26646282123676912</c:v>
                </c:pt>
                <c:pt idx="5">
                  <c:v>0.29597141550810291</c:v>
                </c:pt>
                <c:pt idx="6">
                  <c:v>0.38205904718705391</c:v>
                </c:pt>
                <c:pt idx="7">
                  <c:v>0.24104263835136119</c:v>
                </c:pt>
                <c:pt idx="8">
                  <c:v>0.26255882812174708</c:v>
                </c:pt>
                <c:pt idx="9">
                  <c:v>0.29185421230830511</c:v>
                </c:pt>
                <c:pt idx="11">
                  <c:v>0.24187049677664013</c:v>
                </c:pt>
                <c:pt idx="12">
                  <c:v>0.23539529146644989</c:v>
                </c:pt>
                <c:pt idx="13">
                  <c:v>0.30522071088335939</c:v>
                </c:pt>
              </c:numCache>
            </c:numRef>
          </c:val>
          <c:extLst>
            <c:ext xmlns:c16="http://schemas.microsoft.com/office/drawing/2014/chart" uri="{C3380CC4-5D6E-409C-BE32-E72D297353CC}">
              <c16:uniqueId val="{00000009-61C9-4F18-A417-AB54FF9A684C}"/>
            </c:ext>
          </c:extLst>
        </c:ser>
        <c:dLbls>
          <c:showLegendKey val="0"/>
          <c:showVal val="0"/>
          <c:showCatName val="0"/>
          <c:showSerName val="0"/>
          <c:showPercent val="0"/>
          <c:showBubbleSize val="0"/>
        </c:dLbls>
        <c:gapWidth val="219"/>
        <c:overlap val="-27"/>
        <c:axId val="570406032"/>
        <c:axId val="570406360"/>
      </c:barChart>
      <c:catAx>
        <c:axId val="5704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70406360"/>
        <c:crosses val="autoZero"/>
        <c:auto val="1"/>
        <c:lblAlgn val="ctr"/>
        <c:lblOffset val="100"/>
        <c:noMultiLvlLbl val="0"/>
      </c:catAx>
      <c:valAx>
        <c:axId val="570406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70406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33529919517252E-2"/>
          <c:y val="0.17119289061591703"/>
          <c:w val="0.88437314040824622"/>
          <c:h val="0.72013452812209011"/>
        </c:manualLayout>
      </c:layout>
      <c:scatterChart>
        <c:scatterStyle val="lineMarker"/>
        <c:varyColors val="0"/>
        <c:ser>
          <c:idx val="0"/>
          <c:order val="0"/>
          <c:tx>
            <c:strRef>
              <c:f>'Indirekta punkter2019'!$H$5</c:f>
              <c:strCache>
                <c:ptCount val="1"/>
                <c:pt idx="0">
                  <c:v>Summa av Andel indirekta kostnader</c:v>
                </c:pt>
              </c:strCache>
            </c:strRef>
          </c:tx>
          <c:spPr>
            <a:ln w="28575" cap="rnd">
              <a:noFill/>
              <a:round/>
            </a:ln>
            <a:effectLst/>
          </c:spPr>
          <c:marker>
            <c:symbol val="circle"/>
            <c:size val="5"/>
            <c:spPr>
              <a:solidFill>
                <a:schemeClr val="accent1"/>
              </a:solidFill>
              <a:ln w="9525">
                <a:solidFill>
                  <a:schemeClr val="accent1"/>
                </a:solidFill>
              </a:ln>
              <a:effectLst/>
            </c:spPr>
          </c:marker>
          <c:xVal>
            <c:numRef>
              <c:f>'Indirekta punkter2019'!$G$6:$G$37</c:f>
              <c:numCache>
                <c:formatCode>General</c:formatCode>
                <c:ptCount val="32"/>
                <c:pt idx="0">
                  <c:v>629360</c:v>
                </c:pt>
                <c:pt idx="1">
                  <c:v>224080</c:v>
                </c:pt>
                <c:pt idx="2">
                  <c:v>1143343</c:v>
                </c:pt>
                <c:pt idx="3">
                  <c:v>440526</c:v>
                </c:pt>
                <c:pt idx="4">
                  <c:v>737000</c:v>
                </c:pt>
                <c:pt idx="5">
                  <c:v>468415</c:v>
                </c:pt>
                <c:pt idx="6">
                  <c:v>572917</c:v>
                </c:pt>
                <c:pt idx="7">
                  <c:v>988087</c:v>
                </c:pt>
                <c:pt idx="8">
                  <c:v>1599829</c:v>
                </c:pt>
                <c:pt idx="9">
                  <c:v>646490</c:v>
                </c:pt>
                <c:pt idx="10">
                  <c:v>2649854</c:v>
                </c:pt>
                <c:pt idx="11">
                  <c:v>488049</c:v>
                </c:pt>
                <c:pt idx="12">
                  <c:v>772889</c:v>
                </c:pt>
                <c:pt idx="13">
                  <c:v>1884408</c:v>
                </c:pt>
                <c:pt idx="14">
                  <c:v>568309</c:v>
                </c:pt>
                <c:pt idx="15">
                  <c:v>2643109.616515243</c:v>
                </c:pt>
                <c:pt idx="16">
                  <c:v>180657</c:v>
                </c:pt>
                <c:pt idx="17">
                  <c:v>1445977</c:v>
                </c:pt>
                <c:pt idx="18">
                  <c:v>693708</c:v>
                </c:pt>
                <c:pt idx="19">
                  <c:v>1118696</c:v>
                </c:pt>
                <c:pt idx="20">
                  <c:v>2180592</c:v>
                </c:pt>
                <c:pt idx="21">
                  <c:v>1271315</c:v>
                </c:pt>
                <c:pt idx="22">
                  <c:v>2173000</c:v>
                </c:pt>
                <c:pt idx="23">
                  <c:v>539288</c:v>
                </c:pt>
                <c:pt idx="24">
                  <c:v>642415</c:v>
                </c:pt>
                <c:pt idx="25">
                  <c:v>462144</c:v>
                </c:pt>
                <c:pt idx="26">
                  <c:v>316477</c:v>
                </c:pt>
                <c:pt idx="27">
                  <c:v>177725</c:v>
                </c:pt>
                <c:pt idx="28">
                  <c:v>1769466</c:v>
                </c:pt>
                <c:pt idx="29">
                  <c:v>756590</c:v>
                </c:pt>
                <c:pt idx="30">
                  <c:v>350999</c:v>
                </c:pt>
                <c:pt idx="31">
                  <c:v>119970</c:v>
                </c:pt>
              </c:numCache>
            </c:numRef>
          </c:xVal>
          <c:yVal>
            <c:numRef>
              <c:f>'Indirekta punkter2019'!$H$6:$H$37</c:f>
              <c:numCache>
                <c:formatCode>0.0%</c:formatCode>
                <c:ptCount val="32"/>
                <c:pt idx="0">
                  <c:v>0.22466331193593495</c:v>
                </c:pt>
                <c:pt idx="1">
                  <c:v>0.23763164941092468</c:v>
                </c:pt>
                <c:pt idx="2">
                  <c:v>0.23774449137310502</c:v>
                </c:pt>
                <c:pt idx="3">
                  <c:v>0.24484593417868639</c:v>
                </c:pt>
                <c:pt idx="4">
                  <c:v>0.26600542740841249</c:v>
                </c:pt>
                <c:pt idx="5">
                  <c:v>0.28590032343114546</c:v>
                </c:pt>
                <c:pt idx="6">
                  <c:v>0.28629626979126122</c:v>
                </c:pt>
                <c:pt idx="7">
                  <c:v>0.29343974771452314</c:v>
                </c:pt>
                <c:pt idx="8">
                  <c:v>0.30530200415169373</c:v>
                </c:pt>
                <c:pt idx="9">
                  <c:v>0.31240545097371963</c:v>
                </c:pt>
                <c:pt idx="10">
                  <c:v>0.31283232963023622</c:v>
                </c:pt>
                <c:pt idx="11">
                  <c:v>0.31459750967628253</c:v>
                </c:pt>
                <c:pt idx="12">
                  <c:v>0.31537905184314952</c:v>
                </c:pt>
                <c:pt idx="13">
                  <c:v>0.31580150958285041</c:v>
                </c:pt>
                <c:pt idx="14">
                  <c:v>0.32079379351725912</c:v>
                </c:pt>
                <c:pt idx="15">
                  <c:v>0.32318636906411241</c:v>
                </c:pt>
                <c:pt idx="16">
                  <c:v>0.32508953431087645</c:v>
                </c:pt>
                <c:pt idx="17">
                  <c:v>0.32516146522385903</c:v>
                </c:pt>
                <c:pt idx="18">
                  <c:v>0.33183990958731918</c:v>
                </c:pt>
                <c:pt idx="19">
                  <c:v>0.33380775020041192</c:v>
                </c:pt>
                <c:pt idx="20">
                  <c:v>0.33443173438680873</c:v>
                </c:pt>
                <c:pt idx="21">
                  <c:v>0.33731215316424334</c:v>
                </c:pt>
                <c:pt idx="22">
                  <c:v>0.34224942475839853</c:v>
                </c:pt>
                <c:pt idx="23">
                  <c:v>0.34506794143389063</c:v>
                </c:pt>
                <c:pt idx="24">
                  <c:v>0.34796491968041465</c:v>
                </c:pt>
                <c:pt idx="25">
                  <c:v>0.35570591146915242</c:v>
                </c:pt>
                <c:pt idx="26">
                  <c:v>0.36675335016446692</c:v>
                </c:pt>
                <c:pt idx="27">
                  <c:v>0.37058376686782307</c:v>
                </c:pt>
                <c:pt idx="28">
                  <c:v>0.37615416176405764</c:v>
                </c:pt>
                <c:pt idx="29">
                  <c:v>0.39738167303295047</c:v>
                </c:pt>
                <c:pt idx="30">
                  <c:v>0.39924088102815108</c:v>
                </c:pt>
                <c:pt idx="31">
                  <c:v>0.41762107193465031</c:v>
                </c:pt>
              </c:numCache>
            </c:numRef>
          </c:yVal>
          <c:smooth val="0"/>
          <c:extLst>
            <c:ext xmlns:c16="http://schemas.microsoft.com/office/drawing/2014/chart" uri="{C3380CC4-5D6E-409C-BE32-E72D297353CC}">
              <c16:uniqueId val="{00000000-CFFB-45C3-85CF-AD7E73948CAC}"/>
            </c:ext>
          </c:extLst>
        </c:ser>
        <c:dLbls>
          <c:showLegendKey val="0"/>
          <c:showVal val="0"/>
          <c:showCatName val="0"/>
          <c:showSerName val="0"/>
          <c:showPercent val="0"/>
          <c:showBubbleSize val="0"/>
        </c:dLbls>
        <c:axId val="566482568"/>
        <c:axId val="566484536"/>
      </c:scatterChart>
      <c:valAx>
        <c:axId val="566482568"/>
        <c:scaling>
          <c:orientation val="minMax"/>
          <c:max val="35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6484536"/>
        <c:crosses val="autoZero"/>
        <c:crossBetween val="midCat"/>
        <c:majorUnit val="500000"/>
        <c:minorUnit val="100000"/>
      </c:valAx>
      <c:valAx>
        <c:axId val="566484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64825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[SUHF_Sammanställning_2020_V8.xlsm]Indirekta 2019!Pivottabell6</c:name>
    <c:fmtId val="1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'Indirekta 2019'!$B$3:$B$4</c:f>
              <c:strCache>
                <c:ptCount val="1"/>
                <c:pt idx="0">
                  <c:v>2020</c:v>
                </c:pt>
              </c:strCache>
            </c:strRef>
          </c:tx>
          <c:spPr>
            <a:solidFill>
              <a:schemeClr val="accent1"/>
            </a:solidFill>
            <a:ln>
              <a:noFill/>
            </a:ln>
            <a:effectLst/>
          </c:spPr>
          <c:invertIfNegative val="0"/>
          <c:cat>
            <c:strRef>
              <c:f>'Indirekta 2019'!$A$5:$A$37</c:f>
              <c:strCache>
                <c:ptCount val="32"/>
                <c:pt idx="0">
                  <c:v>SLU</c:v>
                </c:pt>
                <c:pt idx="1">
                  <c:v>SKH</c:v>
                </c:pt>
                <c:pt idx="2">
                  <c:v>KI</c:v>
                </c:pt>
                <c:pt idx="3">
                  <c:v>FHS</c:v>
                </c:pt>
                <c:pt idx="4">
                  <c:v>LTU</c:v>
                </c:pt>
                <c:pt idx="5">
                  <c:v>HH</c:v>
                </c:pt>
                <c:pt idx="6">
                  <c:v>HDA</c:v>
                </c:pt>
                <c:pt idx="7">
                  <c:v>ORU</c:v>
                </c:pt>
                <c:pt idx="8">
                  <c:v>KTH</c:v>
                </c:pt>
                <c:pt idx="9">
                  <c:v>SH</c:v>
                </c:pt>
                <c:pt idx="10">
                  <c:v>LU</c:v>
                </c:pt>
                <c:pt idx="11">
                  <c:v>HKR</c:v>
                </c:pt>
                <c:pt idx="12">
                  <c:v>KAU</c:v>
                </c:pt>
                <c:pt idx="13">
                  <c:v>UMU</c:v>
                </c:pt>
                <c:pt idx="14">
                  <c:v>HB</c:v>
                </c:pt>
                <c:pt idx="15">
                  <c:v>GU</c:v>
                </c:pt>
                <c:pt idx="16">
                  <c:v>KMH</c:v>
                </c:pt>
                <c:pt idx="17">
                  <c:v>LNU</c:v>
                </c:pt>
                <c:pt idx="18">
                  <c:v>MDH</c:v>
                </c:pt>
                <c:pt idx="19">
                  <c:v>CTH</c:v>
                </c:pt>
                <c:pt idx="20">
                  <c:v>UU</c:v>
                </c:pt>
                <c:pt idx="21">
                  <c:v>MAU</c:v>
                </c:pt>
                <c:pt idx="22">
                  <c:v>SU</c:v>
                </c:pt>
                <c:pt idx="23">
                  <c:v>HIG</c:v>
                </c:pt>
                <c:pt idx="24">
                  <c:v>MIU</c:v>
                </c:pt>
                <c:pt idx="25">
                  <c:v>HV</c:v>
                </c:pt>
                <c:pt idx="26">
                  <c:v>BTH</c:v>
                </c:pt>
                <c:pt idx="27">
                  <c:v>KF</c:v>
                </c:pt>
                <c:pt idx="28">
                  <c:v>LIU</c:v>
                </c:pt>
                <c:pt idx="29">
                  <c:v>HJ</c:v>
                </c:pt>
                <c:pt idx="30">
                  <c:v>HS</c:v>
                </c:pt>
                <c:pt idx="31">
                  <c:v>GIH</c:v>
                </c:pt>
              </c:strCache>
            </c:strRef>
          </c:cat>
          <c:val>
            <c:numRef>
              <c:f>'Indirekta 2019'!$B$5:$B$37</c:f>
              <c:numCache>
                <c:formatCode>0.0%</c:formatCode>
                <c:ptCount val="32"/>
                <c:pt idx="0">
                  <c:v>0.22466331193593495</c:v>
                </c:pt>
                <c:pt idx="1">
                  <c:v>0.23763164941092468</c:v>
                </c:pt>
                <c:pt idx="2">
                  <c:v>0.23774449137310502</c:v>
                </c:pt>
                <c:pt idx="3">
                  <c:v>0.24484593417868639</c:v>
                </c:pt>
                <c:pt idx="4">
                  <c:v>0.26600542740841249</c:v>
                </c:pt>
                <c:pt idx="5">
                  <c:v>0.28590032343114546</c:v>
                </c:pt>
                <c:pt idx="6">
                  <c:v>0.28629626979126122</c:v>
                </c:pt>
                <c:pt idx="7">
                  <c:v>0.29343974771452314</c:v>
                </c:pt>
                <c:pt idx="8">
                  <c:v>0.30530200415169373</c:v>
                </c:pt>
                <c:pt idx="9">
                  <c:v>0.31240545097371963</c:v>
                </c:pt>
                <c:pt idx="10">
                  <c:v>0.31283232963023622</c:v>
                </c:pt>
                <c:pt idx="11">
                  <c:v>0.31459750967628253</c:v>
                </c:pt>
                <c:pt idx="12">
                  <c:v>0.31537905184314952</c:v>
                </c:pt>
                <c:pt idx="13">
                  <c:v>0.31580150958285041</c:v>
                </c:pt>
                <c:pt idx="14">
                  <c:v>0.32079379351725912</c:v>
                </c:pt>
                <c:pt idx="15">
                  <c:v>0.32318636906411241</c:v>
                </c:pt>
                <c:pt idx="16">
                  <c:v>0.32508953431087645</c:v>
                </c:pt>
                <c:pt idx="17">
                  <c:v>0.32516146522385903</c:v>
                </c:pt>
                <c:pt idx="18">
                  <c:v>0.33183990958731918</c:v>
                </c:pt>
                <c:pt idx="19">
                  <c:v>0.33380775020041192</c:v>
                </c:pt>
                <c:pt idx="20">
                  <c:v>0.33443173438680873</c:v>
                </c:pt>
                <c:pt idx="21">
                  <c:v>0.33731215316424334</c:v>
                </c:pt>
                <c:pt idx="22">
                  <c:v>0.34224942475839853</c:v>
                </c:pt>
                <c:pt idx="23">
                  <c:v>0.34506794143389063</c:v>
                </c:pt>
                <c:pt idx="24">
                  <c:v>0.34796491968041465</c:v>
                </c:pt>
                <c:pt idx="25">
                  <c:v>0.35570591146915242</c:v>
                </c:pt>
                <c:pt idx="26">
                  <c:v>0.36675335016446692</c:v>
                </c:pt>
                <c:pt idx="27">
                  <c:v>0.37058376686782307</c:v>
                </c:pt>
                <c:pt idx="28">
                  <c:v>0.37615416176405764</c:v>
                </c:pt>
                <c:pt idx="29">
                  <c:v>0.39738167303295047</c:v>
                </c:pt>
                <c:pt idx="30">
                  <c:v>0.39924088102815108</c:v>
                </c:pt>
                <c:pt idx="31">
                  <c:v>0.41762107193465031</c:v>
                </c:pt>
              </c:numCache>
            </c:numRef>
          </c:val>
          <c:extLst>
            <c:ext xmlns:c16="http://schemas.microsoft.com/office/drawing/2014/chart" uri="{C3380CC4-5D6E-409C-BE32-E72D297353CC}">
              <c16:uniqueId val="{00000000-D840-4235-B444-5561375EE4D9}"/>
            </c:ext>
          </c:extLst>
        </c:ser>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[SUHF_Sammanställning_2020_V8.xlsm]Andel indirekta kostnader UTB!Pivottabell2</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UTB'!$B$19:$B$20</c:f>
              <c:strCache>
                <c:ptCount val="1"/>
                <c:pt idx="0">
                  <c:v>2011</c:v>
                </c:pt>
              </c:strCache>
            </c:strRef>
          </c:tx>
          <c:spPr>
            <a:solidFill>
              <a:schemeClr val="accent1"/>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UTB'!$B$21:$B$31</c:f>
              <c:numCache>
                <c:formatCode>0.0%</c:formatCode>
                <c:ptCount val="10"/>
                <c:pt idx="0">
                  <c:v>0.34283193330243289</c:v>
                </c:pt>
                <c:pt idx="1">
                  <c:v>0.32087337567401786</c:v>
                </c:pt>
                <c:pt idx="2">
                  <c:v>0.23867285884571451</c:v>
                </c:pt>
                <c:pt idx="3">
                  <c:v>0.40867897470540471</c:v>
                </c:pt>
                <c:pt idx="4">
                  <c:v>0.3579578642355663</c:v>
                </c:pt>
                <c:pt idx="5">
                  <c:v>0.31851973256255939</c:v>
                </c:pt>
                <c:pt idx="6">
                  <c:v>0.33021204382320896</c:v>
                </c:pt>
                <c:pt idx="7">
                  <c:v>0.32941634677269338</c:v>
                </c:pt>
                <c:pt idx="8">
                  <c:v>0.30373673147168151</c:v>
                </c:pt>
                <c:pt idx="9">
                  <c:v>0.32056236589728559</c:v>
                </c:pt>
              </c:numCache>
            </c:numRef>
          </c:val>
          <c:extLst>
            <c:ext xmlns:c16="http://schemas.microsoft.com/office/drawing/2014/chart" uri="{C3380CC4-5D6E-409C-BE32-E72D297353CC}">
              <c16:uniqueId val="{00000000-E965-4840-9E70-E27BE458B89E}"/>
            </c:ext>
          </c:extLst>
        </c:ser>
        <c:ser>
          <c:idx val="1"/>
          <c:order val="1"/>
          <c:tx>
            <c:strRef>
              <c:f>'Andel indirekta kostnader UTB'!$C$19:$C$20</c:f>
              <c:strCache>
                <c:ptCount val="1"/>
                <c:pt idx="0">
                  <c:v>2012</c:v>
                </c:pt>
              </c:strCache>
            </c:strRef>
          </c:tx>
          <c:spPr>
            <a:solidFill>
              <a:schemeClr val="accent2"/>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UTB'!$C$21:$C$31</c:f>
              <c:numCache>
                <c:formatCode>0.0%</c:formatCode>
                <c:ptCount val="10"/>
                <c:pt idx="0">
                  <c:v>0.31356556692788695</c:v>
                </c:pt>
                <c:pt idx="1">
                  <c:v>0.33310028447038081</c:v>
                </c:pt>
                <c:pt idx="2">
                  <c:v>0.22601358999033322</c:v>
                </c:pt>
                <c:pt idx="3">
                  <c:v>0.44431268269504254</c:v>
                </c:pt>
                <c:pt idx="4">
                  <c:v>0.39296107361707389</c:v>
                </c:pt>
                <c:pt idx="5">
                  <c:v>0.32103916886919737</c:v>
                </c:pt>
                <c:pt idx="6">
                  <c:v>0.3002958416890571</c:v>
                </c:pt>
                <c:pt idx="7">
                  <c:v>0.30892563439871601</c:v>
                </c:pt>
                <c:pt idx="8">
                  <c:v>0.29977502776191939</c:v>
                </c:pt>
                <c:pt idx="9">
                  <c:v>0.32574779066861681</c:v>
                </c:pt>
              </c:numCache>
            </c:numRef>
          </c:val>
          <c:extLst>
            <c:ext xmlns:c16="http://schemas.microsoft.com/office/drawing/2014/chart" uri="{C3380CC4-5D6E-409C-BE32-E72D297353CC}">
              <c16:uniqueId val="{00000001-E965-4840-9E70-E27BE458B89E}"/>
            </c:ext>
          </c:extLst>
        </c:ser>
        <c:ser>
          <c:idx val="2"/>
          <c:order val="2"/>
          <c:tx>
            <c:strRef>
              <c:f>'Andel indirekta kostnader UTB'!$D$19:$D$20</c:f>
              <c:strCache>
                <c:ptCount val="1"/>
                <c:pt idx="0">
                  <c:v>2013</c:v>
                </c:pt>
              </c:strCache>
            </c:strRef>
          </c:tx>
          <c:spPr>
            <a:solidFill>
              <a:schemeClr val="accent3"/>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UTB'!$D$21:$D$31</c:f>
              <c:numCache>
                <c:formatCode>0.0%</c:formatCode>
                <c:ptCount val="10"/>
                <c:pt idx="0">
                  <c:v>0.32550960975926346</c:v>
                </c:pt>
                <c:pt idx="1">
                  <c:v>0.34143289894474865</c:v>
                </c:pt>
                <c:pt idx="2">
                  <c:v>0.21726896825518974</c:v>
                </c:pt>
                <c:pt idx="3">
                  <c:v>0.43000335001220685</c:v>
                </c:pt>
                <c:pt idx="4">
                  <c:v>0.38873193956978541</c:v>
                </c:pt>
                <c:pt idx="5">
                  <c:v>0.31321767443584075</c:v>
                </c:pt>
                <c:pt idx="6">
                  <c:v>0.30569927707363603</c:v>
                </c:pt>
                <c:pt idx="7">
                  <c:v>0.32511463994920919</c:v>
                </c:pt>
                <c:pt idx="8">
                  <c:v>0.29031304778774059</c:v>
                </c:pt>
                <c:pt idx="9">
                  <c:v>0.30841326037903644</c:v>
                </c:pt>
              </c:numCache>
            </c:numRef>
          </c:val>
          <c:extLst>
            <c:ext xmlns:c16="http://schemas.microsoft.com/office/drawing/2014/chart" uri="{C3380CC4-5D6E-409C-BE32-E72D297353CC}">
              <c16:uniqueId val="{00000002-E965-4840-9E70-E27BE458B89E}"/>
            </c:ext>
          </c:extLst>
        </c:ser>
        <c:ser>
          <c:idx val="3"/>
          <c:order val="3"/>
          <c:tx>
            <c:strRef>
              <c:f>'Andel indirekta kostnader UTB'!$E$19:$E$20</c:f>
              <c:strCache>
                <c:ptCount val="1"/>
                <c:pt idx="0">
                  <c:v>2014</c:v>
                </c:pt>
              </c:strCache>
            </c:strRef>
          </c:tx>
          <c:spPr>
            <a:solidFill>
              <a:schemeClr val="accent4"/>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UTB'!$E$21:$E$31</c:f>
              <c:numCache>
                <c:formatCode>0.0%</c:formatCode>
                <c:ptCount val="10"/>
                <c:pt idx="0">
                  <c:v>0.30979730373433778</c:v>
                </c:pt>
                <c:pt idx="1">
                  <c:v>0.3587067633883626</c:v>
                </c:pt>
                <c:pt idx="2">
                  <c:v>0.21979519091994323</c:v>
                </c:pt>
                <c:pt idx="3">
                  <c:v>0.38113241878423093</c:v>
                </c:pt>
                <c:pt idx="4">
                  <c:v>0.3805270077955839</c:v>
                </c:pt>
                <c:pt idx="5">
                  <c:v>0.31136751813746166</c:v>
                </c:pt>
                <c:pt idx="6">
                  <c:v>0.31550562905147256</c:v>
                </c:pt>
                <c:pt idx="7">
                  <c:v>0.38703731090583426</c:v>
                </c:pt>
                <c:pt idx="8">
                  <c:v>0.28847660668992703</c:v>
                </c:pt>
                <c:pt idx="9">
                  <c:v>0.29909289887218893</c:v>
                </c:pt>
              </c:numCache>
            </c:numRef>
          </c:val>
          <c:extLst>
            <c:ext xmlns:c16="http://schemas.microsoft.com/office/drawing/2014/chart" uri="{C3380CC4-5D6E-409C-BE32-E72D297353CC}">
              <c16:uniqueId val="{00000003-E965-4840-9E70-E27BE458B89E}"/>
            </c:ext>
          </c:extLst>
        </c:ser>
        <c:ser>
          <c:idx val="4"/>
          <c:order val="4"/>
          <c:tx>
            <c:strRef>
              <c:f>'Andel indirekta kostnader UTB'!$F$19:$F$20</c:f>
              <c:strCache>
                <c:ptCount val="1"/>
                <c:pt idx="0">
                  <c:v>2015</c:v>
                </c:pt>
              </c:strCache>
            </c:strRef>
          </c:tx>
          <c:spPr>
            <a:solidFill>
              <a:schemeClr val="accent5"/>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UTB'!$F$21:$F$31</c:f>
              <c:numCache>
                <c:formatCode>0.0%</c:formatCode>
                <c:ptCount val="10"/>
                <c:pt idx="0">
                  <c:v>0.32629895156696404</c:v>
                </c:pt>
                <c:pt idx="1">
                  <c:v>0.34815225469112998</c:v>
                </c:pt>
                <c:pt idx="2">
                  <c:v>0.20029663543019596</c:v>
                </c:pt>
                <c:pt idx="3">
                  <c:v>0.37611512755920723</c:v>
                </c:pt>
                <c:pt idx="4">
                  <c:v>0.38252327929464391</c:v>
                </c:pt>
                <c:pt idx="5">
                  <c:v>0.30874510245748671</c:v>
                </c:pt>
                <c:pt idx="6">
                  <c:v>0.27018740513348499</c:v>
                </c:pt>
                <c:pt idx="7">
                  <c:v>0.33834789254593411</c:v>
                </c:pt>
                <c:pt idx="8">
                  <c:v>0.3070682888658946</c:v>
                </c:pt>
                <c:pt idx="9">
                  <c:v>0.33029053152098847</c:v>
                </c:pt>
              </c:numCache>
            </c:numRef>
          </c:val>
          <c:extLst>
            <c:ext xmlns:c16="http://schemas.microsoft.com/office/drawing/2014/chart" uri="{C3380CC4-5D6E-409C-BE32-E72D297353CC}">
              <c16:uniqueId val="{00000004-E965-4840-9E70-E27BE458B89E}"/>
            </c:ext>
          </c:extLst>
        </c:ser>
        <c:ser>
          <c:idx val="5"/>
          <c:order val="5"/>
          <c:tx>
            <c:strRef>
              <c:f>'Andel indirekta kostnader UTB'!$G$19:$G$20</c:f>
              <c:strCache>
                <c:ptCount val="1"/>
                <c:pt idx="0">
                  <c:v>2016</c:v>
                </c:pt>
              </c:strCache>
            </c:strRef>
          </c:tx>
          <c:spPr>
            <a:solidFill>
              <a:schemeClr val="accent6"/>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UTB'!$G$21:$G$31</c:f>
              <c:numCache>
                <c:formatCode>0.0%</c:formatCode>
                <c:ptCount val="10"/>
                <c:pt idx="0">
                  <c:v>0.30985807292200157</c:v>
                </c:pt>
                <c:pt idx="1">
                  <c:v>0.35462465191575498</c:v>
                </c:pt>
                <c:pt idx="2">
                  <c:v>0.26573483925391322</c:v>
                </c:pt>
                <c:pt idx="3">
                  <c:v>0.35387258733371935</c:v>
                </c:pt>
                <c:pt idx="4">
                  <c:v>0.38946503129600096</c:v>
                </c:pt>
                <c:pt idx="5">
                  <c:v>0.31287797529802369</c:v>
                </c:pt>
                <c:pt idx="6">
                  <c:v>0.27933576779962982</c:v>
                </c:pt>
                <c:pt idx="7">
                  <c:v>0.34248236361311057</c:v>
                </c:pt>
                <c:pt idx="8">
                  <c:v>0.31207185016498584</c:v>
                </c:pt>
                <c:pt idx="9">
                  <c:v>0.32781535082243352</c:v>
                </c:pt>
              </c:numCache>
            </c:numRef>
          </c:val>
          <c:extLst>
            <c:ext xmlns:c16="http://schemas.microsoft.com/office/drawing/2014/chart" uri="{C3380CC4-5D6E-409C-BE32-E72D297353CC}">
              <c16:uniqueId val="{00000005-E965-4840-9E70-E27BE458B89E}"/>
            </c:ext>
          </c:extLst>
        </c:ser>
        <c:ser>
          <c:idx val="6"/>
          <c:order val="6"/>
          <c:tx>
            <c:strRef>
              <c:f>'Andel indirekta kostnader UTB'!$H$19:$H$20</c:f>
              <c:strCache>
                <c:ptCount val="1"/>
                <c:pt idx="0">
                  <c:v>2017</c:v>
                </c:pt>
              </c:strCache>
            </c:strRef>
          </c:tx>
          <c:spPr>
            <a:solidFill>
              <a:schemeClr val="accent1">
                <a:lumMod val="60000"/>
              </a:schemeClr>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UTB'!$H$21:$H$31</c:f>
              <c:numCache>
                <c:formatCode>0.0%</c:formatCode>
                <c:ptCount val="10"/>
                <c:pt idx="0">
                  <c:v>0.2964158731456128</c:v>
                </c:pt>
                <c:pt idx="1">
                  <c:v>0.34479389956475326</c:v>
                </c:pt>
                <c:pt idx="2">
                  <c:v>0.25326233709905088</c:v>
                </c:pt>
                <c:pt idx="3">
                  <c:v>0.34382603549213947</c:v>
                </c:pt>
                <c:pt idx="4">
                  <c:v>0.39856331618357288</c:v>
                </c:pt>
                <c:pt idx="5">
                  <c:v>0.31918938711155048</c:v>
                </c:pt>
                <c:pt idx="6">
                  <c:v>0.27381360218622364</c:v>
                </c:pt>
                <c:pt idx="7">
                  <c:v>0.30906660601383812</c:v>
                </c:pt>
                <c:pt idx="8">
                  <c:v>0.31412071643808304</c:v>
                </c:pt>
                <c:pt idx="9">
                  <c:v>0.3382571040270364</c:v>
                </c:pt>
              </c:numCache>
            </c:numRef>
          </c:val>
          <c:extLst>
            <c:ext xmlns:c16="http://schemas.microsoft.com/office/drawing/2014/chart" uri="{C3380CC4-5D6E-409C-BE32-E72D297353CC}">
              <c16:uniqueId val="{00000006-E965-4840-9E70-E27BE458B89E}"/>
            </c:ext>
          </c:extLst>
        </c:ser>
        <c:ser>
          <c:idx val="7"/>
          <c:order val="7"/>
          <c:tx>
            <c:strRef>
              <c:f>'Andel indirekta kostnader UTB'!$I$19:$I$20</c:f>
              <c:strCache>
                <c:ptCount val="1"/>
                <c:pt idx="0">
                  <c:v>2018</c:v>
                </c:pt>
              </c:strCache>
            </c:strRef>
          </c:tx>
          <c:spPr>
            <a:solidFill>
              <a:schemeClr val="accent2">
                <a:lumMod val="60000"/>
              </a:schemeClr>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UTB'!$I$21:$I$31</c:f>
              <c:numCache>
                <c:formatCode>0.0%</c:formatCode>
                <c:ptCount val="10"/>
                <c:pt idx="0">
                  <c:v>0.30722503682112262</c:v>
                </c:pt>
                <c:pt idx="1">
                  <c:v>0.30612279153354632</c:v>
                </c:pt>
                <c:pt idx="2">
                  <c:v>0.24356895148717403</c:v>
                </c:pt>
                <c:pt idx="3">
                  <c:v>0.31067236245436924</c:v>
                </c:pt>
                <c:pt idx="4">
                  <c:v>0.38671226084470273</c:v>
                </c:pt>
                <c:pt idx="5">
                  <c:v>0.31683566460445167</c:v>
                </c:pt>
                <c:pt idx="6">
                  <c:v>0.2671800258675554</c:v>
                </c:pt>
                <c:pt idx="7">
                  <c:v>0.31126063321674824</c:v>
                </c:pt>
                <c:pt idx="8">
                  <c:v>0.31370090166030251</c:v>
                </c:pt>
                <c:pt idx="9">
                  <c:v>0.33147780149891953</c:v>
                </c:pt>
              </c:numCache>
            </c:numRef>
          </c:val>
          <c:extLst>
            <c:ext xmlns:c16="http://schemas.microsoft.com/office/drawing/2014/chart" uri="{C3380CC4-5D6E-409C-BE32-E72D297353CC}">
              <c16:uniqueId val="{00000007-E965-4840-9E70-E27BE458B89E}"/>
            </c:ext>
          </c:extLst>
        </c:ser>
        <c:ser>
          <c:idx val="8"/>
          <c:order val="8"/>
          <c:tx>
            <c:strRef>
              <c:f>'Andel indirekta kostnader UTB'!$J$19:$J$20</c:f>
              <c:strCache>
                <c:ptCount val="1"/>
                <c:pt idx="0">
                  <c:v>2019</c:v>
                </c:pt>
              </c:strCache>
            </c:strRef>
          </c:tx>
          <c:spPr>
            <a:solidFill>
              <a:schemeClr val="accent3">
                <a:lumMod val="60000"/>
              </a:schemeClr>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UTB'!$J$21:$J$31</c:f>
              <c:numCache>
                <c:formatCode>0.0%</c:formatCode>
                <c:ptCount val="10"/>
                <c:pt idx="0">
                  <c:v>0.32560096264199062</c:v>
                </c:pt>
                <c:pt idx="1">
                  <c:v>0.32552527724297264</c:v>
                </c:pt>
                <c:pt idx="2">
                  <c:v>0.23504055376732769</c:v>
                </c:pt>
                <c:pt idx="3">
                  <c:v>0.31790786200639437</c:v>
                </c:pt>
                <c:pt idx="4">
                  <c:v>0.38844677052798782</c:v>
                </c:pt>
                <c:pt idx="5">
                  <c:v>0.30448879943017676</c:v>
                </c:pt>
                <c:pt idx="6">
                  <c:v>0.26263761505521011</c:v>
                </c:pt>
                <c:pt idx="7">
                  <c:v>0.32618599933632081</c:v>
                </c:pt>
                <c:pt idx="8">
                  <c:v>0.30857528438363135</c:v>
                </c:pt>
                <c:pt idx="9">
                  <c:v>0.33752839921989308</c:v>
                </c:pt>
              </c:numCache>
            </c:numRef>
          </c:val>
          <c:extLst>
            <c:ext xmlns:c16="http://schemas.microsoft.com/office/drawing/2014/chart" uri="{C3380CC4-5D6E-409C-BE32-E72D297353CC}">
              <c16:uniqueId val="{00000008-E965-4840-9E70-E27BE458B89E}"/>
            </c:ext>
          </c:extLst>
        </c:ser>
        <c:ser>
          <c:idx val="9"/>
          <c:order val="9"/>
          <c:tx>
            <c:strRef>
              <c:f>'Andel indirekta kostnader UTB'!$K$19:$K$20</c:f>
              <c:strCache>
                <c:ptCount val="1"/>
                <c:pt idx="0">
                  <c:v>2020</c:v>
                </c:pt>
              </c:strCache>
            </c:strRef>
          </c:tx>
          <c:spPr>
            <a:solidFill>
              <a:schemeClr val="accent4">
                <a:lumMod val="60000"/>
              </a:schemeClr>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UTB'!$K$21:$K$31</c:f>
              <c:numCache>
                <c:formatCode>0.0%</c:formatCode>
                <c:ptCount val="10"/>
                <c:pt idx="0">
                  <c:v>0.33380775020041192</c:v>
                </c:pt>
                <c:pt idx="1">
                  <c:v>0.32318636906411241</c:v>
                </c:pt>
                <c:pt idx="2">
                  <c:v>0.23774449137310502</c:v>
                </c:pt>
                <c:pt idx="3">
                  <c:v>0.30530200415169373</c:v>
                </c:pt>
                <c:pt idx="4">
                  <c:v>0.37615416176405764</c:v>
                </c:pt>
                <c:pt idx="5">
                  <c:v>0.31283232963023622</c:v>
                </c:pt>
                <c:pt idx="6">
                  <c:v>0.22466331193593495</c:v>
                </c:pt>
                <c:pt idx="7">
                  <c:v>0.34224942475839853</c:v>
                </c:pt>
                <c:pt idx="8">
                  <c:v>0.31580150958285041</c:v>
                </c:pt>
                <c:pt idx="9">
                  <c:v>0.33443173438680873</c:v>
                </c:pt>
              </c:numCache>
            </c:numRef>
          </c:val>
          <c:extLst>
            <c:ext xmlns:c16="http://schemas.microsoft.com/office/drawing/2014/chart" uri="{C3380CC4-5D6E-409C-BE32-E72D297353CC}">
              <c16:uniqueId val="{00000009-E965-4840-9E70-E27BE458B89E}"/>
            </c:ext>
          </c:extLst>
        </c:ser>
        <c:dLbls>
          <c:showLegendKey val="0"/>
          <c:showVal val="0"/>
          <c:showCatName val="0"/>
          <c:showSerName val="0"/>
          <c:showPercent val="0"/>
          <c:showBubbleSize val="0"/>
        </c:dLbls>
        <c:gapWidth val="219"/>
        <c:overlap val="-27"/>
        <c:axId val="715636000"/>
        <c:axId val="715636656"/>
      </c:barChart>
      <c:catAx>
        <c:axId val="715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656"/>
        <c:crosses val="autoZero"/>
        <c:auto val="1"/>
        <c:lblAlgn val="ctr"/>
        <c:lblOffset val="100"/>
        <c:noMultiLvlLbl val="0"/>
      </c:catAx>
      <c:valAx>
        <c:axId val="715636656"/>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[SUHF_Sammanställning_2020_V8.xlsm]Andel indirekta kostnader UTB!Pivottabell3</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UTB'!$B$36:$B$37</c:f>
              <c:strCache>
                <c:ptCount val="1"/>
                <c:pt idx="0">
                  <c:v>2011</c:v>
                </c:pt>
              </c:strCache>
            </c:strRef>
          </c:tx>
          <c:spPr>
            <a:solidFill>
              <a:schemeClr val="accent1"/>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UTB'!$B$38:$B$45</c:f>
              <c:numCache>
                <c:formatCode>0.0%</c:formatCode>
                <c:ptCount val="7"/>
                <c:pt idx="0">
                  <c:v>0.36533619779888438</c:v>
                </c:pt>
                <c:pt idx="1">
                  <c:v>0.3430735121939068</c:v>
                </c:pt>
                <c:pt idx="2">
                  <c:v>0.35785752031543899</c:v>
                </c:pt>
                <c:pt idx="3">
                  <c:v>0.31375088319340599</c:v>
                </c:pt>
                <c:pt idx="4">
                  <c:v>0.37364808049739123</c:v>
                </c:pt>
                <c:pt idx="5">
                  <c:v>0.34899304975336837</c:v>
                </c:pt>
                <c:pt idx="6">
                  <c:v>0.39715214893370299</c:v>
                </c:pt>
              </c:numCache>
            </c:numRef>
          </c:val>
          <c:extLst>
            <c:ext xmlns:c16="http://schemas.microsoft.com/office/drawing/2014/chart" uri="{C3380CC4-5D6E-409C-BE32-E72D297353CC}">
              <c16:uniqueId val="{00000000-B08C-4969-949B-B6D6E3821CE2}"/>
            </c:ext>
          </c:extLst>
        </c:ser>
        <c:ser>
          <c:idx val="1"/>
          <c:order val="1"/>
          <c:tx>
            <c:strRef>
              <c:f>'Andel indirekta kostnader UTB'!$C$36:$C$37</c:f>
              <c:strCache>
                <c:ptCount val="1"/>
                <c:pt idx="0">
                  <c:v>2012</c:v>
                </c:pt>
              </c:strCache>
            </c:strRef>
          </c:tx>
          <c:spPr>
            <a:solidFill>
              <a:schemeClr val="accent2"/>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UTB'!$C$38:$C$45</c:f>
              <c:numCache>
                <c:formatCode>0.0%</c:formatCode>
                <c:ptCount val="7"/>
                <c:pt idx="0">
                  <c:v>0.45836391665066462</c:v>
                </c:pt>
                <c:pt idx="1">
                  <c:v>0.32544903661776942</c:v>
                </c:pt>
                <c:pt idx="2">
                  <c:v>0.37958944226943947</c:v>
                </c:pt>
                <c:pt idx="3">
                  <c:v>0.28020785445062574</c:v>
                </c:pt>
                <c:pt idx="4">
                  <c:v>0.46134424010136271</c:v>
                </c:pt>
                <c:pt idx="5">
                  <c:v>0.34718924350355168</c:v>
                </c:pt>
                <c:pt idx="6">
                  <c:v>0.30943659387043493</c:v>
                </c:pt>
              </c:numCache>
            </c:numRef>
          </c:val>
          <c:extLst>
            <c:ext xmlns:c16="http://schemas.microsoft.com/office/drawing/2014/chart" uri="{C3380CC4-5D6E-409C-BE32-E72D297353CC}">
              <c16:uniqueId val="{00000001-B08C-4969-949B-B6D6E3821CE2}"/>
            </c:ext>
          </c:extLst>
        </c:ser>
        <c:ser>
          <c:idx val="2"/>
          <c:order val="2"/>
          <c:tx>
            <c:strRef>
              <c:f>'Andel indirekta kostnader UTB'!$D$36:$D$37</c:f>
              <c:strCache>
                <c:ptCount val="1"/>
                <c:pt idx="0">
                  <c:v>2013</c:v>
                </c:pt>
              </c:strCache>
            </c:strRef>
          </c:tx>
          <c:spPr>
            <a:solidFill>
              <a:schemeClr val="accent3"/>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UTB'!$D$38:$D$45</c:f>
              <c:numCache>
                <c:formatCode>0.0%</c:formatCode>
                <c:ptCount val="7"/>
                <c:pt idx="0">
                  <c:v>0.43981727149009286</c:v>
                </c:pt>
                <c:pt idx="1">
                  <c:v>0.3258132798573975</c:v>
                </c:pt>
                <c:pt idx="2">
                  <c:v>0.34225473975801241</c:v>
                </c:pt>
                <c:pt idx="3">
                  <c:v>0.28284049363989855</c:v>
                </c:pt>
                <c:pt idx="4">
                  <c:v>0.38010023077020405</c:v>
                </c:pt>
                <c:pt idx="5">
                  <c:v>0.33952251540153527</c:v>
                </c:pt>
                <c:pt idx="6">
                  <c:v>0.35629856116929648</c:v>
                </c:pt>
              </c:numCache>
            </c:numRef>
          </c:val>
          <c:extLst>
            <c:ext xmlns:c16="http://schemas.microsoft.com/office/drawing/2014/chart" uri="{C3380CC4-5D6E-409C-BE32-E72D297353CC}">
              <c16:uniqueId val="{00000002-B08C-4969-949B-B6D6E3821CE2}"/>
            </c:ext>
          </c:extLst>
        </c:ser>
        <c:ser>
          <c:idx val="3"/>
          <c:order val="3"/>
          <c:tx>
            <c:strRef>
              <c:f>'Andel indirekta kostnader UTB'!$E$36:$E$37</c:f>
              <c:strCache>
                <c:ptCount val="1"/>
                <c:pt idx="0">
                  <c:v>2014</c:v>
                </c:pt>
              </c:strCache>
            </c:strRef>
          </c:tx>
          <c:spPr>
            <a:solidFill>
              <a:schemeClr val="accent4"/>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UTB'!$E$38:$E$45</c:f>
              <c:numCache>
                <c:formatCode>0.0%</c:formatCode>
                <c:ptCount val="7"/>
                <c:pt idx="0">
                  <c:v>0.38362089767261459</c:v>
                </c:pt>
                <c:pt idx="1">
                  <c:v>0.32906364203038491</c:v>
                </c:pt>
                <c:pt idx="2">
                  <c:v>0.34832713241435487</c:v>
                </c:pt>
                <c:pt idx="3">
                  <c:v>0.26830893397471273</c:v>
                </c:pt>
                <c:pt idx="4">
                  <c:v>0.36441313823312688</c:v>
                </c:pt>
                <c:pt idx="5">
                  <c:v>0.33076895924222993</c:v>
                </c:pt>
                <c:pt idx="6">
                  <c:v>0.37555775175578482</c:v>
                </c:pt>
              </c:numCache>
            </c:numRef>
          </c:val>
          <c:extLst>
            <c:ext xmlns:c16="http://schemas.microsoft.com/office/drawing/2014/chart" uri="{C3380CC4-5D6E-409C-BE32-E72D297353CC}">
              <c16:uniqueId val="{00000003-B08C-4969-949B-B6D6E3821CE2}"/>
            </c:ext>
          </c:extLst>
        </c:ser>
        <c:ser>
          <c:idx val="4"/>
          <c:order val="4"/>
          <c:tx>
            <c:strRef>
              <c:f>'Andel indirekta kostnader UTB'!$F$36:$F$37</c:f>
              <c:strCache>
                <c:ptCount val="1"/>
                <c:pt idx="0">
                  <c:v>2015</c:v>
                </c:pt>
              </c:strCache>
            </c:strRef>
          </c:tx>
          <c:spPr>
            <a:solidFill>
              <a:schemeClr val="accent5"/>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UTB'!$F$38:$F$45</c:f>
              <c:numCache>
                <c:formatCode>0.0%</c:formatCode>
                <c:ptCount val="7"/>
                <c:pt idx="0">
                  <c:v>0.39594303899352928</c:v>
                </c:pt>
                <c:pt idx="1">
                  <c:v>0.33102626014187375</c:v>
                </c:pt>
                <c:pt idx="2">
                  <c:v>0.34118750026634165</c:v>
                </c:pt>
                <c:pt idx="3">
                  <c:v>0.27274369589762892</c:v>
                </c:pt>
                <c:pt idx="4">
                  <c:v>0.36556848460527541</c:v>
                </c:pt>
                <c:pt idx="5">
                  <c:v>0.34010120769127494</c:v>
                </c:pt>
                <c:pt idx="6">
                  <c:v>0.38803371695164007</c:v>
                </c:pt>
              </c:numCache>
            </c:numRef>
          </c:val>
          <c:extLst>
            <c:ext xmlns:c16="http://schemas.microsoft.com/office/drawing/2014/chart" uri="{C3380CC4-5D6E-409C-BE32-E72D297353CC}">
              <c16:uniqueId val="{00000004-B08C-4969-949B-B6D6E3821CE2}"/>
            </c:ext>
          </c:extLst>
        </c:ser>
        <c:ser>
          <c:idx val="5"/>
          <c:order val="5"/>
          <c:tx>
            <c:strRef>
              <c:f>'Andel indirekta kostnader UTB'!$G$36:$G$37</c:f>
              <c:strCache>
                <c:ptCount val="1"/>
                <c:pt idx="0">
                  <c:v>2016</c:v>
                </c:pt>
              </c:strCache>
            </c:strRef>
          </c:tx>
          <c:spPr>
            <a:solidFill>
              <a:schemeClr val="accent6"/>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UTB'!$G$38:$G$45</c:f>
              <c:numCache>
                <c:formatCode>0.0%</c:formatCode>
                <c:ptCount val="7"/>
                <c:pt idx="0">
                  <c:v>0.38636277876306552</c:v>
                </c:pt>
                <c:pt idx="1">
                  <c:v>0.32651499086401176</c:v>
                </c:pt>
                <c:pt idx="2">
                  <c:v>0.34802885979959669</c:v>
                </c:pt>
                <c:pt idx="3">
                  <c:v>0.28598428288011662</c:v>
                </c:pt>
                <c:pt idx="4">
                  <c:v>0.33047159711291674</c:v>
                </c:pt>
                <c:pt idx="5">
                  <c:v>0.3177588446977333</c:v>
                </c:pt>
                <c:pt idx="6">
                  <c:v>0.36225225489510254</c:v>
                </c:pt>
              </c:numCache>
            </c:numRef>
          </c:val>
          <c:extLst>
            <c:ext xmlns:c16="http://schemas.microsoft.com/office/drawing/2014/chart" uri="{C3380CC4-5D6E-409C-BE32-E72D297353CC}">
              <c16:uniqueId val="{00000005-B08C-4969-949B-B6D6E3821CE2}"/>
            </c:ext>
          </c:extLst>
        </c:ser>
        <c:ser>
          <c:idx val="6"/>
          <c:order val="6"/>
          <c:tx>
            <c:strRef>
              <c:f>'Andel indirekta kostnader UTB'!$H$36:$H$37</c:f>
              <c:strCache>
                <c:ptCount val="1"/>
                <c:pt idx="0">
                  <c:v>2017</c:v>
                </c:pt>
              </c:strCache>
            </c:strRef>
          </c:tx>
          <c:spPr>
            <a:solidFill>
              <a:schemeClr val="accent1">
                <a:lumMod val="60000"/>
              </a:schemeClr>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UTB'!$H$38:$H$45</c:f>
              <c:numCache>
                <c:formatCode>0.0%</c:formatCode>
                <c:ptCount val="7"/>
                <c:pt idx="0">
                  <c:v>0.39250014448362752</c:v>
                </c:pt>
                <c:pt idx="1">
                  <c:v>0.31474651488445649</c:v>
                </c:pt>
                <c:pt idx="2">
                  <c:v>0.34540344188809463</c:v>
                </c:pt>
                <c:pt idx="3">
                  <c:v>0.28048653434259918</c:v>
                </c:pt>
                <c:pt idx="4">
                  <c:v>0.35244523891211471</c:v>
                </c:pt>
                <c:pt idx="5">
                  <c:v>0.31604293921490678</c:v>
                </c:pt>
                <c:pt idx="6">
                  <c:v>0.34811014260672773</c:v>
                </c:pt>
              </c:numCache>
            </c:numRef>
          </c:val>
          <c:extLst>
            <c:ext xmlns:c16="http://schemas.microsoft.com/office/drawing/2014/chart" uri="{C3380CC4-5D6E-409C-BE32-E72D297353CC}">
              <c16:uniqueId val="{00000006-B08C-4969-949B-B6D6E3821CE2}"/>
            </c:ext>
          </c:extLst>
        </c:ser>
        <c:ser>
          <c:idx val="7"/>
          <c:order val="7"/>
          <c:tx>
            <c:strRef>
              <c:f>'Andel indirekta kostnader UTB'!$I$36:$I$37</c:f>
              <c:strCache>
                <c:ptCount val="1"/>
                <c:pt idx="0">
                  <c:v>2018</c:v>
                </c:pt>
              </c:strCache>
            </c:strRef>
          </c:tx>
          <c:spPr>
            <a:solidFill>
              <a:schemeClr val="accent2">
                <a:lumMod val="60000"/>
              </a:schemeClr>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UTB'!$I$38:$I$45</c:f>
              <c:numCache>
                <c:formatCode>0.0%</c:formatCode>
                <c:ptCount val="7"/>
                <c:pt idx="0">
                  <c:v>0.3862175832440996</c:v>
                </c:pt>
                <c:pt idx="1">
                  <c:v>0.32466262898469028</c:v>
                </c:pt>
                <c:pt idx="2">
                  <c:v>0.34898372840668429</c:v>
                </c:pt>
                <c:pt idx="3">
                  <c:v>0.27108683773802844</c:v>
                </c:pt>
                <c:pt idx="4">
                  <c:v>0.35670679444146453</c:v>
                </c:pt>
                <c:pt idx="5">
                  <c:v>0.32860645737876892</c:v>
                </c:pt>
              </c:numCache>
            </c:numRef>
          </c:val>
          <c:extLst>
            <c:ext xmlns:c16="http://schemas.microsoft.com/office/drawing/2014/chart" uri="{C3380CC4-5D6E-409C-BE32-E72D297353CC}">
              <c16:uniqueId val="{00000007-B08C-4969-949B-B6D6E3821CE2}"/>
            </c:ext>
          </c:extLst>
        </c:ser>
        <c:ser>
          <c:idx val="8"/>
          <c:order val="8"/>
          <c:tx>
            <c:strRef>
              <c:f>'Andel indirekta kostnader UTB'!$J$36:$J$37</c:f>
              <c:strCache>
                <c:ptCount val="1"/>
                <c:pt idx="0">
                  <c:v>2019</c:v>
                </c:pt>
              </c:strCache>
            </c:strRef>
          </c:tx>
          <c:spPr>
            <a:solidFill>
              <a:schemeClr val="accent3">
                <a:lumMod val="60000"/>
              </a:schemeClr>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UTB'!$J$38:$J$45</c:f>
              <c:numCache>
                <c:formatCode>0.0%</c:formatCode>
                <c:ptCount val="7"/>
                <c:pt idx="0">
                  <c:v>0.36117099597166274</c:v>
                </c:pt>
                <c:pt idx="1">
                  <c:v>0.32150198583082867</c:v>
                </c:pt>
                <c:pt idx="2">
                  <c:v>0.34348505977195043</c:v>
                </c:pt>
                <c:pt idx="3">
                  <c:v>0.27475485064011379</c:v>
                </c:pt>
                <c:pt idx="4">
                  <c:v>0.34146239908063974</c:v>
                </c:pt>
                <c:pt idx="5">
                  <c:v>0.32297762275552067</c:v>
                </c:pt>
                <c:pt idx="6">
                  <c:v>0.30751790405585344</c:v>
                </c:pt>
              </c:numCache>
            </c:numRef>
          </c:val>
          <c:extLst>
            <c:ext xmlns:c16="http://schemas.microsoft.com/office/drawing/2014/chart" uri="{C3380CC4-5D6E-409C-BE32-E72D297353CC}">
              <c16:uniqueId val="{00000008-B08C-4969-949B-B6D6E3821CE2}"/>
            </c:ext>
          </c:extLst>
        </c:ser>
        <c:ser>
          <c:idx val="9"/>
          <c:order val="9"/>
          <c:tx>
            <c:strRef>
              <c:f>'Andel indirekta kostnader UTB'!$K$36:$K$37</c:f>
              <c:strCache>
                <c:ptCount val="1"/>
                <c:pt idx="0">
                  <c:v>2020</c:v>
                </c:pt>
              </c:strCache>
            </c:strRef>
          </c:tx>
          <c:spPr>
            <a:solidFill>
              <a:schemeClr val="accent4">
                <a:lumMod val="60000"/>
              </a:schemeClr>
            </a:solidFill>
            <a:ln>
              <a:noFill/>
            </a:ln>
            <a:effectLst/>
          </c:spPr>
          <c:invertIfNegative val="0"/>
          <c:cat>
            <c:strRef>
              <c:f>'Andel indirekta kostnader UTB'!$A$38:$A$45</c:f>
              <c:strCache>
                <c:ptCount val="7"/>
                <c:pt idx="0">
                  <c:v>HJ</c:v>
                </c:pt>
                <c:pt idx="1">
                  <c:v>KAU</c:v>
                </c:pt>
                <c:pt idx="2">
                  <c:v>LNU</c:v>
                </c:pt>
                <c:pt idx="3">
                  <c:v>LTU</c:v>
                </c:pt>
                <c:pt idx="4">
                  <c:v>MAU</c:v>
                </c:pt>
                <c:pt idx="5">
                  <c:v>ORU</c:v>
                </c:pt>
                <c:pt idx="6">
                  <c:v>SH</c:v>
                </c:pt>
              </c:strCache>
            </c:strRef>
          </c:cat>
          <c:val>
            <c:numRef>
              <c:f>'Andel indirekta kostnader UTB'!$K$38:$K$45</c:f>
              <c:numCache>
                <c:formatCode>0.0%</c:formatCode>
                <c:ptCount val="7"/>
                <c:pt idx="0">
                  <c:v>0.39738167303295047</c:v>
                </c:pt>
                <c:pt idx="1">
                  <c:v>0.31537905184314952</c:v>
                </c:pt>
                <c:pt idx="2">
                  <c:v>0.32516146522385903</c:v>
                </c:pt>
                <c:pt idx="3">
                  <c:v>0.26600542740841249</c:v>
                </c:pt>
                <c:pt idx="4">
                  <c:v>0.33731215316424334</c:v>
                </c:pt>
                <c:pt idx="5">
                  <c:v>0.29343974771452314</c:v>
                </c:pt>
                <c:pt idx="6">
                  <c:v>0.31240545097371963</c:v>
                </c:pt>
              </c:numCache>
            </c:numRef>
          </c:val>
          <c:extLst>
            <c:ext xmlns:c16="http://schemas.microsoft.com/office/drawing/2014/chart" uri="{C3380CC4-5D6E-409C-BE32-E72D297353CC}">
              <c16:uniqueId val="{00000009-B08C-4969-949B-B6D6E3821CE2}"/>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[SUHF_Sammanställning_2020_V8.xlsm]Andel indirekta kostnader UTB!Pivottabell4</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UTB'!$B$50:$B$51</c:f>
              <c:strCache>
                <c:ptCount val="1"/>
                <c:pt idx="0">
                  <c:v>2011</c:v>
                </c:pt>
              </c:strCache>
            </c:strRef>
          </c:tx>
          <c:spPr>
            <a:solidFill>
              <a:schemeClr val="accent1"/>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UTB'!$B$52:$B$66</c:f>
              <c:numCache>
                <c:formatCode>0.0%</c:formatCode>
                <c:ptCount val="14"/>
                <c:pt idx="0">
                  <c:v>0.44780157265303028</c:v>
                </c:pt>
                <c:pt idx="1">
                  <c:v>0.25848598404156192</c:v>
                </c:pt>
                <c:pt idx="2">
                  <c:v>0.43294264643967895</c:v>
                </c:pt>
                <c:pt idx="3">
                  <c:v>0.39852088059201962</c:v>
                </c:pt>
                <c:pt idx="4">
                  <c:v>0.40696889859915181</c:v>
                </c:pt>
                <c:pt idx="5">
                  <c:v>0.42756775095195659</c:v>
                </c:pt>
                <c:pt idx="6">
                  <c:v>0.39421281428463889</c:v>
                </c:pt>
                <c:pt idx="7">
                  <c:v>0.40153868915520047</c:v>
                </c:pt>
                <c:pt idx="8">
                  <c:v>0.468867619233651</c:v>
                </c:pt>
                <c:pt idx="9">
                  <c:v>0.37646893350680405</c:v>
                </c:pt>
                <c:pt idx="10">
                  <c:v>0.19787745809081395</c:v>
                </c:pt>
                <c:pt idx="12">
                  <c:v>0.35674982185866155</c:v>
                </c:pt>
              </c:numCache>
            </c:numRef>
          </c:val>
          <c:extLst>
            <c:ext xmlns:c16="http://schemas.microsoft.com/office/drawing/2014/chart" uri="{C3380CC4-5D6E-409C-BE32-E72D297353CC}">
              <c16:uniqueId val="{00000000-7151-443A-82BD-CD5E55E6469A}"/>
            </c:ext>
          </c:extLst>
        </c:ser>
        <c:ser>
          <c:idx val="1"/>
          <c:order val="1"/>
          <c:tx>
            <c:strRef>
              <c:f>'Andel indirekta kostnader UTB'!$C$50:$C$51</c:f>
              <c:strCache>
                <c:ptCount val="1"/>
                <c:pt idx="0">
                  <c:v>2012</c:v>
                </c:pt>
              </c:strCache>
            </c:strRef>
          </c:tx>
          <c:spPr>
            <a:solidFill>
              <a:schemeClr val="accent2"/>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UTB'!$C$52:$C$66</c:f>
              <c:numCache>
                <c:formatCode>0.0%</c:formatCode>
                <c:ptCount val="14"/>
                <c:pt idx="0">
                  <c:v>0.4112630193953889</c:v>
                </c:pt>
                <c:pt idx="2">
                  <c:v>0.51570941637489276</c:v>
                </c:pt>
                <c:pt idx="3">
                  <c:v>0.34366796515837306</c:v>
                </c:pt>
                <c:pt idx="4">
                  <c:v>0.43484029497069132</c:v>
                </c:pt>
                <c:pt idx="5">
                  <c:v>0.38522732251273406</c:v>
                </c:pt>
                <c:pt idx="6">
                  <c:v>0.30973383759461259</c:v>
                </c:pt>
                <c:pt idx="7">
                  <c:v>0.36075024679768647</c:v>
                </c:pt>
                <c:pt idx="8">
                  <c:v>0.46464714105150379</c:v>
                </c:pt>
                <c:pt idx="9">
                  <c:v>0.38118437974183977</c:v>
                </c:pt>
                <c:pt idx="10">
                  <c:v>0.17125047093879509</c:v>
                </c:pt>
                <c:pt idx="11">
                  <c:v>0.41505573802818635</c:v>
                </c:pt>
                <c:pt idx="12">
                  <c:v>0.33422685049154388</c:v>
                </c:pt>
              </c:numCache>
            </c:numRef>
          </c:val>
          <c:extLst>
            <c:ext xmlns:c16="http://schemas.microsoft.com/office/drawing/2014/chart" uri="{C3380CC4-5D6E-409C-BE32-E72D297353CC}">
              <c16:uniqueId val="{00000001-7151-443A-82BD-CD5E55E6469A}"/>
            </c:ext>
          </c:extLst>
        </c:ser>
        <c:ser>
          <c:idx val="2"/>
          <c:order val="2"/>
          <c:tx>
            <c:strRef>
              <c:f>'Andel indirekta kostnader UTB'!$D$50:$D$51</c:f>
              <c:strCache>
                <c:ptCount val="1"/>
                <c:pt idx="0">
                  <c:v>2013</c:v>
                </c:pt>
              </c:strCache>
            </c:strRef>
          </c:tx>
          <c:spPr>
            <a:solidFill>
              <a:schemeClr val="accent3"/>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UTB'!$D$52:$D$66</c:f>
              <c:numCache>
                <c:formatCode>0.0%</c:formatCode>
                <c:ptCount val="14"/>
                <c:pt idx="0">
                  <c:v>0.37970163518060301</c:v>
                </c:pt>
                <c:pt idx="1">
                  <c:v>0.26024510345388902</c:v>
                </c:pt>
                <c:pt idx="2">
                  <c:v>0.55757502199836151</c:v>
                </c:pt>
                <c:pt idx="3">
                  <c:v>0.38899019500621601</c:v>
                </c:pt>
                <c:pt idx="4">
                  <c:v>0.43168289208598354</c:v>
                </c:pt>
                <c:pt idx="5">
                  <c:v>0.37415013602489977</c:v>
                </c:pt>
                <c:pt idx="6">
                  <c:v>0.35432626134389</c:v>
                </c:pt>
                <c:pt idx="7">
                  <c:v>0.41415533297358359</c:v>
                </c:pt>
                <c:pt idx="8">
                  <c:v>0.45571940540016981</c:v>
                </c:pt>
                <c:pt idx="9">
                  <c:v>0.34180226657098711</c:v>
                </c:pt>
                <c:pt idx="10">
                  <c:v>0.24794435906779258</c:v>
                </c:pt>
                <c:pt idx="11">
                  <c:v>0.37377255880892035</c:v>
                </c:pt>
                <c:pt idx="12">
                  <c:v>0.34947059083404647</c:v>
                </c:pt>
              </c:numCache>
            </c:numRef>
          </c:val>
          <c:extLst>
            <c:ext xmlns:c16="http://schemas.microsoft.com/office/drawing/2014/chart" uri="{C3380CC4-5D6E-409C-BE32-E72D297353CC}">
              <c16:uniqueId val="{00000002-7151-443A-82BD-CD5E55E6469A}"/>
            </c:ext>
          </c:extLst>
        </c:ser>
        <c:ser>
          <c:idx val="3"/>
          <c:order val="3"/>
          <c:tx>
            <c:strRef>
              <c:f>'Andel indirekta kostnader UTB'!$E$50:$E$51</c:f>
              <c:strCache>
                <c:ptCount val="1"/>
                <c:pt idx="0">
                  <c:v>2014</c:v>
                </c:pt>
              </c:strCache>
            </c:strRef>
          </c:tx>
          <c:spPr>
            <a:solidFill>
              <a:schemeClr val="accent4"/>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UTB'!$E$52:$E$66</c:f>
              <c:numCache>
                <c:formatCode>0.0%</c:formatCode>
                <c:ptCount val="14"/>
                <c:pt idx="0">
                  <c:v>0.3917320177629004</c:v>
                </c:pt>
                <c:pt idx="1">
                  <c:v>0.23471099995724851</c:v>
                </c:pt>
                <c:pt idx="2">
                  <c:v>0.44644627771387774</c:v>
                </c:pt>
                <c:pt idx="3">
                  <c:v>0.38249603229251089</c:v>
                </c:pt>
                <c:pt idx="4">
                  <c:v>0.42828836581725072</c:v>
                </c:pt>
                <c:pt idx="5">
                  <c:v>0.29719714964370542</c:v>
                </c:pt>
                <c:pt idx="6">
                  <c:v>0.348401553045387</c:v>
                </c:pt>
                <c:pt idx="7">
                  <c:v>0.41171740025600345</c:v>
                </c:pt>
                <c:pt idx="8">
                  <c:v>0.41618682125589973</c:v>
                </c:pt>
                <c:pt idx="9">
                  <c:v>0.34479584953950315</c:v>
                </c:pt>
                <c:pt idx="10">
                  <c:v>0.22120845358905131</c:v>
                </c:pt>
                <c:pt idx="11">
                  <c:v>0.43992330634853005</c:v>
                </c:pt>
                <c:pt idx="12">
                  <c:v>0.36225717393123064</c:v>
                </c:pt>
              </c:numCache>
            </c:numRef>
          </c:val>
          <c:extLst>
            <c:ext xmlns:c16="http://schemas.microsoft.com/office/drawing/2014/chart" uri="{C3380CC4-5D6E-409C-BE32-E72D297353CC}">
              <c16:uniqueId val="{00000003-7151-443A-82BD-CD5E55E6469A}"/>
            </c:ext>
          </c:extLst>
        </c:ser>
        <c:ser>
          <c:idx val="4"/>
          <c:order val="4"/>
          <c:tx>
            <c:strRef>
              <c:f>'Andel indirekta kostnader UTB'!$F$50:$F$51</c:f>
              <c:strCache>
                <c:ptCount val="1"/>
                <c:pt idx="0">
                  <c:v>2015</c:v>
                </c:pt>
              </c:strCache>
            </c:strRef>
          </c:tx>
          <c:spPr>
            <a:solidFill>
              <a:schemeClr val="accent5"/>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UTB'!$F$52:$F$66</c:f>
              <c:numCache>
                <c:formatCode>0.0%</c:formatCode>
                <c:ptCount val="14"/>
                <c:pt idx="0">
                  <c:v>0.36407940654341236</c:v>
                </c:pt>
                <c:pt idx="1">
                  <c:v>0.256158903519486</c:v>
                </c:pt>
                <c:pt idx="2">
                  <c:v>0.44662695722019968</c:v>
                </c:pt>
                <c:pt idx="3">
                  <c:v>0.35469634264013405</c:v>
                </c:pt>
                <c:pt idx="4">
                  <c:v>0.36254085065465713</c:v>
                </c:pt>
                <c:pt idx="5">
                  <c:v>0.30640056604409305</c:v>
                </c:pt>
                <c:pt idx="6">
                  <c:v>0.33927896956788633</c:v>
                </c:pt>
                <c:pt idx="7">
                  <c:v>0.4066759344642949</c:v>
                </c:pt>
                <c:pt idx="8">
                  <c:v>0.39690708738996727</c:v>
                </c:pt>
                <c:pt idx="9">
                  <c:v>0.33113349332169784</c:v>
                </c:pt>
                <c:pt idx="10">
                  <c:v>0.31259036234368248</c:v>
                </c:pt>
                <c:pt idx="11">
                  <c:v>0.44182953426199523</c:v>
                </c:pt>
                <c:pt idx="12">
                  <c:v>0.35376177097835027</c:v>
                </c:pt>
                <c:pt idx="13">
                  <c:v>0.34376628060754216</c:v>
                </c:pt>
              </c:numCache>
            </c:numRef>
          </c:val>
          <c:extLst>
            <c:ext xmlns:c16="http://schemas.microsoft.com/office/drawing/2014/chart" uri="{C3380CC4-5D6E-409C-BE32-E72D297353CC}">
              <c16:uniqueId val="{00000004-7151-443A-82BD-CD5E55E6469A}"/>
            </c:ext>
          </c:extLst>
        </c:ser>
        <c:ser>
          <c:idx val="5"/>
          <c:order val="5"/>
          <c:tx>
            <c:strRef>
              <c:f>'Andel indirekta kostnader UTB'!$G$50:$G$51</c:f>
              <c:strCache>
                <c:ptCount val="1"/>
                <c:pt idx="0">
                  <c:v>2016</c:v>
                </c:pt>
              </c:strCache>
            </c:strRef>
          </c:tx>
          <c:spPr>
            <a:solidFill>
              <a:schemeClr val="accent6"/>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UTB'!$G$52:$G$66</c:f>
              <c:numCache>
                <c:formatCode>0.0%</c:formatCode>
                <c:ptCount val="14"/>
                <c:pt idx="0">
                  <c:v>0.37464125498063472</c:v>
                </c:pt>
                <c:pt idx="1">
                  <c:v>0.2498607927689937</c:v>
                </c:pt>
                <c:pt idx="2">
                  <c:v>0.49157644518720739</c:v>
                </c:pt>
                <c:pt idx="3">
                  <c:v>0.33377617102156382</c:v>
                </c:pt>
                <c:pt idx="4">
                  <c:v>0.33673508080519537</c:v>
                </c:pt>
                <c:pt idx="5">
                  <c:v>0.33104948896302078</c:v>
                </c:pt>
                <c:pt idx="6">
                  <c:v>0.33906808004081401</c:v>
                </c:pt>
                <c:pt idx="7">
                  <c:v>0.38388165475916108</c:v>
                </c:pt>
                <c:pt idx="8">
                  <c:v>0.36750466514617458</c:v>
                </c:pt>
                <c:pt idx="9">
                  <c:v>0.34046309118355228</c:v>
                </c:pt>
                <c:pt idx="10">
                  <c:v>0.32314829627259639</c:v>
                </c:pt>
                <c:pt idx="11">
                  <c:v>0.43129720997249271</c:v>
                </c:pt>
                <c:pt idx="12">
                  <c:v>0.33456993548714825</c:v>
                </c:pt>
                <c:pt idx="13">
                  <c:v>0.37129584982407227</c:v>
                </c:pt>
              </c:numCache>
            </c:numRef>
          </c:val>
          <c:extLst>
            <c:ext xmlns:c16="http://schemas.microsoft.com/office/drawing/2014/chart" uri="{C3380CC4-5D6E-409C-BE32-E72D297353CC}">
              <c16:uniqueId val="{00000005-7151-443A-82BD-CD5E55E6469A}"/>
            </c:ext>
          </c:extLst>
        </c:ser>
        <c:ser>
          <c:idx val="6"/>
          <c:order val="6"/>
          <c:tx>
            <c:strRef>
              <c:f>'Andel indirekta kostnader UTB'!$H$50:$H$51</c:f>
              <c:strCache>
                <c:ptCount val="1"/>
                <c:pt idx="0">
                  <c:v>2017</c:v>
                </c:pt>
              </c:strCache>
            </c:strRef>
          </c:tx>
          <c:spPr>
            <a:solidFill>
              <a:schemeClr val="accent1">
                <a:lumMod val="60000"/>
              </a:schemeClr>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UTB'!$H$52:$H$66</c:f>
              <c:numCache>
                <c:formatCode>0.0%</c:formatCode>
                <c:ptCount val="14"/>
                <c:pt idx="0">
                  <c:v>0.35523966497138598</c:v>
                </c:pt>
                <c:pt idx="1">
                  <c:v>0.25591324421058254</c:v>
                </c:pt>
                <c:pt idx="2">
                  <c:v>0.44294362413475297</c:v>
                </c:pt>
                <c:pt idx="3">
                  <c:v>0.34663142687217158</c:v>
                </c:pt>
                <c:pt idx="4">
                  <c:v>0.32457271660059278</c:v>
                </c:pt>
                <c:pt idx="5">
                  <c:v>0.34551226751342012</c:v>
                </c:pt>
                <c:pt idx="6">
                  <c:v>0.36372102256126304</c:v>
                </c:pt>
                <c:pt idx="7">
                  <c:v>0.35731260005929438</c:v>
                </c:pt>
                <c:pt idx="8">
                  <c:v>0.35721950731624375</c:v>
                </c:pt>
                <c:pt idx="9">
                  <c:v>0.38341243803585345</c:v>
                </c:pt>
                <c:pt idx="10">
                  <c:v>0.26977969216314801</c:v>
                </c:pt>
                <c:pt idx="11">
                  <c:v>0.34835187781523136</c:v>
                </c:pt>
                <c:pt idx="13">
                  <c:v>0.34068289351738934</c:v>
                </c:pt>
              </c:numCache>
            </c:numRef>
          </c:val>
          <c:extLst>
            <c:ext xmlns:c16="http://schemas.microsoft.com/office/drawing/2014/chart" uri="{C3380CC4-5D6E-409C-BE32-E72D297353CC}">
              <c16:uniqueId val="{00000006-7151-443A-82BD-CD5E55E6469A}"/>
            </c:ext>
          </c:extLst>
        </c:ser>
        <c:ser>
          <c:idx val="7"/>
          <c:order val="7"/>
          <c:tx>
            <c:strRef>
              <c:f>'Andel indirekta kostnader UTB'!$I$50:$I$51</c:f>
              <c:strCache>
                <c:ptCount val="1"/>
                <c:pt idx="0">
                  <c:v>2018</c:v>
                </c:pt>
              </c:strCache>
            </c:strRef>
          </c:tx>
          <c:spPr>
            <a:solidFill>
              <a:schemeClr val="accent2">
                <a:lumMod val="60000"/>
              </a:schemeClr>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UTB'!$I$52:$I$66</c:f>
              <c:numCache>
                <c:formatCode>0.0%</c:formatCode>
                <c:ptCount val="14"/>
                <c:pt idx="0">
                  <c:v>0.36236948498267552</c:v>
                </c:pt>
                <c:pt idx="1">
                  <c:v>0.22980033990086646</c:v>
                </c:pt>
                <c:pt idx="2">
                  <c:v>0.46350259414690409</c:v>
                </c:pt>
                <c:pt idx="3">
                  <c:v>0</c:v>
                </c:pt>
                <c:pt idx="4">
                  <c:v>0.31466639612701125</c:v>
                </c:pt>
                <c:pt idx="5">
                  <c:v>0.33500565583227171</c:v>
                </c:pt>
                <c:pt idx="6">
                  <c:v>0.36803714279881966</c:v>
                </c:pt>
                <c:pt idx="7">
                  <c:v>0.40029617744699719</c:v>
                </c:pt>
                <c:pt idx="8">
                  <c:v>0.38504250213331098</c:v>
                </c:pt>
                <c:pt idx="9">
                  <c:v>0.37947211351997862</c:v>
                </c:pt>
                <c:pt idx="11">
                  <c:v>0.31126291411203993</c:v>
                </c:pt>
                <c:pt idx="12">
                  <c:v>0.33919202094856171</c:v>
                </c:pt>
                <c:pt idx="13">
                  <c:v>0.25961739155297381</c:v>
                </c:pt>
              </c:numCache>
            </c:numRef>
          </c:val>
          <c:extLst>
            <c:ext xmlns:c16="http://schemas.microsoft.com/office/drawing/2014/chart" uri="{C3380CC4-5D6E-409C-BE32-E72D297353CC}">
              <c16:uniqueId val="{00000007-7151-443A-82BD-CD5E55E6469A}"/>
            </c:ext>
          </c:extLst>
        </c:ser>
        <c:ser>
          <c:idx val="8"/>
          <c:order val="8"/>
          <c:tx>
            <c:strRef>
              <c:f>'Andel indirekta kostnader UTB'!$J$50:$J$51</c:f>
              <c:strCache>
                <c:ptCount val="1"/>
                <c:pt idx="0">
                  <c:v>2019</c:v>
                </c:pt>
              </c:strCache>
            </c:strRef>
          </c:tx>
          <c:spPr>
            <a:solidFill>
              <a:schemeClr val="accent3">
                <a:lumMod val="60000"/>
              </a:schemeClr>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UTB'!$J$52:$J$66</c:f>
              <c:numCache>
                <c:formatCode>0.0%</c:formatCode>
                <c:ptCount val="14"/>
                <c:pt idx="0">
                  <c:v>0.36825222727639756</c:v>
                </c:pt>
                <c:pt idx="1">
                  <c:v>0.21866559036294203</c:v>
                </c:pt>
                <c:pt idx="2">
                  <c:v>0.43338856669428333</c:v>
                </c:pt>
                <c:pt idx="3">
                  <c:v>0.33976623982742687</c:v>
                </c:pt>
                <c:pt idx="4">
                  <c:v>0.29263326710762388</c:v>
                </c:pt>
                <c:pt idx="5">
                  <c:v>0.32440834244882433</c:v>
                </c:pt>
                <c:pt idx="6">
                  <c:v>0.35876304113713492</c:v>
                </c:pt>
                <c:pt idx="7">
                  <c:v>0.42139881980944149</c:v>
                </c:pt>
                <c:pt idx="8">
                  <c:v>0.38866788316401724</c:v>
                </c:pt>
                <c:pt idx="9">
                  <c:v>0.35612678244656976</c:v>
                </c:pt>
                <c:pt idx="11">
                  <c:v>0.32985270030221236</c:v>
                </c:pt>
                <c:pt idx="12">
                  <c:v>0.3254574654467588</c:v>
                </c:pt>
                <c:pt idx="13">
                  <c:v>0.24323249351314988</c:v>
                </c:pt>
              </c:numCache>
            </c:numRef>
          </c:val>
          <c:extLst>
            <c:ext xmlns:c16="http://schemas.microsoft.com/office/drawing/2014/chart" uri="{C3380CC4-5D6E-409C-BE32-E72D297353CC}">
              <c16:uniqueId val="{00000008-7151-443A-82BD-CD5E55E6469A}"/>
            </c:ext>
          </c:extLst>
        </c:ser>
        <c:ser>
          <c:idx val="9"/>
          <c:order val="9"/>
          <c:tx>
            <c:strRef>
              <c:f>'Andel indirekta kostnader UTB'!$K$50:$K$51</c:f>
              <c:strCache>
                <c:ptCount val="1"/>
                <c:pt idx="0">
                  <c:v>2020</c:v>
                </c:pt>
              </c:strCache>
            </c:strRef>
          </c:tx>
          <c:spPr>
            <a:solidFill>
              <a:schemeClr val="accent4">
                <a:lumMod val="60000"/>
              </a:schemeClr>
            </a:solidFill>
            <a:ln>
              <a:noFill/>
            </a:ln>
            <a:effectLst/>
          </c:spPr>
          <c:invertIfNegative val="0"/>
          <c:cat>
            <c:strRef>
              <c:f>'Andel indirekta kostnader UTB'!$A$52:$A$66</c:f>
              <c:strCache>
                <c:ptCount val="14"/>
                <c:pt idx="0">
                  <c:v>BTH</c:v>
                </c:pt>
                <c:pt idx="1">
                  <c:v>FHS</c:v>
                </c:pt>
                <c:pt idx="2">
                  <c:v>GIH</c:v>
                </c:pt>
                <c:pt idx="3">
                  <c:v>HB</c:v>
                </c:pt>
                <c:pt idx="4">
                  <c:v>HH</c:v>
                </c:pt>
                <c:pt idx="5">
                  <c:v>HIG</c:v>
                </c:pt>
                <c:pt idx="6">
                  <c:v>HKR</c:v>
                </c:pt>
                <c:pt idx="7">
                  <c:v>HS</c:v>
                </c:pt>
                <c:pt idx="8">
                  <c:v>HV</c:v>
                </c:pt>
                <c:pt idx="9">
                  <c:v>KF</c:v>
                </c:pt>
                <c:pt idx="10">
                  <c:v>KKH</c:v>
                </c:pt>
                <c:pt idx="11">
                  <c:v>KMH</c:v>
                </c:pt>
                <c:pt idx="12">
                  <c:v>MDH</c:v>
                </c:pt>
                <c:pt idx="13">
                  <c:v>SKH</c:v>
                </c:pt>
              </c:strCache>
            </c:strRef>
          </c:cat>
          <c:val>
            <c:numRef>
              <c:f>'Andel indirekta kostnader UTB'!$K$52:$K$66</c:f>
              <c:numCache>
                <c:formatCode>0.0%</c:formatCode>
                <c:ptCount val="14"/>
                <c:pt idx="0">
                  <c:v>0.36675335016446692</c:v>
                </c:pt>
                <c:pt idx="1">
                  <c:v>0.24484593417868639</c:v>
                </c:pt>
                <c:pt idx="2">
                  <c:v>0.41762107193465031</c:v>
                </c:pt>
                <c:pt idx="3">
                  <c:v>0.32079379351725912</c:v>
                </c:pt>
                <c:pt idx="4">
                  <c:v>0.28590032343114546</c:v>
                </c:pt>
                <c:pt idx="5">
                  <c:v>0.34506794143389063</c:v>
                </c:pt>
                <c:pt idx="6">
                  <c:v>0.31459750967628253</c:v>
                </c:pt>
                <c:pt idx="7">
                  <c:v>0.39924088102815108</c:v>
                </c:pt>
                <c:pt idx="8">
                  <c:v>0.35570591146915242</c:v>
                </c:pt>
                <c:pt idx="9">
                  <c:v>0.37058376686782307</c:v>
                </c:pt>
                <c:pt idx="11">
                  <c:v>0.32508953431087645</c:v>
                </c:pt>
                <c:pt idx="12">
                  <c:v>0.33183990958731918</c:v>
                </c:pt>
                <c:pt idx="13">
                  <c:v>0.23763164941092468</c:v>
                </c:pt>
              </c:numCache>
            </c:numRef>
          </c:val>
          <c:extLst>
            <c:ext xmlns:c16="http://schemas.microsoft.com/office/drawing/2014/chart" uri="{C3380CC4-5D6E-409C-BE32-E72D297353CC}">
              <c16:uniqueId val="{00000009-7151-443A-82BD-CD5E55E6469A}"/>
            </c:ext>
          </c:extLst>
        </c:ser>
        <c:dLbls>
          <c:showLegendKey val="0"/>
          <c:showVal val="0"/>
          <c:showCatName val="0"/>
          <c:showSerName val="0"/>
          <c:showPercent val="0"/>
          <c:showBubbleSize val="0"/>
        </c:dLbls>
        <c:gapWidth val="219"/>
        <c:overlap val="-27"/>
        <c:axId val="570406032"/>
        <c:axId val="570406360"/>
      </c:barChart>
      <c:catAx>
        <c:axId val="5704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360"/>
        <c:crosses val="autoZero"/>
        <c:auto val="1"/>
        <c:lblAlgn val="ctr"/>
        <c:lblOffset val="100"/>
        <c:noMultiLvlLbl val="0"/>
      </c:catAx>
      <c:valAx>
        <c:axId val="570406360"/>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032"/>
        <c:crosses val="autoZero"/>
        <c:crossBetween val="between"/>
      </c:valAx>
      <c:spPr>
        <a:noFill/>
        <a:ln>
          <a:noFill/>
        </a:ln>
        <a:effectLst/>
      </c:spPr>
    </c:plotArea>
    <c:legend>
      <c:legendPos val="t"/>
      <c:layout>
        <c:manualLayout>
          <c:xMode val="edge"/>
          <c:yMode val="edge"/>
          <c:x val="4.8038610038610048E-2"/>
          <c:y val="7.4122222222222211E-3"/>
          <c:w val="0.9"/>
          <c:h val="0.145391878098571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[SUHF_Sammanställning_2020_V7.xlsm]Andel indirekta kostnader Tot!Pivottabell1</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Tot'!$B$3:$B$4</c:f>
              <c:strCache>
                <c:ptCount val="1"/>
                <c:pt idx="0">
                  <c:v>2011</c:v>
                </c:pt>
              </c:strCache>
            </c:strRef>
          </c:tx>
          <c:spPr>
            <a:solidFill>
              <a:schemeClr val="accent1"/>
            </a:solidFill>
            <a:ln>
              <a:noFill/>
            </a:ln>
            <a:effectLst/>
          </c:spPr>
          <c:invertIfNegative val="0"/>
          <c:cat>
            <c:strRef>
              <c:f>'Andel indirekta kostnader Tot'!$A$5:$A$7</c:f>
              <c:strCache>
                <c:ptCount val="2"/>
                <c:pt idx="0">
                  <c:v>1 utbildning</c:v>
                </c:pt>
                <c:pt idx="1">
                  <c:v>2 forskning</c:v>
                </c:pt>
              </c:strCache>
            </c:strRef>
          </c:cat>
          <c:val>
            <c:numRef>
              <c:f>'Andel indirekta kostnader Tot'!$B$5:$B$7</c:f>
              <c:numCache>
                <c:formatCode>0.0%</c:formatCode>
                <c:ptCount val="2"/>
                <c:pt idx="0">
                  <c:v>0.34348030693330917</c:v>
                </c:pt>
                <c:pt idx="1">
                  <c:v>0.20217070517160332</c:v>
                </c:pt>
              </c:numCache>
            </c:numRef>
          </c:val>
          <c:extLst>
            <c:ext xmlns:c16="http://schemas.microsoft.com/office/drawing/2014/chart" uri="{C3380CC4-5D6E-409C-BE32-E72D297353CC}">
              <c16:uniqueId val="{00000000-A15D-4301-9278-D6E90232755E}"/>
            </c:ext>
          </c:extLst>
        </c:ser>
        <c:ser>
          <c:idx val="1"/>
          <c:order val="1"/>
          <c:tx>
            <c:strRef>
              <c:f>'Andel indirekta kostnader Tot'!$C$3:$C$4</c:f>
              <c:strCache>
                <c:ptCount val="1"/>
                <c:pt idx="0">
                  <c:v>2012</c:v>
                </c:pt>
              </c:strCache>
            </c:strRef>
          </c:tx>
          <c:spPr>
            <a:solidFill>
              <a:schemeClr val="accent2"/>
            </a:solidFill>
            <a:ln>
              <a:noFill/>
            </a:ln>
            <a:effectLst/>
          </c:spPr>
          <c:invertIfNegative val="0"/>
          <c:cat>
            <c:strRef>
              <c:f>'Andel indirekta kostnader Tot'!$A$5:$A$7</c:f>
              <c:strCache>
                <c:ptCount val="2"/>
                <c:pt idx="0">
                  <c:v>1 utbildning</c:v>
                </c:pt>
                <c:pt idx="1">
                  <c:v>2 forskning</c:v>
                </c:pt>
              </c:strCache>
            </c:strRef>
          </c:cat>
          <c:val>
            <c:numRef>
              <c:f>'Andel indirekta kostnader Tot'!$C$5:$C$7</c:f>
              <c:numCache>
                <c:formatCode>0.0%</c:formatCode>
                <c:ptCount val="2"/>
                <c:pt idx="0">
                  <c:v>0.34516421049075802</c:v>
                </c:pt>
                <c:pt idx="1">
                  <c:v>0.20470424687180039</c:v>
                </c:pt>
              </c:numCache>
            </c:numRef>
          </c:val>
          <c:extLst>
            <c:ext xmlns:c16="http://schemas.microsoft.com/office/drawing/2014/chart" uri="{C3380CC4-5D6E-409C-BE32-E72D297353CC}">
              <c16:uniqueId val="{00000001-A15D-4301-9278-D6E90232755E}"/>
            </c:ext>
          </c:extLst>
        </c:ser>
        <c:ser>
          <c:idx val="2"/>
          <c:order val="2"/>
          <c:tx>
            <c:strRef>
              <c:f>'Andel indirekta kostnader Tot'!$D$3:$D$4</c:f>
              <c:strCache>
                <c:ptCount val="1"/>
                <c:pt idx="0">
                  <c:v>2013</c:v>
                </c:pt>
              </c:strCache>
            </c:strRef>
          </c:tx>
          <c:spPr>
            <a:solidFill>
              <a:schemeClr val="accent3"/>
            </a:solidFill>
            <a:ln>
              <a:noFill/>
            </a:ln>
            <a:effectLst/>
          </c:spPr>
          <c:invertIfNegative val="0"/>
          <c:cat>
            <c:strRef>
              <c:f>'Andel indirekta kostnader Tot'!$A$5:$A$7</c:f>
              <c:strCache>
                <c:ptCount val="2"/>
                <c:pt idx="0">
                  <c:v>1 utbildning</c:v>
                </c:pt>
                <c:pt idx="1">
                  <c:v>2 forskning</c:v>
                </c:pt>
              </c:strCache>
            </c:strRef>
          </c:cat>
          <c:val>
            <c:numRef>
              <c:f>'Andel indirekta kostnader Tot'!$D$5:$D$7</c:f>
              <c:numCache>
                <c:formatCode>0.0%</c:formatCode>
                <c:ptCount val="2"/>
                <c:pt idx="0">
                  <c:v>0.34068709580708884</c:v>
                </c:pt>
                <c:pt idx="1">
                  <c:v>0.19927760176310472</c:v>
                </c:pt>
              </c:numCache>
            </c:numRef>
          </c:val>
          <c:extLst>
            <c:ext xmlns:c16="http://schemas.microsoft.com/office/drawing/2014/chart" uri="{C3380CC4-5D6E-409C-BE32-E72D297353CC}">
              <c16:uniqueId val="{00000002-A15D-4301-9278-D6E90232755E}"/>
            </c:ext>
          </c:extLst>
        </c:ser>
        <c:ser>
          <c:idx val="3"/>
          <c:order val="3"/>
          <c:tx>
            <c:strRef>
              <c:f>'Andel indirekta kostnader Tot'!$E$3:$E$4</c:f>
              <c:strCache>
                <c:ptCount val="1"/>
                <c:pt idx="0">
                  <c:v>2014</c:v>
                </c:pt>
              </c:strCache>
            </c:strRef>
          </c:tx>
          <c:spPr>
            <a:solidFill>
              <a:schemeClr val="accent4"/>
            </a:solidFill>
            <a:ln>
              <a:noFill/>
            </a:ln>
            <a:effectLst/>
          </c:spPr>
          <c:invertIfNegative val="0"/>
          <c:cat>
            <c:strRef>
              <c:f>'Andel indirekta kostnader Tot'!$A$5:$A$7</c:f>
              <c:strCache>
                <c:ptCount val="2"/>
                <c:pt idx="0">
                  <c:v>1 utbildning</c:v>
                </c:pt>
                <c:pt idx="1">
                  <c:v>2 forskning</c:v>
                </c:pt>
              </c:strCache>
            </c:strRef>
          </c:cat>
          <c:val>
            <c:numRef>
              <c:f>'Andel indirekta kostnader Tot'!$E$5:$E$7</c:f>
              <c:numCache>
                <c:formatCode>0.0%</c:formatCode>
                <c:ptCount val="2"/>
                <c:pt idx="0">
                  <c:v>0.33803981406496775</c:v>
                </c:pt>
                <c:pt idx="1">
                  <c:v>0.19846883593295164</c:v>
                </c:pt>
              </c:numCache>
            </c:numRef>
          </c:val>
          <c:extLst>
            <c:ext xmlns:c16="http://schemas.microsoft.com/office/drawing/2014/chart" uri="{C3380CC4-5D6E-409C-BE32-E72D297353CC}">
              <c16:uniqueId val="{00000003-A15D-4301-9278-D6E90232755E}"/>
            </c:ext>
          </c:extLst>
        </c:ser>
        <c:ser>
          <c:idx val="4"/>
          <c:order val="4"/>
          <c:tx>
            <c:strRef>
              <c:f>'Andel indirekta kostnader Tot'!$F$3:$F$4</c:f>
              <c:strCache>
                <c:ptCount val="1"/>
                <c:pt idx="0">
                  <c:v>2015</c:v>
                </c:pt>
              </c:strCache>
            </c:strRef>
          </c:tx>
          <c:spPr>
            <a:solidFill>
              <a:schemeClr val="accent5"/>
            </a:solidFill>
            <a:ln>
              <a:noFill/>
            </a:ln>
            <a:effectLst/>
          </c:spPr>
          <c:invertIfNegative val="0"/>
          <c:cat>
            <c:strRef>
              <c:f>'Andel indirekta kostnader Tot'!$A$5:$A$7</c:f>
              <c:strCache>
                <c:ptCount val="2"/>
                <c:pt idx="0">
                  <c:v>1 utbildning</c:v>
                </c:pt>
                <c:pt idx="1">
                  <c:v>2 forskning</c:v>
                </c:pt>
              </c:strCache>
            </c:strRef>
          </c:cat>
          <c:val>
            <c:numRef>
              <c:f>'Andel indirekta kostnader Tot'!$F$5:$F$7</c:f>
              <c:numCache>
                <c:formatCode>0.0%</c:formatCode>
                <c:ptCount val="2"/>
                <c:pt idx="0">
                  <c:v>0.3332730071728599</c:v>
                </c:pt>
                <c:pt idx="1">
                  <c:v>0.20095124600929601</c:v>
                </c:pt>
              </c:numCache>
            </c:numRef>
          </c:val>
          <c:extLst>
            <c:ext xmlns:c16="http://schemas.microsoft.com/office/drawing/2014/chart" uri="{C3380CC4-5D6E-409C-BE32-E72D297353CC}">
              <c16:uniqueId val="{00000004-A15D-4301-9278-D6E90232755E}"/>
            </c:ext>
          </c:extLst>
        </c:ser>
        <c:ser>
          <c:idx val="5"/>
          <c:order val="5"/>
          <c:tx>
            <c:strRef>
              <c:f>'Andel indirekta kostnader Tot'!$G$3:$G$4</c:f>
              <c:strCache>
                <c:ptCount val="1"/>
                <c:pt idx="0">
                  <c:v>2016</c:v>
                </c:pt>
              </c:strCache>
            </c:strRef>
          </c:tx>
          <c:spPr>
            <a:solidFill>
              <a:schemeClr val="accent6"/>
            </a:solidFill>
            <a:ln>
              <a:noFill/>
            </a:ln>
            <a:effectLst/>
          </c:spPr>
          <c:invertIfNegative val="0"/>
          <c:cat>
            <c:strRef>
              <c:f>'Andel indirekta kostnader Tot'!$A$5:$A$7</c:f>
              <c:strCache>
                <c:ptCount val="2"/>
                <c:pt idx="0">
                  <c:v>1 utbildning</c:v>
                </c:pt>
                <c:pt idx="1">
                  <c:v>2 forskning</c:v>
                </c:pt>
              </c:strCache>
            </c:strRef>
          </c:cat>
          <c:val>
            <c:numRef>
              <c:f>'Andel indirekta kostnader Tot'!$G$5:$G$7</c:f>
              <c:numCache>
                <c:formatCode>0.0%</c:formatCode>
                <c:ptCount val="2"/>
                <c:pt idx="0">
                  <c:v>0.33498419645674288</c:v>
                </c:pt>
                <c:pt idx="1">
                  <c:v>0.19623741141162945</c:v>
                </c:pt>
              </c:numCache>
            </c:numRef>
          </c:val>
          <c:extLst>
            <c:ext xmlns:c16="http://schemas.microsoft.com/office/drawing/2014/chart" uri="{C3380CC4-5D6E-409C-BE32-E72D297353CC}">
              <c16:uniqueId val="{00000005-A15D-4301-9278-D6E90232755E}"/>
            </c:ext>
          </c:extLst>
        </c:ser>
        <c:ser>
          <c:idx val="6"/>
          <c:order val="6"/>
          <c:tx>
            <c:strRef>
              <c:f>'Andel indirekta kostnader Tot'!$H$3:$H$4</c:f>
              <c:strCache>
                <c:ptCount val="1"/>
                <c:pt idx="0">
                  <c:v>2017</c:v>
                </c:pt>
              </c:strCache>
            </c:strRef>
          </c:tx>
          <c:spPr>
            <a:solidFill>
              <a:schemeClr val="accent1">
                <a:lumMod val="60000"/>
              </a:schemeClr>
            </a:solidFill>
            <a:ln>
              <a:noFill/>
            </a:ln>
            <a:effectLst/>
          </c:spPr>
          <c:invertIfNegative val="0"/>
          <c:cat>
            <c:strRef>
              <c:f>'Andel indirekta kostnader Tot'!$A$5:$A$7</c:f>
              <c:strCache>
                <c:ptCount val="2"/>
                <c:pt idx="0">
                  <c:v>1 utbildning</c:v>
                </c:pt>
                <c:pt idx="1">
                  <c:v>2 forskning</c:v>
                </c:pt>
              </c:strCache>
            </c:strRef>
          </c:cat>
          <c:val>
            <c:numRef>
              <c:f>'Andel indirekta kostnader Tot'!$H$5:$H$7</c:f>
              <c:numCache>
                <c:formatCode>0.0%</c:formatCode>
                <c:ptCount val="2"/>
                <c:pt idx="0">
                  <c:v>0.3319725889971965</c:v>
                </c:pt>
                <c:pt idx="1">
                  <c:v>0.19541700380233468</c:v>
                </c:pt>
              </c:numCache>
            </c:numRef>
          </c:val>
          <c:extLst>
            <c:ext xmlns:c16="http://schemas.microsoft.com/office/drawing/2014/chart" uri="{C3380CC4-5D6E-409C-BE32-E72D297353CC}">
              <c16:uniqueId val="{00000006-A15D-4301-9278-D6E90232755E}"/>
            </c:ext>
          </c:extLst>
        </c:ser>
        <c:ser>
          <c:idx val="7"/>
          <c:order val="7"/>
          <c:tx>
            <c:strRef>
              <c:f>'Andel indirekta kostnader Tot'!$I$3:$I$4</c:f>
              <c:strCache>
                <c:ptCount val="1"/>
                <c:pt idx="0">
                  <c:v>2018</c:v>
                </c:pt>
              </c:strCache>
            </c:strRef>
          </c:tx>
          <c:spPr>
            <a:solidFill>
              <a:schemeClr val="accent2">
                <a:lumMod val="60000"/>
              </a:schemeClr>
            </a:solidFill>
            <a:ln>
              <a:noFill/>
            </a:ln>
            <a:effectLst/>
          </c:spPr>
          <c:invertIfNegative val="0"/>
          <c:cat>
            <c:strRef>
              <c:f>'Andel indirekta kostnader Tot'!$A$5:$A$7</c:f>
              <c:strCache>
                <c:ptCount val="2"/>
                <c:pt idx="0">
                  <c:v>1 utbildning</c:v>
                </c:pt>
                <c:pt idx="1">
                  <c:v>2 forskning</c:v>
                </c:pt>
              </c:strCache>
            </c:strRef>
          </c:cat>
          <c:val>
            <c:numRef>
              <c:f>'Andel indirekta kostnader Tot'!$I$5:$I$7</c:f>
              <c:numCache>
                <c:formatCode>0.0%</c:formatCode>
                <c:ptCount val="2"/>
                <c:pt idx="0">
                  <c:v>0.31852942735751993</c:v>
                </c:pt>
                <c:pt idx="1">
                  <c:v>0.18653597852383094</c:v>
                </c:pt>
              </c:numCache>
            </c:numRef>
          </c:val>
          <c:extLst>
            <c:ext xmlns:c16="http://schemas.microsoft.com/office/drawing/2014/chart" uri="{C3380CC4-5D6E-409C-BE32-E72D297353CC}">
              <c16:uniqueId val="{00000007-A15D-4301-9278-D6E90232755E}"/>
            </c:ext>
          </c:extLst>
        </c:ser>
        <c:ser>
          <c:idx val="8"/>
          <c:order val="8"/>
          <c:tx>
            <c:strRef>
              <c:f>'Andel indirekta kostnader Tot'!$J$3:$J$4</c:f>
              <c:strCache>
                <c:ptCount val="1"/>
                <c:pt idx="0">
                  <c:v>2019</c:v>
                </c:pt>
              </c:strCache>
            </c:strRef>
          </c:tx>
          <c:spPr>
            <a:solidFill>
              <a:schemeClr val="accent3">
                <a:lumMod val="60000"/>
              </a:schemeClr>
            </a:solidFill>
            <a:ln>
              <a:noFill/>
            </a:ln>
            <a:effectLst/>
          </c:spPr>
          <c:invertIfNegative val="0"/>
          <c:cat>
            <c:strRef>
              <c:f>'Andel indirekta kostnader Tot'!$A$5:$A$7</c:f>
              <c:strCache>
                <c:ptCount val="2"/>
                <c:pt idx="0">
                  <c:v>1 utbildning</c:v>
                </c:pt>
                <c:pt idx="1">
                  <c:v>2 forskning</c:v>
                </c:pt>
              </c:strCache>
            </c:strRef>
          </c:cat>
          <c:val>
            <c:numRef>
              <c:f>'Andel indirekta kostnader Tot'!$J$5:$J$7</c:f>
              <c:numCache>
                <c:formatCode>0.0%</c:formatCode>
                <c:ptCount val="2"/>
                <c:pt idx="0">
                  <c:v>0.33168624914328881</c:v>
                </c:pt>
                <c:pt idx="1">
                  <c:v>0.19009452762512374</c:v>
                </c:pt>
              </c:numCache>
            </c:numRef>
          </c:val>
          <c:extLst>
            <c:ext xmlns:c16="http://schemas.microsoft.com/office/drawing/2014/chart" uri="{C3380CC4-5D6E-409C-BE32-E72D297353CC}">
              <c16:uniqueId val="{00000008-A15D-4301-9278-D6E90232755E}"/>
            </c:ext>
          </c:extLst>
        </c:ser>
        <c:ser>
          <c:idx val="9"/>
          <c:order val="9"/>
          <c:tx>
            <c:strRef>
              <c:f>'Andel indirekta kostnader Tot'!$K$3:$K$4</c:f>
              <c:strCache>
                <c:ptCount val="1"/>
                <c:pt idx="0">
                  <c:v>2020</c:v>
                </c:pt>
              </c:strCache>
            </c:strRef>
          </c:tx>
          <c:spPr>
            <a:solidFill>
              <a:schemeClr val="accent4">
                <a:lumMod val="60000"/>
              </a:schemeClr>
            </a:solidFill>
            <a:ln>
              <a:noFill/>
            </a:ln>
            <a:effectLst/>
          </c:spPr>
          <c:invertIfNegative val="0"/>
          <c:cat>
            <c:strRef>
              <c:f>'Andel indirekta kostnader Tot'!$A$5:$A$7</c:f>
              <c:strCache>
                <c:ptCount val="2"/>
                <c:pt idx="0">
                  <c:v>1 utbildning</c:v>
                </c:pt>
                <c:pt idx="1">
                  <c:v>2 forskning</c:v>
                </c:pt>
              </c:strCache>
            </c:strRef>
          </c:cat>
          <c:val>
            <c:numRef>
              <c:f>'Andel indirekta kostnader Tot'!$K$5:$K$7</c:f>
              <c:numCache>
                <c:formatCode>0.0%</c:formatCode>
                <c:ptCount val="2"/>
                <c:pt idx="0">
                  <c:v>0.32737800224944208</c:v>
                </c:pt>
                <c:pt idx="1">
                  <c:v>0.18837835184040752</c:v>
                </c:pt>
              </c:numCache>
            </c:numRef>
          </c:val>
          <c:extLst>
            <c:ext xmlns:c16="http://schemas.microsoft.com/office/drawing/2014/chart" uri="{C3380CC4-5D6E-409C-BE32-E72D297353CC}">
              <c16:uniqueId val="{00000009-A15D-4301-9278-D6E90232755E}"/>
            </c:ext>
          </c:extLst>
        </c:ser>
        <c:dLbls>
          <c:showLegendKey val="0"/>
          <c:showVal val="0"/>
          <c:showCatName val="0"/>
          <c:showSerName val="0"/>
          <c:showPercent val="0"/>
          <c:showBubbleSize val="0"/>
        </c:dLbls>
        <c:gapWidth val="219"/>
        <c:overlap val="-27"/>
        <c:axId val="715623208"/>
        <c:axId val="715618944"/>
      </c:barChart>
      <c:catAx>
        <c:axId val="71562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15618944"/>
        <c:crosses val="autoZero"/>
        <c:auto val="1"/>
        <c:lblAlgn val="ctr"/>
        <c:lblOffset val="100"/>
        <c:noMultiLvlLbl val="0"/>
      </c:catAx>
      <c:valAx>
        <c:axId val="715618944"/>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15623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33529919517252E-2"/>
          <c:y val="0.17119289061591703"/>
          <c:w val="0.88437314040824622"/>
          <c:h val="0.72013452812209011"/>
        </c:manualLayout>
      </c:layout>
      <c:scatterChart>
        <c:scatterStyle val="lineMarker"/>
        <c:varyColors val="0"/>
        <c:ser>
          <c:idx val="0"/>
          <c:order val="0"/>
          <c:tx>
            <c:strRef>
              <c:f>'Indirekta punkter2019'!$H$5</c:f>
              <c:strCache>
                <c:ptCount val="1"/>
                <c:pt idx="0">
                  <c:v>Summa av Andel indirekta kostnader</c:v>
                </c:pt>
              </c:strCache>
            </c:strRef>
          </c:tx>
          <c:spPr>
            <a:ln w="28575" cap="rnd">
              <a:noFill/>
              <a:round/>
            </a:ln>
            <a:effectLst/>
          </c:spPr>
          <c:marker>
            <c:symbol val="circle"/>
            <c:size val="5"/>
            <c:spPr>
              <a:solidFill>
                <a:schemeClr val="accent1"/>
              </a:solidFill>
              <a:ln w="9525">
                <a:solidFill>
                  <a:schemeClr val="accent1"/>
                </a:solidFill>
              </a:ln>
              <a:effectLst/>
            </c:spPr>
          </c:marker>
          <c:xVal>
            <c:numRef>
              <c:f>'Indirekta punkter2019'!$G$6:$G$37</c:f>
              <c:numCache>
                <c:formatCode>General</c:formatCode>
                <c:ptCount val="32"/>
                <c:pt idx="0">
                  <c:v>629360</c:v>
                </c:pt>
                <c:pt idx="1">
                  <c:v>224080</c:v>
                </c:pt>
                <c:pt idx="2">
                  <c:v>1143343</c:v>
                </c:pt>
                <c:pt idx="3">
                  <c:v>440526</c:v>
                </c:pt>
                <c:pt idx="4">
                  <c:v>737000</c:v>
                </c:pt>
                <c:pt idx="5">
                  <c:v>468415</c:v>
                </c:pt>
                <c:pt idx="6">
                  <c:v>572917</c:v>
                </c:pt>
                <c:pt idx="7">
                  <c:v>988087</c:v>
                </c:pt>
                <c:pt idx="8">
                  <c:v>1599829</c:v>
                </c:pt>
                <c:pt idx="9">
                  <c:v>646490</c:v>
                </c:pt>
                <c:pt idx="10">
                  <c:v>2649854</c:v>
                </c:pt>
                <c:pt idx="11">
                  <c:v>488049</c:v>
                </c:pt>
                <c:pt idx="12">
                  <c:v>772889</c:v>
                </c:pt>
                <c:pt idx="13">
                  <c:v>1884408</c:v>
                </c:pt>
                <c:pt idx="14">
                  <c:v>568309</c:v>
                </c:pt>
                <c:pt idx="15">
                  <c:v>2643109.616515243</c:v>
                </c:pt>
                <c:pt idx="16">
                  <c:v>180657</c:v>
                </c:pt>
                <c:pt idx="17">
                  <c:v>1445977</c:v>
                </c:pt>
                <c:pt idx="18">
                  <c:v>693708</c:v>
                </c:pt>
                <c:pt idx="19">
                  <c:v>1118696</c:v>
                </c:pt>
                <c:pt idx="20">
                  <c:v>2180592</c:v>
                </c:pt>
                <c:pt idx="21">
                  <c:v>1271315</c:v>
                </c:pt>
                <c:pt idx="22">
                  <c:v>2173000</c:v>
                </c:pt>
                <c:pt idx="23">
                  <c:v>539288</c:v>
                </c:pt>
                <c:pt idx="24">
                  <c:v>642415</c:v>
                </c:pt>
                <c:pt idx="25">
                  <c:v>462144</c:v>
                </c:pt>
                <c:pt idx="26">
                  <c:v>316477</c:v>
                </c:pt>
                <c:pt idx="27">
                  <c:v>177725</c:v>
                </c:pt>
                <c:pt idx="28">
                  <c:v>1769466</c:v>
                </c:pt>
                <c:pt idx="29">
                  <c:v>756590</c:v>
                </c:pt>
                <c:pt idx="30">
                  <c:v>350999</c:v>
                </c:pt>
                <c:pt idx="31">
                  <c:v>119970</c:v>
                </c:pt>
              </c:numCache>
            </c:numRef>
          </c:xVal>
          <c:yVal>
            <c:numRef>
              <c:f>'Indirekta punkter2019'!$H$6:$H$37</c:f>
              <c:numCache>
                <c:formatCode>0.0%</c:formatCode>
                <c:ptCount val="32"/>
                <c:pt idx="0">
                  <c:v>0.22466331193593495</c:v>
                </c:pt>
                <c:pt idx="1">
                  <c:v>0.23763164941092468</c:v>
                </c:pt>
                <c:pt idx="2">
                  <c:v>0.23774449137310502</c:v>
                </c:pt>
                <c:pt idx="3">
                  <c:v>0.24484593417868639</c:v>
                </c:pt>
                <c:pt idx="4">
                  <c:v>0.26600542740841249</c:v>
                </c:pt>
                <c:pt idx="5">
                  <c:v>0.28590032343114546</c:v>
                </c:pt>
                <c:pt idx="6">
                  <c:v>0.28629626979126122</c:v>
                </c:pt>
                <c:pt idx="7">
                  <c:v>0.29343974771452314</c:v>
                </c:pt>
                <c:pt idx="8">
                  <c:v>0.30530200415169373</c:v>
                </c:pt>
                <c:pt idx="9">
                  <c:v>0.31240545097371963</c:v>
                </c:pt>
                <c:pt idx="10">
                  <c:v>0.31283232963023622</c:v>
                </c:pt>
                <c:pt idx="11">
                  <c:v>0.31459750967628253</c:v>
                </c:pt>
                <c:pt idx="12">
                  <c:v>0.31537905184314952</c:v>
                </c:pt>
                <c:pt idx="13">
                  <c:v>0.31580150958285041</c:v>
                </c:pt>
                <c:pt idx="14">
                  <c:v>0.32079379351725912</c:v>
                </c:pt>
                <c:pt idx="15">
                  <c:v>0.32318636906411241</c:v>
                </c:pt>
                <c:pt idx="16">
                  <c:v>0.32508953431087645</c:v>
                </c:pt>
                <c:pt idx="17">
                  <c:v>0.32516146522385903</c:v>
                </c:pt>
                <c:pt idx="18">
                  <c:v>0.33183990958731918</c:v>
                </c:pt>
                <c:pt idx="19">
                  <c:v>0.33380775020041192</c:v>
                </c:pt>
                <c:pt idx="20">
                  <c:v>0.33443173438680873</c:v>
                </c:pt>
                <c:pt idx="21">
                  <c:v>0.33731215316424334</c:v>
                </c:pt>
                <c:pt idx="22">
                  <c:v>0.34224942475839853</c:v>
                </c:pt>
                <c:pt idx="23">
                  <c:v>0.34506794143389063</c:v>
                </c:pt>
                <c:pt idx="24">
                  <c:v>0.34796491968041465</c:v>
                </c:pt>
                <c:pt idx="25">
                  <c:v>0.35570591146915242</c:v>
                </c:pt>
                <c:pt idx="26">
                  <c:v>0.36675335016446692</c:v>
                </c:pt>
                <c:pt idx="27">
                  <c:v>0.37058376686782307</c:v>
                </c:pt>
                <c:pt idx="28">
                  <c:v>0.37615416176405764</c:v>
                </c:pt>
                <c:pt idx="29">
                  <c:v>0.39738167303295047</c:v>
                </c:pt>
                <c:pt idx="30">
                  <c:v>0.39924088102815108</c:v>
                </c:pt>
                <c:pt idx="31">
                  <c:v>0.41762107193465031</c:v>
                </c:pt>
              </c:numCache>
            </c:numRef>
          </c:yVal>
          <c:smooth val="0"/>
          <c:extLst>
            <c:ext xmlns:c16="http://schemas.microsoft.com/office/drawing/2014/chart" uri="{C3380CC4-5D6E-409C-BE32-E72D297353CC}">
              <c16:uniqueId val="{00000000-3BA5-4D54-AD96-258933F3827A}"/>
            </c:ext>
          </c:extLst>
        </c:ser>
        <c:dLbls>
          <c:showLegendKey val="0"/>
          <c:showVal val="0"/>
          <c:showCatName val="0"/>
          <c:showSerName val="0"/>
          <c:showPercent val="0"/>
          <c:showBubbleSize val="0"/>
        </c:dLbls>
        <c:axId val="566482568"/>
        <c:axId val="566484536"/>
      </c:scatterChart>
      <c:valAx>
        <c:axId val="566482568"/>
        <c:scaling>
          <c:orientation val="minMax"/>
          <c:max val="90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6484536"/>
        <c:crosses val="autoZero"/>
        <c:crossBetween val="midCat"/>
        <c:majorUnit val="500000"/>
        <c:minorUnit val="100000"/>
      </c:valAx>
      <c:valAx>
        <c:axId val="566484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64825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[SUHF_Sammanställning_2020_V7.xlsm]Indirekta 2020!Pivottabell6</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[SUHF_Sammanställning_2020_V8.xlsm]Indirekta 2019!Pivottabell6</c:name>
    <c:fmtId val="13"/>
  </c:pivotSource>
  <c:chart>
    <c:title>
      <c:tx>
        <c:rich>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r>
              <a:rPr lang="en-US" sz="2000">
                <a:solidFill>
                  <a:srgbClr val="C00000"/>
                </a:solidFill>
              </a:rPr>
              <a:t>Totalt</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'Indirekta 2019'!$B$3:$B$4</c:f>
              <c:strCache>
                <c:ptCount val="1"/>
                <c:pt idx="0">
                  <c:v>2020</c:v>
                </c:pt>
              </c:strCache>
            </c:strRef>
          </c:tx>
          <c:spPr>
            <a:solidFill>
              <a:schemeClr val="accent1"/>
            </a:solidFill>
            <a:ln>
              <a:noFill/>
            </a:ln>
            <a:effectLst/>
          </c:spPr>
          <c:invertIfNegative val="0"/>
          <c:cat>
            <c:strRef>
              <c:f>'Indirekta 2019'!$A$5:$A$37</c:f>
              <c:strCache>
                <c:ptCount val="32"/>
                <c:pt idx="0">
                  <c:v>SLU</c:v>
                </c:pt>
                <c:pt idx="1">
                  <c:v>SKH</c:v>
                </c:pt>
                <c:pt idx="2">
                  <c:v>KI</c:v>
                </c:pt>
                <c:pt idx="3">
                  <c:v>FHS</c:v>
                </c:pt>
                <c:pt idx="4">
                  <c:v>LTU</c:v>
                </c:pt>
                <c:pt idx="5">
                  <c:v>HH</c:v>
                </c:pt>
                <c:pt idx="6">
                  <c:v>HDA</c:v>
                </c:pt>
                <c:pt idx="7">
                  <c:v>ORU</c:v>
                </c:pt>
                <c:pt idx="8">
                  <c:v>KTH</c:v>
                </c:pt>
                <c:pt idx="9">
                  <c:v>SH</c:v>
                </c:pt>
                <c:pt idx="10">
                  <c:v>LU</c:v>
                </c:pt>
                <c:pt idx="11">
                  <c:v>HKR</c:v>
                </c:pt>
                <c:pt idx="12">
                  <c:v>KAU</c:v>
                </c:pt>
                <c:pt idx="13">
                  <c:v>UMU</c:v>
                </c:pt>
                <c:pt idx="14">
                  <c:v>HB</c:v>
                </c:pt>
                <c:pt idx="15">
                  <c:v>GU</c:v>
                </c:pt>
                <c:pt idx="16">
                  <c:v>KMH</c:v>
                </c:pt>
                <c:pt idx="17">
                  <c:v>LNU</c:v>
                </c:pt>
                <c:pt idx="18">
                  <c:v>MDH</c:v>
                </c:pt>
                <c:pt idx="19">
                  <c:v>CTH</c:v>
                </c:pt>
                <c:pt idx="20">
                  <c:v>UU</c:v>
                </c:pt>
                <c:pt idx="21">
                  <c:v>MAU</c:v>
                </c:pt>
                <c:pt idx="22">
                  <c:v>SU</c:v>
                </c:pt>
                <c:pt idx="23">
                  <c:v>HIG</c:v>
                </c:pt>
                <c:pt idx="24">
                  <c:v>MIU</c:v>
                </c:pt>
                <c:pt idx="25">
                  <c:v>HV</c:v>
                </c:pt>
                <c:pt idx="26">
                  <c:v>BTH</c:v>
                </c:pt>
                <c:pt idx="27">
                  <c:v>KF</c:v>
                </c:pt>
                <c:pt idx="28">
                  <c:v>LIU</c:v>
                </c:pt>
                <c:pt idx="29">
                  <c:v>HJ</c:v>
                </c:pt>
                <c:pt idx="30">
                  <c:v>HS</c:v>
                </c:pt>
                <c:pt idx="31">
                  <c:v>GIH</c:v>
                </c:pt>
              </c:strCache>
            </c:strRef>
          </c:cat>
          <c:val>
            <c:numRef>
              <c:f>'Indirekta 2019'!$B$5:$B$37</c:f>
              <c:numCache>
                <c:formatCode>0.0%</c:formatCode>
                <c:ptCount val="32"/>
                <c:pt idx="0">
                  <c:v>0.22466331193593495</c:v>
                </c:pt>
                <c:pt idx="1">
                  <c:v>0.23763164941092468</c:v>
                </c:pt>
                <c:pt idx="2">
                  <c:v>0.23774449137310502</c:v>
                </c:pt>
                <c:pt idx="3">
                  <c:v>0.24484593417868639</c:v>
                </c:pt>
                <c:pt idx="4">
                  <c:v>0.26600542740841249</c:v>
                </c:pt>
                <c:pt idx="5">
                  <c:v>0.28590032343114546</c:v>
                </c:pt>
                <c:pt idx="6">
                  <c:v>0.28629626979126122</c:v>
                </c:pt>
                <c:pt idx="7">
                  <c:v>0.29343974771452314</c:v>
                </c:pt>
                <c:pt idx="8">
                  <c:v>0.30530200415169373</c:v>
                </c:pt>
                <c:pt idx="9">
                  <c:v>0.31240545097371963</c:v>
                </c:pt>
                <c:pt idx="10">
                  <c:v>0.31283232963023622</c:v>
                </c:pt>
                <c:pt idx="11">
                  <c:v>0.31459750967628253</c:v>
                </c:pt>
                <c:pt idx="12">
                  <c:v>0.31537905184314952</c:v>
                </c:pt>
                <c:pt idx="13">
                  <c:v>0.31580150958285041</c:v>
                </c:pt>
                <c:pt idx="14">
                  <c:v>0.32079379351725912</c:v>
                </c:pt>
                <c:pt idx="15">
                  <c:v>0.32318636906411241</c:v>
                </c:pt>
                <c:pt idx="16">
                  <c:v>0.32508953431087645</c:v>
                </c:pt>
                <c:pt idx="17">
                  <c:v>0.32516146522385903</c:v>
                </c:pt>
                <c:pt idx="18">
                  <c:v>0.33183990958731918</c:v>
                </c:pt>
                <c:pt idx="19">
                  <c:v>0.33380775020041192</c:v>
                </c:pt>
                <c:pt idx="20">
                  <c:v>0.33443173438680873</c:v>
                </c:pt>
                <c:pt idx="21">
                  <c:v>0.33731215316424334</c:v>
                </c:pt>
                <c:pt idx="22">
                  <c:v>0.34224942475839853</c:v>
                </c:pt>
                <c:pt idx="23">
                  <c:v>0.34506794143389063</c:v>
                </c:pt>
                <c:pt idx="24">
                  <c:v>0.34796491968041465</c:v>
                </c:pt>
                <c:pt idx="25">
                  <c:v>0.35570591146915242</c:v>
                </c:pt>
                <c:pt idx="26">
                  <c:v>0.36675335016446692</c:v>
                </c:pt>
                <c:pt idx="27">
                  <c:v>0.37058376686782307</c:v>
                </c:pt>
                <c:pt idx="28">
                  <c:v>0.37615416176405764</c:v>
                </c:pt>
                <c:pt idx="29">
                  <c:v>0.39738167303295047</c:v>
                </c:pt>
                <c:pt idx="30">
                  <c:v>0.39924088102815108</c:v>
                </c:pt>
                <c:pt idx="31">
                  <c:v>0.41762107193465031</c:v>
                </c:pt>
              </c:numCache>
            </c:numRef>
          </c:val>
          <c:extLst>
            <c:ext xmlns:c16="http://schemas.microsoft.com/office/drawing/2014/chart" uri="{C3380CC4-5D6E-409C-BE32-E72D297353CC}">
              <c16:uniqueId val="{00000000-C46F-43B9-BB87-D1FE037E6C3A}"/>
            </c:ext>
          </c:extLst>
        </c:ser>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[SUHF_Sammanställning_2020_V8.xlsm]Andel indirekta kostnader Tot!Pivottabell2</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Tot'!$B$21:$B$22</c:f>
              <c:strCache>
                <c:ptCount val="1"/>
                <c:pt idx="0">
                  <c:v>2011</c:v>
                </c:pt>
              </c:strCache>
            </c:strRef>
          </c:tx>
          <c:spPr>
            <a:solidFill>
              <a:schemeClr val="accent1"/>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Tot'!$B$23:$B$33</c:f>
              <c:numCache>
                <c:formatCode>0.0%</c:formatCode>
                <c:ptCount val="10"/>
                <c:pt idx="0">
                  <c:v>0.24049663413777042</c:v>
                </c:pt>
                <c:pt idx="1">
                  <c:v>0.25453350585105489</c:v>
                </c:pt>
                <c:pt idx="2">
                  <c:v>0.16311403177932843</c:v>
                </c:pt>
                <c:pt idx="3">
                  <c:v>0.26467513137079246</c:v>
                </c:pt>
                <c:pt idx="4">
                  <c:v>0.30271680157218211</c:v>
                </c:pt>
                <c:pt idx="5">
                  <c:v>0.23481964279155496</c:v>
                </c:pt>
                <c:pt idx="6">
                  <c:v>0.23454174986220755</c:v>
                </c:pt>
                <c:pt idx="7">
                  <c:v>0.29286988243337847</c:v>
                </c:pt>
                <c:pt idx="8">
                  <c:v>0.21554032674798848</c:v>
                </c:pt>
                <c:pt idx="9">
                  <c:v>0.23233956714346338</c:v>
                </c:pt>
              </c:numCache>
            </c:numRef>
          </c:val>
          <c:extLst>
            <c:ext xmlns:c16="http://schemas.microsoft.com/office/drawing/2014/chart" uri="{C3380CC4-5D6E-409C-BE32-E72D297353CC}">
              <c16:uniqueId val="{00000000-C5AA-4A38-A939-1F1CA39C1DE2}"/>
            </c:ext>
          </c:extLst>
        </c:ser>
        <c:ser>
          <c:idx val="1"/>
          <c:order val="1"/>
          <c:tx>
            <c:strRef>
              <c:f>'Andel indirekta kostnader Tot'!$C$21:$C$22</c:f>
              <c:strCache>
                <c:ptCount val="1"/>
                <c:pt idx="0">
                  <c:v>2012</c:v>
                </c:pt>
              </c:strCache>
            </c:strRef>
          </c:tx>
          <c:spPr>
            <a:solidFill>
              <a:schemeClr val="accent2"/>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Tot'!$C$23:$C$33</c:f>
              <c:numCache>
                <c:formatCode>0.0%</c:formatCode>
                <c:ptCount val="10"/>
                <c:pt idx="0">
                  <c:v>0.21989545388688875</c:v>
                </c:pt>
                <c:pt idx="1">
                  <c:v>0.25588004977253964</c:v>
                </c:pt>
                <c:pt idx="2">
                  <c:v>0.16478447974355112</c:v>
                </c:pt>
                <c:pt idx="3">
                  <c:v>0.31094661469820734</c:v>
                </c:pt>
                <c:pt idx="4">
                  <c:v>0.30958173637727043</c:v>
                </c:pt>
                <c:pt idx="5">
                  <c:v>0.2374622607112942</c:v>
                </c:pt>
                <c:pt idx="6">
                  <c:v>0.22931791291558304</c:v>
                </c:pt>
                <c:pt idx="7">
                  <c:v>0.27846625224112592</c:v>
                </c:pt>
                <c:pt idx="8">
                  <c:v>0.21207936458730658</c:v>
                </c:pt>
                <c:pt idx="9">
                  <c:v>0.23179620737958875</c:v>
                </c:pt>
              </c:numCache>
            </c:numRef>
          </c:val>
          <c:extLst>
            <c:ext xmlns:c16="http://schemas.microsoft.com/office/drawing/2014/chart" uri="{C3380CC4-5D6E-409C-BE32-E72D297353CC}">
              <c16:uniqueId val="{00000001-C5AA-4A38-A939-1F1CA39C1DE2}"/>
            </c:ext>
          </c:extLst>
        </c:ser>
        <c:ser>
          <c:idx val="2"/>
          <c:order val="2"/>
          <c:tx>
            <c:strRef>
              <c:f>'Andel indirekta kostnader Tot'!$D$21:$D$22</c:f>
              <c:strCache>
                <c:ptCount val="1"/>
                <c:pt idx="0">
                  <c:v>2013</c:v>
                </c:pt>
              </c:strCache>
            </c:strRef>
          </c:tx>
          <c:spPr>
            <a:solidFill>
              <a:schemeClr val="accent3"/>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Tot'!$D$23:$D$33</c:f>
              <c:numCache>
                <c:formatCode>0.0%</c:formatCode>
                <c:ptCount val="10"/>
                <c:pt idx="0">
                  <c:v>0.21433349886376282</c:v>
                </c:pt>
                <c:pt idx="1">
                  <c:v>0.25695103948596482</c:v>
                </c:pt>
                <c:pt idx="2">
                  <c:v>0.16071410566706182</c:v>
                </c:pt>
                <c:pt idx="3">
                  <c:v>0.29781993537693791</c:v>
                </c:pt>
                <c:pt idx="4">
                  <c:v>0.31304670525387829</c:v>
                </c:pt>
                <c:pt idx="5">
                  <c:v>0.22674721574186793</c:v>
                </c:pt>
                <c:pt idx="6">
                  <c:v>0.21883188353686775</c:v>
                </c:pt>
                <c:pt idx="7">
                  <c:v>0.28811793116262585</c:v>
                </c:pt>
                <c:pt idx="8">
                  <c:v>0.20326258292058721</c:v>
                </c:pt>
                <c:pt idx="9">
                  <c:v>0.22324672934188483</c:v>
                </c:pt>
              </c:numCache>
            </c:numRef>
          </c:val>
          <c:extLst>
            <c:ext xmlns:c16="http://schemas.microsoft.com/office/drawing/2014/chart" uri="{C3380CC4-5D6E-409C-BE32-E72D297353CC}">
              <c16:uniqueId val="{00000002-C5AA-4A38-A939-1F1CA39C1DE2}"/>
            </c:ext>
          </c:extLst>
        </c:ser>
        <c:ser>
          <c:idx val="3"/>
          <c:order val="3"/>
          <c:tx>
            <c:strRef>
              <c:f>'Andel indirekta kostnader Tot'!$E$21:$E$22</c:f>
              <c:strCache>
                <c:ptCount val="1"/>
                <c:pt idx="0">
                  <c:v>2014</c:v>
                </c:pt>
              </c:strCache>
            </c:strRef>
          </c:tx>
          <c:spPr>
            <a:solidFill>
              <a:schemeClr val="accent4"/>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Tot'!$E$23:$E$33</c:f>
              <c:numCache>
                <c:formatCode>0.0%</c:formatCode>
                <c:ptCount val="10"/>
                <c:pt idx="0">
                  <c:v>0.21730896124047999</c:v>
                </c:pt>
                <c:pt idx="1">
                  <c:v>0.25891754696988262</c:v>
                </c:pt>
                <c:pt idx="2">
                  <c:v>0.16477660041977796</c:v>
                </c:pt>
                <c:pt idx="3">
                  <c:v>0.28747170964118374</c:v>
                </c:pt>
                <c:pt idx="4">
                  <c:v>0.292651010119725</c:v>
                </c:pt>
                <c:pt idx="5">
                  <c:v>0.22385306852532003</c:v>
                </c:pt>
                <c:pt idx="6">
                  <c:v>0.2234150901799131</c:v>
                </c:pt>
                <c:pt idx="7">
                  <c:v>0.31679151776090386</c:v>
                </c:pt>
                <c:pt idx="8">
                  <c:v>0.19789031170597954</c:v>
                </c:pt>
                <c:pt idx="9">
                  <c:v>0.22088925442737323</c:v>
                </c:pt>
              </c:numCache>
            </c:numRef>
          </c:val>
          <c:extLst>
            <c:ext xmlns:c16="http://schemas.microsoft.com/office/drawing/2014/chart" uri="{C3380CC4-5D6E-409C-BE32-E72D297353CC}">
              <c16:uniqueId val="{00000003-C5AA-4A38-A939-1F1CA39C1DE2}"/>
            </c:ext>
          </c:extLst>
        </c:ser>
        <c:ser>
          <c:idx val="4"/>
          <c:order val="4"/>
          <c:tx>
            <c:strRef>
              <c:f>'Andel indirekta kostnader Tot'!$F$21:$F$22</c:f>
              <c:strCache>
                <c:ptCount val="1"/>
                <c:pt idx="0">
                  <c:v>2015</c:v>
                </c:pt>
              </c:strCache>
            </c:strRef>
          </c:tx>
          <c:spPr>
            <a:solidFill>
              <a:schemeClr val="accent5"/>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Tot'!$F$23:$F$33</c:f>
              <c:numCache>
                <c:formatCode>0.0%</c:formatCode>
                <c:ptCount val="10"/>
                <c:pt idx="0">
                  <c:v>0.22592728787327104</c:v>
                </c:pt>
                <c:pt idx="1">
                  <c:v>0.25838999776801747</c:v>
                </c:pt>
                <c:pt idx="2">
                  <c:v>0.17268893153785142</c:v>
                </c:pt>
                <c:pt idx="3">
                  <c:v>0.28659034347510326</c:v>
                </c:pt>
                <c:pt idx="4">
                  <c:v>0.27844533553211792</c:v>
                </c:pt>
                <c:pt idx="5">
                  <c:v>0.2255544508596454</c:v>
                </c:pt>
                <c:pt idx="6">
                  <c:v>0.20434475880866143</c:v>
                </c:pt>
                <c:pt idx="7">
                  <c:v>0.296776428829163</c:v>
                </c:pt>
                <c:pt idx="8">
                  <c:v>0.21444401436563842</c:v>
                </c:pt>
                <c:pt idx="9">
                  <c:v>0.22488141671136147</c:v>
                </c:pt>
              </c:numCache>
            </c:numRef>
          </c:val>
          <c:extLst>
            <c:ext xmlns:c16="http://schemas.microsoft.com/office/drawing/2014/chart" uri="{C3380CC4-5D6E-409C-BE32-E72D297353CC}">
              <c16:uniqueId val="{00000004-C5AA-4A38-A939-1F1CA39C1DE2}"/>
            </c:ext>
          </c:extLst>
        </c:ser>
        <c:ser>
          <c:idx val="5"/>
          <c:order val="5"/>
          <c:tx>
            <c:strRef>
              <c:f>'Andel indirekta kostnader Tot'!$G$21:$G$22</c:f>
              <c:strCache>
                <c:ptCount val="1"/>
                <c:pt idx="0">
                  <c:v>2016</c:v>
                </c:pt>
              </c:strCache>
            </c:strRef>
          </c:tx>
          <c:spPr>
            <a:solidFill>
              <a:schemeClr val="accent6"/>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Tot'!$G$23:$G$33</c:f>
              <c:numCache>
                <c:formatCode>0.0%</c:formatCode>
                <c:ptCount val="10"/>
                <c:pt idx="0">
                  <c:v>0.2316201026599001</c:v>
                </c:pt>
                <c:pt idx="1">
                  <c:v>0.25980229596574894</c:v>
                </c:pt>
                <c:pt idx="2">
                  <c:v>0.18102589734895924</c:v>
                </c:pt>
                <c:pt idx="3">
                  <c:v>0.25362466821135599</c:v>
                </c:pt>
                <c:pt idx="4">
                  <c:v>0.28503795905347423</c:v>
                </c:pt>
                <c:pt idx="5">
                  <c:v>0.21932473253957843</c:v>
                </c:pt>
                <c:pt idx="6">
                  <c:v>0.2077580810586428</c:v>
                </c:pt>
                <c:pt idx="7">
                  <c:v>0.29359945679365307</c:v>
                </c:pt>
                <c:pt idx="8">
                  <c:v>0.21404082298655172</c:v>
                </c:pt>
                <c:pt idx="9">
                  <c:v>0.21661665427837051</c:v>
                </c:pt>
              </c:numCache>
            </c:numRef>
          </c:val>
          <c:extLst>
            <c:ext xmlns:c16="http://schemas.microsoft.com/office/drawing/2014/chart" uri="{C3380CC4-5D6E-409C-BE32-E72D297353CC}">
              <c16:uniqueId val="{00000005-C5AA-4A38-A939-1F1CA39C1DE2}"/>
            </c:ext>
          </c:extLst>
        </c:ser>
        <c:ser>
          <c:idx val="6"/>
          <c:order val="6"/>
          <c:tx>
            <c:strRef>
              <c:f>'Andel indirekta kostnader Tot'!$H$21:$H$22</c:f>
              <c:strCache>
                <c:ptCount val="1"/>
                <c:pt idx="0">
                  <c:v>2017</c:v>
                </c:pt>
              </c:strCache>
            </c:strRef>
          </c:tx>
          <c:spPr>
            <a:solidFill>
              <a:schemeClr val="accent1">
                <a:lumMod val="60000"/>
              </a:schemeClr>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Tot'!$H$23:$H$33</c:f>
              <c:numCache>
                <c:formatCode>0.0%</c:formatCode>
                <c:ptCount val="10"/>
                <c:pt idx="0">
                  <c:v>0.21356571827113541</c:v>
                </c:pt>
                <c:pt idx="1">
                  <c:v>0.25805047617498783</c:v>
                </c:pt>
                <c:pt idx="2">
                  <c:v>0.18133780416265666</c:v>
                </c:pt>
                <c:pt idx="3">
                  <c:v>0.25329060037437934</c:v>
                </c:pt>
                <c:pt idx="4">
                  <c:v>0.28512143300135512</c:v>
                </c:pt>
                <c:pt idx="5">
                  <c:v>0.21806691639641404</c:v>
                </c:pt>
                <c:pt idx="6">
                  <c:v>0.2108267781388434</c:v>
                </c:pt>
                <c:pt idx="7">
                  <c:v>0.28337436043156417</c:v>
                </c:pt>
                <c:pt idx="8">
                  <c:v>0.21664984554239386</c:v>
                </c:pt>
                <c:pt idx="9">
                  <c:v>0.22191386452300463</c:v>
                </c:pt>
              </c:numCache>
            </c:numRef>
          </c:val>
          <c:extLst>
            <c:ext xmlns:c16="http://schemas.microsoft.com/office/drawing/2014/chart" uri="{C3380CC4-5D6E-409C-BE32-E72D297353CC}">
              <c16:uniqueId val="{00000006-C5AA-4A38-A939-1F1CA39C1DE2}"/>
            </c:ext>
          </c:extLst>
        </c:ser>
        <c:ser>
          <c:idx val="7"/>
          <c:order val="7"/>
          <c:tx>
            <c:strRef>
              <c:f>'Andel indirekta kostnader Tot'!$I$21:$I$22</c:f>
              <c:strCache>
                <c:ptCount val="1"/>
                <c:pt idx="0">
                  <c:v>2018</c:v>
                </c:pt>
              </c:strCache>
            </c:strRef>
          </c:tx>
          <c:spPr>
            <a:solidFill>
              <a:schemeClr val="accent2">
                <a:lumMod val="60000"/>
              </a:schemeClr>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Tot'!$I$23:$I$33</c:f>
              <c:numCache>
                <c:formatCode>0.0%</c:formatCode>
                <c:ptCount val="10"/>
                <c:pt idx="0">
                  <c:v>0.21812160129271366</c:v>
                </c:pt>
                <c:pt idx="1">
                  <c:v>0.22905502192982458</c:v>
                </c:pt>
                <c:pt idx="2">
                  <c:v>0.152368803420313</c:v>
                </c:pt>
                <c:pt idx="3">
                  <c:v>0.2447917440216596</c:v>
                </c:pt>
                <c:pt idx="4">
                  <c:v>0.26970837693060823</c:v>
                </c:pt>
                <c:pt idx="5">
                  <c:v>0.22162175207941223</c:v>
                </c:pt>
                <c:pt idx="6">
                  <c:v>0.2041891020696201</c:v>
                </c:pt>
                <c:pt idx="7">
                  <c:v>0.27649824142083251</c:v>
                </c:pt>
                <c:pt idx="8">
                  <c:v>0.22472182622805437</c:v>
                </c:pt>
                <c:pt idx="9">
                  <c:v>0.22238733578753958</c:v>
                </c:pt>
              </c:numCache>
            </c:numRef>
          </c:val>
          <c:extLst>
            <c:ext xmlns:c16="http://schemas.microsoft.com/office/drawing/2014/chart" uri="{C3380CC4-5D6E-409C-BE32-E72D297353CC}">
              <c16:uniqueId val="{00000007-C5AA-4A38-A939-1F1CA39C1DE2}"/>
            </c:ext>
          </c:extLst>
        </c:ser>
        <c:ser>
          <c:idx val="8"/>
          <c:order val="8"/>
          <c:tx>
            <c:strRef>
              <c:f>'Andel indirekta kostnader Tot'!$J$21:$J$22</c:f>
              <c:strCache>
                <c:ptCount val="1"/>
                <c:pt idx="0">
                  <c:v>2019</c:v>
                </c:pt>
              </c:strCache>
            </c:strRef>
          </c:tx>
          <c:spPr>
            <a:solidFill>
              <a:schemeClr val="accent3">
                <a:lumMod val="60000"/>
              </a:schemeClr>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Tot'!$J$23:$J$33</c:f>
              <c:numCache>
                <c:formatCode>0.0%</c:formatCode>
                <c:ptCount val="10"/>
                <c:pt idx="0">
                  <c:v>0.22734076188944705</c:v>
                </c:pt>
                <c:pt idx="1">
                  <c:v>0.24241662394067795</c:v>
                </c:pt>
                <c:pt idx="2">
                  <c:v>0.14711776385837849</c:v>
                </c:pt>
                <c:pt idx="3">
                  <c:v>0.24394334324185685</c:v>
                </c:pt>
                <c:pt idx="4">
                  <c:v>0.269845793495472</c:v>
                </c:pt>
                <c:pt idx="5">
                  <c:v>0.21290408039717967</c:v>
                </c:pt>
                <c:pt idx="6">
                  <c:v>0.23658777186367086</c:v>
                </c:pt>
                <c:pt idx="7">
                  <c:v>0.2745165822558901</c:v>
                </c:pt>
                <c:pt idx="8">
                  <c:v>0.22552530064385803</c:v>
                </c:pt>
                <c:pt idx="9">
                  <c:v>0.22605718420751489</c:v>
                </c:pt>
              </c:numCache>
            </c:numRef>
          </c:val>
          <c:extLst>
            <c:ext xmlns:c16="http://schemas.microsoft.com/office/drawing/2014/chart" uri="{C3380CC4-5D6E-409C-BE32-E72D297353CC}">
              <c16:uniqueId val="{00000008-C5AA-4A38-A939-1F1CA39C1DE2}"/>
            </c:ext>
          </c:extLst>
        </c:ser>
        <c:ser>
          <c:idx val="9"/>
          <c:order val="9"/>
          <c:tx>
            <c:strRef>
              <c:f>'Andel indirekta kostnader Tot'!$K$21:$K$22</c:f>
              <c:strCache>
                <c:ptCount val="1"/>
                <c:pt idx="0">
                  <c:v>2020</c:v>
                </c:pt>
              </c:strCache>
            </c:strRef>
          </c:tx>
          <c:spPr>
            <a:solidFill>
              <a:schemeClr val="accent4">
                <a:lumMod val="60000"/>
              </a:schemeClr>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Tot'!$K$23:$K$33</c:f>
              <c:numCache>
                <c:formatCode>0.0%</c:formatCode>
                <c:ptCount val="10"/>
                <c:pt idx="0">
                  <c:v>0.22987600492724586</c:v>
                </c:pt>
                <c:pt idx="1">
                  <c:v>0.23895986370724279</c:v>
                </c:pt>
                <c:pt idx="2">
                  <c:v>0.15022718949676361</c:v>
                </c:pt>
                <c:pt idx="3">
                  <c:v>0.24141778395797922</c:v>
                </c:pt>
                <c:pt idx="4">
                  <c:v>0.26299112226891075</c:v>
                </c:pt>
                <c:pt idx="5">
                  <c:v>0.21232791294116371</c:v>
                </c:pt>
                <c:pt idx="6">
                  <c:v>0.20902874459312226</c:v>
                </c:pt>
                <c:pt idx="7">
                  <c:v>0.27889553314121035</c:v>
                </c:pt>
                <c:pt idx="8">
                  <c:v>0.22659480408384508</c:v>
                </c:pt>
                <c:pt idx="9">
                  <c:v>0.22505722520598737</c:v>
                </c:pt>
              </c:numCache>
            </c:numRef>
          </c:val>
          <c:extLst>
            <c:ext xmlns:c16="http://schemas.microsoft.com/office/drawing/2014/chart" uri="{C3380CC4-5D6E-409C-BE32-E72D297353CC}">
              <c16:uniqueId val="{00000009-C5AA-4A38-A939-1F1CA39C1DE2}"/>
            </c:ext>
          </c:extLst>
        </c:ser>
        <c:dLbls>
          <c:showLegendKey val="0"/>
          <c:showVal val="0"/>
          <c:showCatName val="0"/>
          <c:showSerName val="0"/>
          <c:showPercent val="0"/>
          <c:showBubbleSize val="0"/>
        </c:dLbls>
        <c:gapWidth val="219"/>
        <c:overlap val="-27"/>
        <c:axId val="715636000"/>
        <c:axId val="715636656"/>
      </c:barChart>
      <c:catAx>
        <c:axId val="715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656"/>
        <c:crosses val="autoZero"/>
        <c:auto val="1"/>
        <c:lblAlgn val="ctr"/>
        <c:lblOffset val="100"/>
        <c:noMultiLvlLbl val="0"/>
      </c:catAx>
      <c:valAx>
        <c:axId val="715636656"/>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[SUHF_Sammanställning_2020_V8.xlsm]Andel indirekta kostnader Tot!Pivottabell3</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Tot'!$B$40:$B$41</c:f>
              <c:strCache>
                <c:ptCount val="1"/>
                <c:pt idx="0">
                  <c:v>2011</c:v>
                </c:pt>
              </c:strCache>
            </c:strRef>
          </c:tx>
          <c:spPr>
            <a:solidFill>
              <a:schemeClr val="accent1"/>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Tot'!$B$42:$B$49</c:f>
              <c:numCache>
                <c:formatCode>0.0%</c:formatCode>
                <c:ptCount val="7"/>
                <c:pt idx="0">
                  <c:v>0.34960258832884966</c:v>
                </c:pt>
                <c:pt idx="1">
                  <c:v>0.33343234921965059</c:v>
                </c:pt>
                <c:pt idx="2">
                  <c:v>0.32855183353987255</c:v>
                </c:pt>
                <c:pt idx="3">
                  <c:v>0.24429993906765921</c:v>
                </c:pt>
                <c:pt idx="4">
                  <c:v>0.3419594661160274</c:v>
                </c:pt>
                <c:pt idx="5">
                  <c:v>0.32036714715303655</c:v>
                </c:pt>
                <c:pt idx="6">
                  <c:v>0.33432668771668017</c:v>
                </c:pt>
              </c:numCache>
            </c:numRef>
          </c:val>
          <c:extLst>
            <c:ext xmlns:c16="http://schemas.microsoft.com/office/drawing/2014/chart" uri="{C3380CC4-5D6E-409C-BE32-E72D297353CC}">
              <c16:uniqueId val="{00000000-1838-4866-9402-9B8255DB91A3}"/>
            </c:ext>
          </c:extLst>
        </c:ser>
        <c:ser>
          <c:idx val="1"/>
          <c:order val="1"/>
          <c:tx>
            <c:strRef>
              <c:f>'Andel indirekta kostnader Tot'!$C$40:$C$41</c:f>
              <c:strCache>
                <c:ptCount val="1"/>
                <c:pt idx="0">
                  <c:v>2012</c:v>
                </c:pt>
              </c:strCache>
            </c:strRef>
          </c:tx>
          <c:spPr>
            <a:solidFill>
              <a:schemeClr val="accent2"/>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Tot'!$C$42:$C$49</c:f>
              <c:numCache>
                <c:formatCode>0.0%</c:formatCode>
                <c:ptCount val="7"/>
                <c:pt idx="0">
                  <c:v>0.41593240606709042</c:v>
                </c:pt>
                <c:pt idx="1">
                  <c:v>0.31514883090258999</c:v>
                </c:pt>
                <c:pt idx="2">
                  <c:v>0.34519792404319644</c:v>
                </c:pt>
                <c:pt idx="3">
                  <c:v>0.23453848839102451</c:v>
                </c:pt>
                <c:pt idx="4">
                  <c:v>0.41710454972798466</c:v>
                </c:pt>
                <c:pt idx="5">
                  <c:v>0.31948141026330779</c:v>
                </c:pt>
                <c:pt idx="6">
                  <c:v>0.30235194022121109</c:v>
                </c:pt>
              </c:numCache>
            </c:numRef>
          </c:val>
          <c:extLst>
            <c:ext xmlns:c16="http://schemas.microsoft.com/office/drawing/2014/chart" uri="{C3380CC4-5D6E-409C-BE32-E72D297353CC}">
              <c16:uniqueId val="{00000001-1838-4866-9402-9B8255DB91A3}"/>
            </c:ext>
          </c:extLst>
        </c:ser>
        <c:ser>
          <c:idx val="2"/>
          <c:order val="2"/>
          <c:tx>
            <c:strRef>
              <c:f>'Andel indirekta kostnader Tot'!$D$40:$D$41</c:f>
              <c:strCache>
                <c:ptCount val="1"/>
                <c:pt idx="0">
                  <c:v>2013</c:v>
                </c:pt>
              </c:strCache>
            </c:strRef>
          </c:tx>
          <c:spPr>
            <a:solidFill>
              <a:schemeClr val="accent3"/>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Tot'!$D$42:$D$49</c:f>
              <c:numCache>
                <c:formatCode>0.0%</c:formatCode>
                <c:ptCount val="7"/>
                <c:pt idx="0">
                  <c:v>0.41455525534682985</c:v>
                </c:pt>
                <c:pt idx="1">
                  <c:v>0.30886494441140599</c:v>
                </c:pt>
                <c:pt idx="2">
                  <c:v>0.31613833715876133</c:v>
                </c:pt>
                <c:pt idx="3">
                  <c:v>0.23742552116252394</c:v>
                </c:pt>
                <c:pt idx="4">
                  <c:v>0.34549008064990877</c:v>
                </c:pt>
                <c:pt idx="5">
                  <c:v>0.31510067160323757</c:v>
                </c:pt>
                <c:pt idx="6">
                  <c:v>0.34011254259626295</c:v>
                </c:pt>
              </c:numCache>
            </c:numRef>
          </c:val>
          <c:extLst>
            <c:ext xmlns:c16="http://schemas.microsoft.com/office/drawing/2014/chart" uri="{C3380CC4-5D6E-409C-BE32-E72D297353CC}">
              <c16:uniqueId val="{00000002-1838-4866-9402-9B8255DB91A3}"/>
            </c:ext>
          </c:extLst>
        </c:ser>
        <c:ser>
          <c:idx val="3"/>
          <c:order val="3"/>
          <c:tx>
            <c:strRef>
              <c:f>'Andel indirekta kostnader Tot'!$E$40:$E$41</c:f>
              <c:strCache>
                <c:ptCount val="1"/>
                <c:pt idx="0">
                  <c:v>2014</c:v>
                </c:pt>
              </c:strCache>
            </c:strRef>
          </c:tx>
          <c:spPr>
            <a:solidFill>
              <a:schemeClr val="accent4"/>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Tot'!$E$42:$E$49</c:f>
              <c:numCache>
                <c:formatCode>0.0%</c:formatCode>
                <c:ptCount val="7"/>
                <c:pt idx="0">
                  <c:v>0.36635404377772607</c:v>
                </c:pt>
                <c:pt idx="1">
                  <c:v>0.30693005422942099</c:v>
                </c:pt>
                <c:pt idx="2">
                  <c:v>0.31813032215194142</c:v>
                </c:pt>
                <c:pt idx="3">
                  <c:v>0.22108590007325932</c:v>
                </c:pt>
                <c:pt idx="4">
                  <c:v>0.33274621458523063</c:v>
                </c:pt>
                <c:pt idx="5">
                  <c:v>0.31005037194951013</c:v>
                </c:pt>
                <c:pt idx="6">
                  <c:v>0.34020228821608728</c:v>
                </c:pt>
              </c:numCache>
            </c:numRef>
          </c:val>
          <c:extLst>
            <c:ext xmlns:c16="http://schemas.microsoft.com/office/drawing/2014/chart" uri="{C3380CC4-5D6E-409C-BE32-E72D297353CC}">
              <c16:uniqueId val="{00000003-1838-4866-9402-9B8255DB91A3}"/>
            </c:ext>
          </c:extLst>
        </c:ser>
        <c:ser>
          <c:idx val="4"/>
          <c:order val="4"/>
          <c:tx>
            <c:strRef>
              <c:f>'Andel indirekta kostnader Tot'!$F$40:$F$41</c:f>
              <c:strCache>
                <c:ptCount val="1"/>
                <c:pt idx="0">
                  <c:v>2015</c:v>
                </c:pt>
              </c:strCache>
            </c:strRef>
          </c:tx>
          <c:spPr>
            <a:solidFill>
              <a:schemeClr val="accent5"/>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Tot'!$F$42:$F$49</c:f>
              <c:numCache>
                <c:formatCode>0.0%</c:formatCode>
                <c:ptCount val="7"/>
                <c:pt idx="0">
                  <c:v>0.3759101852621759</c:v>
                </c:pt>
                <c:pt idx="1">
                  <c:v>0.31348836091767146</c:v>
                </c:pt>
                <c:pt idx="2">
                  <c:v>0.31112773513250708</c:v>
                </c:pt>
                <c:pt idx="3">
                  <c:v>0.22020448574072038</c:v>
                </c:pt>
                <c:pt idx="4">
                  <c:v>0.34420531083711681</c:v>
                </c:pt>
                <c:pt idx="5">
                  <c:v>0.31389412626913793</c:v>
                </c:pt>
                <c:pt idx="6">
                  <c:v>0.35343489301228498</c:v>
                </c:pt>
              </c:numCache>
            </c:numRef>
          </c:val>
          <c:extLst>
            <c:ext xmlns:c16="http://schemas.microsoft.com/office/drawing/2014/chart" uri="{C3380CC4-5D6E-409C-BE32-E72D297353CC}">
              <c16:uniqueId val="{00000004-1838-4866-9402-9B8255DB91A3}"/>
            </c:ext>
          </c:extLst>
        </c:ser>
        <c:ser>
          <c:idx val="5"/>
          <c:order val="5"/>
          <c:tx>
            <c:strRef>
              <c:f>'Andel indirekta kostnader Tot'!$G$40:$G$41</c:f>
              <c:strCache>
                <c:ptCount val="1"/>
                <c:pt idx="0">
                  <c:v>2016</c:v>
                </c:pt>
              </c:strCache>
            </c:strRef>
          </c:tx>
          <c:spPr>
            <a:solidFill>
              <a:schemeClr val="accent6"/>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Tot'!$G$42:$G$49</c:f>
              <c:numCache>
                <c:formatCode>0.0%</c:formatCode>
                <c:ptCount val="7"/>
                <c:pt idx="0">
                  <c:v>0.36249317211462118</c:v>
                </c:pt>
                <c:pt idx="1">
                  <c:v>0.31104972322007235</c:v>
                </c:pt>
                <c:pt idx="2">
                  <c:v>0.3189366527732635</c:v>
                </c:pt>
                <c:pt idx="3">
                  <c:v>0.22371884866651479</c:v>
                </c:pt>
                <c:pt idx="4">
                  <c:v>0.32475436270366037</c:v>
                </c:pt>
                <c:pt idx="5">
                  <c:v>0.29708111047500352</c:v>
                </c:pt>
                <c:pt idx="6">
                  <c:v>0.32382240737968765</c:v>
                </c:pt>
              </c:numCache>
            </c:numRef>
          </c:val>
          <c:extLst>
            <c:ext xmlns:c16="http://schemas.microsoft.com/office/drawing/2014/chart" uri="{C3380CC4-5D6E-409C-BE32-E72D297353CC}">
              <c16:uniqueId val="{00000005-1838-4866-9402-9B8255DB91A3}"/>
            </c:ext>
          </c:extLst>
        </c:ser>
        <c:ser>
          <c:idx val="6"/>
          <c:order val="6"/>
          <c:tx>
            <c:strRef>
              <c:f>'Andel indirekta kostnader Tot'!$H$40:$H$41</c:f>
              <c:strCache>
                <c:ptCount val="1"/>
                <c:pt idx="0">
                  <c:v>2017</c:v>
                </c:pt>
              </c:strCache>
            </c:strRef>
          </c:tx>
          <c:spPr>
            <a:solidFill>
              <a:schemeClr val="accent1">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Tot'!$H$42:$H$49</c:f>
              <c:numCache>
                <c:formatCode>0.0%</c:formatCode>
                <c:ptCount val="7"/>
                <c:pt idx="0">
                  <c:v>0.36657277563969276</c:v>
                </c:pt>
                <c:pt idx="1">
                  <c:v>0.30223315192883493</c:v>
                </c:pt>
                <c:pt idx="2">
                  <c:v>0.32144342686622013</c:v>
                </c:pt>
                <c:pt idx="3">
                  <c:v>0.22172838630807448</c:v>
                </c:pt>
                <c:pt idx="4">
                  <c:v>0.32338356094785181</c:v>
                </c:pt>
                <c:pt idx="5">
                  <c:v>0.2876161831819351</c:v>
                </c:pt>
                <c:pt idx="6">
                  <c:v>0.31734423329140704</c:v>
                </c:pt>
              </c:numCache>
            </c:numRef>
          </c:val>
          <c:extLst>
            <c:ext xmlns:c16="http://schemas.microsoft.com/office/drawing/2014/chart" uri="{C3380CC4-5D6E-409C-BE32-E72D297353CC}">
              <c16:uniqueId val="{00000006-1838-4866-9402-9B8255DB91A3}"/>
            </c:ext>
          </c:extLst>
        </c:ser>
        <c:ser>
          <c:idx val="7"/>
          <c:order val="7"/>
          <c:tx>
            <c:strRef>
              <c:f>'Andel indirekta kostnader Tot'!$I$40:$I$41</c:f>
              <c:strCache>
                <c:ptCount val="1"/>
                <c:pt idx="0">
                  <c:v>2018</c:v>
                </c:pt>
              </c:strCache>
            </c:strRef>
          </c:tx>
          <c:spPr>
            <a:solidFill>
              <a:schemeClr val="accent2">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Tot'!$I$42:$I$49</c:f>
              <c:numCache>
                <c:formatCode>0.0%</c:formatCode>
                <c:ptCount val="7"/>
                <c:pt idx="0">
                  <c:v>0.35939498348305349</c:v>
                </c:pt>
                <c:pt idx="1">
                  <c:v>0.30885943020480416</c:v>
                </c:pt>
                <c:pt idx="2">
                  <c:v>0.31608283146952987</c:v>
                </c:pt>
                <c:pt idx="3">
                  <c:v>0.21024729327709804</c:v>
                </c:pt>
                <c:pt idx="4">
                  <c:v>0.33242557342195794</c:v>
                </c:pt>
                <c:pt idx="5">
                  <c:v>0.29339858489881132</c:v>
                </c:pt>
              </c:numCache>
            </c:numRef>
          </c:val>
          <c:extLst>
            <c:ext xmlns:c16="http://schemas.microsoft.com/office/drawing/2014/chart" uri="{C3380CC4-5D6E-409C-BE32-E72D297353CC}">
              <c16:uniqueId val="{00000007-1838-4866-9402-9B8255DB91A3}"/>
            </c:ext>
          </c:extLst>
        </c:ser>
        <c:ser>
          <c:idx val="8"/>
          <c:order val="8"/>
          <c:tx>
            <c:strRef>
              <c:f>'Andel indirekta kostnader Tot'!$J$40:$J$41</c:f>
              <c:strCache>
                <c:ptCount val="1"/>
                <c:pt idx="0">
                  <c:v>2019</c:v>
                </c:pt>
              </c:strCache>
            </c:strRef>
          </c:tx>
          <c:spPr>
            <a:solidFill>
              <a:schemeClr val="accent3">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Tot'!$J$42:$J$49</c:f>
              <c:numCache>
                <c:formatCode>0.0%</c:formatCode>
                <c:ptCount val="7"/>
                <c:pt idx="0">
                  <c:v>0.34424137454923492</c:v>
                </c:pt>
                <c:pt idx="1">
                  <c:v>0.3079483535540789</c:v>
                </c:pt>
                <c:pt idx="2">
                  <c:v>0.31134299535082027</c:v>
                </c:pt>
                <c:pt idx="3">
                  <c:v>0.21310955187231428</c:v>
                </c:pt>
                <c:pt idx="4">
                  <c:v>0.31149834483133321</c:v>
                </c:pt>
                <c:pt idx="5">
                  <c:v>0.29435205718219498</c:v>
                </c:pt>
                <c:pt idx="6">
                  <c:v>0.28866178896403655</c:v>
                </c:pt>
              </c:numCache>
            </c:numRef>
          </c:val>
          <c:extLst>
            <c:ext xmlns:c16="http://schemas.microsoft.com/office/drawing/2014/chart" uri="{C3380CC4-5D6E-409C-BE32-E72D297353CC}">
              <c16:uniqueId val="{00000008-1838-4866-9402-9B8255DB91A3}"/>
            </c:ext>
          </c:extLst>
        </c:ser>
        <c:ser>
          <c:idx val="9"/>
          <c:order val="9"/>
          <c:tx>
            <c:strRef>
              <c:f>'Andel indirekta kostnader Tot'!$K$40:$K$41</c:f>
              <c:strCache>
                <c:ptCount val="1"/>
                <c:pt idx="0">
                  <c:v>2020</c:v>
                </c:pt>
              </c:strCache>
            </c:strRef>
          </c:tx>
          <c:spPr>
            <a:solidFill>
              <a:schemeClr val="accent4">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Tot'!$K$42:$K$49</c:f>
              <c:numCache>
                <c:formatCode>0.0%</c:formatCode>
                <c:ptCount val="7"/>
                <c:pt idx="0">
                  <c:v>0.36405986850243111</c:v>
                </c:pt>
                <c:pt idx="1">
                  <c:v>0.30548655435452104</c:v>
                </c:pt>
                <c:pt idx="2">
                  <c:v>0.29945262606563328</c:v>
                </c:pt>
                <c:pt idx="3">
                  <c:v>0.20573379629629629</c:v>
                </c:pt>
                <c:pt idx="4">
                  <c:v>0.30445437396173086</c:v>
                </c:pt>
                <c:pt idx="5">
                  <c:v>0.26923186208612293</c:v>
                </c:pt>
                <c:pt idx="6">
                  <c:v>0.29763602180386617</c:v>
                </c:pt>
              </c:numCache>
            </c:numRef>
          </c:val>
          <c:extLst>
            <c:ext xmlns:c16="http://schemas.microsoft.com/office/drawing/2014/chart" uri="{C3380CC4-5D6E-409C-BE32-E72D297353CC}">
              <c16:uniqueId val="{00000009-1838-4866-9402-9B8255DB91A3}"/>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[SUHF_Sammanställning_2020_V8.xlsm]Andel indirekta kostnader Tot!Pivottabell3</c:name>
    <c:fmtId val="6"/>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'Andel indirekta kostnader Tot'!$B$40:$B$41</c:f>
              <c:strCache>
                <c:ptCount val="1"/>
                <c:pt idx="0">
                  <c:v>2011</c:v>
                </c:pt>
              </c:strCache>
            </c:strRef>
          </c:tx>
          <c:spPr>
            <a:solidFill>
              <a:schemeClr val="accent1"/>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Tot'!$B$42:$B$49</c:f>
              <c:numCache>
                <c:formatCode>0.0%</c:formatCode>
                <c:ptCount val="7"/>
                <c:pt idx="0">
                  <c:v>0.34960258832884966</c:v>
                </c:pt>
                <c:pt idx="1">
                  <c:v>0.33343234921965059</c:v>
                </c:pt>
                <c:pt idx="2">
                  <c:v>0.32855183353987255</c:v>
                </c:pt>
                <c:pt idx="3">
                  <c:v>0.24429993906765921</c:v>
                </c:pt>
                <c:pt idx="4">
                  <c:v>0.3419594661160274</c:v>
                </c:pt>
                <c:pt idx="5">
                  <c:v>0.32036714715303655</c:v>
                </c:pt>
                <c:pt idx="6">
                  <c:v>0.33432668771668017</c:v>
                </c:pt>
              </c:numCache>
            </c:numRef>
          </c:val>
          <c:extLst>
            <c:ext xmlns:c16="http://schemas.microsoft.com/office/drawing/2014/chart" uri="{C3380CC4-5D6E-409C-BE32-E72D297353CC}">
              <c16:uniqueId val="{00000000-21C3-44EC-880D-862EED49F3CF}"/>
            </c:ext>
          </c:extLst>
        </c:ser>
        <c:ser>
          <c:idx val="1"/>
          <c:order val="1"/>
          <c:tx>
            <c:strRef>
              <c:f>'Andel indirekta kostnader Tot'!$C$40:$C$41</c:f>
              <c:strCache>
                <c:ptCount val="1"/>
                <c:pt idx="0">
                  <c:v>2012</c:v>
                </c:pt>
              </c:strCache>
            </c:strRef>
          </c:tx>
          <c:spPr>
            <a:solidFill>
              <a:schemeClr val="accent2"/>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Tot'!$C$42:$C$49</c:f>
              <c:numCache>
                <c:formatCode>0.0%</c:formatCode>
                <c:ptCount val="7"/>
                <c:pt idx="0">
                  <c:v>0.41593240606709042</c:v>
                </c:pt>
                <c:pt idx="1">
                  <c:v>0.31514883090258999</c:v>
                </c:pt>
                <c:pt idx="2">
                  <c:v>0.34519792404319644</c:v>
                </c:pt>
                <c:pt idx="3">
                  <c:v>0.23453848839102451</c:v>
                </c:pt>
                <c:pt idx="4">
                  <c:v>0.41710454972798466</c:v>
                </c:pt>
                <c:pt idx="5">
                  <c:v>0.31948141026330779</c:v>
                </c:pt>
                <c:pt idx="6">
                  <c:v>0.30235194022121109</c:v>
                </c:pt>
              </c:numCache>
            </c:numRef>
          </c:val>
          <c:extLst>
            <c:ext xmlns:c16="http://schemas.microsoft.com/office/drawing/2014/chart" uri="{C3380CC4-5D6E-409C-BE32-E72D297353CC}">
              <c16:uniqueId val="{00000001-21C3-44EC-880D-862EED49F3CF}"/>
            </c:ext>
          </c:extLst>
        </c:ser>
        <c:ser>
          <c:idx val="2"/>
          <c:order val="2"/>
          <c:tx>
            <c:strRef>
              <c:f>'Andel indirekta kostnader Tot'!$D$40:$D$41</c:f>
              <c:strCache>
                <c:ptCount val="1"/>
                <c:pt idx="0">
                  <c:v>2013</c:v>
                </c:pt>
              </c:strCache>
            </c:strRef>
          </c:tx>
          <c:spPr>
            <a:solidFill>
              <a:schemeClr val="accent3"/>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Tot'!$D$42:$D$49</c:f>
              <c:numCache>
                <c:formatCode>0.0%</c:formatCode>
                <c:ptCount val="7"/>
                <c:pt idx="0">
                  <c:v>0.41455525534682985</c:v>
                </c:pt>
                <c:pt idx="1">
                  <c:v>0.30886494441140599</c:v>
                </c:pt>
                <c:pt idx="2">
                  <c:v>0.31613833715876133</c:v>
                </c:pt>
                <c:pt idx="3">
                  <c:v>0.23742552116252394</c:v>
                </c:pt>
                <c:pt idx="4">
                  <c:v>0.34549008064990877</c:v>
                </c:pt>
                <c:pt idx="5">
                  <c:v>0.31510067160323757</c:v>
                </c:pt>
                <c:pt idx="6">
                  <c:v>0.34011254259626295</c:v>
                </c:pt>
              </c:numCache>
            </c:numRef>
          </c:val>
          <c:extLst>
            <c:ext xmlns:c16="http://schemas.microsoft.com/office/drawing/2014/chart" uri="{C3380CC4-5D6E-409C-BE32-E72D297353CC}">
              <c16:uniqueId val="{00000002-21C3-44EC-880D-862EED49F3CF}"/>
            </c:ext>
          </c:extLst>
        </c:ser>
        <c:ser>
          <c:idx val="3"/>
          <c:order val="3"/>
          <c:tx>
            <c:strRef>
              <c:f>'Andel indirekta kostnader Tot'!$E$40:$E$41</c:f>
              <c:strCache>
                <c:ptCount val="1"/>
                <c:pt idx="0">
                  <c:v>2014</c:v>
                </c:pt>
              </c:strCache>
            </c:strRef>
          </c:tx>
          <c:spPr>
            <a:solidFill>
              <a:schemeClr val="accent4"/>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Tot'!$E$42:$E$49</c:f>
              <c:numCache>
                <c:formatCode>0.0%</c:formatCode>
                <c:ptCount val="7"/>
                <c:pt idx="0">
                  <c:v>0.36635404377772607</c:v>
                </c:pt>
                <c:pt idx="1">
                  <c:v>0.30693005422942099</c:v>
                </c:pt>
                <c:pt idx="2">
                  <c:v>0.31813032215194142</c:v>
                </c:pt>
                <c:pt idx="3">
                  <c:v>0.22108590007325932</c:v>
                </c:pt>
                <c:pt idx="4">
                  <c:v>0.33274621458523063</c:v>
                </c:pt>
                <c:pt idx="5">
                  <c:v>0.31005037194951013</c:v>
                </c:pt>
                <c:pt idx="6">
                  <c:v>0.34020228821608728</c:v>
                </c:pt>
              </c:numCache>
            </c:numRef>
          </c:val>
          <c:extLst>
            <c:ext xmlns:c16="http://schemas.microsoft.com/office/drawing/2014/chart" uri="{C3380CC4-5D6E-409C-BE32-E72D297353CC}">
              <c16:uniqueId val="{00000003-21C3-44EC-880D-862EED49F3CF}"/>
            </c:ext>
          </c:extLst>
        </c:ser>
        <c:ser>
          <c:idx val="4"/>
          <c:order val="4"/>
          <c:tx>
            <c:strRef>
              <c:f>'Andel indirekta kostnader Tot'!$F$40:$F$41</c:f>
              <c:strCache>
                <c:ptCount val="1"/>
                <c:pt idx="0">
                  <c:v>2015</c:v>
                </c:pt>
              </c:strCache>
            </c:strRef>
          </c:tx>
          <c:spPr>
            <a:solidFill>
              <a:schemeClr val="accent5"/>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Tot'!$F$42:$F$49</c:f>
              <c:numCache>
                <c:formatCode>0.0%</c:formatCode>
                <c:ptCount val="7"/>
                <c:pt idx="0">
                  <c:v>0.3759101852621759</c:v>
                </c:pt>
                <c:pt idx="1">
                  <c:v>0.31348836091767146</c:v>
                </c:pt>
                <c:pt idx="2">
                  <c:v>0.31112773513250708</c:v>
                </c:pt>
                <c:pt idx="3">
                  <c:v>0.22020448574072038</c:v>
                </c:pt>
                <c:pt idx="4">
                  <c:v>0.34420531083711681</c:v>
                </c:pt>
                <c:pt idx="5">
                  <c:v>0.31389412626913793</c:v>
                </c:pt>
                <c:pt idx="6">
                  <c:v>0.35343489301228498</c:v>
                </c:pt>
              </c:numCache>
            </c:numRef>
          </c:val>
          <c:extLst>
            <c:ext xmlns:c16="http://schemas.microsoft.com/office/drawing/2014/chart" uri="{C3380CC4-5D6E-409C-BE32-E72D297353CC}">
              <c16:uniqueId val="{00000004-21C3-44EC-880D-862EED49F3CF}"/>
            </c:ext>
          </c:extLst>
        </c:ser>
        <c:ser>
          <c:idx val="5"/>
          <c:order val="5"/>
          <c:tx>
            <c:strRef>
              <c:f>'Andel indirekta kostnader Tot'!$G$40:$G$41</c:f>
              <c:strCache>
                <c:ptCount val="1"/>
                <c:pt idx="0">
                  <c:v>2016</c:v>
                </c:pt>
              </c:strCache>
            </c:strRef>
          </c:tx>
          <c:spPr>
            <a:solidFill>
              <a:schemeClr val="accent6"/>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Tot'!$G$42:$G$49</c:f>
              <c:numCache>
                <c:formatCode>0.0%</c:formatCode>
                <c:ptCount val="7"/>
                <c:pt idx="0">
                  <c:v>0.36249317211462118</c:v>
                </c:pt>
                <c:pt idx="1">
                  <c:v>0.31104972322007235</c:v>
                </c:pt>
                <c:pt idx="2">
                  <c:v>0.3189366527732635</c:v>
                </c:pt>
                <c:pt idx="3">
                  <c:v>0.22371884866651479</c:v>
                </c:pt>
                <c:pt idx="4">
                  <c:v>0.32475436270366037</c:v>
                </c:pt>
                <c:pt idx="5">
                  <c:v>0.29708111047500352</c:v>
                </c:pt>
                <c:pt idx="6">
                  <c:v>0.32382240737968765</c:v>
                </c:pt>
              </c:numCache>
            </c:numRef>
          </c:val>
          <c:extLst>
            <c:ext xmlns:c16="http://schemas.microsoft.com/office/drawing/2014/chart" uri="{C3380CC4-5D6E-409C-BE32-E72D297353CC}">
              <c16:uniqueId val="{00000005-21C3-44EC-880D-862EED49F3CF}"/>
            </c:ext>
          </c:extLst>
        </c:ser>
        <c:ser>
          <c:idx val="6"/>
          <c:order val="6"/>
          <c:tx>
            <c:strRef>
              <c:f>'Andel indirekta kostnader Tot'!$H$40:$H$41</c:f>
              <c:strCache>
                <c:ptCount val="1"/>
                <c:pt idx="0">
                  <c:v>2017</c:v>
                </c:pt>
              </c:strCache>
            </c:strRef>
          </c:tx>
          <c:spPr>
            <a:solidFill>
              <a:schemeClr val="accent1">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Tot'!$H$42:$H$49</c:f>
              <c:numCache>
                <c:formatCode>0.0%</c:formatCode>
                <c:ptCount val="7"/>
                <c:pt idx="0">
                  <c:v>0.36657277563969276</c:v>
                </c:pt>
                <c:pt idx="1">
                  <c:v>0.30223315192883493</c:v>
                </c:pt>
                <c:pt idx="2">
                  <c:v>0.32144342686622013</c:v>
                </c:pt>
                <c:pt idx="3">
                  <c:v>0.22172838630807448</c:v>
                </c:pt>
                <c:pt idx="4">
                  <c:v>0.32338356094785181</c:v>
                </c:pt>
                <c:pt idx="5">
                  <c:v>0.2876161831819351</c:v>
                </c:pt>
                <c:pt idx="6">
                  <c:v>0.31734423329140704</c:v>
                </c:pt>
              </c:numCache>
            </c:numRef>
          </c:val>
          <c:extLst>
            <c:ext xmlns:c16="http://schemas.microsoft.com/office/drawing/2014/chart" uri="{C3380CC4-5D6E-409C-BE32-E72D297353CC}">
              <c16:uniqueId val="{00000006-21C3-44EC-880D-862EED49F3CF}"/>
            </c:ext>
          </c:extLst>
        </c:ser>
        <c:ser>
          <c:idx val="7"/>
          <c:order val="7"/>
          <c:tx>
            <c:strRef>
              <c:f>'Andel indirekta kostnader Tot'!$I$40:$I$41</c:f>
              <c:strCache>
                <c:ptCount val="1"/>
                <c:pt idx="0">
                  <c:v>2018</c:v>
                </c:pt>
              </c:strCache>
            </c:strRef>
          </c:tx>
          <c:spPr>
            <a:solidFill>
              <a:schemeClr val="accent2">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Tot'!$I$42:$I$49</c:f>
              <c:numCache>
                <c:formatCode>0.0%</c:formatCode>
                <c:ptCount val="7"/>
                <c:pt idx="0">
                  <c:v>0.35939498348305349</c:v>
                </c:pt>
                <c:pt idx="1">
                  <c:v>0.30885943020480416</c:v>
                </c:pt>
                <c:pt idx="2">
                  <c:v>0.31608283146952987</c:v>
                </c:pt>
                <c:pt idx="3">
                  <c:v>0.21024729327709804</c:v>
                </c:pt>
                <c:pt idx="4">
                  <c:v>0.33242557342195794</c:v>
                </c:pt>
                <c:pt idx="5">
                  <c:v>0.29339858489881132</c:v>
                </c:pt>
              </c:numCache>
            </c:numRef>
          </c:val>
          <c:extLst>
            <c:ext xmlns:c16="http://schemas.microsoft.com/office/drawing/2014/chart" uri="{C3380CC4-5D6E-409C-BE32-E72D297353CC}">
              <c16:uniqueId val="{00000007-21C3-44EC-880D-862EED49F3CF}"/>
            </c:ext>
          </c:extLst>
        </c:ser>
        <c:ser>
          <c:idx val="8"/>
          <c:order val="8"/>
          <c:tx>
            <c:strRef>
              <c:f>'Andel indirekta kostnader Tot'!$J$40:$J$41</c:f>
              <c:strCache>
                <c:ptCount val="1"/>
                <c:pt idx="0">
                  <c:v>2019</c:v>
                </c:pt>
              </c:strCache>
            </c:strRef>
          </c:tx>
          <c:spPr>
            <a:solidFill>
              <a:schemeClr val="accent3">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Tot'!$J$42:$J$49</c:f>
              <c:numCache>
                <c:formatCode>0.0%</c:formatCode>
                <c:ptCount val="7"/>
                <c:pt idx="0">
                  <c:v>0.34424137454923492</c:v>
                </c:pt>
                <c:pt idx="1">
                  <c:v>0.3079483535540789</c:v>
                </c:pt>
                <c:pt idx="2">
                  <c:v>0.31134299535082027</c:v>
                </c:pt>
                <c:pt idx="3">
                  <c:v>0.21310955187231428</c:v>
                </c:pt>
                <c:pt idx="4">
                  <c:v>0.31149834483133321</c:v>
                </c:pt>
                <c:pt idx="5">
                  <c:v>0.29435205718219498</c:v>
                </c:pt>
                <c:pt idx="6">
                  <c:v>0.28866178896403655</c:v>
                </c:pt>
              </c:numCache>
            </c:numRef>
          </c:val>
          <c:extLst>
            <c:ext xmlns:c16="http://schemas.microsoft.com/office/drawing/2014/chart" uri="{C3380CC4-5D6E-409C-BE32-E72D297353CC}">
              <c16:uniqueId val="{00000008-21C3-44EC-880D-862EED49F3CF}"/>
            </c:ext>
          </c:extLst>
        </c:ser>
        <c:ser>
          <c:idx val="9"/>
          <c:order val="9"/>
          <c:tx>
            <c:strRef>
              <c:f>'Andel indirekta kostnader Tot'!$K$40:$K$41</c:f>
              <c:strCache>
                <c:ptCount val="1"/>
                <c:pt idx="0">
                  <c:v>2020</c:v>
                </c:pt>
              </c:strCache>
            </c:strRef>
          </c:tx>
          <c:spPr>
            <a:solidFill>
              <a:schemeClr val="accent4">
                <a:lumMod val="60000"/>
              </a:schemeClr>
            </a:solidFill>
            <a:ln>
              <a:noFill/>
            </a:ln>
            <a:effectLst/>
          </c:spPr>
          <c:invertIfNegative val="0"/>
          <c:cat>
            <c:strRef>
              <c:f>'Andel indirekta kostnader Tot'!$A$42:$A$49</c:f>
              <c:strCache>
                <c:ptCount val="7"/>
                <c:pt idx="0">
                  <c:v>HJ</c:v>
                </c:pt>
                <c:pt idx="1">
                  <c:v>KAU</c:v>
                </c:pt>
                <c:pt idx="2">
                  <c:v>LNU</c:v>
                </c:pt>
                <c:pt idx="3">
                  <c:v>LTU</c:v>
                </c:pt>
                <c:pt idx="4">
                  <c:v>MAU</c:v>
                </c:pt>
                <c:pt idx="5">
                  <c:v>ORU</c:v>
                </c:pt>
                <c:pt idx="6">
                  <c:v>SH</c:v>
                </c:pt>
              </c:strCache>
            </c:strRef>
          </c:cat>
          <c:val>
            <c:numRef>
              <c:f>'Andel indirekta kostnader Tot'!$K$42:$K$49</c:f>
              <c:numCache>
                <c:formatCode>0.0%</c:formatCode>
                <c:ptCount val="7"/>
                <c:pt idx="0">
                  <c:v>0.36405986850243111</c:v>
                </c:pt>
                <c:pt idx="1">
                  <c:v>0.30548655435452104</c:v>
                </c:pt>
                <c:pt idx="2">
                  <c:v>0.29945262606563328</c:v>
                </c:pt>
                <c:pt idx="3">
                  <c:v>0.20573379629629629</c:v>
                </c:pt>
                <c:pt idx="4">
                  <c:v>0.30445437396173086</c:v>
                </c:pt>
                <c:pt idx="5">
                  <c:v>0.26923186208612293</c:v>
                </c:pt>
                <c:pt idx="6">
                  <c:v>0.29763602180386617</c:v>
                </c:pt>
              </c:numCache>
            </c:numRef>
          </c:val>
          <c:extLst>
            <c:ext xmlns:c16="http://schemas.microsoft.com/office/drawing/2014/chart" uri="{C3380CC4-5D6E-409C-BE32-E72D297353CC}">
              <c16:uniqueId val="{00000009-21C3-44EC-880D-862EED49F3CF}"/>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23876187615413E-2"/>
          <c:y val="0.10669539704618899"/>
          <c:w val="0.88437314040824622"/>
          <c:h val="0.72013452812209011"/>
        </c:manualLayout>
      </c:layout>
      <c:scatterChart>
        <c:scatterStyle val="lineMarker"/>
        <c:varyColors val="0"/>
        <c:ser>
          <c:idx val="0"/>
          <c:order val="0"/>
          <c:tx>
            <c:strRef>
              <c:f>'Indirekta punkter 2020'!$H$5</c:f>
              <c:strCache>
                <c:ptCount val="1"/>
                <c:pt idx="0">
                  <c:v>Summa av Andel indirekta kostnader</c:v>
                </c:pt>
              </c:strCache>
            </c:strRef>
          </c:tx>
          <c:spPr>
            <a:ln w="28575" cap="rnd">
              <a:noFill/>
              <a:round/>
            </a:ln>
            <a:effectLst/>
          </c:spPr>
          <c:marker>
            <c:symbol val="circle"/>
            <c:size val="5"/>
            <c:spPr>
              <a:solidFill>
                <a:schemeClr val="accent1"/>
              </a:solidFill>
              <a:ln w="9525">
                <a:solidFill>
                  <a:schemeClr val="accent1"/>
                </a:solidFill>
              </a:ln>
              <a:effectLst/>
            </c:spPr>
          </c:marker>
          <c:xVal>
            <c:numRef>
              <c:f>'Indirekta punkter 2020'!$G$6:$G$37</c:f>
              <c:numCache>
                <c:formatCode>General</c:formatCode>
                <c:ptCount val="32"/>
                <c:pt idx="0">
                  <c:v>55167</c:v>
                </c:pt>
                <c:pt idx="1">
                  <c:v>6027323</c:v>
                </c:pt>
                <c:pt idx="2">
                  <c:v>991000</c:v>
                </c:pt>
                <c:pt idx="3">
                  <c:v>2585693</c:v>
                </c:pt>
                <c:pt idx="4">
                  <c:v>6202642</c:v>
                </c:pt>
                <c:pt idx="5">
                  <c:v>2314573</c:v>
                </c:pt>
                <c:pt idx="6">
                  <c:v>5226902</c:v>
                </c:pt>
                <c:pt idx="7">
                  <c:v>4170068.0223647612</c:v>
                </c:pt>
                <c:pt idx="8">
                  <c:v>2958598</c:v>
                </c:pt>
                <c:pt idx="9">
                  <c:v>389502</c:v>
                </c:pt>
                <c:pt idx="10">
                  <c:v>2653727</c:v>
                </c:pt>
                <c:pt idx="11">
                  <c:v>3432729</c:v>
                </c:pt>
                <c:pt idx="12">
                  <c:v>162562</c:v>
                </c:pt>
                <c:pt idx="13">
                  <c:v>595626</c:v>
                </c:pt>
                <c:pt idx="14">
                  <c:v>570195</c:v>
                </c:pt>
                <c:pt idx="15">
                  <c:v>318613</c:v>
                </c:pt>
                <c:pt idx="16">
                  <c:v>3379000</c:v>
                </c:pt>
                <c:pt idx="17">
                  <c:v>151155</c:v>
                </c:pt>
                <c:pt idx="18">
                  <c:v>21096</c:v>
                </c:pt>
                <c:pt idx="19">
                  <c:v>144102</c:v>
                </c:pt>
                <c:pt idx="20">
                  <c:v>137878</c:v>
                </c:pt>
                <c:pt idx="21">
                  <c:v>304534</c:v>
                </c:pt>
                <c:pt idx="22">
                  <c:v>166466</c:v>
                </c:pt>
                <c:pt idx="23">
                  <c:v>294380</c:v>
                </c:pt>
                <c:pt idx="24">
                  <c:v>260626</c:v>
                </c:pt>
                <c:pt idx="25">
                  <c:v>415694</c:v>
                </c:pt>
                <c:pt idx="26">
                  <c:v>409055</c:v>
                </c:pt>
                <c:pt idx="27">
                  <c:v>183041</c:v>
                </c:pt>
                <c:pt idx="28">
                  <c:v>25105</c:v>
                </c:pt>
                <c:pt idx="29">
                  <c:v>177159</c:v>
                </c:pt>
                <c:pt idx="30">
                  <c:v>58153</c:v>
                </c:pt>
                <c:pt idx="31">
                  <c:v>74957</c:v>
                </c:pt>
              </c:numCache>
            </c:numRef>
          </c:xVal>
          <c:yVal>
            <c:numRef>
              <c:f>'Indirekta punkter 2020'!$H$6:$H$37</c:f>
              <c:numCache>
                <c:formatCode>0.0%</c:formatCode>
                <c:ptCount val="32"/>
                <c:pt idx="0">
                  <c:v>0.1320173292004278</c:v>
                </c:pt>
                <c:pt idx="1">
                  <c:v>0.13362574064804558</c:v>
                </c:pt>
                <c:pt idx="2">
                  <c:v>0.16091019172552976</c:v>
                </c:pt>
                <c:pt idx="3">
                  <c:v>0.16158251163614551</c:v>
                </c:pt>
                <c:pt idx="4">
                  <c:v>0.16939104336506927</c:v>
                </c:pt>
                <c:pt idx="5">
                  <c:v>0.17647920372353779</c:v>
                </c:pt>
                <c:pt idx="6">
                  <c:v>0.17942767643625232</c:v>
                </c:pt>
                <c:pt idx="7">
                  <c:v>0.18557467068874339</c:v>
                </c:pt>
                <c:pt idx="8">
                  <c:v>0.19057765222434073</c:v>
                </c:pt>
                <c:pt idx="9">
                  <c:v>0.19720822999625162</c:v>
                </c:pt>
                <c:pt idx="10">
                  <c:v>0.20532083820227176</c:v>
                </c:pt>
                <c:pt idx="11">
                  <c:v>0.21164443799670757</c:v>
                </c:pt>
                <c:pt idx="12">
                  <c:v>0.22052878286438404</c:v>
                </c:pt>
                <c:pt idx="13">
                  <c:v>0.22907327752650153</c:v>
                </c:pt>
                <c:pt idx="14">
                  <c:v>0.23425670165469709</c:v>
                </c:pt>
                <c:pt idx="15">
                  <c:v>0.23539529146644989</c:v>
                </c:pt>
                <c:pt idx="16">
                  <c:v>0.23815329979283811</c:v>
                </c:pt>
                <c:pt idx="17">
                  <c:v>0.24104263835136119</c:v>
                </c:pt>
                <c:pt idx="18">
                  <c:v>0.24187049677664013</c:v>
                </c:pt>
                <c:pt idx="19">
                  <c:v>0.26255882812174708</c:v>
                </c:pt>
                <c:pt idx="20">
                  <c:v>0.26614833403443622</c:v>
                </c:pt>
                <c:pt idx="21">
                  <c:v>0.26628225419821761</c:v>
                </c:pt>
                <c:pt idx="22">
                  <c:v>0.26646282123676912</c:v>
                </c:pt>
                <c:pt idx="23">
                  <c:v>0.27841905020721519</c:v>
                </c:pt>
                <c:pt idx="24">
                  <c:v>0.28037878032122659</c:v>
                </c:pt>
                <c:pt idx="25">
                  <c:v>0.28568679635382377</c:v>
                </c:pt>
                <c:pt idx="26">
                  <c:v>0.28679517424307244</c:v>
                </c:pt>
                <c:pt idx="27">
                  <c:v>0.28923574499702254</c:v>
                </c:pt>
                <c:pt idx="28">
                  <c:v>0.29185421230830511</c:v>
                </c:pt>
                <c:pt idx="29">
                  <c:v>0.29597141550810291</c:v>
                </c:pt>
                <c:pt idx="30">
                  <c:v>0.30522071088335939</c:v>
                </c:pt>
                <c:pt idx="31">
                  <c:v>0.38205904718705391</c:v>
                </c:pt>
              </c:numCache>
            </c:numRef>
          </c:yVal>
          <c:smooth val="0"/>
          <c:extLst>
            <c:ext xmlns:c16="http://schemas.microsoft.com/office/drawing/2014/chart" uri="{C3380CC4-5D6E-409C-BE32-E72D297353CC}">
              <c16:uniqueId val="{00000000-041D-49A9-8512-06C87A8B13C4}"/>
            </c:ext>
          </c:extLst>
        </c:ser>
        <c:dLbls>
          <c:showLegendKey val="0"/>
          <c:showVal val="0"/>
          <c:showCatName val="0"/>
          <c:showSerName val="0"/>
          <c:showPercent val="0"/>
          <c:showBubbleSize val="0"/>
        </c:dLbls>
        <c:axId val="566482568"/>
        <c:axId val="566484536"/>
      </c:scatterChart>
      <c:valAx>
        <c:axId val="566482568"/>
        <c:scaling>
          <c:orientation val="minMax"/>
          <c:max val="70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66484536"/>
        <c:crosses val="autoZero"/>
        <c:crossBetween val="midCat"/>
        <c:majorUnit val="500000"/>
        <c:minorUnit val="100000"/>
      </c:valAx>
      <c:valAx>
        <c:axId val="566484536"/>
        <c:scaling>
          <c:orientation val="minMax"/>
          <c:max val="0.4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664825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0.01874</cdr:x>
      <cdr:y>0.87529</cdr:y>
    </cdr:from>
    <cdr:to>
      <cdr:x>0.15056</cdr:x>
      <cdr:y>1</cdr:y>
    </cdr:to>
    <cdr:sp macro="" textlink="">
      <cdr:nvSpPr>
        <cdr:cNvPr id="2" name="textruta 1">
          <a:extLst xmlns:a="http://schemas.openxmlformats.org/drawingml/2006/main">
            <a:ext uri="{FF2B5EF4-FFF2-40B4-BE49-F238E27FC236}">
              <a16:creationId xmlns:a16="http://schemas.microsoft.com/office/drawing/2014/main" id="{995C6B8F-271E-4FBF-BB3D-931E928F36E4}"/>
            </a:ext>
          </a:extLst>
        </cdr:cNvPr>
        <cdr:cNvSpPr txBox="1"/>
      </cdr:nvSpPr>
      <cdr:spPr>
        <a:xfrm xmlns:a="http://schemas.openxmlformats.org/drawingml/2006/main">
          <a:off x="151359" y="4411473"/>
          <a:ext cx="1064865" cy="628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err="1"/>
            <a:t>Ver</a:t>
          </a:r>
          <a:r>
            <a:rPr lang="sv-SE" dirty="0" err="1"/>
            <a:t>ksamhets-kostnader</a:t>
          </a:r>
          <a:r>
            <a:rPr lang="sv-SE" dirty="0"/>
            <a:t> forskning (tkr)</a:t>
          </a:r>
          <a:endParaRPr lang="sv-S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69F0C135-BE3B-4235-8E15-A196F19D26CD}" type="datetimeFigureOut">
              <a:rPr lang="sv-SE" smtClean="0"/>
              <a:pPr/>
              <a:t>2021-10-11</a:t>
            </a:fld>
            <a:endParaRPr lang="sv-SE"/>
          </a:p>
        </p:txBody>
      </p:sp>
      <p:sp>
        <p:nvSpPr>
          <p:cNvPr id="4" name="Platshållare för sidfot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5EBC9DF4-4EEE-4693-A7E8-4D2DC5FC0431}" type="slidenum">
              <a:rPr lang="sv-SE" smtClean="0"/>
              <a:pPr/>
              <a:t>‹#›</a:t>
            </a:fld>
            <a:endParaRPr lang="sv-SE"/>
          </a:p>
        </p:txBody>
      </p:sp>
    </p:spTree>
    <p:extLst>
      <p:ext uri="{BB962C8B-B14F-4D97-AF65-F5344CB8AC3E}">
        <p14:creationId xmlns:p14="http://schemas.microsoft.com/office/powerpoint/2010/main" val="1094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BC7A7C0-C96E-4210-9225-8171730061F0}" type="datetimeFigureOut">
              <a:rPr lang="sv-SE" smtClean="0"/>
              <a:pPr/>
              <a:t>2021-10-11</a:t>
            </a:fld>
            <a:endParaRPr lang="sv-SE"/>
          </a:p>
        </p:txBody>
      </p:sp>
      <p:sp>
        <p:nvSpPr>
          <p:cNvPr id="4" name="Platshållare för bildobjekt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5E16E163-94DB-4BD5-A038-51AD98916E45}" type="slidenum">
              <a:rPr lang="sv-SE" smtClean="0"/>
              <a:pPr/>
              <a:t>‹#›</a:t>
            </a:fld>
            <a:endParaRPr lang="sv-SE"/>
          </a:p>
        </p:txBody>
      </p:sp>
    </p:spTree>
    <p:extLst>
      <p:ext uri="{BB962C8B-B14F-4D97-AF65-F5344CB8AC3E}">
        <p14:creationId xmlns:p14="http://schemas.microsoft.com/office/powerpoint/2010/main" val="233807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000">
                <a:solidFill>
                  <a:schemeClr val="accent2"/>
                </a:solidFill>
                <a:latin typeface="Arial" charset="0"/>
              </a:defRPr>
            </a:lvl1pPr>
            <a:lvl2pPr marL="742950" indent="-285750" defTabSz="925513" eaLnBrk="0" hangingPunct="0">
              <a:defRPr sz="2000">
                <a:solidFill>
                  <a:schemeClr val="accent2"/>
                </a:solidFill>
                <a:latin typeface="Arial" charset="0"/>
              </a:defRPr>
            </a:lvl2pPr>
            <a:lvl3pPr marL="1143000" indent="-228600" defTabSz="925513" eaLnBrk="0" hangingPunct="0">
              <a:defRPr sz="2000">
                <a:solidFill>
                  <a:schemeClr val="accent2"/>
                </a:solidFill>
                <a:latin typeface="Arial" charset="0"/>
              </a:defRPr>
            </a:lvl3pPr>
            <a:lvl4pPr marL="1600200" indent="-228600" defTabSz="925513" eaLnBrk="0" hangingPunct="0">
              <a:defRPr sz="2000">
                <a:solidFill>
                  <a:schemeClr val="accent2"/>
                </a:solidFill>
                <a:latin typeface="Arial" charset="0"/>
              </a:defRPr>
            </a:lvl4pPr>
            <a:lvl5pPr marL="2057400" indent="-228600" defTabSz="925513" eaLnBrk="0" hangingPunct="0">
              <a:defRPr sz="2000">
                <a:solidFill>
                  <a:schemeClr val="accent2"/>
                </a:solidFill>
                <a:latin typeface="Arial" charset="0"/>
              </a:defRPr>
            </a:lvl5pPr>
            <a:lvl6pPr marL="2514600" indent="-228600" defTabSz="925513" eaLnBrk="0" fontAlgn="base" hangingPunct="0">
              <a:spcBef>
                <a:spcPct val="20000"/>
              </a:spcBef>
              <a:spcAft>
                <a:spcPct val="0"/>
              </a:spcAft>
              <a:buChar char="•"/>
              <a:defRPr sz="2000">
                <a:solidFill>
                  <a:schemeClr val="accent2"/>
                </a:solidFill>
                <a:latin typeface="Arial" charset="0"/>
              </a:defRPr>
            </a:lvl6pPr>
            <a:lvl7pPr marL="2971800" indent="-228600" defTabSz="925513" eaLnBrk="0" fontAlgn="base" hangingPunct="0">
              <a:spcBef>
                <a:spcPct val="20000"/>
              </a:spcBef>
              <a:spcAft>
                <a:spcPct val="0"/>
              </a:spcAft>
              <a:buChar char="•"/>
              <a:defRPr sz="2000">
                <a:solidFill>
                  <a:schemeClr val="accent2"/>
                </a:solidFill>
                <a:latin typeface="Arial" charset="0"/>
              </a:defRPr>
            </a:lvl7pPr>
            <a:lvl8pPr marL="3429000" indent="-228600" defTabSz="925513" eaLnBrk="0" fontAlgn="base" hangingPunct="0">
              <a:spcBef>
                <a:spcPct val="20000"/>
              </a:spcBef>
              <a:spcAft>
                <a:spcPct val="0"/>
              </a:spcAft>
              <a:buChar char="•"/>
              <a:defRPr sz="2000">
                <a:solidFill>
                  <a:schemeClr val="accent2"/>
                </a:solidFill>
                <a:latin typeface="Arial" charset="0"/>
              </a:defRPr>
            </a:lvl8pPr>
            <a:lvl9pPr marL="3886200" indent="-228600" defTabSz="925513" eaLnBrk="0" fontAlgn="base" hangingPunct="0">
              <a:spcBef>
                <a:spcPct val="20000"/>
              </a:spcBef>
              <a:spcAft>
                <a:spcPct val="0"/>
              </a:spcAft>
              <a:buChar char="•"/>
              <a:defRPr sz="2000">
                <a:solidFill>
                  <a:schemeClr val="accent2"/>
                </a:solidFill>
                <a:latin typeface="Arial" charset="0"/>
              </a:defRPr>
            </a:lvl9pPr>
          </a:lstStyle>
          <a:p>
            <a:pPr eaLnBrk="1" hangingPunct="1"/>
            <a:fld id="{97BF9C32-D7D2-40C4-B74C-7B7C7DEED525}" type="slidenum">
              <a:rPr lang="sv-SE" sz="1200">
                <a:solidFill>
                  <a:schemeClr val="tx1"/>
                </a:solidFill>
              </a:rPr>
              <a:pPr eaLnBrk="1" hangingPunct="1"/>
              <a:t>1</a:t>
            </a:fld>
            <a:endParaRPr lang="sv-SE" sz="120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t>Version 1.2 080530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r>
              <a:rPr lang="sv-SE"/>
              <a:t>SUHF-statistiken 2020 uppdatering 2021-09-28</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dirty="0"/>
          </a:p>
        </p:txBody>
      </p:sp>
      <p:sp>
        <p:nvSpPr>
          <p:cNvPr id="8" name="Platshållare för innehåll 7"/>
          <p:cNvSpPr>
            <a:spLocks noGrp="1"/>
          </p:cNvSpPr>
          <p:nvPr>
            <p:ph sz="quarter" idx="13"/>
          </p:nvPr>
        </p:nvSpPr>
        <p:spPr>
          <a:xfrm>
            <a:off x="2484438" y="6597650"/>
            <a:ext cx="914400" cy="9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SUHF-statistiken 2020 uppdatering 2021-09-28</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SUHF-statistiken 2020 uppdatering 2021-09-28</a:t>
            </a:r>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SUHF-statistiken 2020 uppdatering 2021-09-28</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SUHF-statistiken 2020 uppdatering 2021-09-28</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SUHF-statistiken 2020 uppdatering 2021-09-28</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SUHF-statistiken 2020 uppdatering 2021-09-28</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48348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SUHF-statistiken 2020 uppdatering 2021-09-28</a:t>
            </a:r>
            <a:endParaRPr lang="sv-SE" dirty="0"/>
          </a:p>
        </p:txBody>
      </p:sp>
      <p:sp>
        <p:nvSpPr>
          <p:cNvPr id="5" name="Platshållare för sidfot 4"/>
          <p:cNvSpPr>
            <a:spLocks noGrp="1"/>
          </p:cNvSpPr>
          <p:nvPr>
            <p:ph type="ftr" sz="quarter" idx="3"/>
          </p:nvPr>
        </p:nvSpPr>
        <p:spPr>
          <a:xfrm>
            <a:off x="5436096" y="6356350"/>
            <a:ext cx="17281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7380312" y="6356350"/>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304BA-3836-46FA-BA8F-BF48B33A0D2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uhf.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7808" y="4365104"/>
            <a:ext cx="7772400" cy="935533"/>
          </a:xfrm>
        </p:spPr>
        <p:txBody>
          <a:bodyPr>
            <a:normAutofit fontScale="90000"/>
          </a:bodyPr>
          <a:lstStyle/>
          <a:p>
            <a:r>
              <a:rPr lang="sv-SE" sz="3200" dirty="0"/>
              <a:t>Lärosätenas indirekta kostnader</a:t>
            </a:r>
            <a:br>
              <a:rPr lang="sv-SE" sz="3200" dirty="0"/>
            </a:br>
            <a:r>
              <a:rPr lang="sv-SE" sz="3200" dirty="0"/>
              <a:t>SUHF-statistiken 2020</a:t>
            </a:r>
          </a:p>
        </p:txBody>
      </p:sp>
      <p:sp>
        <p:nvSpPr>
          <p:cNvPr id="2051" name="Rectangle 3"/>
          <p:cNvSpPr>
            <a:spLocks noGrp="1" noChangeArrowheads="1"/>
          </p:cNvSpPr>
          <p:nvPr>
            <p:ph type="subTitle" idx="1"/>
          </p:nvPr>
        </p:nvSpPr>
        <p:spPr>
          <a:xfrm>
            <a:off x="1331913" y="2420888"/>
            <a:ext cx="6400800" cy="1536750"/>
          </a:xfrm>
        </p:spPr>
        <p:txBody>
          <a:bodyPr>
            <a:noAutofit/>
          </a:bodyPr>
          <a:lstStyle/>
          <a:p>
            <a:pPr eaLnBrk="1" hangingPunct="1"/>
            <a:r>
              <a:rPr lang="sv-SE" sz="2000" dirty="0">
                <a:solidFill>
                  <a:schemeClr val="tx2"/>
                </a:solidFill>
              </a:rPr>
              <a:t>Sveriges universitets- och </a:t>
            </a:r>
            <a:br>
              <a:rPr lang="sv-SE" sz="2000" dirty="0">
                <a:solidFill>
                  <a:schemeClr val="tx2"/>
                </a:solidFill>
              </a:rPr>
            </a:br>
            <a:r>
              <a:rPr lang="sv-SE" sz="2000" dirty="0">
                <a:solidFill>
                  <a:schemeClr val="tx2"/>
                </a:solidFill>
              </a:rPr>
              <a:t>högskoleförbund</a:t>
            </a:r>
          </a:p>
          <a:p>
            <a:pPr eaLnBrk="1" hangingPunct="1"/>
            <a:r>
              <a:rPr lang="sv-SE" sz="2000" dirty="0">
                <a:solidFill>
                  <a:schemeClr val="tx2"/>
                </a:solidFill>
              </a:rPr>
              <a:t>The Association of </a:t>
            </a:r>
          </a:p>
          <a:p>
            <a:pPr eaLnBrk="1" hangingPunct="1"/>
            <a:r>
              <a:rPr lang="sv-SE" sz="2000" dirty="0">
                <a:solidFill>
                  <a:schemeClr val="tx2"/>
                </a:solidFill>
              </a:rPr>
              <a:t>Swedish </a:t>
            </a:r>
            <a:r>
              <a:rPr lang="sv-SE" sz="2000" dirty="0" err="1">
                <a:solidFill>
                  <a:schemeClr val="tx2"/>
                </a:solidFill>
              </a:rPr>
              <a:t>Higher</a:t>
            </a:r>
            <a:r>
              <a:rPr lang="sv-SE" sz="2000" dirty="0">
                <a:solidFill>
                  <a:schemeClr val="tx2"/>
                </a:solidFill>
              </a:rPr>
              <a:t> </a:t>
            </a:r>
            <a:r>
              <a:rPr lang="sv-SE" sz="2000" dirty="0" err="1">
                <a:solidFill>
                  <a:schemeClr val="tx2"/>
                </a:solidFill>
              </a:rPr>
              <a:t>Education</a:t>
            </a:r>
            <a:r>
              <a:rPr lang="sv-SE" sz="2000" dirty="0">
                <a:solidFill>
                  <a:schemeClr val="tx2"/>
                </a:solidFill>
              </a:rPr>
              <a:t> Institutions</a:t>
            </a:r>
          </a:p>
        </p:txBody>
      </p:sp>
      <p:pic>
        <p:nvPicPr>
          <p:cNvPr id="5" name="Picture 4" descr="SUHF_logo_u_txt_pms307">
            <a:hlinkClick r:id="rId3"/>
          </p:cNvPr>
          <p:cNvPicPr>
            <a:picLocks noChangeAspect="1" noChangeArrowheads="1"/>
          </p:cNvPicPr>
          <p:nvPr/>
        </p:nvPicPr>
        <p:blipFill>
          <a:blip r:embed="rId4" cstate="print"/>
          <a:srcRect/>
          <a:stretch>
            <a:fillRect/>
          </a:stretch>
        </p:blipFill>
        <p:spPr>
          <a:xfrm>
            <a:off x="2699792" y="1052736"/>
            <a:ext cx="3705610" cy="1368152"/>
          </a:xfrm>
          <a:prstGeom prst="rect">
            <a:avLst/>
          </a:prstGeom>
          <a:noFill/>
        </p:spPr>
      </p:pic>
      <p:sp>
        <p:nvSpPr>
          <p:cNvPr id="2" name="Platshållare för datum 1">
            <a:extLst>
              <a:ext uri="{FF2B5EF4-FFF2-40B4-BE49-F238E27FC236}">
                <a16:creationId xmlns:a16="http://schemas.microsoft.com/office/drawing/2014/main" id="{7BEDA376-F36C-4B14-8513-F79CE41884D3}"/>
              </a:ext>
            </a:extLst>
          </p:cNvPr>
          <p:cNvSpPr>
            <a:spLocks noGrp="1"/>
          </p:cNvSpPr>
          <p:nvPr>
            <p:ph type="dt" sz="half" idx="10"/>
          </p:nvPr>
        </p:nvSpPr>
        <p:spPr/>
        <p:txBody>
          <a:bodyPr/>
          <a:lstStyle/>
          <a:p>
            <a:r>
              <a:rPr lang="sv-SE"/>
              <a:t>SUHF-statistiken 2020 uppdatering 2021-09-28</a:t>
            </a:r>
          </a:p>
        </p:txBody>
      </p:sp>
      <p:sp>
        <p:nvSpPr>
          <p:cNvPr id="3" name="Platshållare för bildnummer 2">
            <a:extLst>
              <a:ext uri="{FF2B5EF4-FFF2-40B4-BE49-F238E27FC236}">
                <a16:creationId xmlns:a16="http://schemas.microsoft.com/office/drawing/2014/main" id="{0F917DDB-E5AD-4759-B071-FDBDB225686F}"/>
              </a:ext>
            </a:extLst>
          </p:cNvPr>
          <p:cNvSpPr>
            <a:spLocks noGrp="1"/>
          </p:cNvSpPr>
          <p:nvPr>
            <p:ph type="sldNum" sz="quarter" idx="12"/>
          </p:nvPr>
        </p:nvSpPr>
        <p:spPr/>
        <p:txBody>
          <a:bodyPr/>
          <a:lstStyle/>
          <a:p>
            <a:fld id="{56C304BA-3836-46FA-BA8F-BF48B33A0D2A}" type="slidenum">
              <a:rPr lang="sv-SE" smtClean="0"/>
              <a:pPr/>
              <a:t>1</a:t>
            </a:fld>
            <a:endParaRPr lang="sv-SE"/>
          </a:p>
        </p:txBody>
      </p:sp>
    </p:spTree>
    <p:extLst>
      <p:ext uri="{BB962C8B-B14F-4D97-AF65-F5344CB8AC3E}">
        <p14:creationId xmlns:p14="http://schemas.microsoft.com/office/powerpoint/2010/main" val="119675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67544" y="1284438"/>
            <a:ext cx="8280920" cy="4242918"/>
          </a:xfrm>
        </p:spPr>
        <p:txBody>
          <a:bodyPr>
            <a:normAutofit/>
          </a:bodyPr>
          <a:lstStyle/>
          <a:p>
            <a:pPr marL="0" indent="0" algn="ctr" eaLnBrk="1" hangingPunct="1">
              <a:buNone/>
            </a:pPr>
            <a:r>
              <a:rPr lang="sv-SE" sz="2400" i="1" dirty="0">
                <a:solidFill>
                  <a:srgbClr val="C00000"/>
                </a:solidFill>
              </a:rPr>
              <a:t>Mindre lärosäten - t</a:t>
            </a:r>
            <a:r>
              <a:rPr lang="sv-SE" sz="2400" i="1" dirty="0">
                <a:solidFill>
                  <a:schemeClr val="accent2"/>
                </a:solidFill>
              </a:rPr>
              <a: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10</a:t>
            </a:fld>
            <a:endParaRPr lang="sv-SE" dirty="0"/>
          </a:p>
        </p:txBody>
      </p:sp>
      <p:graphicFrame>
        <p:nvGraphicFramePr>
          <p:cNvPr id="9" name="Diagram 8">
            <a:extLst>
              <a:ext uri="{FF2B5EF4-FFF2-40B4-BE49-F238E27FC236}">
                <a16:creationId xmlns:a16="http://schemas.microsoft.com/office/drawing/2014/main" id="{00000000-0008-0000-0600-000005000000}"/>
              </a:ext>
            </a:extLst>
          </p:cNvPr>
          <p:cNvGraphicFramePr>
            <a:graphicFrameLocks noChangeAspect="1"/>
          </p:cNvGraphicFramePr>
          <p:nvPr>
            <p:extLst>
              <p:ext uri="{D42A27DB-BD31-4B8C-83A1-F6EECF244321}">
                <p14:modId xmlns:p14="http://schemas.microsoft.com/office/powerpoint/2010/main" val="16284277"/>
              </p:ext>
            </p:extLst>
          </p:nvPr>
        </p:nvGraphicFramePr>
        <p:xfrm>
          <a:off x="650190" y="1973562"/>
          <a:ext cx="8056002"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27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85B3598F-5AE9-4D9C-87C4-69FD359CD72B}"/>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163B1CA7-4BC2-4AC7-9D9E-5BEA7A1EA46C}"/>
              </a:ext>
            </a:extLst>
          </p:cNvPr>
          <p:cNvSpPr>
            <a:spLocks noGrp="1"/>
          </p:cNvSpPr>
          <p:nvPr>
            <p:ph type="sldNum" sz="quarter" idx="12"/>
          </p:nvPr>
        </p:nvSpPr>
        <p:spPr/>
        <p:txBody>
          <a:bodyPr/>
          <a:lstStyle/>
          <a:p>
            <a:fld id="{56C304BA-3836-46FA-BA8F-BF48B33A0D2A}" type="slidenum">
              <a:rPr lang="sv-SE" smtClean="0"/>
              <a:pPr/>
              <a:t>11</a:t>
            </a:fld>
            <a:endParaRPr lang="sv-SE" dirty="0"/>
          </a:p>
        </p:txBody>
      </p:sp>
      <p:sp>
        <p:nvSpPr>
          <p:cNvPr id="7" name="Rubrik 6">
            <a:extLst>
              <a:ext uri="{FF2B5EF4-FFF2-40B4-BE49-F238E27FC236}">
                <a16:creationId xmlns:a16="http://schemas.microsoft.com/office/drawing/2014/main" id="{31C6C60E-6813-44AD-89D0-F8E86541A9D1}"/>
              </a:ext>
            </a:extLst>
          </p:cNvPr>
          <p:cNvSpPr>
            <a:spLocks noGrp="1"/>
          </p:cNvSpPr>
          <p:nvPr>
            <p:ph type="title"/>
          </p:nvPr>
        </p:nvSpPr>
        <p:spPr>
          <a:xfrm>
            <a:off x="2527657" y="306192"/>
            <a:ext cx="6145249" cy="1143000"/>
          </a:xfrm>
        </p:spPr>
        <p:txBody>
          <a:bodyPr>
            <a:normAutofit fontScale="90000"/>
          </a:bodyPr>
          <a:lstStyle/>
          <a:p>
            <a:r>
              <a:rPr lang="sv-SE" sz="4000" b="1" dirty="0"/>
              <a:t>Andel indirekta kostnader 2020</a:t>
            </a:r>
            <a:br>
              <a:rPr lang="sv-SE" sz="3600" b="1" dirty="0"/>
            </a:br>
            <a:r>
              <a:rPr lang="sv-SE" sz="2700" dirty="0">
                <a:solidFill>
                  <a:srgbClr val="C00000"/>
                </a:solidFill>
              </a:rPr>
              <a:t>Forskning</a:t>
            </a:r>
          </a:p>
        </p:txBody>
      </p:sp>
      <p:graphicFrame>
        <p:nvGraphicFramePr>
          <p:cNvPr id="8" name="Diagram 7">
            <a:extLst>
              <a:ext uri="{FF2B5EF4-FFF2-40B4-BE49-F238E27FC236}">
                <a16:creationId xmlns:a16="http://schemas.microsoft.com/office/drawing/2014/main" id="{DA2B9150-70CB-4D6D-903D-20D545785A93}"/>
              </a:ext>
            </a:extLst>
          </p:cNvPr>
          <p:cNvGraphicFramePr>
            <a:graphicFrameLocks noChangeAspect="1"/>
          </p:cNvGraphicFramePr>
          <p:nvPr>
            <p:extLst>
              <p:ext uri="{D42A27DB-BD31-4B8C-83A1-F6EECF244321}">
                <p14:modId xmlns:p14="http://schemas.microsoft.com/office/powerpoint/2010/main" val="2154093961"/>
              </p:ext>
            </p:extLst>
          </p:nvPr>
        </p:nvGraphicFramePr>
        <p:xfrm>
          <a:off x="457200" y="1223264"/>
          <a:ext cx="8078241"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2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Andel indirekta kostnader 2020</a:t>
            </a:r>
          </a:p>
        </p:txBody>
      </p:sp>
      <p:sp>
        <p:nvSpPr>
          <p:cNvPr id="112643" name="Rectangle 3"/>
          <p:cNvSpPr>
            <a:spLocks noGrp="1" noChangeArrowheads="1"/>
          </p:cNvSpPr>
          <p:nvPr>
            <p:ph type="body" idx="1"/>
          </p:nvPr>
        </p:nvSpPr>
        <p:spPr>
          <a:xfrm>
            <a:off x="376266" y="1604414"/>
            <a:ext cx="8280920" cy="4344865"/>
          </a:xfrm>
        </p:spPr>
        <p:txBody>
          <a:bodyPr>
            <a:normAutofit/>
          </a:bodyPr>
          <a:lstStyle/>
          <a:p>
            <a:pPr marL="0" indent="0" algn="ctr" eaLnBrk="1" hangingPunct="1">
              <a:buNone/>
            </a:pPr>
            <a:r>
              <a:rPr lang="sv-SE" sz="2400" i="1" dirty="0">
                <a:solidFill>
                  <a:schemeClr val="accent2"/>
                </a:solidFill>
              </a:rPr>
              <a:t>Forskning</a:t>
            </a:r>
          </a:p>
          <a:p>
            <a:pPr marL="0" indent="0"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51612BA-6ABF-46A2-A3BC-6D6739455722}"/>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E1D9B57F-78E4-41C1-B5B2-767BF78B0289}"/>
              </a:ext>
            </a:extLst>
          </p:cNvPr>
          <p:cNvSpPr>
            <a:spLocks noGrp="1"/>
          </p:cNvSpPr>
          <p:nvPr>
            <p:ph type="sldNum" sz="quarter" idx="12"/>
          </p:nvPr>
        </p:nvSpPr>
        <p:spPr/>
        <p:txBody>
          <a:bodyPr/>
          <a:lstStyle/>
          <a:p>
            <a:fld id="{56C304BA-3836-46FA-BA8F-BF48B33A0D2A}" type="slidenum">
              <a:rPr lang="sv-SE" smtClean="0"/>
              <a:pPr/>
              <a:t>12</a:t>
            </a:fld>
            <a:endParaRPr lang="sv-SE" dirty="0"/>
          </a:p>
        </p:txBody>
      </p:sp>
      <p:graphicFrame>
        <p:nvGraphicFramePr>
          <p:cNvPr id="8" name="Diagram 7">
            <a:extLst>
              <a:ext uri="{FF2B5EF4-FFF2-40B4-BE49-F238E27FC236}">
                <a16:creationId xmlns:a16="http://schemas.microsoft.com/office/drawing/2014/main" id="{8154BACD-01F4-42E2-9A26-B0139DD797DC}"/>
              </a:ext>
            </a:extLst>
          </p:cNvPr>
          <p:cNvGraphicFramePr>
            <a:graphicFrameLocks noChangeAspect="1"/>
          </p:cNvGraphicFramePr>
          <p:nvPr>
            <p:extLst>
              <p:ext uri="{D42A27DB-BD31-4B8C-83A1-F6EECF244321}">
                <p14:modId xmlns:p14="http://schemas.microsoft.com/office/powerpoint/2010/main" val="281448856"/>
              </p:ext>
            </p:extLst>
          </p:nvPr>
        </p:nvGraphicFramePr>
        <p:xfrm>
          <a:off x="586613" y="2349279"/>
          <a:ext cx="8181121"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588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702398"/>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46856" y="1342505"/>
            <a:ext cx="8280920" cy="4032448"/>
          </a:xfrm>
        </p:spPr>
        <p:txBody>
          <a:bodyPr>
            <a:normAutofit/>
          </a:bodyPr>
          <a:lstStyle/>
          <a:p>
            <a:pPr marL="0" indent="0" algn="ctr" eaLnBrk="1" hangingPunct="1">
              <a:buNone/>
            </a:pPr>
            <a:r>
              <a:rPr lang="sv-SE" sz="2400" i="1" dirty="0">
                <a:solidFill>
                  <a:schemeClr val="accent2"/>
                </a:solidFill>
              </a:rPr>
              <a:t>10 största lärosäten – forskning</a:t>
            </a: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66017D28-72B7-48DC-9789-F4D9A5582C23}"/>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4223048D-57A7-44EC-A734-91D5AFCA91A0}"/>
              </a:ext>
            </a:extLst>
          </p:cNvPr>
          <p:cNvSpPr>
            <a:spLocks noGrp="1"/>
          </p:cNvSpPr>
          <p:nvPr>
            <p:ph type="sldNum" sz="quarter" idx="12"/>
          </p:nvPr>
        </p:nvSpPr>
        <p:spPr/>
        <p:txBody>
          <a:bodyPr/>
          <a:lstStyle/>
          <a:p>
            <a:fld id="{56C304BA-3836-46FA-BA8F-BF48B33A0D2A}" type="slidenum">
              <a:rPr lang="sv-SE" smtClean="0"/>
              <a:pPr/>
              <a:t>13</a:t>
            </a:fld>
            <a:endParaRPr lang="sv-SE" dirty="0"/>
          </a:p>
        </p:txBody>
      </p:sp>
      <p:graphicFrame>
        <p:nvGraphicFramePr>
          <p:cNvPr id="8" name="Diagram 7">
            <a:extLst>
              <a:ext uri="{FF2B5EF4-FFF2-40B4-BE49-F238E27FC236}">
                <a16:creationId xmlns:a16="http://schemas.microsoft.com/office/drawing/2014/main" id="{B41E70DE-8267-4570-A250-0E39A6CD4E47}"/>
              </a:ext>
            </a:extLst>
          </p:cNvPr>
          <p:cNvGraphicFramePr>
            <a:graphicFrameLocks noChangeAspect="1"/>
          </p:cNvGraphicFramePr>
          <p:nvPr>
            <p:extLst>
              <p:ext uri="{D42A27DB-BD31-4B8C-83A1-F6EECF244321}">
                <p14:modId xmlns:p14="http://schemas.microsoft.com/office/powerpoint/2010/main" val="1464802889"/>
              </p:ext>
            </p:extLst>
          </p:nvPr>
        </p:nvGraphicFramePr>
        <p:xfrm>
          <a:off x="1139078" y="1905652"/>
          <a:ext cx="6865844"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60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67544" y="1541980"/>
            <a:ext cx="8280920" cy="4032448"/>
          </a:xfrm>
        </p:spPr>
        <p:txBody>
          <a:bodyPr>
            <a:normAutofit/>
          </a:bodyPr>
          <a:lstStyle/>
          <a:p>
            <a:pPr marL="0" indent="0" algn="ctr" eaLnBrk="1" hangingPunct="1">
              <a:buNone/>
            </a:pPr>
            <a:r>
              <a:rPr lang="sv-SE" sz="2400" i="1" dirty="0">
                <a:solidFill>
                  <a:schemeClr val="accent2"/>
                </a:solidFill>
              </a:rPr>
              <a:t>Övriga större lärosäten - forskning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DE9964EE-D17C-402A-BDB5-E73E1839FE21}"/>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47E00649-8B26-4513-B128-C463470D76BB}"/>
              </a:ext>
            </a:extLst>
          </p:cNvPr>
          <p:cNvSpPr>
            <a:spLocks noGrp="1"/>
          </p:cNvSpPr>
          <p:nvPr>
            <p:ph type="sldNum" sz="quarter" idx="12"/>
          </p:nvPr>
        </p:nvSpPr>
        <p:spPr/>
        <p:txBody>
          <a:bodyPr/>
          <a:lstStyle/>
          <a:p>
            <a:fld id="{56C304BA-3836-46FA-BA8F-BF48B33A0D2A}" type="slidenum">
              <a:rPr lang="sv-SE" smtClean="0"/>
              <a:pPr/>
              <a:t>14</a:t>
            </a:fld>
            <a:endParaRPr lang="sv-SE" dirty="0"/>
          </a:p>
        </p:txBody>
      </p:sp>
      <p:graphicFrame>
        <p:nvGraphicFramePr>
          <p:cNvPr id="8" name="Diagram 7">
            <a:extLst>
              <a:ext uri="{FF2B5EF4-FFF2-40B4-BE49-F238E27FC236}">
                <a16:creationId xmlns:a16="http://schemas.microsoft.com/office/drawing/2014/main" id="{670C2955-82D9-4C2E-AEB1-5871B96132FA}"/>
              </a:ext>
            </a:extLst>
          </p:cNvPr>
          <p:cNvGraphicFramePr>
            <a:graphicFrameLocks noChangeAspect="1"/>
          </p:cNvGraphicFramePr>
          <p:nvPr>
            <p:extLst>
              <p:ext uri="{D42A27DB-BD31-4B8C-83A1-F6EECF244321}">
                <p14:modId xmlns:p14="http://schemas.microsoft.com/office/powerpoint/2010/main" val="166053131"/>
              </p:ext>
            </p:extLst>
          </p:nvPr>
        </p:nvGraphicFramePr>
        <p:xfrm>
          <a:off x="1491341" y="2228505"/>
          <a:ext cx="6233326"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03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67544" y="1541980"/>
            <a:ext cx="8280920" cy="4032448"/>
          </a:xfrm>
        </p:spPr>
        <p:txBody>
          <a:bodyPr>
            <a:normAutofit/>
          </a:bodyPr>
          <a:lstStyle/>
          <a:p>
            <a:pPr marL="0" indent="0" algn="ctr" eaLnBrk="1" hangingPunct="1">
              <a:buNone/>
            </a:pPr>
            <a:r>
              <a:rPr lang="sv-SE" sz="2400" i="1" dirty="0">
                <a:solidFill>
                  <a:schemeClr val="accent2"/>
                </a:solidFill>
              </a:rPr>
              <a:t>Mindre lärosäten - forskning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71AD03BF-30CA-4DD5-94E5-CD1D062B32E1}"/>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3D4B6BFD-65CF-463E-A168-E6C7EA4B5410}"/>
              </a:ext>
            </a:extLst>
          </p:cNvPr>
          <p:cNvSpPr>
            <a:spLocks noGrp="1"/>
          </p:cNvSpPr>
          <p:nvPr>
            <p:ph type="sldNum" sz="quarter" idx="12"/>
          </p:nvPr>
        </p:nvSpPr>
        <p:spPr/>
        <p:txBody>
          <a:bodyPr/>
          <a:lstStyle/>
          <a:p>
            <a:fld id="{56C304BA-3836-46FA-BA8F-BF48B33A0D2A}" type="slidenum">
              <a:rPr lang="sv-SE" smtClean="0"/>
              <a:pPr/>
              <a:t>15</a:t>
            </a:fld>
            <a:endParaRPr lang="sv-SE" dirty="0"/>
          </a:p>
        </p:txBody>
      </p:sp>
      <p:graphicFrame>
        <p:nvGraphicFramePr>
          <p:cNvPr id="8" name="Diagram 7">
            <a:extLst>
              <a:ext uri="{FF2B5EF4-FFF2-40B4-BE49-F238E27FC236}">
                <a16:creationId xmlns:a16="http://schemas.microsoft.com/office/drawing/2014/main" id="{81CD9194-2202-4DE6-B827-90FC9FBB7626}"/>
              </a:ext>
            </a:extLst>
          </p:cNvPr>
          <p:cNvGraphicFramePr>
            <a:graphicFrameLocks/>
          </p:cNvGraphicFramePr>
          <p:nvPr>
            <p:extLst>
              <p:ext uri="{D42A27DB-BD31-4B8C-83A1-F6EECF244321}">
                <p14:modId xmlns:p14="http://schemas.microsoft.com/office/powerpoint/2010/main" val="1344271498"/>
              </p:ext>
            </p:extLst>
          </p:nvPr>
        </p:nvGraphicFramePr>
        <p:xfrm>
          <a:off x="622344" y="2048505"/>
          <a:ext cx="792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45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31284" y="404664"/>
            <a:ext cx="6285384" cy="863947"/>
          </a:xfrm>
        </p:spPr>
        <p:txBody>
          <a:bodyPr>
            <a:normAutofit fontScale="90000"/>
          </a:bodyPr>
          <a:lstStyle/>
          <a:p>
            <a:pPr eaLnBrk="1" hangingPunct="1"/>
            <a:r>
              <a:rPr lang="sv-SE" sz="4000" b="1" dirty="0"/>
              <a:t>Andel indirekta kostnader 2020</a:t>
            </a:r>
            <a:br>
              <a:rPr lang="sv-SE" sz="3600" b="1" dirty="0"/>
            </a:br>
            <a:r>
              <a:rPr lang="sv-SE" sz="2700" dirty="0">
                <a:solidFill>
                  <a:srgbClr val="C00000"/>
                </a:solidFill>
              </a:rPr>
              <a:t>Utbildning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85B3598F-5AE9-4D9C-87C4-69FD359CD72B}"/>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163B1CA7-4BC2-4AC7-9D9E-5BEA7A1EA46C}"/>
              </a:ext>
            </a:extLst>
          </p:cNvPr>
          <p:cNvSpPr>
            <a:spLocks noGrp="1"/>
          </p:cNvSpPr>
          <p:nvPr>
            <p:ph type="sldNum" sz="quarter" idx="12"/>
          </p:nvPr>
        </p:nvSpPr>
        <p:spPr/>
        <p:txBody>
          <a:bodyPr/>
          <a:lstStyle/>
          <a:p>
            <a:fld id="{56C304BA-3836-46FA-BA8F-BF48B33A0D2A}" type="slidenum">
              <a:rPr lang="sv-SE" smtClean="0"/>
              <a:pPr/>
              <a:t>16</a:t>
            </a:fld>
            <a:endParaRPr lang="sv-SE" dirty="0"/>
          </a:p>
        </p:txBody>
      </p:sp>
      <p:sp>
        <p:nvSpPr>
          <p:cNvPr id="4" name="textruta 3">
            <a:extLst>
              <a:ext uri="{FF2B5EF4-FFF2-40B4-BE49-F238E27FC236}">
                <a16:creationId xmlns:a16="http://schemas.microsoft.com/office/drawing/2014/main" id="{F5F60FB0-D4C9-4038-BF44-398151A7DB3A}"/>
              </a:ext>
            </a:extLst>
          </p:cNvPr>
          <p:cNvSpPr txBox="1"/>
          <p:nvPr/>
        </p:nvSpPr>
        <p:spPr>
          <a:xfrm>
            <a:off x="1043608" y="5614164"/>
            <a:ext cx="1264348" cy="600164"/>
          </a:xfrm>
          <a:prstGeom prst="rect">
            <a:avLst/>
          </a:prstGeom>
          <a:noFill/>
        </p:spPr>
        <p:txBody>
          <a:bodyPr wrap="square" rtlCol="0">
            <a:spAutoFit/>
          </a:bodyPr>
          <a:lstStyle/>
          <a:p>
            <a:r>
              <a:rPr lang="sv-SE" sz="1100" dirty="0" err="1"/>
              <a:t>Verksamhets-kostnader</a:t>
            </a:r>
            <a:r>
              <a:rPr lang="sv-SE" sz="1100" dirty="0"/>
              <a:t> utbildning (tkr)</a:t>
            </a:r>
          </a:p>
        </p:txBody>
      </p:sp>
      <p:graphicFrame>
        <p:nvGraphicFramePr>
          <p:cNvPr id="9" name="Diagram 8">
            <a:extLst>
              <a:ext uri="{FF2B5EF4-FFF2-40B4-BE49-F238E27FC236}">
                <a16:creationId xmlns:a16="http://schemas.microsoft.com/office/drawing/2014/main" id="{00000000-0008-0000-0B00-000003000000}"/>
              </a:ext>
            </a:extLst>
          </p:cNvPr>
          <p:cNvGraphicFramePr>
            <a:graphicFrameLocks noChangeAspect="1"/>
          </p:cNvGraphicFramePr>
          <p:nvPr>
            <p:extLst>
              <p:ext uri="{D42A27DB-BD31-4B8C-83A1-F6EECF244321}">
                <p14:modId xmlns:p14="http://schemas.microsoft.com/office/powerpoint/2010/main" val="3417523045"/>
              </p:ext>
            </p:extLst>
          </p:nvPr>
        </p:nvGraphicFramePr>
        <p:xfrm>
          <a:off x="755577" y="672305"/>
          <a:ext cx="7893980" cy="54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12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Andel indirekta kostnader 2020</a:t>
            </a:r>
          </a:p>
        </p:txBody>
      </p:sp>
      <p:sp>
        <p:nvSpPr>
          <p:cNvPr id="112643" name="Rectangle 3"/>
          <p:cNvSpPr>
            <a:spLocks noGrp="1" noChangeArrowheads="1"/>
          </p:cNvSpPr>
          <p:nvPr>
            <p:ph type="body" idx="1"/>
          </p:nvPr>
        </p:nvSpPr>
        <p:spPr>
          <a:xfrm>
            <a:off x="416224" y="1536377"/>
            <a:ext cx="8280920" cy="4032448"/>
          </a:xfrm>
        </p:spPr>
        <p:txBody>
          <a:bodyPr>
            <a:normAutofit/>
          </a:bodyPr>
          <a:lstStyle/>
          <a:p>
            <a:pPr marL="0" indent="0" algn="ctr" eaLnBrk="1" hangingPunct="1">
              <a:buNone/>
            </a:pPr>
            <a:r>
              <a:rPr lang="sv-SE" sz="2400" i="1" dirty="0">
                <a:solidFill>
                  <a:schemeClr val="accent2"/>
                </a:solidFill>
              </a:rPr>
              <a:t>Utbildning</a:t>
            </a: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6A30003-DEE2-459F-8F85-B3BF0FF5368E}"/>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98A5F521-CF98-46F6-908C-E94DCDF636D1}"/>
              </a:ext>
            </a:extLst>
          </p:cNvPr>
          <p:cNvSpPr>
            <a:spLocks noGrp="1"/>
          </p:cNvSpPr>
          <p:nvPr>
            <p:ph type="sldNum" sz="quarter" idx="12"/>
          </p:nvPr>
        </p:nvSpPr>
        <p:spPr/>
        <p:txBody>
          <a:bodyPr/>
          <a:lstStyle/>
          <a:p>
            <a:fld id="{56C304BA-3836-46FA-BA8F-BF48B33A0D2A}" type="slidenum">
              <a:rPr lang="sv-SE" smtClean="0"/>
              <a:pPr/>
              <a:t>17</a:t>
            </a:fld>
            <a:endParaRPr lang="sv-SE" dirty="0"/>
          </a:p>
        </p:txBody>
      </p:sp>
      <p:graphicFrame>
        <p:nvGraphicFramePr>
          <p:cNvPr id="8" name="Diagram 7">
            <a:extLst>
              <a:ext uri="{FF2B5EF4-FFF2-40B4-BE49-F238E27FC236}">
                <a16:creationId xmlns:a16="http://schemas.microsoft.com/office/drawing/2014/main" id="{00000000-0008-0000-0A00-000002000000}"/>
              </a:ext>
            </a:extLst>
          </p:cNvPr>
          <p:cNvGraphicFramePr>
            <a:graphicFrameLocks noChangeAspect="1"/>
          </p:cNvGraphicFramePr>
          <p:nvPr>
            <p:extLst>
              <p:ext uri="{D42A27DB-BD31-4B8C-83A1-F6EECF244321}">
                <p14:modId xmlns:p14="http://schemas.microsoft.com/office/powerpoint/2010/main" val="530607389"/>
              </p:ext>
            </p:extLst>
          </p:nvPr>
        </p:nvGraphicFramePr>
        <p:xfrm>
          <a:off x="1197098" y="2060848"/>
          <a:ext cx="7549918"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157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16224" y="1513150"/>
            <a:ext cx="8280920" cy="4032448"/>
          </a:xfrm>
        </p:spPr>
        <p:txBody>
          <a:bodyPr>
            <a:normAutofit/>
          </a:bodyPr>
          <a:lstStyle/>
          <a:p>
            <a:pPr marL="0" indent="0" algn="ctr" eaLnBrk="1" hangingPunct="1">
              <a:buNone/>
            </a:pPr>
            <a:r>
              <a:rPr lang="sv-SE" sz="2400" i="1" dirty="0">
                <a:solidFill>
                  <a:schemeClr val="accent2"/>
                </a:solidFill>
              </a:rPr>
              <a:t>10 största lärosäten – utbildning</a:t>
            </a: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0AE15B9-EE92-43C4-A278-ECA2F18C2CE1}"/>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10199B7D-71EE-4DCA-8C60-A10ED746A371}"/>
              </a:ext>
            </a:extLst>
          </p:cNvPr>
          <p:cNvSpPr>
            <a:spLocks noGrp="1"/>
          </p:cNvSpPr>
          <p:nvPr>
            <p:ph type="sldNum" sz="quarter" idx="12"/>
          </p:nvPr>
        </p:nvSpPr>
        <p:spPr/>
        <p:txBody>
          <a:bodyPr/>
          <a:lstStyle/>
          <a:p>
            <a:fld id="{56C304BA-3836-46FA-BA8F-BF48B33A0D2A}" type="slidenum">
              <a:rPr lang="sv-SE" smtClean="0"/>
              <a:pPr/>
              <a:t>18</a:t>
            </a:fld>
            <a:endParaRPr lang="sv-SE" dirty="0"/>
          </a:p>
        </p:txBody>
      </p:sp>
      <p:graphicFrame>
        <p:nvGraphicFramePr>
          <p:cNvPr id="9" name="Diagram 8">
            <a:extLst>
              <a:ext uri="{FF2B5EF4-FFF2-40B4-BE49-F238E27FC236}">
                <a16:creationId xmlns:a16="http://schemas.microsoft.com/office/drawing/2014/main" id="{00000000-0008-0000-0700-000003000000}"/>
              </a:ext>
            </a:extLst>
          </p:cNvPr>
          <p:cNvGraphicFramePr>
            <a:graphicFrameLocks noChangeAspect="1"/>
          </p:cNvGraphicFramePr>
          <p:nvPr>
            <p:extLst>
              <p:ext uri="{D42A27DB-BD31-4B8C-83A1-F6EECF244321}">
                <p14:modId xmlns:p14="http://schemas.microsoft.com/office/powerpoint/2010/main" val="4150256989"/>
              </p:ext>
            </p:extLst>
          </p:nvPr>
        </p:nvGraphicFramePr>
        <p:xfrm>
          <a:off x="1340681" y="2132856"/>
          <a:ext cx="6483326"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243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67544" y="1541980"/>
            <a:ext cx="8280920" cy="4032448"/>
          </a:xfrm>
        </p:spPr>
        <p:txBody>
          <a:bodyPr>
            <a:normAutofit/>
          </a:bodyPr>
          <a:lstStyle/>
          <a:p>
            <a:pPr marL="0" indent="0" algn="ctr" eaLnBrk="1" hangingPunct="1">
              <a:buNone/>
            </a:pPr>
            <a:r>
              <a:rPr lang="sv-SE" sz="2400" i="1" dirty="0">
                <a:solidFill>
                  <a:schemeClr val="accent2"/>
                </a:solidFill>
              </a:rPr>
              <a:t>Övriga större lärosäten - utbildning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91E09871-7A93-40A1-9248-CF351897AA12}"/>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4996D7A6-798B-48B3-A261-7E4715ACEF1D}"/>
              </a:ext>
            </a:extLst>
          </p:cNvPr>
          <p:cNvSpPr>
            <a:spLocks noGrp="1"/>
          </p:cNvSpPr>
          <p:nvPr>
            <p:ph type="sldNum" sz="quarter" idx="12"/>
          </p:nvPr>
        </p:nvSpPr>
        <p:spPr/>
        <p:txBody>
          <a:bodyPr/>
          <a:lstStyle/>
          <a:p>
            <a:fld id="{56C304BA-3836-46FA-BA8F-BF48B33A0D2A}" type="slidenum">
              <a:rPr lang="sv-SE" smtClean="0"/>
              <a:pPr/>
              <a:t>19</a:t>
            </a:fld>
            <a:endParaRPr lang="sv-SE" dirty="0"/>
          </a:p>
        </p:txBody>
      </p:sp>
      <p:graphicFrame>
        <p:nvGraphicFramePr>
          <p:cNvPr id="9" name="Diagram 8">
            <a:extLst>
              <a:ext uri="{FF2B5EF4-FFF2-40B4-BE49-F238E27FC236}">
                <a16:creationId xmlns:a16="http://schemas.microsoft.com/office/drawing/2014/main" id="{00000000-0008-0000-0700-000004000000}"/>
              </a:ext>
            </a:extLst>
          </p:cNvPr>
          <p:cNvGraphicFramePr>
            <a:graphicFrameLocks noChangeAspect="1"/>
          </p:cNvGraphicFramePr>
          <p:nvPr>
            <p:extLst>
              <p:ext uri="{D42A27DB-BD31-4B8C-83A1-F6EECF244321}">
                <p14:modId xmlns:p14="http://schemas.microsoft.com/office/powerpoint/2010/main" val="1313463224"/>
              </p:ext>
            </p:extLst>
          </p:nvPr>
        </p:nvGraphicFramePr>
        <p:xfrm>
          <a:off x="1475656" y="2132856"/>
          <a:ext cx="6475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121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4888" y="428846"/>
            <a:ext cx="8229600" cy="863947"/>
          </a:xfrm>
        </p:spPr>
        <p:txBody>
          <a:bodyPr/>
          <a:lstStyle/>
          <a:p>
            <a:pPr eaLnBrk="1" hangingPunct="1"/>
            <a:r>
              <a:rPr lang="sv-SE" sz="3600" b="1" dirty="0"/>
              <a:t>SUHF-statistiken 2020</a:t>
            </a:r>
          </a:p>
        </p:txBody>
      </p:sp>
      <p:sp>
        <p:nvSpPr>
          <p:cNvPr id="112643" name="Rectangle 3"/>
          <p:cNvSpPr>
            <a:spLocks noGrp="1" noChangeArrowheads="1"/>
          </p:cNvSpPr>
          <p:nvPr>
            <p:ph type="body" idx="1"/>
          </p:nvPr>
        </p:nvSpPr>
        <p:spPr>
          <a:xfrm>
            <a:off x="435748" y="1136983"/>
            <a:ext cx="8280920" cy="5219367"/>
          </a:xfrm>
        </p:spPr>
        <p:txBody>
          <a:bodyPr>
            <a:normAutofit fontScale="25000" lnSpcReduction="20000"/>
          </a:bodyPr>
          <a:lstStyle/>
          <a:p>
            <a:pPr marL="0" indent="0" eaLnBrk="1" hangingPunct="1">
              <a:buNone/>
            </a:pPr>
            <a:r>
              <a:rPr lang="sv-SE" sz="5600" i="1" u="sng" dirty="0">
                <a:solidFill>
                  <a:schemeClr val="tx2"/>
                </a:solidFill>
                <a:latin typeface="+mj-lt"/>
              </a:rPr>
              <a:t>Inledning/bakgrund till SUHF-modellen (styrkor/svagheter)</a:t>
            </a:r>
          </a:p>
          <a:p>
            <a:pPr marL="0" indent="0" eaLnBrk="1" hangingPunct="1">
              <a:buNone/>
            </a:pPr>
            <a:r>
              <a:rPr lang="sv-SE" sz="4800" i="1" dirty="0">
                <a:solidFill>
                  <a:schemeClr val="tx2"/>
                </a:solidFill>
              </a:rPr>
              <a:t>SUHF (Sveriges universitets och högskoleförbund) tog i november 2007 beslut om att rekommendera sina medlemmar att införa en ny redovisningsmodell för indirekta kostnader. Syftet från SUHF har varit att skapa en modell som på ett enkelt men ändå rättvisande och kostnadseffektivt sätt bidrar till god intern styrning och kontroll och som stödjer högskolans behov av tillförlitliga beslutsunderlag för verksamhetsstyrning och uppföljning. Modellen ska leda till rättvisande redovisning och kalkylering samt även medverka till bättre uppföljning av full kostnadstäckning vid högskolornas olika verksamheter. Modellen är enkel, tydlig och transparent samtidigt som den vid en likformig tillämpning ökar möjligheterna till jämförbarhet mellan olika verksamheter och år. </a:t>
            </a:r>
          </a:p>
          <a:p>
            <a:pPr marL="0" indent="0" eaLnBrk="1" hangingPunct="1">
              <a:buNone/>
            </a:pPr>
            <a:endParaRPr lang="sv-SE" sz="4800" i="1" dirty="0">
              <a:solidFill>
                <a:schemeClr val="tx2"/>
              </a:solidFill>
            </a:endParaRPr>
          </a:p>
          <a:p>
            <a:pPr marL="0" indent="0" eaLnBrk="1" hangingPunct="1">
              <a:buNone/>
            </a:pPr>
            <a:r>
              <a:rPr lang="sv-SE" sz="4800" i="1" dirty="0">
                <a:solidFill>
                  <a:schemeClr val="tx2"/>
                </a:solidFill>
              </a:rPr>
              <a:t>Målet är att modellen ska bidra till att harmonisera redovisningen mellan lärosätena över tiden, men att den i första hand inte avser att mäta effektiviteten mellan lärosätena. Anledningen till detta är att det inte finns ett standardiserat och/eller ”tvingande” sätt att redovisa olika kostnader samt att det i modellen ges ett visst utrymme att hantera aktiviteter genom olika grader av schabloniseringar. Ett exempel på detta är tex fördelningen av indirekta kostnader mellan utbildning och forskning, som är mycket svårt att göra på ett enhetligt sätt. Annat som kan påverka är även storleken på lärosäten, fördelning mellan utbildning/forskning och i viss mån hur man valt att organisera sig.</a:t>
            </a:r>
          </a:p>
          <a:p>
            <a:pPr marL="0" indent="0" eaLnBrk="1" hangingPunct="1">
              <a:buNone/>
            </a:pPr>
            <a:endParaRPr lang="sv-SE" sz="4800" i="1" dirty="0">
              <a:solidFill>
                <a:schemeClr val="tx2"/>
              </a:solidFill>
            </a:endParaRPr>
          </a:p>
          <a:p>
            <a:pPr marL="0" indent="0" eaLnBrk="1" hangingPunct="1">
              <a:buNone/>
            </a:pPr>
            <a:r>
              <a:rPr lang="sv-SE" sz="4800" i="1" dirty="0">
                <a:solidFill>
                  <a:schemeClr val="tx2"/>
                </a:solidFill>
              </a:rPr>
              <a:t>Styrkan i modellen är dessutom att den är gemensam och accepterad av hela sektorn, och utgör en grund för hur kalkylering sker, och möjliggör ett gemensamt regelverk kring hantering av ansökningar om extern finansiering av forskning, beviljande och redovisning av samfinansiering.</a:t>
            </a:r>
          </a:p>
          <a:p>
            <a:pPr marL="0" indent="0" eaLnBrk="1" hangingPunct="1">
              <a:buNone/>
            </a:pPr>
            <a:endParaRPr lang="sv-SE" sz="2400" i="1" dirty="0">
              <a:solidFill>
                <a:schemeClr val="tx2"/>
              </a:solidFill>
            </a:endParaRPr>
          </a:p>
          <a:p>
            <a:pPr marL="0" indent="0" eaLnBrk="1" hangingPunct="1">
              <a:buNone/>
            </a:pPr>
            <a:r>
              <a:rPr lang="sv-SE" sz="5600" i="1" u="sng" dirty="0">
                <a:solidFill>
                  <a:schemeClr val="tx2"/>
                </a:solidFill>
                <a:latin typeface="+mj-lt"/>
              </a:rPr>
              <a:t>Syfte med statistikinsamlingen</a:t>
            </a:r>
          </a:p>
          <a:p>
            <a:pPr marL="0" indent="0" eaLnBrk="1" hangingPunct="1">
              <a:buNone/>
            </a:pPr>
            <a:r>
              <a:rPr lang="sv-SE" sz="4800" i="1" dirty="0">
                <a:solidFill>
                  <a:schemeClr val="tx2"/>
                </a:solidFill>
              </a:rPr>
              <a:t>SUHF har sedan 2011 årligen begärt in uppgifter om indirekta kostnader vid alla universitet och högskolor i Sverige och från 2019 har insamlingen kompletterats med en enkät, i syfte fånga in information kopplat till lärosätenas tillämpning av SUHF-modellen. </a:t>
            </a:r>
          </a:p>
          <a:p>
            <a:pPr marL="0" indent="0" eaLnBrk="1" hangingPunct="1">
              <a:buNone/>
            </a:pPr>
            <a:endParaRPr lang="sv-SE" sz="4800" i="1" dirty="0">
              <a:solidFill>
                <a:schemeClr val="tx2"/>
              </a:solidFill>
            </a:endParaRPr>
          </a:p>
          <a:p>
            <a:pPr marL="0" indent="0" eaLnBrk="1" hangingPunct="1">
              <a:buNone/>
            </a:pPr>
            <a:r>
              <a:rPr lang="sv-SE" sz="4800" i="1" dirty="0">
                <a:solidFill>
                  <a:schemeClr val="tx2"/>
                </a:solidFill>
              </a:rPr>
              <a:t>Den inlämnade statistiken syftar till att vara ett stöd för det egna lärosätet att följa utvecklingen gällande de egna indirekta kostnaderna över tid, eller för att ha som utgångspunkt i mer djupgående jämförelser och analyser i förhållande till något annat specifikt lärosäte. </a:t>
            </a:r>
          </a:p>
          <a:p>
            <a:pPr marL="0" indent="0" eaLnBrk="1" hangingPunct="1">
              <a:buNone/>
            </a:pPr>
            <a:endParaRPr lang="sv-SE" sz="4800" i="1" dirty="0">
              <a:solidFill>
                <a:schemeClr val="tx2"/>
              </a:solidFill>
            </a:endParaRPr>
          </a:p>
          <a:p>
            <a:pPr marL="0" indent="0" eaLnBrk="1" hangingPunct="1">
              <a:buNone/>
            </a:pPr>
            <a:r>
              <a:rPr lang="sv-SE" sz="4800" i="1" dirty="0">
                <a:solidFill>
                  <a:schemeClr val="tx2"/>
                </a:solidFill>
              </a:rPr>
              <a:t>Syftet med insamlingen är inte att presentera en bild som ska användas för att identifiera vilka lärosäten som har, och vilka som inte har en effektiv stödverksamhet. Det går inte att utifrån statistiken säga detta p.g.a. olikheter i hantering och förutsättningar enligt ovanstående resonemang. </a:t>
            </a:r>
          </a:p>
          <a:p>
            <a:pPr marL="0" indent="0" eaLnBrk="1" hangingPunct="1">
              <a:buNone/>
            </a:pPr>
            <a:r>
              <a:rPr lang="sv-SE" sz="4800" i="1" dirty="0">
                <a:solidFill>
                  <a:schemeClr val="tx2"/>
                </a:solidFill>
              </a:rPr>
              <a:t>Insamlingen är ett tillfälle då avsteg och frågetecken avseende modellen kan identifieras, där vi således kan rikta särskilda informations- och utvecklingsinsatser.</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17BA3E4-A00D-425E-AD3C-5F1BE316BEB7}"/>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A0FEA081-B1B0-48B8-97B3-3AA1AB7D17AA}"/>
              </a:ext>
            </a:extLst>
          </p:cNvPr>
          <p:cNvSpPr>
            <a:spLocks noGrp="1"/>
          </p:cNvSpPr>
          <p:nvPr>
            <p:ph type="sldNum" sz="quarter" idx="12"/>
          </p:nvPr>
        </p:nvSpPr>
        <p:spPr/>
        <p:txBody>
          <a:bodyPr/>
          <a:lstStyle/>
          <a:p>
            <a:fld id="{56C304BA-3836-46FA-BA8F-BF48B33A0D2A}" type="slidenum">
              <a:rPr lang="sv-SE" smtClean="0"/>
              <a:pPr/>
              <a:t>2</a:t>
            </a:fld>
            <a:endParaRPr lang="sv-SE" dirty="0"/>
          </a:p>
        </p:txBody>
      </p:sp>
    </p:spTree>
    <p:extLst>
      <p:ext uri="{BB962C8B-B14F-4D97-AF65-F5344CB8AC3E}">
        <p14:creationId xmlns:p14="http://schemas.microsoft.com/office/powerpoint/2010/main" val="358767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67544" y="1541980"/>
            <a:ext cx="8280920" cy="4032448"/>
          </a:xfrm>
        </p:spPr>
        <p:txBody>
          <a:bodyPr>
            <a:normAutofit/>
          </a:bodyPr>
          <a:lstStyle/>
          <a:p>
            <a:pPr marL="0" indent="0" algn="ctr" eaLnBrk="1" hangingPunct="1">
              <a:buNone/>
            </a:pPr>
            <a:r>
              <a:rPr lang="sv-SE" sz="2400" i="1" dirty="0">
                <a:solidFill>
                  <a:schemeClr val="accent2"/>
                </a:solidFill>
              </a:rPr>
              <a:t>Mindre lärosäten – utbildning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CB86BEB6-E062-4DEE-A4FA-A86B117F830B}"/>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E67DFCFE-C25F-46A8-8323-B920ACA1CD21}"/>
              </a:ext>
            </a:extLst>
          </p:cNvPr>
          <p:cNvSpPr>
            <a:spLocks noGrp="1"/>
          </p:cNvSpPr>
          <p:nvPr>
            <p:ph type="sldNum" sz="quarter" idx="12"/>
          </p:nvPr>
        </p:nvSpPr>
        <p:spPr/>
        <p:txBody>
          <a:bodyPr/>
          <a:lstStyle/>
          <a:p>
            <a:fld id="{56C304BA-3836-46FA-BA8F-BF48B33A0D2A}" type="slidenum">
              <a:rPr lang="sv-SE" smtClean="0"/>
              <a:pPr/>
              <a:t>20</a:t>
            </a:fld>
            <a:endParaRPr lang="sv-SE" dirty="0"/>
          </a:p>
        </p:txBody>
      </p:sp>
      <p:graphicFrame>
        <p:nvGraphicFramePr>
          <p:cNvPr id="8" name="Diagram 7">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4135581973"/>
              </p:ext>
            </p:extLst>
          </p:nvPr>
        </p:nvGraphicFramePr>
        <p:xfrm>
          <a:off x="1334500" y="1974428"/>
          <a:ext cx="6475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81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SUHF-statistik 2020</a:t>
            </a:r>
          </a:p>
        </p:txBody>
      </p:sp>
      <p:sp>
        <p:nvSpPr>
          <p:cNvPr id="112643" name="Rectangle 3"/>
          <p:cNvSpPr>
            <a:spLocks noGrp="1" noChangeArrowheads="1"/>
          </p:cNvSpPr>
          <p:nvPr>
            <p:ph type="body" idx="1"/>
          </p:nvPr>
        </p:nvSpPr>
        <p:spPr>
          <a:xfrm>
            <a:off x="395536" y="1988840"/>
            <a:ext cx="8280920" cy="4032448"/>
          </a:xfrm>
        </p:spPr>
        <p:txBody>
          <a:bodyPr>
            <a:normAutofit/>
          </a:bodyPr>
          <a:lstStyle/>
          <a:p>
            <a:r>
              <a:rPr lang="sv-SE" sz="2400" i="1" dirty="0">
                <a:solidFill>
                  <a:srgbClr val="0070C0"/>
                </a:solidFill>
              </a:rPr>
              <a:t>Statistiken bygger på uppgifter från respektive lärosäte</a:t>
            </a:r>
          </a:p>
          <a:p>
            <a:r>
              <a:rPr lang="sv-SE" sz="2400" i="1" dirty="0">
                <a:solidFill>
                  <a:srgbClr val="0070C0"/>
                </a:solidFill>
              </a:rPr>
              <a:t>Respektive lärosäte ansvarar för kvalitén i lämnade uppgifter</a:t>
            </a:r>
          </a:p>
          <a:p>
            <a:r>
              <a:rPr lang="sv-SE" sz="2400" i="1" dirty="0">
                <a:solidFill>
                  <a:srgbClr val="0070C0"/>
                </a:solidFill>
              </a:rPr>
              <a:t>Andel indirekta kostnader 2020 =</a:t>
            </a:r>
          </a:p>
          <a:p>
            <a:pPr marL="0" indent="0">
              <a:buNone/>
            </a:pPr>
            <a:r>
              <a:rPr lang="sv-SE" sz="2400" i="1" dirty="0">
                <a:solidFill>
                  <a:srgbClr val="0070C0"/>
                </a:solidFill>
              </a:rPr>
              <a:t>	</a:t>
            </a:r>
            <a:r>
              <a:rPr lang="sv-SE" sz="2400" i="1" u="sng" dirty="0">
                <a:solidFill>
                  <a:schemeClr val="tx1">
                    <a:lumMod val="50000"/>
                    <a:lumOff val="50000"/>
                  </a:schemeClr>
                </a:solidFill>
              </a:rPr>
              <a:t>budgeterade indirekta kostnader 2020</a:t>
            </a:r>
            <a:br>
              <a:rPr lang="sv-SE" sz="2400" i="1" dirty="0">
                <a:solidFill>
                  <a:schemeClr val="tx1">
                    <a:lumMod val="50000"/>
                    <a:lumOff val="50000"/>
                  </a:schemeClr>
                </a:solidFill>
              </a:rPr>
            </a:br>
            <a:r>
              <a:rPr lang="sv-SE" sz="2400" i="1" dirty="0">
                <a:solidFill>
                  <a:schemeClr val="tx1">
                    <a:lumMod val="50000"/>
                    <a:lumOff val="50000"/>
                  </a:schemeClr>
                </a:solidFill>
              </a:rPr>
              <a:t>	verksamhetskostnader 2019</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720814B9-FB25-4D93-A9ED-2B4274D6E8D8}"/>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8B62390E-9573-4409-A46D-E8C47157B05D}"/>
              </a:ext>
            </a:extLst>
          </p:cNvPr>
          <p:cNvSpPr>
            <a:spLocks noGrp="1"/>
          </p:cNvSpPr>
          <p:nvPr>
            <p:ph type="sldNum" sz="quarter" idx="12"/>
          </p:nvPr>
        </p:nvSpPr>
        <p:spPr/>
        <p:txBody>
          <a:bodyPr/>
          <a:lstStyle/>
          <a:p>
            <a:fld id="{56C304BA-3836-46FA-BA8F-BF48B33A0D2A}" type="slidenum">
              <a:rPr lang="sv-SE" smtClean="0"/>
              <a:pPr/>
              <a:t>3</a:t>
            </a:fld>
            <a:endParaRPr lang="sv-SE" dirty="0"/>
          </a:p>
        </p:txBody>
      </p:sp>
    </p:spTree>
    <p:extLst>
      <p:ext uri="{BB962C8B-B14F-4D97-AF65-F5344CB8AC3E}">
        <p14:creationId xmlns:p14="http://schemas.microsoft.com/office/powerpoint/2010/main" val="268308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881252"/>
            <a:ext cx="8229600" cy="863947"/>
          </a:xfrm>
        </p:spPr>
        <p:txBody>
          <a:bodyPr>
            <a:normAutofit/>
          </a:bodyPr>
          <a:lstStyle/>
          <a:p>
            <a:pPr eaLnBrk="1" hangingPunct="1"/>
            <a:r>
              <a:rPr lang="sv-SE" sz="3600" b="1" dirty="0"/>
              <a:t>Procentsats för lönekostnadspålägg 2020</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ACC357D-5ED6-4B81-B176-9E5B0087B3BE}"/>
              </a:ext>
            </a:extLst>
          </p:cNvPr>
          <p:cNvSpPr>
            <a:spLocks noGrp="1"/>
          </p:cNvSpPr>
          <p:nvPr>
            <p:ph type="dt" sz="half" idx="10"/>
          </p:nvPr>
        </p:nvSpPr>
        <p:spPr/>
        <p:txBody>
          <a:bodyPr/>
          <a:lstStyle/>
          <a:p>
            <a:r>
              <a:rPr lang="sv-SE" dirty="0"/>
              <a:t>SUHF-statistiken 2020 uppdatering 2021-09-28</a:t>
            </a:r>
            <a:endParaRPr lang="sv-SE" dirty="0">
              <a:solidFill>
                <a:srgbClr val="FF0000"/>
              </a:solidFill>
            </a:endParaRPr>
          </a:p>
        </p:txBody>
      </p:sp>
      <p:sp>
        <p:nvSpPr>
          <p:cNvPr id="3" name="Platshållare för bildnummer 2">
            <a:extLst>
              <a:ext uri="{FF2B5EF4-FFF2-40B4-BE49-F238E27FC236}">
                <a16:creationId xmlns:a16="http://schemas.microsoft.com/office/drawing/2014/main" id="{818AC0F2-34D2-48CB-83B7-1AF12B796CA8}"/>
              </a:ext>
            </a:extLst>
          </p:cNvPr>
          <p:cNvSpPr>
            <a:spLocks noGrp="1"/>
          </p:cNvSpPr>
          <p:nvPr>
            <p:ph type="sldNum" sz="quarter" idx="12"/>
          </p:nvPr>
        </p:nvSpPr>
        <p:spPr/>
        <p:txBody>
          <a:bodyPr/>
          <a:lstStyle/>
          <a:p>
            <a:fld id="{56C304BA-3836-46FA-BA8F-BF48B33A0D2A}" type="slidenum">
              <a:rPr lang="sv-SE" smtClean="0"/>
              <a:pPr/>
              <a:t>4</a:t>
            </a:fld>
            <a:endParaRPr lang="sv-SE" dirty="0"/>
          </a:p>
        </p:txBody>
      </p:sp>
      <p:graphicFrame>
        <p:nvGraphicFramePr>
          <p:cNvPr id="8" name="Diagram 7">
            <a:extLst>
              <a:ext uri="{FF2B5EF4-FFF2-40B4-BE49-F238E27FC236}">
                <a16:creationId xmlns:a16="http://schemas.microsoft.com/office/drawing/2014/main" id="{A6691180-D5CC-486D-A688-69BF54CD75A7}"/>
              </a:ext>
            </a:extLst>
          </p:cNvPr>
          <p:cNvGraphicFramePr>
            <a:graphicFrameLocks/>
          </p:cNvGraphicFramePr>
          <p:nvPr>
            <p:extLst>
              <p:ext uri="{D42A27DB-BD31-4B8C-83A1-F6EECF244321}">
                <p14:modId xmlns:p14="http://schemas.microsoft.com/office/powerpoint/2010/main" val="1121597624"/>
              </p:ext>
            </p:extLst>
          </p:nvPr>
        </p:nvGraphicFramePr>
        <p:xfrm>
          <a:off x="683568" y="1686818"/>
          <a:ext cx="7457282" cy="4176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899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Andel indirekta kostnader</a:t>
            </a:r>
          </a:p>
        </p:txBody>
      </p:sp>
      <p:sp>
        <p:nvSpPr>
          <p:cNvPr id="112643" name="Rectangle 3"/>
          <p:cNvSpPr>
            <a:spLocks noGrp="1" noChangeArrowheads="1"/>
          </p:cNvSpPr>
          <p:nvPr>
            <p:ph type="body" idx="1"/>
          </p:nvPr>
        </p:nvSpPr>
        <p:spPr>
          <a:xfrm>
            <a:off x="395536" y="1667692"/>
            <a:ext cx="8280920" cy="4571630"/>
          </a:xfrm>
        </p:spPr>
        <p:txBody>
          <a:bodyPr>
            <a:normAutofit/>
          </a:bodyPr>
          <a:lstStyle/>
          <a:p>
            <a:pPr marL="0" indent="0" eaLnBrk="1" hangingPunct="1">
              <a:buNone/>
            </a:pPr>
            <a:r>
              <a:rPr lang="sv-SE" sz="2400" i="1" dirty="0">
                <a:solidFill>
                  <a:schemeClr val="accent2"/>
                </a:solidFill>
              </a:rPr>
              <a:t>Indirekta kostnader i förhållande till totala verksamhetskostnader</a:t>
            </a:r>
          </a:p>
          <a:p>
            <a:pPr marL="0" indent="0"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A7C44D3-7852-4D7D-AC8C-2F0FF88326A7}"/>
              </a:ext>
            </a:extLst>
          </p:cNvPr>
          <p:cNvSpPr>
            <a:spLocks noGrp="1"/>
          </p:cNvSpPr>
          <p:nvPr>
            <p:ph type="dt" sz="half" idx="10"/>
          </p:nvPr>
        </p:nvSpPr>
        <p:spPr/>
        <p:txBody>
          <a:bodyPr/>
          <a:lstStyle/>
          <a:p>
            <a:r>
              <a:rPr lang="sv-SE"/>
              <a:t>SUHF-statistiken 2020 uppdatering 2021-09-28</a:t>
            </a:r>
            <a:endParaRPr lang="sv-SE" dirty="0"/>
          </a:p>
        </p:txBody>
      </p:sp>
      <p:sp>
        <p:nvSpPr>
          <p:cNvPr id="4" name="Platshållare för bildnummer 3">
            <a:extLst>
              <a:ext uri="{FF2B5EF4-FFF2-40B4-BE49-F238E27FC236}">
                <a16:creationId xmlns:a16="http://schemas.microsoft.com/office/drawing/2014/main" id="{7D9C9EF3-E5FB-477D-825B-F97C62E8320A}"/>
              </a:ext>
            </a:extLst>
          </p:cNvPr>
          <p:cNvSpPr>
            <a:spLocks noGrp="1"/>
          </p:cNvSpPr>
          <p:nvPr>
            <p:ph type="sldNum" sz="quarter" idx="12"/>
          </p:nvPr>
        </p:nvSpPr>
        <p:spPr/>
        <p:txBody>
          <a:bodyPr/>
          <a:lstStyle/>
          <a:p>
            <a:fld id="{56C304BA-3836-46FA-BA8F-BF48B33A0D2A}" type="slidenum">
              <a:rPr lang="sv-SE" smtClean="0"/>
              <a:pPr/>
              <a:t>5</a:t>
            </a:fld>
            <a:endParaRPr lang="sv-SE" dirty="0"/>
          </a:p>
        </p:txBody>
      </p:sp>
      <p:graphicFrame>
        <p:nvGraphicFramePr>
          <p:cNvPr id="8" name="Tabell 7">
            <a:extLst>
              <a:ext uri="{FF2B5EF4-FFF2-40B4-BE49-F238E27FC236}">
                <a16:creationId xmlns:a16="http://schemas.microsoft.com/office/drawing/2014/main" id="{18AF34E8-9E6E-419F-B577-D8639E249406}"/>
              </a:ext>
            </a:extLst>
          </p:cNvPr>
          <p:cNvGraphicFramePr>
            <a:graphicFrameLocks noGrp="1"/>
          </p:cNvGraphicFramePr>
          <p:nvPr>
            <p:extLst>
              <p:ext uri="{D42A27DB-BD31-4B8C-83A1-F6EECF244321}">
                <p14:modId xmlns:p14="http://schemas.microsoft.com/office/powerpoint/2010/main" val="1075444458"/>
              </p:ext>
            </p:extLst>
          </p:nvPr>
        </p:nvGraphicFramePr>
        <p:xfrm>
          <a:off x="683568" y="2311149"/>
          <a:ext cx="7607292" cy="571500"/>
        </p:xfrm>
        <a:graphic>
          <a:graphicData uri="http://schemas.openxmlformats.org/drawingml/2006/table">
            <a:tbl>
              <a:tblPr bandRow="1">
                <a:tableStyleId>{7DF18680-E054-41AD-8BC1-D1AEF772440D}</a:tableStyleId>
              </a:tblPr>
              <a:tblGrid>
                <a:gridCol w="691572">
                  <a:extLst>
                    <a:ext uri="{9D8B030D-6E8A-4147-A177-3AD203B41FA5}">
                      <a16:colId xmlns:a16="http://schemas.microsoft.com/office/drawing/2014/main" val="941892420"/>
                    </a:ext>
                  </a:extLst>
                </a:gridCol>
                <a:gridCol w="691572">
                  <a:extLst>
                    <a:ext uri="{9D8B030D-6E8A-4147-A177-3AD203B41FA5}">
                      <a16:colId xmlns:a16="http://schemas.microsoft.com/office/drawing/2014/main" val="2554956309"/>
                    </a:ext>
                  </a:extLst>
                </a:gridCol>
                <a:gridCol w="691572">
                  <a:extLst>
                    <a:ext uri="{9D8B030D-6E8A-4147-A177-3AD203B41FA5}">
                      <a16:colId xmlns:a16="http://schemas.microsoft.com/office/drawing/2014/main" val="1117349360"/>
                    </a:ext>
                  </a:extLst>
                </a:gridCol>
                <a:gridCol w="691572">
                  <a:extLst>
                    <a:ext uri="{9D8B030D-6E8A-4147-A177-3AD203B41FA5}">
                      <a16:colId xmlns:a16="http://schemas.microsoft.com/office/drawing/2014/main" val="1741040027"/>
                    </a:ext>
                  </a:extLst>
                </a:gridCol>
                <a:gridCol w="691572">
                  <a:extLst>
                    <a:ext uri="{9D8B030D-6E8A-4147-A177-3AD203B41FA5}">
                      <a16:colId xmlns:a16="http://schemas.microsoft.com/office/drawing/2014/main" val="843501651"/>
                    </a:ext>
                  </a:extLst>
                </a:gridCol>
                <a:gridCol w="691572">
                  <a:extLst>
                    <a:ext uri="{9D8B030D-6E8A-4147-A177-3AD203B41FA5}">
                      <a16:colId xmlns:a16="http://schemas.microsoft.com/office/drawing/2014/main" val="111666356"/>
                    </a:ext>
                  </a:extLst>
                </a:gridCol>
                <a:gridCol w="691572">
                  <a:extLst>
                    <a:ext uri="{9D8B030D-6E8A-4147-A177-3AD203B41FA5}">
                      <a16:colId xmlns:a16="http://schemas.microsoft.com/office/drawing/2014/main" val="1331119120"/>
                    </a:ext>
                  </a:extLst>
                </a:gridCol>
                <a:gridCol w="691572">
                  <a:extLst>
                    <a:ext uri="{9D8B030D-6E8A-4147-A177-3AD203B41FA5}">
                      <a16:colId xmlns:a16="http://schemas.microsoft.com/office/drawing/2014/main" val="3226946323"/>
                    </a:ext>
                  </a:extLst>
                </a:gridCol>
                <a:gridCol w="691572">
                  <a:extLst>
                    <a:ext uri="{9D8B030D-6E8A-4147-A177-3AD203B41FA5}">
                      <a16:colId xmlns:a16="http://schemas.microsoft.com/office/drawing/2014/main" val="2699798710"/>
                    </a:ext>
                  </a:extLst>
                </a:gridCol>
                <a:gridCol w="691572">
                  <a:extLst>
                    <a:ext uri="{9D8B030D-6E8A-4147-A177-3AD203B41FA5}">
                      <a16:colId xmlns:a16="http://schemas.microsoft.com/office/drawing/2014/main" val="4270795902"/>
                    </a:ext>
                  </a:extLst>
                </a:gridCol>
                <a:gridCol w="691572">
                  <a:extLst>
                    <a:ext uri="{9D8B030D-6E8A-4147-A177-3AD203B41FA5}">
                      <a16:colId xmlns:a16="http://schemas.microsoft.com/office/drawing/2014/main" val="3115639454"/>
                    </a:ext>
                  </a:extLst>
                </a:gridCol>
              </a:tblGrid>
              <a:tr h="190500">
                <a:tc>
                  <a:txBody>
                    <a:bodyPr/>
                    <a:lstStyle/>
                    <a:p>
                      <a:pPr algn="l" fontAlgn="b"/>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2011</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2012</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2013</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2014</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2015</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2016</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2017</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2018</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2019</a:t>
                      </a:r>
                      <a:endParaRPr lang="sv-SE"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200" b="1" u="none" strike="noStrike" dirty="0">
                          <a:solidFill>
                            <a:srgbClr val="000000"/>
                          </a:solidFill>
                          <a:effectLst/>
                        </a:rPr>
                        <a:t>2020</a:t>
                      </a:r>
                      <a:endParaRPr lang="sv-SE"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8773163"/>
                  </a:ext>
                </a:extLst>
              </a:tr>
              <a:tr h="190500">
                <a:tc>
                  <a:txBody>
                    <a:bodyPr/>
                    <a:lstStyle/>
                    <a:p>
                      <a:pPr algn="l" fontAlgn="b"/>
                      <a:r>
                        <a:rPr lang="sv-SE" sz="1200" b="0" u="none" strike="noStrike" dirty="0">
                          <a:solidFill>
                            <a:srgbClr val="000000"/>
                          </a:solidFill>
                          <a:effectLst/>
                        </a:rPr>
                        <a:t>Utbildning</a:t>
                      </a:r>
                      <a:endParaRPr lang="sv-SE"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100" b="0" i="0" u="none" strike="noStrike" dirty="0">
                          <a:solidFill>
                            <a:srgbClr val="000000"/>
                          </a:solidFill>
                          <a:effectLst/>
                          <a:latin typeface="Calibri" panose="020F0502020204030204" pitchFamily="34" charset="0"/>
                        </a:rPr>
                        <a:t>34,3%</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34,5%</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34,1%</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33,8%</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33,3%</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33,5%</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33,2%</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31,9%</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33,2%</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32,7%</a:t>
                      </a:r>
                    </a:p>
                  </a:txBody>
                  <a:tcPr marL="9525" marR="9525" marT="9525" marB="0" anchor="b"/>
                </a:tc>
                <a:extLst>
                  <a:ext uri="{0D108BD9-81ED-4DB2-BD59-A6C34878D82A}">
                    <a16:rowId xmlns:a16="http://schemas.microsoft.com/office/drawing/2014/main" val="1948305713"/>
                  </a:ext>
                </a:extLst>
              </a:tr>
              <a:tr h="190500">
                <a:tc>
                  <a:txBody>
                    <a:bodyPr/>
                    <a:lstStyle/>
                    <a:p>
                      <a:pPr algn="l" fontAlgn="b"/>
                      <a:r>
                        <a:rPr lang="sv-SE" sz="1200" b="0" u="none" strike="noStrike" dirty="0">
                          <a:solidFill>
                            <a:srgbClr val="000000"/>
                          </a:solidFill>
                          <a:effectLst/>
                        </a:rPr>
                        <a:t>Forskning</a:t>
                      </a:r>
                      <a:endParaRPr lang="sv-SE"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100" b="0" i="0" u="none" strike="noStrike">
                          <a:solidFill>
                            <a:srgbClr val="000000"/>
                          </a:solidFill>
                          <a:effectLst/>
                          <a:latin typeface="Calibri" panose="020F0502020204030204" pitchFamily="34" charset="0"/>
                        </a:rPr>
                        <a:t>20,2%</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20,5%</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19,9%</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19,8%</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20,1%</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19,6%</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19,5%</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18,7%</a:t>
                      </a:r>
                    </a:p>
                  </a:txBody>
                  <a:tcPr marL="9525" marR="9525" marT="9525" marB="0" anchor="b"/>
                </a:tc>
                <a:tc>
                  <a:txBody>
                    <a:bodyPr/>
                    <a:lstStyle/>
                    <a:p>
                      <a:pPr algn="r" fontAlgn="b"/>
                      <a:r>
                        <a:rPr lang="sv-SE" sz="1100" b="0" i="0" u="none" strike="noStrike">
                          <a:solidFill>
                            <a:srgbClr val="000000"/>
                          </a:solidFill>
                          <a:effectLst/>
                          <a:latin typeface="Calibri" panose="020F0502020204030204" pitchFamily="34" charset="0"/>
                        </a:rPr>
                        <a:t>19,0%</a:t>
                      </a:r>
                    </a:p>
                  </a:txBody>
                  <a:tcPr marL="9525" marR="9525" marT="9525" marB="0" anchor="b"/>
                </a:tc>
                <a:tc>
                  <a:txBody>
                    <a:bodyPr/>
                    <a:lstStyle/>
                    <a:p>
                      <a:pPr algn="r" fontAlgn="b"/>
                      <a:r>
                        <a:rPr lang="sv-SE" sz="1100" b="0" i="0" u="none" strike="noStrike" dirty="0">
                          <a:solidFill>
                            <a:srgbClr val="000000"/>
                          </a:solidFill>
                          <a:effectLst/>
                          <a:latin typeface="Calibri" panose="020F0502020204030204" pitchFamily="34" charset="0"/>
                        </a:rPr>
                        <a:t>18,8%</a:t>
                      </a:r>
                    </a:p>
                  </a:txBody>
                  <a:tcPr marL="9525" marR="9525" marT="9525" marB="0" anchor="b"/>
                </a:tc>
                <a:extLst>
                  <a:ext uri="{0D108BD9-81ED-4DB2-BD59-A6C34878D82A}">
                    <a16:rowId xmlns:a16="http://schemas.microsoft.com/office/drawing/2014/main" val="3713522140"/>
                  </a:ext>
                </a:extLst>
              </a:tr>
            </a:tbl>
          </a:graphicData>
        </a:graphic>
      </p:graphicFrame>
      <p:graphicFrame>
        <p:nvGraphicFramePr>
          <p:cNvPr id="10" name="Diagram 9">
            <a:extLst>
              <a:ext uri="{FF2B5EF4-FFF2-40B4-BE49-F238E27FC236}">
                <a16:creationId xmlns:a16="http://schemas.microsoft.com/office/drawing/2014/main" id="{C419A44F-8270-4044-9497-B2368E27E5B6}"/>
              </a:ext>
            </a:extLst>
          </p:cNvPr>
          <p:cNvGraphicFramePr>
            <a:graphicFrameLocks noChangeAspect="1"/>
          </p:cNvGraphicFramePr>
          <p:nvPr>
            <p:extLst>
              <p:ext uri="{D42A27DB-BD31-4B8C-83A1-F6EECF244321}">
                <p14:modId xmlns:p14="http://schemas.microsoft.com/office/powerpoint/2010/main" val="889904094"/>
              </p:ext>
            </p:extLst>
          </p:nvPr>
        </p:nvGraphicFramePr>
        <p:xfrm>
          <a:off x="1184775" y="3190177"/>
          <a:ext cx="6195537" cy="316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89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85B3598F-5AE9-4D9C-87C4-69FD359CD72B}"/>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163B1CA7-4BC2-4AC7-9D9E-5BEA7A1EA46C}"/>
              </a:ext>
            </a:extLst>
          </p:cNvPr>
          <p:cNvSpPr>
            <a:spLocks noGrp="1"/>
          </p:cNvSpPr>
          <p:nvPr>
            <p:ph type="sldNum" sz="quarter" idx="12"/>
          </p:nvPr>
        </p:nvSpPr>
        <p:spPr/>
        <p:txBody>
          <a:bodyPr/>
          <a:lstStyle/>
          <a:p>
            <a:fld id="{56C304BA-3836-46FA-BA8F-BF48B33A0D2A}" type="slidenum">
              <a:rPr lang="sv-SE" smtClean="0"/>
              <a:pPr/>
              <a:t>6</a:t>
            </a:fld>
            <a:endParaRPr lang="sv-SE" dirty="0"/>
          </a:p>
        </p:txBody>
      </p:sp>
      <p:sp>
        <p:nvSpPr>
          <p:cNvPr id="7" name="Rubrik 6">
            <a:extLst>
              <a:ext uri="{FF2B5EF4-FFF2-40B4-BE49-F238E27FC236}">
                <a16:creationId xmlns:a16="http://schemas.microsoft.com/office/drawing/2014/main" id="{31C6C60E-6813-44AD-89D0-F8E86541A9D1}"/>
              </a:ext>
            </a:extLst>
          </p:cNvPr>
          <p:cNvSpPr>
            <a:spLocks noGrp="1"/>
          </p:cNvSpPr>
          <p:nvPr>
            <p:ph type="title"/>
          </p:nvPr>
        </p:nvSpPr>
        <p:spPr>
          <a:xfrm>
            <a:off x="2627784" y="409672"/>
            <a:ext cx="6145249" cy="1143000"/>
          </a:xfrm>
        </p:spPr>
        <p:txBody>
          <a:bodyPr>
            <a:normAutofit fontScale="90000"/>
          </a:bodyPr>
          <a:lstStyle/>
          <a:p>
            <a:r>
              <a:rPr lang="sv-SE" sz="4000" b="1" dirty="0"/>
              <a:t>Andel indirekta kostnader 2020</a:t>
            </a:r>
            <a:br>
              <a:rPr lang="sv-SE" sz="3600" b="1" dirty="0"/>
            </a:br>
            <a:r>
              <a:rPr lang="sv-SE" sz="2700" dirty="0">
                <a:solidFill>
                  <a:srgbClr val="C00000"/>
                </a:solidFill>
              </a:rPr>
              <a:t>Totalt</a:t>
            </a:r>
          </a:p>
        </p:txBody>
      </p:sp>
      <p:sp>
        <p:nvSpPr>
          <p:cNvPr id="4" name="textruta 3">
            <a:extLst>
              <a:ext uri="{FF2B5EF4-FFF2-40B4-BE49-F238E27FC236}">
                <a16:creationId xmlns:a16="http://schemas.microsoft.com/office/drawing/2014/main" id="{97A9FC63-5291-49AC-8343-AB4FBA1CD13C}"/>
              </a:ext>
            </a:extLst>
          </p:cNvPr>
          <p:cNvSpPr txBox="1"/>
          <p:nvPr/>
        </p:nvSpPr>
        <p:spPr>
          <a:xfrm>
            <a:off x="539552" y="5877272"/>
            <a:ext cx="1008112" cy="430887"/>
          </a:xfrm>
          <a:prstGeom prst="rect">
            <a:avLst/>
          </a:prstGeom>
          <a:noFill/>
        </p:spPr>
        <p:txBody>
          <a:bodyPr wrap="square" rtlCol="0">
            <a:spAutoFit/>
          </a:bodyPr>
          <a:lstStyle/>
          <a:p>
            <a:r>
              <a:rPr lang="sv-SE" sz="1100" dirty="0" err="1"/>
              <a:t>Verksamhets-kostnader</a:t>
            </a:r>
            <a:endParaRPr lang="sv-SE" sz="1100" dirty="0"/>
          </a:p>
        </p:txBody>
      </p:sp>
      <p:graphicFrame>
        <p:nvGraphicFramePr>
          <p:cNvPr id="9" name="Diagram 8">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2671151420"/>
              </p:ext>
            </p:extLst>
          </p:nvPr>
        </p:nvGraphicFramePr>
        <p:xfrm>
          <a:off x="627061" y="773878"/>
          <a:ext cx="8059739" cy="551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03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Andel indirekta kostnader 2020</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D1E25C83-7371-4AAB-A821-503E732337B0}"/>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96E3112C-3C24-4863-A98C-2C3044E8B403}"/>
              </a:ext>
            </a:extLst>
          </p:cNvPr>
          <p:cNvSpPr>
            <a:spLocks noGrp="1"/>
          </p:cNvSpPr>
          <p:nvPr>
            <p:ph type="sldNum" sz="quarter" idx="12"/>
          </p:nvPr>
        </p:nvSpPr>
        <p:spPr/>
        <p:txBody>
          <a:bodyPr/>
          <a:lstStyle/>
          <a:p>
            <a:fld id="{56C304BA-3836-46FA-BA8F-BF48B33A0D2A}" type="slidenum">
              <a:rPr lang="sv-SE" smtClean="0"/>
              <a:pPr/>
              <a:t>7</a:t>
            </a:fld>
            <a:endParaRPr lang="sv-SE" dirty="0"/>
          </a:p>
        </p:txBody>
      </p:sp>
      <p:graphicFrame>
        <p:nvGraphicFramePr>
          <p:cNvPr id="9" name="Diagram 8">
            <a:extLst>
              <a:ext uri="{FF2B5EF4-FFF2-40B4-BE49-F238E27FC236}">
                <a16:creationId xmlns:a16="http://schemas.microsoft.com/office/drawing/2014/main" id="{8154BACD-01F4-42E2-9A26-B0139DD797DC}"/>
              </a:ext>
            </a:extLst>
          </p:cNvPr>
          <p:cNvGraphicFramePr>
            <a:graphicFrameLocks noChangeAspect="1"/>
          </p:cNvGraphicFramePr>
          <p:nvPr>
            <p:extLst>
              <p:ext uri="{D42A27DB-BD31-4B8C-83A1-F6EECF244321}">
                <p14:modId xmlns:p14="http://schemas.microsoft.com/office/powerpoint/2010/main" val="1345541631"/>
              </p:ext>
            </p:extLst>
          </p:nvPr>
        </p:nvGraphicFramePr>
        <p:xfrm>
          <a:off x="467544" y="1990974"/>
          <a:ext cx="8304908"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a:extLst>
              <a:ext uri="{FF2B5EF4-FFF2-40B4-BE49-F238E27FC236}">
                <a16:creationId xmlns:a16="http://schemas.microsoft.com/office/drawing/2014/main" id="{00000000-0008-0000-0A00-000002000000}"/>
              </a:ext>
            </a:extLst>
          </p:cNvPr>
          <p:cNvGraphicFramePr>
            <a:graphicFrameLocks noChangeAspect="1"/>
          </p:cNvGraphicFramePr>
          <p:nvPr>
            <p:extLst>
              <p:ext uri="{D42A27DB-BD31-4B8C-83A1-F6EECF244321}">
                <p14:modId xmlns:p14="http://schemas.microsoft.com/office/powerpoint/2010/main" val="3110322429"/>
              </p:ext>
            </p:extLst>
          </p:nvPr>
        </p:nvGraphicFramePr>
        <p:xfrm>
          <a:off x="419546" y="1772816"/>
          <a:ext cx="8304908"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390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1028601"/>
          </a:xfrm>
        </p:spPr>
        <p:txBody>
          <a:bodyPr>
            <a:normAutofit fontScale="90000"/>
          </a:bodyPr>
          <a:lstStyle/>
          <a:p>
            <a:pPr eaLnBrk="1" hangingPunct="1"/>
            <a:r>
              <a:rPr lang="sv-SE" sz="4000" b="1" dirty="0"/>
              <a:t>Jämförelse tidigare år</a:t>
            </a:r>
            <a:br>
              <a:rPr lang="sv-SE" sz="3600" b="1" dirty="0"/>
            </a:br>
            <a:r>
              <a:rPr lang="sv-SE" sz="2700" dirty="0">
                <a:solidFill>
                  <a:srgbClr val="C00000"/>
                </a:solidFill>
              </a:rPr>
              <a:t>Tio största lärosätena - 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D3BFB10-F6D1-4BB3-8E6E-EF042F89A7D8}"/>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E21049F4-E12B-43FC-B1C2-500EAC58035F}"/>
              </a:ext>
            </a:extLst>
          </p:cNvPr>
          <p:cNvSpPr>
            <a:spLocks noGrp="1"/>
          </p:cNvSpPr>
          <p:nvPr>
            <p:ph type="sldNum" sz="quarter" idx="12"/>
          </p:nvPr>
        </p:nvSpPr>
        <p:spPr/>
        <p:txBody>
          <a:bodyPr/>
          <a:lstStyle/>
          <a:p>
            <a:fld id="{56C304BA-3836-46FA-BA8F-BF48B33A0D2A}" type="slidenum">
              <a:rPr lang="sv-SE" smtClean="0"/>
              <a:pPr/>
              <a:t>8</a:t>
            </a:fld>
            <a:endParaRPr lang="sv-SE" dirty="0"/>
          </a:p>
        </p:txBody>
      </p:sp>
      <p:graphicFrame>
        <p:nvGraphicFramePr>
          <p:cNvPr id="7" name="Diagram 6">
            <a:extLst>
              <a:ext uri="{FF2B5EF4-FFF2-40B4-BE49-F238E27FC236}">
                <a16:creationId xmlns:a16="http://schemas.microsoft.com/office/drawing/2014/main" id="{00000000-0008-0000-0600-000004000000}"/>
              </a:ext>
            </a:extLst>
          </p:cNvPr>
          <p:cNvGraphicFramePr>
            <a:graphicFrameLocks noChangeAspect="1"/>
          </p:cNvGraphicFramePr>
          <p:nvPr>
            <p:extLst>
              <p:ext uri="{D42A27DB-BD31-4B8C-83A1-F6EECF244321}">
                <p14:modId xmlns:p14="http://schemas.microsoft.com/office/powerpoint/2010/main" val="2416437196"/>
              </p:ext>
            </p:extLst>
          </p:nvPr>
        </p:nvGraphicFramePr>
        <p:xfrm>
          <a:off x="792229" y="1988840"/>
          <a:ext cx="7580229"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71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Jämförelse tidigare år</a:t>
            </a:r>
          </a:p>
        </p:txBody>
      </p:sp>
      <p:sp>
        <p:nvSpPr>
          <p:cNvPr id="112643" name="Rectangle 3"/>
          <p:cNvSpPr>
            <a:spLocks noGrp="1" noChangeArrowheads="1"/>
          </p:cNvSpPr>
          <p:nvPr>
            <p:ph type="body" idx="1"/>
          </p:nvPr>
        </p:nvSpPr>
        <p:spPr>
          <a:xfrm>
            <a:off x="427636" y="1543221"/>
            <a:ext cx="8280920" cy="4032448"/>
          </a:xfrm>
        </p:spPr>
        <p:txBody>
          <a:bodyPr>
            <a:normAutofit/>
          </a:bodyPr>
          <a:lstStyle/>
          <a:p>
            <a:pPr marL="0" indent="0" algn="ctr" eaLnBrk="1" hangingPunct="1">
              <a:buNone/>
            </a:pPr>
            <a:r>
              <a:rPr lang="sv-SE" sz="2400" i="1" dirty="0">
                <a:solidFill>
                  <a:srgbClr val="C00000"/>
                </a:solidFill>
              </a:rPr>
              <a:t>Övriga större lärosäten - 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AE35FF8F-7EF6-4EA5-9BA0-367C7C603F35}"/>
              </a:ext>
            </a:extLst>
          </p:cNvPr>
          <p:cNvSpPr>
            <a:spLocks noGrp="1"/>
          </p:cNvSpPr>
          <p:nvPr>
            <p:ph type="dt" sz="half" idx="10"/>
          </p:nvPr>
        </p:nvSpPr>
        <p:spPr/>
        <p:txBody>
          <a:bodyPr/>
          <a:lstStyle/>
          <a:p>
            <a:r>
              <a:rPr lang="sv-SE"/>
              <a:t>SUHF-statistiken 2020 uppdatering 2021-09-28</a:t>
            </a:r>
            <a:endParaRPr lang="sv-SE" dirty="0"/>
          </a:p>
        </p:txBody>
      </p:sp>
      <p:sp>
        <p:nvSpPr>
          <p:cNvPr id="3" name="Platshållare för bildnummer 2">
            <a:extLst>
              <a:ext uri="{FF2B5EF4-FFF2-40B4-BE49-F238E27FC236}">
                <a16:creationId xmlns:a16="http://schemas.microsoft.com/office/drawing/2014/main" id="{4F80B042-17A7-4BE3-9B51-0037F41B85B2}"/>
              </a:ext>
            </a:extLst>
          </p:cNvPr>
          <p:cNvSpPr>
            <a:spLocks noGrp="1"/>
          </p:cNvSpPr>
          <p:nvPr>
            <p:ph type="sldNum" sz="quarter" idx="12"/>
          </p:nvPr>
        </p:nvSpPr>
        <p:spPr/>
        <p:txBody>
          <a:bodyPr/>
          <a:lstStyle/>
          <a:p>
            <a:fld id="{56C304BA-3836-46FA-BA8F-BF48B33A0D2A}" type="slidenum">
              <a:rPr lang="sv-SE" smtClean="0"/>
              <a:pPr/>
              <a:t>9</a:t>
            </a:fld>
            <a:endParaRPr lang="sv-SE" dirty="0"/>
          </a:p>
        </p:txBody>
      </p:sp>
      <p:graphicFrame>
        <p:nvGraphicFramePr>
          <p:cNvPr id="9" name="Diagram 8">
            <a:extLst>
              <a:ext uri="{FF2B5EF4-FFF2-40B4-BE49-F238E27FC236}">
                <a16:creationId xmlns:a16="http://schemas.microsoft.com/office/drawing/2014/main" id="{00000000-0008-0000-0600-000005000000}"/>
              </a:ext>
            </a:extLst>
          </p:cNvPr>
          <p:cNvGraphicFramePr>
            <a:graphicFrameLocks noChangeAspect="1"/>
          </p:cNvGraphicFramePr>
          <p:nvPr>
            <p:extLst>
              <p:ext uri="{D42A27DB-BD31-4B8C-83A1-F6EECF244321}">
                <p14:modId xmlns:p14="http://schemas.microsoft.com/office/powerpoint/2010/main" val="2007871498"/>
              </p:ext>
            </p:extLst>
          </p:nvPr>
        </p:nvGraphicFramePr>
        <p:xfrm>
          <a:off x="554343" y="2060848"/>
          <a:ext cx="8056002"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01710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2854</TotalTime>
  <Words>783</Words>
  <Application>Microsoft Office PowerPoint</Application>
  <PresentationFormat>Bildspel på skärmen (4:3)</PresentationFormat>
  <Paragraphs>130</Paragraphs>
  <Slides>20</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20</vt:i4>
      </vt:variant>
    </vt:vector>
  </HeadingPairs>
  <TitlesOfParts>
    <vt:vector size="23" baseType="lpstr">
      <vt:lpstr>Arial</vt:lpstr>
      <vt:lpstr>Calibri</vt:lpstr>
      <vt:lpstr>Office-tema</vt:lpstr>
      <vt:lpstr>Lärosätenas indirekta kostnader SUHF-statistiken 2020</vt:lpstr>
      <vt:lpstr>SUHF-statistiken 2020</vt:lpstr>
      <vt:lpstr>SUHF-statistik 2020</vt:lpstr>
      <vt:lpstr>Procentsats för lönekostnadspålägg 2020</vt:lpstr>
      <vt:lpstr>Andel indirekta kostnader</vt:lpstr>
      <vt:lpstr>Andel indirekta kostnader 2020 Totalt</vt:lpstr>
      <vt:lpstr>Andel indirekta kostnader 2020</vt:lpstr>
      <vt:lpstr>Jämförelse tidigare år Tio största lärosätena - totalt</vt:lpstr>
      <vt:lpstr>Jämförelse tidigare år</vt:lpstr>
      <vt:lpstr>Jämförelse tidigare år</vt:lpstr>
      <vt:lpstr>Andel indirekta kostnader 2020 Forskning</vt:lpstr>
      <vt:lpstr>Andel indirekta kostnader 2020</vt:lpstr>
      <vt:lpstr>Jämförelse tidigare år</vt:lpstr>
      <vt:lpstr>Jämförelse tidigare år</vt:lpstr>
      <vt:lpstr>Jämförelse tidigare år</vt:lpstr>
      <vt:lpstr>Andel indirekta kostnader 2020 Utbildning</vt:lpstr>
      <vt:lpstr>Andel indirekta kostnader 2020</vt:lpstr>
      <vt:lpstr>Jämförelse tidigare år</vt:lpstr>
      <vt:lpstr>Jämförelse tidigare år</vt:lpstr>
      <vt:lpstr>Jämförelse tidigare år</vt:lpstr>
    </vt:vector>
  </TitlesOfParts>
  <Company>Lunds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irev-akm</dc:creator>
  <cp:lastModifiedBy>Lena Törnborg</cp:lastModifiedBy>
  <cp:revision>370</cp:revision>
  <dcterms:created xsi:type="dcterms:W3CDTF">2010-09-26T16:26:43Z</dcterms:created>
  <dcterms:modified xsi:type="dcterms:W3CDTF">2021-10-11T15:00:54Z</dcterms:modified>
</cp:coreProperties>
</file>