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09" r:id="rId2"/>
    <p:sldId id="429" r:id="rId3"/>
    <p:sldId id="430" r:id="rId4"/>
    <p:sldId id="431" r:id="rId5"/>
    <p:sldId id="432" r:id="rId6"/>
    <p:sldId id="489" r:id="rId7"/>
    <p:sldId id="560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51" r:id="rId19"/>
    <p:sldId id="510" r:id="rId20"/>
    <p:sldId id="511" r:id="rId21"/>
    <p:sldId id="558" r:id="rId22"/>
    <p:sldId id="512" r:id="rId23"/>
    <p:sldId id="513" r:id="rId24"/>
    <p:sldId id="552" r:id="rId25"/>
    <p:sldId id="515" r:id="rId26"/>
    <p:sldId id="516" r:id="rId27"/>
    <p:sldId id="517" r:id="rId28"/>
    <p:sldId id="518" r:id="rId29"/>
    <p:sldId id="519" r:id="rId30"/>
    <p:sldId id="553" r:id="rId31"/>
    <p:sldId id="521" r:id="rId32"/>
    <p:sldId id="522" r:id="rId33"/>
    <p:sldId id="523" r:id="rId34"/>
    <p:sldId id="524" r:id="rId35"/>
    <p:sldId id="525" r:id="rId36"/>
    <p:sldId id="526" r:id="rId37"/>
    <p:sldId id="561" r:id="rId38"/>
    <p:sldId id="562" r:id="rId39"/>
    <p:sldId id="563" r:id="rId40"/>
    <p:sldId id="564" r:id="rId41"/>
    <p:sldId id="531" r:id="rId42"/>
    <p:sldId id="532" r:id="rId43"/>
    <p:sldId id="554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9" r:id="rId61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6970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1028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  <p15:guide id="8" orient="horz" pos="255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1389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2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D550A-F941-F64E-B84E-E214BE8FBD9B}" v="21" dt="2021-11-12T13:57:1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2" autoAdjust="0"/>
    <p:restoredTop sz="80986" autoAdjust="0"/>
  </p:normalViewPr>
  <p:slideViewPr>
    <p:cSldViewPr>
      <p:cViewPr varScale="1">
        <p:scale>
          <a:sx n="55" d="100"/>
          <a:sy n="55" d="100"/>
        </p:scale>
        <p:origin x="836" y="32"/>
      </p:cViewPr>
      <p:guideLst>
        <p:guide orient="horz" pos="1071"/>
        <p:guide pos="756"/>
        <p:guide pos="6970"/>
        <p:guide orient="horz" pos="3748"/>
        <p:guide pos="302"/>
        <p:guide pos="1028"/>
        <p:guide orient="horz" pos="527"/>
        <p:guide orient="horz" pos="255"/>
        <p:guide pos="3840"/>
        <p:guide orient="horz" pos="1389"/>
        <p:guide pos="5564"/>
        <p:guide pos="2071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Pettersson" userId="0ef90f42-25be-4805-a0ca-edb025dcdc4f" providerId="ADAL" clId="{AD1A1AF1-1D6C-194E-AB3E-22E7F278CD6A}"/>
    <pc:docChg chg="undo custSel modSld">
      <pc:chgData name="Paul Pettersson" userId="0ef90f42-25be-4805-a0ca-edb025dcdc4f" providerId="ADAL" clId="{AD1A1AF1-1D6C-194E-AB3E-22E7F278CD6A}" dt="2021-10-29T13:33:10.204" v="129" actId="20577"/>
      <pc:docMkLst>
        <pc:docMk/>
      </pc:docMkLst>
      <pc:sldChg chg="modSp mod modNotesTx">
        <pc:chgData name="Paul Pettersson" userId="0ef90f42-25be-4805-a0ca-edb025dcdc4f" providerId="ADAL" clId="{AD1A1AF1-1D6C-194E-AB3E-22E7F278CD6A}" dt="2021-10-29T13:14:43.848" v="55" actId="20577"/>
        <pc:sldMkLst>
          <pc:docMk/>
          <pc:sldMk cId="3812085133" sldId="430"/>
        </pc:sldMkLst>
        <pc:spChg chg="mod">
          <ac:chgData name="Paul Pettersson" userId="0ef90f42-25be-4805-a0ca-edb025dcdc4f" providerId="ADAL" clId="{AD1A1AF1-1D6C-194E-AB3E-22E7F278CD6A}" dt="2021-10-29T13:14:39.246" v="53" actId="21"/>
          <ac:spMkLst>
            <pc:docMk/>
            <pc:sldMk cId="3812085133" sldId="430"/>
            <ac:spMk id="3" creationId="{2D83DD59-6E7B-5243-A731-92F9759E3C90}"/>
          </ac:spMkLst>
        </pc:spChg>
      </pc:sldChg>
      <pc:sldChg chg="modSp mod">
        <pc:chgData name="Paul Pettersson" userId="0ef90f42-25be-4805-a0ca-edb025dcdc4f" providerId="ADAL" clId="{AD1A1AF1-1D6C-194E-AB3E-22E7F278CD6A}" dt="2021-10-29T13:19:09.535" v="57" actId="20577"/>
        <pc:sldMkLst>
          <pc:docMk/>
          <pc:sldMk cId="3536004404" sldId="511"/>
        </pc:sldMkLst>
        <pc:spChg chg="mod">
          <ac:chgData name="Paul Pettersson" userId="0ef90f42-25be-4805-a0ca-edb025dcdc4f" providerId="ADAL" clId="{AD1A1AF1-1D6C-194E-AB3E-22E7F278CD6A}" dt="2021-10-29T13:19:09.535" v="57" actId="20577"/>
          <ac:spMkLst>
            <pc:docMk/>
            <pc:sldMk cId="3536004404" sldId="511"/>
            <ac:spMk id="8" creationId="{1B9CC254-25F3-754D-8515-840E02ADFCEF}"/>
          </ac:spMkLst>
        </pc:spChg>
      </pc:sldChg>
      <pc:sldChg chg="modSp mod">
        <pc:chgData name="Paul Pettersson" userId="0ef90f42-25be-4805-a0ca-edb025dcdc4f" providerId="ADAL" clId="{AD1A1AF1-1D6C-194E-AB3E-22E7F278CD6A}" dt="2021-10-29T13:32:43.412" v="121" actId="20577"/>
        <pc:sldMkLst>
          <pc:docMk/>
          <pc:sldMk cId="2660294097" sldId="543"/>
        </pc:sldMkLst>
        <pc:spChg chg="mod">
          <ac:chgData name="Paul Pettersson" userId="0ef90f42-25be-4805-a0ca-edb025dcdc4f" providerId="ADAL" clId="{AD1A1AF1-1D6C-194E-AB3E-22E7F278CD6A}" dt="2021-10-29T13:32:43.412" v="121" actId="20577"/>
          <ac:spMkLst>
            <pc:docMk/>
            <pc:sldMk cId="2660294097" sldId="543"/>
            <ac:spMk id="2" creationId="{00000000-0000-0000-0000-000000000000}"/>
          </ac:spMkLst>
        </pc:spChg>
      </pc:sldChg>
      <pc:sldChg chg="modSp mod modNotesTx">
        <pc:chgData name="Paul Pettersson" userId="0ef90f42-25be-4805-a0ca-edb025dcdc4f" providerId="ADAL" clId="{AD1A1AF1-1D6C-194E-AB3E-22E7F278CD6A}" dt="2021-10-29T13:32:53.348" v="125" actId="20577"/>
        <pc:sldMkLst>
          <pc:docMk/>
          <pc:sldMk cId="2138921659" sldId="544"/>
        </pc:sldMkLst>
        <pc:spChg chg="mod">
          <ac:chgData name="Paul Pettersson" userId="0ef90f42-25be-4805-a0ca-edb025dcdc4f" providerId="ADAL" clId="{AD1A1AF1-1D6C-194E-AB3E-22E7F278CD6A}" dt="2021-10-29T13:32:53.348" v="125" actId="20577"/>
          <ac:spMkLst>
            <pc:docMk/>
            <pc:sldMk cId="2138921659" sldId="544"/>
            <ac:spMk id="2" creationId="{00000000-0000-0000-0000-000000000000}"/>
          </ac:spMkLst>
        </pc:spChg>
      </pc:sldChg>
      <pc:sldChg chg="modSp mod">
        <pc:chgData name="Paul Pettersson" userId="0ef90f42-25be-4805-a0ca-edb025dcdc4f" providerId="ADAL" clId="{AD1A1AF1-1D6C-194E-AB3E-22E7F278CD6A}" dt="2021-10-29T13:33:10.204" v="129" actId="20577"/>
        <pc:sldMkLst>
          <pc:docMk/>
          <pc:sldMk cId="2505746939" sldId="545"/>
        </pc:sldMkLst>
        <pc:spChg chg="mod">
          <ac:chgData name="Paul Pettersson" userId="0ef90f42-25be-4805-a0ca-edb025dcdc4f" providerId="ADAL" clId="{AD1A1AF1-1D6C-194E-AB3E-22E7F278CD6A}" dt="2021-10-29T13:33:10.204" v="129" actId="20577"/>
          <ac:spMkLst>
            <pc:docMk/>
            <pc:sldMk cId="2505746939" sldId="545"/>
            <ac:spMk id="2" creationId="{00000000-0000-0000-0000-000000000000}"/>
          </ac:spMkLst>
        </pc:spChg>
      </pc:sldChg>
      <pc:sldChg chg="modSp mod">
        <pc:chgData name="Paul Pettersson" userId="0ef90f42-25be-4805-a0ca-edb025dcdc4f" providerId="ADAL" clId="{AD1A1AF1-1D6C-194E-AB3E-22E7F278CD6A}" dt="2021-10-29T13:15:21.885" v="56" actId="14100"/>
        <pc:sldMkLst>
          <pc:docMk/>
          <pc:sldMk cId="1059932050" sldId="560"/>
        </pc:sldMkLst>
        <pc:picChg chg="mod">
          <ac:chgData name="Paul Pettersson" userId="0ef90f42-25be-4805-a0ca-edb025dcdc4f" providerId="ADAL" clId="{AD1A1AF1-1D6C-194E-AB3E-22E7F278CD6A}" dt="2021-10-29T13:15:21.885" v="56" actId="14100"/>
          <ac:picMkLst>
            <pc:docMk/>
            <pc:sldMk cId="1059932050" sldId="560"/>
            <ac:picMk id="10" creationId="{A5F504A2-D7D6-4ECD-A27B-177095B50777}"/>
          </ac:picMkLst>
        </pc:picChg>
      </pc:sldChg>
    </pc:docChg>
  </pc:docChgLst>
  <pc:docChgLst>
    <pc:chgData name="Paul Pettersson" userId="0ef90f42-25be-4805-a0ca-edb025dcdc4f" providerId="ADAL" clId="{B30D550A-F941-F64E-B84E-E214BE8FBD9B}"/>
    <pc:docChg chg="undo custSel addSld delSld modSld sldOrd">
      <pc:chgData name="Paul Pettersson" userId="0ef90f42-25be-4805-a0ca-edb025dcdc4f" providerId="ADAL" clId="{B30D550A-F941-F64E-B84E-E214BE8FBD9B}" dt="2021-11-12T14:00:00.877" v="330" actId="20577"/>
      <pc:docMkLst>
        <pc:docMk/>
      </pc:docMkLst>
      <pc:sldChg chg="modNotesTx">
        <pc:chgData name="Paul Pettersson" userId="0ef90f42-25be-4805-a0ca-edb025dcdc4f" providerId="ADAL" clId="{B30D550A-F941-F64E-B84E-E214BE8FBD9B}" dt="2021-11-11T19:11:11.386" v="45" actId="20577"/>
        <pc:sldMkLst>
          <pc:docMk/>
          <pc:sldMk cId="3812085133" sldId="430"/>
        </pc:sldMkLst>
      </pc:sldChg>
      <pc:sldChg chg="modSp mod">
        <pc:chgData name="Paul Pettersson" userId="0ef90f42-25be-4805-a0ca-edb025dcdc4f" providerId="ADAL" clId="{B30D550A-F941-F64E-B84E-E214BE8FBD9B}" dt="2021-11-11T19:38:11.630" v="223" actId="1036"/>
        <pc:sldMkLst>
          <pc:docMk/>
          <pc:sldMk cId="1328775659" sldId="502"/>
        </pc:sldMkLst>
        <pc:picChg chg="mod">
          <ac:chgData name="Paul Pettersson" userId="0ef90f42-25be-4805-a0ca-edb025dcdc4f" providerId="ADAL" clId="{B30D550A-F941-F64E-B84E-E214BE8FBD9B}" dt="2021-11-11T19:38:11.630" v="223" actId="1036"/>
          <ac:picMkLst>
            <pc:docMk/>
            <pc:sldMk cId="1328775659" sldId="502"/>
            <ac:picMk id="7" creationId="{AA2494C6-0C74-4D3E-9E2F-4895C14CEEC6}"/>
          </ac:picMkLst>
        </pc:picChg>
      </pc:sldChg>
      <pc:sldChg chg="addSp delSp modSp del mod">
        <pc:chgData name="Paul Pettersson" userId="0ef90f42-25be-4805-a0ca-edb025dcdc4f" providerId="ADAL" clId="{B30D550A-F941-F64E-B84E-E214BE8FBD9B}" dt="2021-11-11T19:19:07.807" v="68" actId="2696"/>
        <pc:sldMkLst>
          <pc:docMk/>
          <pc:sldMk cId="4169692889" sldId="527"/>
        </pc:sldMkLst>
        <pc:picChg chg="add del mod">
          <ac:chgData name="Paul Pettersson" userId="0ef90f42-25be-4805-a0ca-edb025dcdc4f" providerId="ADAL" clId="{B30D550A-F941-F64E-B84E-E214BE8FBD9B}" dt="2021-11-11T19:15:28.990" v="47"/>
          <ac:picMkLst>
            <pc:docMk/>
            <pc:sldMk cId="4169692889" sldId="527"/>
            <ac:picMk id="6" creationId="{18A97CAA-9CB0-B04C-B006-EC506325DA79}"/>
          </ac:picMkLst>
        </pc:picChg>
        <pc:picChg chg="mod">
          <ac:chgData name="Paul Pettersson" userId="0ef90f42-25be-4805-a0ca-edb025dcdc4f" providerId="ADAL" clId="{B30D550A-F941-F64E-B84E-E214BE8FBD9B}" dt="2021-11-11T19:18:29.049" v="65" actId="14100"/>
          <ac:picMkLst>
            <pc:docMk/>
            <pc:sldMk cId="4169692889" sldId="527"/>
            <ac:picMk id="8" creationId="{00000000-0000-0000-0000-000000000000}"/>
          </ac:picMkLst>
        </pc:picChg>
      </pc:sldChg>
      <pc:sldChg chg="del">
        <pc:chgData name="Paul Pettersson" userId="0ef90f42-25be-4805-a0ca-edb025dcdc4f" providerId="ADAL" clId="{B30D550A-F941-F64E-B84E-E214BE8FBD9B}" dt="2021-11-11T19:20:52.129" v="84" actId="2696"/>
        <pc:sldMkLst>
          <pc:docMk/>
          <pc:sldMk cId="1317875565" sldId="528"/>
        </pc:sldMkLst>
      </pc:sldChg>
      <pc:sldChg chg="del">
        <pc:chgData name="Paul Pettersson" userId="0ef90f42-25be-4805-a0ca-edb025dcdc4f" providerId="ADAL" clId="{B30D550A-F941-F64E-B84E-E214BE8FBD9B}" dt="2021-11-11T19:27:20.846" v="113" actId="2696"/>
        <pc:sldMkLst>
          <pc:docMk/>
          <pc:sldMk cId="3962320893" sldId="529"/>
        </pc:sldMkLst>
      </pc:sldChg>
      <pc:sldChg chg="modSp del mod">
        <pc:chgData name="Paul Pettersson" userId="0ef90f42-25be-4805-a0ca-edb025dcdc4f" providerId="ADAL" clId="{B30D550A-F941-F64E-B84E-E214BE8FBD9B}" dt="2021-11-11T19:32:32.653" v="143" actId="2696"/>
        <pc:sldMkLst>
          <pc:docMk/>
          <pc:sldMk cId="752843795" sldId="530"/>
        </pc:sldMkLst>
        <pc:picChg chg="mod">
          <ac:chgData name="Paul Pettersson" userId="0ef90f42-25be-4805-a0ca-edb025dcdc4f" providerId="ADAL" clId="{B30D550A-F941-F64E-B84E-E214BE8FBD9B}" dt="2021-11-11T19:31:40.783" v="132" actId="1038"/>
          <ac:picMkLst>
            <pc:docMk/>
            <pc:sldMk cId="752843795" sldId="530"/>
            <ac:picMk id="4" creationId="{00000000-0000-0000-0000-000000000000}"/>
          </ac:picMkLst>
        </pc:picChg>
      </pc:sldChg>
      <pc:sldChg chg="add del">
        <pc:chgData name="Paul Pettersson" userId="0ef90f42-25be-4805-a0ca-edb025dcdc4f" providerId="ADAL" clId="{B30D550A-F941-F64E-B84E-E214BE8FBD9B}" dt="2021-11-11T19:42:29.059" v="230" actId="2696"/>
        <pc:sldMkLst>
          <pc:docMk/>
          <pc:sldMk cId="64082785" sldId="558"/>
        </pc:sldMkLst>
      </pc:sldChg>
      <pc:sldChg chg="addSp delSp modSp del mod">
        <pc:chgData name="Paul Pettersson" userId="0ef90f42-25be-4805-a0ca-edb025dcdc4f" providerId="ADAL" clId="{B30D550A-F941-F64E-B84E-E214BE8FBD9B}" dt="2021-11-11T19:33:17.939" v="156" actId="2696"/>
        <pc:sldMkLst>
          <pc:docMk/>
          <pc:sldMk cId="156838348" sldId="558"/>
        </pc:sldMkLst>
        <pc:picChg chg="del">
          <ac:chgData name="Paul Pettersson" userId="0ef90f42-25be-4805-a0ca-edb025dcdc4f" providerId="ADAL" clId="{B30D550A-F941-F64E-B84E-E214BE8FBD9B}" dt="2021-11-11T19:33:03.694" v="144" actId="478"/>
          <ac:picMkLst>
            <pc:docMk/>
            <pc:sldMk cId="156838348" sldId="558"/>
            <ac:picMk id="3" creationId="{7DC0A0B9-9BBD-4EC5-9B05-AFB85522E00D}"/>
          </ac:picMkLst>
        </pc:picChg>
        <pc:picChg chg="add mod">
          <ac:chgData name="Paul Pettersson" userId="0ef90f42-25be-4805-a0ca-edb025dcdc4f" providerId="ADAL" clId="{B30D550A-F941-F64E-B84E-E214BE8FBD9B}" dt="2021-11-11T19:33:11.619" v="155" actId="1036"/>
          <ac:picMkLst>
            <pc:docMk/>
            <pc:sldMk cId="156838348" sldId="558"/>
            <ac:picMk id="4" creationId="{FD6E5C1F-E542-9E40-9328-2D0B2F9F420D}"/>
          </ac:picMkLst>
        </pc:picChg>
      </pc:sldChg>
      <pc:sldChg chg="modSp add del mod modNotesTx">
        <pc:chgData name="Paul Pettersson" userId="0ef90f42-25be-4805-a0ca-edb025dcdc4f" providerId="ADAL" clId="{B30D550A-F941-F64E-B84E-E214BE8FBD9B}" dt="2021-11-12T13:57:00.446" v="274" actId="2696"/>
        <pc:sldMkLst>
          <pc:docMk/>
          <pc:sldMk cId="833962882" sldId="558"/>
        </pc:sldMkLst>
        <pc:picChg chg="mod">
          <ac:chgData name="Paul Pettersson" userId="0ef90f42-25be-4805-a0ca-edb025dcdc4f" providerId="ADAL" clId="{B30D550A-F941-F64E-B84E-E214BE8FBD9B}" dt="2021-11-12T13:52:34.935" v="241" actId="14100"/>
          <ac:picMkLst>
            <pc:docMk/>
            <pc:sldMk cId="833962882" sldId="558"/>
            <ac:picMk id="4" creationId="{FD6E5C1F-E542-9E40-9328-2D0B2F9F420D}"/>
          </ac:picMkLst>
        </pc:picChg>
      </pc:sldChg>
      <pc:sldChg chg="addSp delSp modSp add del mod ord modShow modNotesTx">
        <pc:chgData name="Paul Pettersson" userId="0ef90f42-25be-4805-a0ca-edb025dcdc4f" providerId="ADAL" clId="{B30D550A-F941-F64E-B84E-E214BE8FBD9B}" dt="2021-11-11T19:41:21.016" v="228" actId="2696"/>
        <pc:sldMkLst>
          <pc:docMk/>
          <pc:sldMk cId="1254253088" sldId="558"/>
        </pc:sldMkLst>
        <pc:spChg chg="mod">
          <ac:chgData name="Paul Pettersson" userId="0ef90f42-25be-4805-a0ca-edb025dcdc4f" providerId="ADAL" clId="{B30D550A-F941-F64E-B84E-E214BE8FBD9B}" dt="2021-11-11T19:35:58.300" v="192" actId="20577"/>
          <ac:spMkLst>
            <pc:docMk/>
            <pc:sldMk cId="1254253088" sldId="558"/>
            <ac:spMk id="6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36:02.404" v="193" actId="478"/>
          <ac:spMkLst>
            <pc:docMk/>
            <pc:sldMk cId="1254253088" sldId="558"/>
            <ac:spMk id="7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36:08.974" v="195" actId="478"/>
          <ac:spMkLst>
            <pc:docMk/>
            <pc:sldMk cId="1254253088" sldId="558"/>
            <ac:spMk id="8" creationId="{8EA00BFF-3303-4447-A772-B7DE6CFCCEB1}"/>
          </ac:spMkLst>
        </pc:spChg>
        <pc:spChg chg="del">
          <ac:chgData name="Paul Pettersson" userId="0ef90f42-25be-4805-a0ca-edb025dcdc4f" providerId="ADAL" clId="{B30D550A-F941-F64E-B84E-E214BE8FBD9B}" dt="2021-11-11T19:36:04.798" v="194" actId="478"/>
          <ac:spMkLst>
            <pc:docMk/>
            <pc:sldMk cId="1254253088" sldId="558"/>
            <ac:spMk id="9" creationId="{B3E7D6E3-7339-4EBF-8AFF-7347A2B47A22}"/>
          </ac:spMkLst>
        </pc:spChg>
        <pc:spChg chg="add mod">
          <ac:chgData name="Paul Pettersson" userId="0ef90f42-25be-4805-a0ca-edb025dcdc4f" providerId="ADAL" clId="{B30D550A-F941-F64E-B84E-E214BE8FBD9B}" dt="2021-11-11T19:36:24.266" v="196"/>
          <ac:spMkLst>
            <pc:docMk/>
            <pc:sldMk cId="1254253088" sldId="558"/>
            <ac:spMk id="10" creationId="{8587A6F5-2A65-CE42-96FC-E5A5B7C52CD4}"/>
          </ac:spMkLst>
        </pc:spChg>
        <pc:spChg chg="add mod">
          <ac:chgData name="Paul Pettersson" userId="0ef90f42-25be-4805-a0ca-edb025dcdc4f" providerId="ADAL" clId="{B30D550A-F941-F64E-B84E-E214BE8FBD9B}" dt="2021-11-11T19:36:52.015" v="201" actId="1035"/>
          <ac:spMkLst>
            <pc:docMk/>
            <pc:sldMk cId="1254253088" sldId="558"/>
            <ac:spMk id="11" creationId="{13E87CC7-BC22-094F-B638-0C5DE1CFCF56}"/>
          </ac:spMkLst>
        </pc:spChg>
        <pc:picChg chg="mod">
          <ac:chgData name="Paul Pettersson" userId="0ef90f42-25be-4805-a0ca-edb025dcdc4f" providerId="ADAL" clId="{B30D550A-F941-F64E-B84E-E214BE8FBD9B}" dt="2021-11-11T19:38:21.257" v="226" actId="1038"/>
          <ac:picMkLst>
            <pc:docMk/>
            <pc:sldMk cId="1254253088" sldId="558"/>
            <ac:picMk id="4" creationId="{FD6E5C1F-E542-9E40-9328-2D0B2F9F420D}"/>
          </ac:picMkLst>
        </pc:picChg>
      </pc:sldChg>
      <pc:sldChg chg="add del">
        <pc:chgData name="Paul Pettersson" userId="0ef90f42-25be-4805-a0ca-edb025dcdc4f" providerId="ADAL" clId="{B30D550A-F941-F64E-B84E-E214BE8FBD9B}" dt="2021-11-11T19:33:37.489" v="158" actId="2696"/>
        <pc:sldMkLst>
          <pc:docMk/>
          <pc:sldMk cId="1714659647" sldId="558"/>
        </pc:sldMkLst>
      </pc:sldChg>
      <pc:sldChg chg="add modNotesTx">
        <pc:chgData name="Paul Pettersson" userId="0ef90f42-25be-4805-a0ca-edb025dcdc4f" providerId="ADAL" clId="{B30D550A-F941-F64E-B84E-E214BE8FBD9B}" dt="2021-11-12T13:58:26.994" v="295" actId="20577"/>
        <pc:sldMkLst>
          <pc:docMk/>
          <pc:sldMk cId="1803992359" sldId="558"/>
        </pc:sldMkLst>
      </pc:sldChg>
      <pc:sldChg chg="addSp delSp modSp add mod">
        <pc:chgData name="Paul Pettersson" userId="0ef90f42-25be-4805-a0ca-edb025dcdc4f" providerId="ADAL" clId="{B30D550A-F941-F64E-B84E-E214BE8FBD9B}" dt="2021-11-11T19:18:53.569" v="67" actId="478"/>
        <pc:sldMkLst>
          <pc:docMk/>
          <pc:sldMk cId="1293811464" sldId="561"/>
        </pc:sldMkLst>
        <pc:spChg chg="del">
          <ac:chgData name="Paul Pettersson" userId="0ef90f42-25be-4805-a0ca-edb025dcdc4f" providerId="ADAL" clId="{B30D550A-F941-F64E-B84E-E214BE8FBD9B}" dt="2021-11-11T19:18:53.569" v="67" actId="478"/>
          <ac:spMkLst>
            <pc:docMk/>
            <pc:sldMk cId="1293811464" sldId="561"/>
            <ac:spMk id="7" creationId="{9BE9E2F0-534F-434A-A59B-DDEC72C65598}"/>
          </ac:spMkLst>
        </pc:spChg>
        <pc:picChg chg="add mod">
          <ac:chgData name="Paul Pettersson" userId="0ef90f42-25be-4805-a0ca-edb025dcdc4f" providerId="ADAL" clId="{B30D550A-F941-F64E-B84E-E214BE8FBD9B}" dt="2021-11-11T19:18:43.530" v="66" actId="14100"/>
          <ac:picMkLst>
            <pc:docMk/>
            <pc:sldMk cId="1293811464" sldId="561"/>
            <ac:picMk id="4" creationId="{93E96B17-E139-D948-9CD5-693D8C7FED78}"/>
          </ac:picMkLst>
        </pc:picChg>
        <pc:picChg chg="del">
          <ac:chgData name="Paul Pettersson" userId="0ef90f42-25be-4805-a0ca-edb025dcdc4f" providerId="ADAL" clId="{B30D550A-F941-F64E-B84E-E214BE8FBD9B}" dt="2021-11-11T19:15:37.268" v="49" actId="478"/>
          <ac:picMkLst>
            <pc:docMk/>
            <pc:sldMk cId="1293811464" sldId="561"/>
            <ac:picMk id="8" creationId="{00000000-0000-0000-0000-000000000000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1T19:21:03.464" v="85" actId="14100"/>
        <pc:sldMkLst>
          <pc:docMk/>
          <pc:sldMk cId="27747680" sldId="562"/>
        </pc:sldMkLst>
        <pc:spChg chg="del">
          <ac:chgData name="Paul Pettersson" userId="0ef90f42-25be-4805-a0ca-edb025dcdc4f" providerId="ADAL" clId="{B30D550A-F941-F64E-B84E-E214BE8FBD9B}" dt="2021-11-11T19:19:23.819" v="70" actId="478"/>
          <ac:spMkLst>
            <pc:docMk/>
            <pc:sldMk cId="27747680" sldId="562"/>
            <ac:spMk id="7" creationId="{822AC95E-7B6E-FA44-B242-00FF4778FE4A}"/>
          </ac:spMkLst>
        </pc:spChg>
        <pc:picChg chg="del">
          <ac:chgData name="Paul Pettersson" userId="0ef90f42-25be-4805-a0ca-edb025dcdc4f" providerId="ADAL" clId="{B30D550A-F941-F64E-B84E-E214BE8FBD9B}" dt="2021-11-11T19:19:35.851" v="71" actId="478"/>
          <ac:picMkLst>
            <pc:docMk/>
            <pc:sldMk cId="27747680" sldId="562"/>
            <ac:picMk id="4" creationId="{00000000-0000-0000-0000-000000000000}"/>
          </ac:picMkLst>
        </pc:picChg>
        <pc:picChg chg="add mod">
          <ac:chgData name="Paul Pettersson" userId="0ef90f42-25be-4805-a0ca-edb025dcdc4f" providerId="ADAL" clId="{B30D550A-F941-F64E-B84E-E214BE8FBD9B}" dt="2021-11-11T19:21:03.464" v="85" actId="14100"/>
          <ac:picMkLst>
            <pc:docMk/>
            <pc:sldMk cId="27747680" sldId="562"/>
            <ac:picMk id="6" creationId="{BBCD5CED-D12B-8A44-9E00-B34C44DB62CA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2T14:00:00.877" v="330" actId="20577"/>
        <pc:sldMkLst>
          <pc:docMk/>
          <pc:sldMk cId="633435218" sldId="563"/>
        </pc:sldMkLst>
        <pc:spChg chg="mod">
          <ac:chgData name="Paul Pettersson" userId="0ef90f42-25be-4805-a0ca-edb025dcdc4f" providerId="ADAL" clId="{B30D550A-F941-F64E-B84E-E214BE8FBD9B}" dt="2021-11-12T14:00:00.877" v="330" actId="20577"/>
          <ac:spMkLst>
            <pc:docMk/>
            <pc:sldMk cId="633435218" sldId="563"/>
            <ac:spMk id="2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21:21.690" v="87" actId="478"/>
          <ac:spMkLst>
            <pc:docMk/>
            <pc:sldMk cId="633435218" sldId="563"/>
            <ac:spMk id="8" creationId="{2FFE3C23-7F44-FA49-BFA1-03F06CC3DCD4}"/>
          </ac:spMkLst>
        </pc:spChg>
        <pc:picChg chg="add mod">
          <ac:chgData name="Paul Pettersson" userId="0ef90f42-25be-4805-a0ca-edb025dcdc4f" providerId="ADAL" clId="{B30D550A-F941-F64E-B84E-E214BE8FBD9B}" dt="2021-11-11T19:27:17.892" v="112" actId="14100"/>
          <ac:picMkLst>
            <pc:docMk/>
            <pc:sldMk cId="633435218" sldId="563"/>
            <ac:picMk id="4" creationId="{31DF6959-5D26-B441-BBB0-169F31042512}"/>
          </ac:picMkLst>
        </pc:picChg>
        <pc:picChg chg="del">
          <ac:chgData name="Paul Pettersson" userId="0ef90f42-25be-4805-a0ca-edb025dcdc4f" providerId="ADAL" clId="{B30D550A-F941-F64E-B84E-E214BE8FBD9B}" dt="2021-11-11T19:23:25.307" v="88" actId="478"/>
          <ac:picMkLst>
            <pc:docMk/>
            <pc:sldMk cId="633435218" sldId="563"/>
            <ac:picMk id="6" creationId="{00000000-0000-0000-0000-000000000000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1T19:32:20.139" v="142" actId="1035"/>
        <pc:sldMkLst>
          <pc:docMk/>
          <pc:sldMk cId="710947351" sldId="564"/>
        </pc:sldMkLst>
        <pc:spChg chg="mod">
          <ac:chgData name="Paul Pettersson" userId="0ef90f42-25be-4805-a0ca-edb025dcdc4f" providerId="ADAL" clId="{B30D550A-F941-F64E-B84E-E214BE8FBD9B}" dt="2021-11-11T19:32:08.247" v="141" actId="20577"/>
          <ac:spMkLst>
            <pc:docMk/>
            <pc:sldMk cId="710947351" sldId="564"/>
            <ac:spMk id="7" creationId="{7C593FB4-3D1E-1F47-895C-023776235DB7}"/>
          </ac:spMkLst>
        </pc:spChg>
        <pc:picChg chg="add mod">
          <ac:chgData name="Paul Pettersson" userId="0ef90f42-25be-4805-a0ca-edb025dcdc4f" providerId="ADAL" clId="{B30D550A-F941-F64E-B84E-E214BE8FBD9B}" dt="2021-11-11T19:32:20.139" v="142" actId="1035"/>
          <ac:picMkLst>
            <pc:docMk/>
            <pc:sldMk cId="710947351" sldId="564"/>
            <ac:picMk id="3" creationId="{65455428-064D-C844-9C2D-F9ED34DE4EDC}"/>
          </ac:picMkLst>
        </pc:picChg>
        <pc:picChg chg="del">
          <ac:chgData name="Paul Pettersson" userId="0ef90f42-25be-4805-a0ca-edb025dcdc4f" providerId="ADAL" clId="{B30D550A-F941-F64E-B84E-E214BE8FBD9B}" dt="2021-11-11T19:29:27.922" v="115" actId="478"/>
          <ac:picMkLst>
            <pc:docMk/>
            <pc:sldMk cId="710947351" sldId="564"/>
            <ac:picMk id="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j\Documents\Bibliometri%20V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j\Documents\Bibliometri%20V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j\Documents\Bibliometri%20V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tudenters%20r&#246;rlighet%20-%20examen%20p&#229;%20hemmapl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Medelcitering alla lärosäten</a:t>
            </a:r>
          </a:p>
          <a:p>
            <a:pPr>
              <a:defRPr/>
            </a:pPr>
            <a:r>
              <a:rPr lang="sv-SE" sz="1200" baseline="0"/>
              <a:t>Källa: VR:s fördelningsunderlag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Medelcitering!$D$37:$O$37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Medelcitering!$D$38:$O$38</c:f>
              <c:numCache>
                <c:formatCode>0.00</c:formatCode>
                <c:ptCount val="12"/>
                <c:pt idx="0">
                  <c:v>1.1100785861668196</c:v>
                </c:pt>
                <c:pt idx="1">
                  <c:v>1.1288573534694173</c:v>
                </c:pt>
                <c:pt idx="2">
                  <c:v>1.1297943678541071</c:v>
                </c:pt>
                <c:pt idx="3">
                  <c:v>1.1297943678541071</c:v>
                </c:pt>
                <c:pt idx="4">
                  <c:v>1.1414052163426183</c:v>
                </c:pt>
                <c:pt idx="5">
                  <c:v>1.1398026698397092</c:v>
                </c:pt>
                <c:pt idx="6">
                  <c:v>1.1312825744491575</c:v>
                </c:pt>
                <c:pt idx="7">
                  <c:v>1.1360661929473193</c:v>
                </c:pt>
                <c:pt idx="8">
                  <c:v>1.1496316590619369</c:v>
                </c:pt>
                <c:pt idx="9">
                  <c:v>1.143194739159495</c:v>
                </c:pt>
                <c:pt idx="10">
                  <c:v>1.13771</c:v>
                </c:pt>
                <c:pt idx="11">
                  <c:v>1.1173900000000001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9D-2F49-89E2-7C2556038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5373448"/>
        <c:axId val="865375744"/>
      </c:lineChart>
      <c:catAx>
        <c:axId val="86537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375744"/>
        <c:crosses val="autoZero"/>
        <c:auto val="1"/>
        <c:lblAlgn val="ctr"/>
        <c:lblOffset val="100"/>
        <c:noMultiLvlLbl val="0"/>
      </c:catAx>
      <c:valAx>
        <c:axId val="865375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37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civilingenjörsinriktningar</a:t>
            </a:r>
            <a:r>
              <a:rPr lang="en-US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Antal civilingenjörsinriktningar: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Sheet1!$B$56:$W$56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Sheet1!$B$57:$W$57</c:f>
              <c:numCache>
                <c:formatCode>General</c:formatCode>
                <c:ptCount val="22"/>
                <c:pt idx="0">
                  <c:v>15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28</c:v>
                </c:pt>
                <c:pt idx="7">
                  <c:v>29</c:v>
                </c:pt>
                <c:pt idx="8">
                  <c:v>33</c:v>
                </c:pt>
                <c:pt idx="9">
                  <c:v>34</c:v>
                </c:pt>
                <c:pt idx="10">
                  <c:v>38</c:v>
                </c:pt>
                <c:pt idx="11">
                  <c:v>40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46</c:v>
                </c:pt>
                <c:pt idx="16">
                  <c:v>47</c:v>
                </c:pt>
                <c:pt idx="17">
                  <c:v>46</c:v>
                </c:pt>
                <c:pt idx="18">
                  <c:v>48</c:v>
                </c:pt>
                <c:pt idx="19">
                  <c:v>49</c:v>
                </c:pt>
                <c:pt idx="20">
                  <c:v>46</c:v>
                </c:pt>
                <c:pt idx="2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721-B106-21F1313DD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308176"/>
        <c:axId val="498314736"/>
      </c:barChart>
      <c:catAx>
        <c:axId val="49830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314736"/>
        <c:crosses val="autoZero"/>
        <c:auto val="1"/>
        <c:lblAlgn val="ctr"/>
        <c:lblOffset val="100"/>
        <c:noMultiLvlLbl val="0"/>
      </c:catAx>
      <c:valAx>
        <c:axId val="49831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30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Andel av Sveriges publikationer som ingår i topp-10% högciterade.</a:t>
            </a:r>
          </a:p>
          <a:p>
            <a:pPr>
              <a:defRPr/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(världsgenomsnittet per definition 10%)</a:t>
            </a:r>
          </a:p>
          <a:p>
            <a:pPr>
              <a:defRPr/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Källa: VR:s forskningsbarometer 2019</a:t>
            </a:r>
          </a:p>
        </c:rich>
      </c:tx>
      <c:layout>
        <c:manualLayout>
          <c:xMode val="edge"/>
          <c:yMode val="edge"/>
          <c:x val="0.12507182353815546"/>
          <c:y val="3.7310008846222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Högciterade!$B$3:$D$3</c:f>
              <c:strCache>
                <c:ptCount val="3"/>
                <c:pt idx="0">
                  <c:v>2005-2007</c:v>
                </c:pt>
                <c:pt idx="1">
                  <c:v>2010-2012</c:v>
                </c:pt>
                <c:pt idx="2">
                  <c:v>2015-2017</c:v>
                </c:pt>
              </c:strCache>
            </c:strRef>
          </c:cat>
          <c:val>
            <c:numRef>
              <c:f>Högciterade!$B$4:$D$4</c:f>
              <c:numCache>
                <c:formatCode>0.00%</c:formatCode>
                <c:ptCount val="3"/>
                <c:pt idx="0">
                  <c:v>0.106</c:v>
                </c:pt>
                <c:pt idx="1">
                  <c:v>0.112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0-DA46-B084-69D651DA8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2037992"/>
        <c:axId val="962034384"/>
      </c:barChart>
      <c:catAx>
        <c:axId val="96203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2034384"/>
        <c:crosses val="autoZero"/>
        <c:auto val="1"/>
        <c:lblAlgn val="ctr"/>
        <c:lblOffset val="100"/>
        <c:noMultiLvlLbl val="0"/>
      </c:catAx>
      <c:valAx>
        <c:axId val="962034384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2037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3200" b="0" i="0" u="none" strike="noStrike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Medelciteringar per lärosätestyp</a:t>
            </a:r>
          </a:p>
        </c:rich>
      </c:tx>
      <c:layout>
        <c:manualLayout>
          <c:xMode val="edge"/>
          <c:yMode val="edge"/>
          <c:x val="0.23713580115850871"/>
          <c:y val="1.9003146554473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1896004654027205E-2"/>
          <c:y val="0.16692487379086401"/>
          <c:w val="0.7029118278428379"/>
          <c:h val="0.74135707529604045"/>
        </c:manualLayout>
      </c:layout>
      <c:lineChart>
        <c:grouping val="standard"/>
        <c:varyColors val="0"/>
        <c:ser>
          <c:idx val="0"/>
          <c:order val="0"/>
          <c:tx>
            <c:strRef>
              <c:f>Medelcitering!$A$40</c:f>
              <c:strCache>
                <c:ptCount val="1"/>
                <c:pt idx="0">
                  <c:v>Högskolor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Medelcitering!$D$5:$O$5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Medelcitering!$D$40:$O$40</c:f>
              <c:numCache>
                <c:formatCode>General</c:formatCode>
                <c:ptCount val="12"/>
                <c:pt idx="0">
                  <c:v>0.85065734204377152</c:v>
                </c:pt>
                <c:pt idx="1">
                  <c:v>0.91781627875907201</c:v>
                </c:pt>
                <c:pt idx="2">
                  <c:v>0.81040981927697298</c:v>
                </c:pt>
                <c:pt idx="3">
                  <c:v>0.9287214779001961</c:v>
                </c:pt>
                <c:pt idx="4">
                  <c:v>0.88742425292264115</c:v>
                </c:pt>
                <c:pt idx="5">
                  <c:v>0.83227495097088744</c:v>
                </c:pt>
                <c:pt idx="6">
                  <c:v>0.86442867989767225</c:v>
                </c:pt>
                <c:pt idx="7">
                  <c:v>0.75471629277533792</c:v>
                </c:pt>
                <c:pt idx="8">
                  <c:v>0.79065843288641557</c:v>
                </c:pt>
                <c:pt idx="9">
                  <c:v>0.84147392189947834</c:v>
                </c:pt>
                <c:pt idx="10">
                  <c:v>0.89121533333333336</c:v>
                </c:pt>
                <c:pt idx="11">
                  <c:v>0.87030974999999999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49-8C4D-91D6-1F15A161E852}"/>
            </c:ext>
          </c:extLst>
        </c:ser>
        <c:ser>
          <c:idx val="1"/>
          <c:order val="1"/>
          <c:tx>
            <c:strRef>
              <c:f>Medelcitering!$A$41</c:f>
              <c:strCache>
                <c:ptCount val="1"/>
                <c:pt idx="0">
                  <c:v>Specialhögskolor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Medelcitering!$D$5:$O$5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Medelcitering!$D$41:$O$41</c:f>
              <c:numCache>
                <c:formatCode>General</c:formatCode>
                <c:ptCount val="12"/>
                <c:pt idx="0">
                  <c:v>1.1316910186869462</c:v>
                </c:pt>
                <c:pt idx="1">
                  <c:v>1.2005978155147015</c:v>
                </c:pt>
                <c:pt idx="2">
                  <c:v>1.1781711345196484</c:v>
                </c:pt>
                <c:pt idx="3">
                  <c:v>1.102872034659224</c:v>
                </c:pt>
                <c:pt idx="4">
                  <c:v>1.0991435786245511</c:v>
                </c:pt>
                <c:pt idx="5">
                  <c:v>1.1042656002217746</c:v>
                </c:pt>
                <c:pt idx="6">
                  <c:v>1.260076894006007</c:v>
                </c:pt>
                <c:pt idx="7">
                  <c:v>1.2359353629575744</c:v>
                </c:pt>
                <c:pt idx="8">
                  <c:v>1.1789864934140515</c:v>
                </c:pt>
                <c:pt idx="9">
                  <c:v>1.1698092097042607</c:v>
                </c:pt>
                <c:pt idx="10">
                  <c:v>1.151071</c:v>
                </c:pt>
                <c:pt idx="11">
                  <c:v>1.1209292000000002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49-8C4D-91D6-1F15A161E852}"/>
            </c:ext>
          </c:extLst>
        </c:ser>
        <c:ser>
          <c:idx val="2"/>
          <c:order val="2"/>
          <c:tx>
            <c:strRef>
              <c:f>Medelcitering!$A$42</c:f>
              <c:strCache>
                <c:ptCount val="1"/>
                <c:pt idx="0">
                  <c:v>Gamla universitet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Medelcitering!$D$5:$O$5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Medelcitering!$D$42:$O$42</c:f>
              <c:numCache>
                <c:formatCode>General</c:formatCode>
                <c:ptCount val="12"/>
                <c:pt idx="0">
                  <c:v>1.1162211194749447</c:v>
                </c:pt>
                <c:pt idx="1">
                  <c:v>1.1332571091465804</c:v>
                </c:pt>
                <c:pt idx="2">
                  <c:v>1.1360898125938819</c:v>
                </c:pt>
                <c:pt idx="3">
                  <c:v>1.1473567184619404</c:v>
                </c:pt>
                <c:pt idx="4">
                  <c:v>1.1564875832742454</c:v>
                </c:pt>
                <c:pt idx="5">
                  <c:v>1.1547216230511979</c:v>
                </c:pt>
                <c:pt idx="6">
                  <c:v>1.1362170275183703</c:v>
                </c:pt>
                <c:pt idx="7">
                  <c:v>1.1417076772670316</c:v>
                </c:pt>
                <c:pt idx="8">
                  <c:v>1.1560183992264084</c:v>
                </c:pt>
                <c:pt idx="9">
                  <c:v>1.1403404092468448</c:v>
                </c:pt>
                <c:pt idx="10">
                  <c:v>1.1464083333333333</c:v>
                </c:pt>
                <c:pt idx="11">
                  <c:v>1.126085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49-8C4D-91D6-1F15A161E852}"/>
            </c:ext>
          </c:extLst>
        </c:ser>
        <c:ser>
          <c:idx val="3"/>
          <c:order val="3"/>
          <c:tx>
            <c:strRef>
              <c:f>Medelcitering!$A$43</c:f>
              <c:strCache>
                <c:ptCount val="1"/>
                <c:pt idx="0">
                  <c:v>Nya universitet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Medelcitering!$D$5:$O$5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Medelcitering!$D$43:$O$43</c:f>
              <c:numCache>
                <c:formatCode>General</c:formatCode>
                <c:ptCount val="12"/>
                <c:pt idx="0">
                  <c:v>0.79392618834890882</c:v>
                </c:pt>
                <c:pt idx="1">
                  <c:v>0.84143289707136815</c:v>
                </c:pt>
                <c:pt idx="2">
                  <c:v>0.87843980008434908</c:v>
                </c:pt>
                <c:pt idx="3">
                  <c:v>0.85041467888185984</c:v>
                </c:pt>
                <c:pt idx="4">
                  <c:v>0.89264899542828824</c:v>
                </c:pt>
                <c:pt idx="5">
                  <c:v>0.92757328584992982</c:v>
                </c:pt>
                <c:pt idx="6">
                  <c:v>0.93779891557464545</c:v>
                </c:pt>
                <c:pt idx="7">
                  <c:v>0.93860563506601125</c:v>
                </c:pt>
                <c:pt idx="8">
                  <c:v>0.9317792642436622</c:v>
                </c:pt>
                <c:pt idx="9">
                  <c:v>0.9820533565309425</c:v>
                </c:pt>
                <c:pt idx="10">
                  <c:v>0.92481750000000007</c:v>
                </c:pt>
                <c:pt idx="11">
                  <c:v>0.95825550000000004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49-8C4D-91D6-1F15A161E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951328"/>
        <c:axId val="742951656"/>
      </c:lineChart>
      <c:catAx>
        <c:axId val="7429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2951656"/>
        <c:crosses val="autoZero"/>
        <c:auto val="1"/>
        <c:lblAlgn val="ctr"/>
        <c:lblOffset val="100"/>
        <c:noMultiLvlLbl val="0"/>
      </c:catAx>
      <c:valAx>
        <c:axId val="74295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29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Andel</a:t>
            </a:r>
            <a:r>
              <a:rPr lang="sv-SE" baseline="0"/>
              <a:t> studenter från länet som tar examen i länet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 län 2'!$A$1:$A$21</c:f>
              <c:strCache>
                <c:ptCount val="21"/>
                <c:pt idx="0">
                  <c:v>Blekinge län</c:v>
                </c:pt>
                <c:pt idx="1">
                  <c:v>Gotlands län</c:v>
                </c:pt>
                <c:pt idx="2">
                  <c:v>Hallands län</c:v>
                </c:pt>
                <c:pt idx="3">
                  <c:v>Södermanlands län</c:v>
                </c:pt>
                <c:pt idx="4">
                  <c:v>Dalarnas län</c:v>
                </c:pt>
                <c:pt idx="5">
                  <c:v>Jönköpings län</c:v>
                </c:pt>
                <c:pt idx="6">
                  <c:v>Västernorrlands län</c:v>
                </c:pt>
                <c:pt idx="7">
                  <c:v>Gävleborgs län</c:v>
                </c:pt>
                <c:pt idx="8">
                  <c:v>Västmanlands län</c:v>
                </c:pt>
                <c:pt idx="9">
                  <c:v>Jämtlands län</c:v>
                </c:pt>
                <c:pt idx="10">
                  <c:v>Norrbottens län</c:v>
                </c:pt>
                <c:pt idx="11">
                  <c:v>Kalmar län</c:v>
                </c:pt>
                <c:pt idx="12">
                  <c:v>Kronobergs län</c:v>
                </c:pt>
                <c:pt idx="13">
                  <c:v>Östergötlands län</c:v>
                </c:pt>
                <c:pt idx="14">
                  <c:v>Örebro län</c:v>
                </c:pt>
                <c:pt idx="15">
                  <c:v>Värmlands län</c:v>
                </c:pt>
                <c:pt idx="16">
                  <c:v>Uppsala län</c:v>
                </c:pt>
                <c:pt idx="17">
                  <c:v>Västra Götalands län</c:v>
                </c:pt>
                <c:pt idx="18">
                  <c:v>Stockholms län</c:v>
                </c:pt>
                <c:pt idx="19">
                  <c:v>Västerbottens län</c:v>
                </c:pt>
                <c:pt idx="20">
                  <c:v>Skåne län</c:v>
                </c:pt>
              </c:strCache>
            </c:strRef>
          </c:cat>
          <c:val>
            <c:numRef>
              <c:f>'Per län 2'!$B$1:$B$21</c:f>
              <c:numCache>
                <c:formatCode>0.0%</c:formatCode>
                <c:ptCount val="21"/>
                <c:pt idx="0">
                  <c:v>0.20473594547902199</c:v>
                </c:pt>
                <c:pt idx="1">
                  <c:v>0.26970319061494424</c:v>
                </c:pt>
                <c:pt idx="2">
                  <c:v>0.28656074669021148</c:v>
                </c:pt>
                <c:pt idx="3">
                  <c:v>0.28688342549773799</c:v>
                </c:pt>
                <c:pt idx="4">
                  <c:v>0.36278610012150347</c:v>
                </c:pt>
                <c:pt idx="5">
                  <c:v>0.36645306899847374</c:v>
                </c:pt>
                <c:pt idx="6">
                  <c:v>0.37934663083825204</c:v>
                </c:pt>
                <c:pt idx="7">
                  <c:v>0.38680338263597969</c:v>
                </c:pt>
                <c:pt idx="8">
                  <c:v>0.40097888840867746</c:v>
                </c:pt>
                <c:pt idx="9">
                  <c:v>0.42907373248304298</c:v>
                </c:pt>
                <c:pt idx="10">
                  <c:v>0.44767614097385727</c:v>
                </c:pt>
                <c:pt idx="11">
                  <c:v>0.44884146662671048</c:v>
                </c:pt>
                <c:pt idx="12">
                  <c:v>0.49091550807113199</c:v>
                </c:pt>
                <c:pt idx="13">
                  <c:v>0.53281105871021972</c:v>
                </c:pt>
                <c:pt idx="14">
                  <c:v>0.57130520494331027</c:v>
                </c:pt>
                <c:pt idx="15">
                  <c:v>0.58316500122590276</c:v>
                </c:pt>
                <c:pt idx="16">
                  <c:v>0.6667939137636395</c:v>
                </c:pt>
                <c:pt idx="17">
                  <c:v>0.66997955163895206</c:v>
                </c:pt>
                <c:pt idx="18">
                  <c:v>0.68030071577970253</c:v>
                </c:pt>
                <c:pt idx="19">
                  <c:v>0.71170238834787258</c:v>
                </c:pt>
                <c:pt idx="20">
                  <c:v>0.74950183766793721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1-49C7-B748-FF136D473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425576"/>
        <c:axId val="519424592"/>
      </c:barChart>
      <c:catAx>
        <c:axId val="519425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4592"/>
        <c:crosses val="autoZero"/>
        <c:auto val="1"/>
        <c:lblAlgn val="ctr"/>
        <c:lblOffset val="100"/>
        <c:noMultiLvlLbl val="0"/>
      </c:catAx>
      <c:valAx>
        <c:axId val="51942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Andel alumner som kommer från egna länet (nybörjare 2010-2013</a:t>
            </a:r>
            <a:r>
              <a:rPr lang="sv-SE" sz="24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 lärosäte 2'!$A$1:$A$31</c:f>
              <c:strCache>
                <c:ptCount val="31"/>
                <c:pt idx="0">
                  <c:v>Sveriges lantbruksuniversitet</c:v>
                </c:pt>
                <c:pt idx="1">
                  <c:v>Försvarshögskolan</c:v>
                </c:pt>
                <c:pt idx="2">
                  <c:v>Uppsala universitet</c:v>
                </c:pt>
                <c:pt idx="3">
                  <c:v>Blekinge tekniska högskola</c:v>
                </c:pt>
                <c:pt idx="4">
                  <c:v>Umeå universitet</c:v>
                </c:pt>
                <c:pt idx="5">
                  <c:v>Linköpings universitet</c:v>
                </c:pt>
                <c:pt idx="6">
                  <c:v>Högskolan i Halmstad</c:v>
                </c:pt>
                <c:pt idx="7">
                  <c:v>Linnéuniversitetet</c:v>
                </c:pt>
                <c:pt idx="8">
                  <c:v>Örebro universitet</c:v>
                </c:pt>
                <c:pt idx="9">
                  <c:v>Högskolan i Jönköping</c:v>
                </c:pt>
                <c:pt idx="10">
                  <c:v>Luleå tekniska universitet</c:v>
                </c:pt>
                <c:pt idx="11">
                  <c:v>Gymnastik- och idrottshögskolan</c:v>
                </c:pt>
                <c:pt idx="12">
                  <c:v>Högskolan i Gävle</c:v>
                </c:pt>
                <c:pt idx="13">
                  <c:v>Karlstads universitet</c:v>
                </c:pt>
                <c:pt idx="14">
                  <c:v>Mittuniversitetet</c:v>
                </c:pt>
                <c:pt idx="15">
                  <c:v>Handelshögskolan i Stockholm</c:v>
                </c:pt>
                <c:pt idx="16">
                  <c:v>Högskolan Dalarna</c:v>
                </c:pt>
                <c:pt idx="17">
                  <c:v>Chalmers tekniska högskola</c:v>
                </c:pt>
                <c:pt idx="18">
                  <c:v>Mälardalens högskola</c:v>
                </c:pt>
                <c:pt idx="19">
                  <c:v>Lunds universitet</c:v>
                </c:pt>
                <c:pt idx="20">
                  <c:v>Kungl. Tekniska högskolan</c:v>
                </c:pt>
                <c:pt idx="21">
                  <c:v>Högskolan i Skövde</c:v>
                </c:pt>
                <c:pt idx="22">
                  <c:v>Göteborgs universitet</c:v>
                </c:pt>
                <c:pt idx="23">
                  <c:v>Karolinska institutet</c:v>
                </c:pt>
                <c:pt idx="24">
                  <c:v>Högskolan Kristianstad</c:v>
                </c:pt>
                <c:pt idx="25">
                  <c:v>Högskolan i Borås</c:v>
                </c:pt>
                <c:pt idx="26">
                  <c:v>Malmö universitet</c:v>
                </c:pt>
                <c:pt idx="27">
                  <c:v>Stockholms konstnärliga högskola</c:v>
                </c:pt>
                <c:pt idx="28">
                  <c:v>Södertörns högskola</c:v>
                </c:pt>
                <c:pt idx="29">
                  <c:v>Stockholms universitet</c:v>
                </c:pt>
                <c:pt idx="30">
                  <c:v>Högskolan Väst</c:v>
                </c:pt>
              </c:strCache>
            </c:strRef>
          </c:cat>
          <c:val>
            <c:numRef>
              <c:f>'Per lärosäte 2'!$B$1:$B$31</c:f>
              <c:numCache>
                <c:formatCode>0.0%</c:formatCode>
                <c:ptCount val="31"/>
                <c:pt idx="0">
                  <c:v>7.2222906192675906E-2</c:v>
                </c:pt>
                <c:pt idx="1">
                  <c:v>0.2031723484848485</c:v>
                </c:pt>
                <c:pt idx="2">
                  <c:v>0.34498013493736124</c:v>
                </c:pt>
                <c:pt idx="3">
                  <c:v>0.3778248885543995</c:v>
                </c:pt>
                <c:pt idx="4">
                  <c:v>0.40828350869867674</c:v>
                </c:pt>
                <c:pt idx="5">
                  <c:v>0.42075865418505598</c:v>
                </c:pt>
                <c:pt idx="6">
                  <c:v>0.42122478240047351</c:v>
                </c:pt>
                <c:pt idx="7">
                  <c:v>0.45214448347844893</c:v>
                </c:pt>
                <c:pt idx="8">
                  <c:v>0.45605127316227201</c:v>
                </c:pt>
                <c:pt idx="9">
                  <c:v>0.47041293190187328</c:v>
                </c:pt>
                <c:pt idx="10">
                  <c:v>0.49195582631216644</c:v>
                </c:pt>
                <c:pt idx="11">
                  <c:v>0.49899993705347301</c:v>
                </c:pt>
                <c:pt idx="12">
                  <c:v>0.5099792788945835</c:v>
                </c:pt>
                <c:pt idx="13">
                  <c:v>0.52178565331416904</c:v>
                </c:pt>
                <c:pt idx="14">
                  <c:v>0.54940729252912202</c:v>
                </c:pt>
                <c:pt idx="15">
                  <c:v>0.55656380380343851</c:v>
                </c:pt>
                <c:pt idx="16">
                  <c:v>0.5815197217357605</c:v>
                </c:pt>
                <c:pt idx="17">
                  <c:v>0.58954476216840801</c:v>
                </c:pt>
                <c:pt idx="18">
                  <c:v>0.60001901031315397</c:v>
                </c:pt>
                <c:pt idx="19">
                  <c:v>0.60381453441500821</c:v>
                </c:pt>
                <c:pt idx="20">
                  <c:v>0.67196118262017601</c:v>
                </c:pt>
                <c:pt idx="21">
                  <c:v>0.6863306212236725</c:v>
                </c:pt>
                <c:pt idx="22">
                  <c:v>0.6866223781031785</c:v>
                </c:pt>
                <c:pt idx="23">
                  <c:v>0.72280471525326051</c:v>
                </c:pt>
                <c:pt idx="24">
                  <c:v>0.73096826024531825</c:v>
                </c:pt>
                <c:pt idx="25">
                  <c:v>0.74516414980171974</c:v>
                </c:pt>
                <c:pt idx="26">
                  <c:v>0.74662046271506444</c:v>
                </c:pt>
                <c:pt idx="27">
                  <c:v>0.74808918557062798</c:v>
                </c:pt>
                <c:pt idx="28">
                  <c:v>0.81005948013361617</c:v>
                </c:pt>
                <c:pt idx="29">
                  <c:v>0.82568744263018945</c:v>
                </c:pt>
                <c:pt idx="30">
                  <c:v>0.86302661863664842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4-433A-819F-97F8D05D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411800"/>
        <c:axId val="519420656"/>
      </c:barChart>
      <c:catAx>
        <c:axId val="51941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0656"/>
        <c:crosses val="autoZero"/>
        <c:auto val="1"/>
        <c:lblAlgn val="ctr"/>
        <c:lblOffset val="100"/>
        <c:noMultiLvlLbl val="0"/>
      </c:catAx>
      <c:valAx>
        <c:axId val="51942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1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År!$B$4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År!$C$4:$L$4</c:f>
              <c:numCache>
                <c:formatCode>General</c:formatCode>
                <c:ptCount val="10"/>
                <c:pt idx="0">
                  <c:v>110</c:v>
                </c:pt>
                <c:pt idx="1">
                  <c:v>99</c:v>
                </c:pt>
                <c:pt idx="2">
                  <c:v>113</c:v>
                </c:pt>
                <c:pt idx="3">
                  <c:v>147</c:v>
                </c:pt>
                <c:pt idx="4">
                  <c:v>208</c:v>
                </c:pt>
                <c:pt idx="5">
                  <c:v>370</c:v>
                </c:pt>
                <c:pt idx="6">
                  <c:v>583</c:v>
                </c:pt>
                <c:pt idx="7">
                  <c:v>774</c:v>
                </c:pt>
                <c:pt idx="8">
                  <c:v>879</c:v>
                </c:pt>
                <c:pt idx="9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4-48D8-9641-58E8497100BA}"/>
            </c:ext>
          </c:extLst>
        </c:ser>
        <c:ser>
          <c:idx val="1"/>
          <c:order val="1"/>
          <c:tx>
            <c:strRef>
              <c:f>År!$B$5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År!$C$5:$L$5</c:f>
              <c:numCache>
                <c:formatCode>General</c:formatCode>
                <c:ptCount val="10"/>
                <c:pt idx="0">
                  <c:v>172</c:v>
                </c:pt>
                <c:pt idx="1">
                  <c:v>207</c:v>
                </c:pt>
                <c:pt idx="2">
                  <c:v>217</c:v>
                </c:pt>
                <c:pt idx="3">
                  <c:v>317</c:v>
                </c:pt>
                <c:pt idx="4">
                  <c:v>413</c:v>
                </c:pt>
                <c:pt idx="5">
                  <c:v>555</c:v>
                </c:pt>
                <c:pt idx="6">
                  <c:v>688</c:v>
                </c:pt>
                <c:pt idx="7">
                  <c:v>827</c:v>
                </c:pt>
                <c:pt idx="8">
                  <c:v>839</c:v>
                </c:pt>
                <c:pt idx="9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4-48D8-9641-58E8497100BA}"/>
            </c:ext>
          </c:extLst>
        </c:ser>
        <c:ser>
          <c:idx val="2"/>
          <c:order val="2"/>
          <c:tx>
            <c:strRef>
              <c:f>År!$B$6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År!$C$6:$L$6</c:f>
              <c:numCache>
                <c:formatCode>General</c:formatCode>
                <c:ptCount val="10"/>
                <c:pt idx="0">
                  <c:v>37215</c:v>
                </c:pt>
                <c:pt idx="1">
                  <c:v>38553</c:v>
                </c:pt>
                <c:pt idx="2">
                  <c:v>40038</c:v>
                </c:pt>
                <c:pt idx="3">
                  <c:v>39961</c:v>
                </c:pt>
                <c:pt idx="4">
                  <c:v>41245</c:v>
                </c:pt>
                <c:pt idx="5">
                  <c:v>40477</c:v>
                </c:pt>
                <c:pt idx="6">
                  <c:v>39693</c:v>
                </c:pt>
                <c:pt idx="7">
                  <c:v>38778</c:v>
                </c:pt>
                <c:pt idx="8">
                  <c:v>39417</c:v>
                </c:pt>
                <c:pt idx="9">
                  <c:v>38736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4-48D8-9641-58E8497100BA}"/>
            </c:ext>
          </c:extLst>
        </c:ser>
        <c:ser>
          <c:idx val="3"/>
          <c:order val="3"/>
          <c:tx>
            <c:strRef>
              <c:f>År!$B$7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År!$C$7:$L$7</c:f>
              <c:numCache>
                <c:formatCode>General</c:formatCode>
                <c:ptCount val="10"/>
                <c:pt idx="0">
                  <c:v>13557</c:v>
                </c:pt>
                <c:pt idx="1">
                  <c:v>13930</c:v>
                </c:pt>
                <c:pt idx="2">
                  <c:v>14130</c:v>
                </c:pt>
                <c:pt idx="3">
                  <c:v>14055</c:v>
                </c:pt>
                <c:pt idx="4">
                  <c:v>13346</c:v>
                </c:pt>
                <c:pt idx="5">
                  <c:v>13182</c:v>
                </c:pt>
                <c:pt idx="6">
                  <c:v>12073</c:v>
                </c:pt>
                <c:pt idx="7">
                  <c:v>11791</c:v>
                </c:pt>
                <c:pt idx="8">
                  <c:v>11246</c:v>
                </c:pt>
                <c:pt idx="9">
                  <c:v>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4-48D8-9641-58E8497100BA}"/>
            </c:ext>
          </c:extLst>
        </c:ser>
        <c:ser>
          <c:idx val="4"/>
          <c:order val="4"/>
          <c:tx>
            <c:strRef>
              <c:f>År!$B$8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År!$C$8:$L$8</c:f>
              <c:numCache>
                <c:formatCode>General</c:formatCode>
                <c:ptCount val="10"/>
                <c:pt idx="0">
                  <c:v>641</c:v>
                </c:pt>
                <c:pt idx="1">
                  <c:v>745</c:v>
                </c:pt>
                <c:pt idx="2">
                  <c:v>850</c:v>
                </c:pt>
                <c:pt idx="3">
                  <c:v>835</c:v>
                </c:pt>
                <c:pt idx="4">
                  <c:v>1064</c:v>
                </c:pt>
                <c:pt idx="5">
                  <c:v>1282</c:v>
                </c:pt>
                <c:pt idx="6">
                  <c:v>1693</c:v>
                </c:pt>
                <c:pt idx="7">
                  <c:v>2335</c:v>
                </c:pt>
                <c:pt idx="8">
                  <c:v>2202</c:v>
                </c:pt>
                <c:pt idx="9">
                  <c:v>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4-48D8-9641-58E8497100BA}"/>
            </c:ext>
          </c:extLst>
        </c:ser>
        <c:ser>
          <c:idx val="5"/>
          <c:order val="5"/>
          <c:tx>
            <c:strRef>
              <c:f>År!$B$9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År!$C$9:$L$9</c:f>
              <c:numCache>
                <c:formatCode>General</c:formatCode>
                <c:ptCount val="10"/>
                <c:pt idx="0">
                  <c:v>43</c:v>
                </c:pt>
                <c:pt idx="1">
                  <c:v>32</c:v>
                </c:pt>
                <c:pt idx="2">
                  <c:v>49</c:v>
                </c:pt>
                <c:pt idx="3">
                  <c:v>49</c:v>
                </c:pt>
                <c:pt idx="4">
                  <c:v>58</c:v>
                </c:pt>
                <c:pt idx="5">
                  <c:v>79</c:v>
                </c:pt>
                <c:pt idx="6">
                  <c:v>172</c:v>
                </c:pt>
                <c:pt idx="7">
                  <c:v>262</c:v>
                </c:pt>
                <c:pt idx="8">
                  <c:v>297</c:v>
                </c:pt>
                <c:pt idx="9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D4-48D8-9641-58E8497100BA}"/>
            </c:ext>
          </c:extLst>
        </c:ser>
        <c:ser>
          <c:idx val="6"/>
          <c:order val="6"/>
          <c:tx>
            <c:strRef>
              <c:f>År!$B$10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År!$C$10:$L$10</c:f>
              <c:numCache>
                <c:formatCode>General</c:formatCode>
                <c:ptCount val="10"/>
                <c:pt idx="0">
                  <c:v>5012</c:v>
                </c:pt>
                <c:pt idx="1">
                  <c:v>5507</c:v>
                </c:pt>
                <c:pt idx="2">
                  <c:v>5999</c:v>
                </c:pt>
                <c:pt idx="3">
                  <c:v>7012</c:v>
                </c:pt>
                <c:pt idx="4">
                  <c:v>7314</c:v>
                </c:pt>
                <c:pt idx="5">
                  <c:v>7932</c:v>
                </c:pt>
                <c:pt idx="6">
                  <c:v>8336</c:v>
                </c:pt>
                <c:pt idx="7">
                  <c:v>8814</c:v>
                </c:pt>
                <c:pt idx="8">
                  <c:v>8705</c:v>
                </c:pt>
                <c:pt idx="9">
                  <c:v>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4-48D8-9641-58E8497100BA}"/>
            </c:ext>
          </c:extLst>
        </c:ser>
        <c:ser>
          <c:idx val="7"/>
          <c:order val="7"/>
          <c:tx>
            <c:strRef>
              <c:f>År!$B$11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År!$C$11:$L$11</c:f>
              <c:numCache>
                <c:formatCode>General</c:formatCode>
                <c:ptCount val="10"/>
                <c:pt idx="0">
                  <c:v>1370</c:v>
                </c:pt>
                <c:pt idx="1">
                  <c:v>1519</c:v>
                </c:pt>
                <c:pt idx="2">
                  <c:v>1713</c:v>
                </c:pt>
                <c:pt idx="3">
                  <c:v>2075</c:v>
                </c:pt>
                <c:pt idx="4">
                  <c:v>2423</c:v>
                </c:pt>
                <c:pt idx="5">
                  <c:v>3120</c:v>
                </c:pt>
                <c:pt idx="6">
                  <c:v>3847</c:v>
                </c:pt>
                <c:pt idx="7">
                  <c:v>4002</c:v>
                </c:pt>
                <c:pt idx="8">
                  <c:v>3908</c:v>
                </c:pt>
                <c:pt idx="9">
                  <c:v>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D4-48D8-9641-58E849710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153480"/>
        <c:axId val="923154136"/>
      </c:areaChart>
      <c:catAx>
        <c:axId val="92315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4136"/>
        <c:crosses val="autoZero"/>
        <c:auto val="1"/>
        <c:lblAlgn val="ctr"/>
        <c:lblOffset val="100"/>
        <c:noMultiLvlLbl val="0"/>
      </c:catAx>
      <c:valAx>
        <c:axId val="92315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3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Ämnesområde!$B$4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Ämnesområde!$C$4:$H$4</c:f>
              <c:numCache>
                <c:formatCode>General</c:formatCode>
                <c:ptCount val="6"/>
                <c:pt idx="0">
                  <c:v>1972</c:v>
                </c:pt>
                <c:pt idx="1">
                  <c:v>1323</c:v>
                </c:pt>
                <c:pt idx="2">
                  <c:v>1149</c:v>
                </c:pt>
                <c:pt idx="3">
                  <c:v>66</c:v>
                </c:pt>
                <c:pt idx="4">
                  <c:v>207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4A4-99F3-42DACD0635C6}"/>
            </c:ext>
          </c:extLst>
        </c:ser>
        <c:ser>
          <c:idx val="1"/>
          <c:order val="1"/>
          <c:tx>
            <c:strRef>
              <c:f>Ämnesområde!$B$5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Ämnesområde!$C$5:$H$5</c:f>
              <c:numCache>
                <c:formatCode>General</c:formatCode>
                <c:ptCount val="6"/>
                <c:pt idx="0">
                  <c:v>2252</c:v>
                </c:pt>
                <c:pt idx="1">
                  <c:v>991</c:v>
                </c:pt>
                <c:pt idx="2">
                  <c:v>1674</c:v>
                </c:pt>
                <c:pt idx="3">
                  <c:v>218</c:v>
                </c:pt>
                <c:pt idx="4">
                  <c:v>1088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9-44A4-99F3-42DACD0635C6}"/>
            </c:ext>
          </c:extLst>
        </c:ser>
        <c:ser>
          <c:idx val="2"/>
          <c:order val="2"/>
          <c:tx>
            <c:strRef>
              <c:f>Ämnesområde!$B$6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Ämnesområde!$C$6:$H$6</c:f>
              <c:numCache>
                <c:formatCode>General</c:formatCode>
                <c:ptCount val="6"/>
                <c:pt idx="0">
                  <c:v>101652</c:v>
                </c:pt>
                <c:pt idx="1">
                  <c:v>74428</c:v>
                </c:pt>
                <c:pt idx="2">
                  <c:v>81799</c:v>
                </c:pt>
                <c:pt idx="3">
                  <c:v>17153</c:v>
                </c:pt>
                <c:pt idx="4">
                  <c:v>83527</c:v>
                </c:pt>
                <c:pt idx="5">
                  <c:v>30666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9-44A4-99F3-42DACD0635C6}"/>
            </c:ext>
          </c:extLst>
        </c:ser>
        <c:ser>
          <c:idx val="3"/>
          <c:order val="3"/>
          <c:tx>
            <c:strRef>
              <c:f>Ämnesområde!$B$7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Ämnesområde!$C$7:$H$7</c:f>
              <c:numCache>
                <c:formatCode>General</c:formatCode>
                <c:ptCount val="6"/>
                <c:pt idx="0">
                  <c:v>13069</c:v>
                </c:pt>
                <c:pt idx="1">
                  <c:v>13817</c:v>
                </c:pt>
                <c:pt idx="2">
                  <c:v>9319</c:v>
                </c:pt>
                <c:pt idx="3">
                  <c:v>334</c:v>
                </c:pt>
                <c:pt idx="4">
                  <c:v>52574</c:v>
                </c:pt>
                <c:pt idx="5">
                  <c:v>44719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9-44A4-99F3-42DACD0635C6}"/>
            </c:ext>
          </c:extLst>
        </c:ser>
        <c:ser>
          <c:idx val="4"/>
          <c:order val="4"/>
          <c:tx>
            <c:strRef>
              <c:f>Ämnesområde!$B$8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Ämnesområde!$C$8:$H$8</c:f>
              <c:numCache>
                <c:formatCode>General</c:formatCode>
                <c:ptCount val="6"/>
                <c:pt idx="0">
                  <c:v>4203</c:v>
                </c:pt>
                <c:pt idx="1">
                  <c:v>6892</c:v>
                </c:pt>
                <c:pt idx="2">
                  <c:v>3323</c:v>
                </c:pt>
                <c:pt idx="3">
                  <c:v>238</c:v>
                </c:pt>
                <c:pt idx="4">
                  <c:v>1404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9-44A4-99F3-42DACD0635C6}"/>
            </c:ext>
          </c:extLst>
        </c:ser>
        <c:ser>
          <c:idx val="5"/>
          <c:order val="5"/>
          <c:tx>
            <c:strRef>
              <c:f>Ämnesområde!$B$9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Ämnesområde!$C$9:$H$9</c:f>
              <c:numCache>
                <c:formatCode>General</c:formatCode>
                <c:ptCount val="6"/>
                <c:pt idx="0">
                  <c:v>489</c:v>
                </c:pt>
                <c:pt idx="1">
                  <c:v>264</c:v>
                </c:pt>
                <c:pt idx="2">
                  <c:v>750</c:v>
                </c:pt>
                <c:pt idx="3">
                  <c:v>25</c:v>
                </c:pt>
                <c:pt idx="4">
                  <c:v>55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9-44A4-99F3-42DACD0635C6}"/>
            </c:ext>
          </c:extLst>
        </c:ser>
        <c:ser>
          <c:idx val="6"/>
          <c:order val="6"/>
          <c:tx>
            <c:strRef>
              <c:f>Ämnesområde!$B$10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Ämnesområde!$C$10:$H$10</c:f>
              <c:numCache>
                <c:formatCode>General</c:formatCode>
                <c:ptCount val="6"/>
                <c:pt idx="0">
                  <c:v>23252</c:v>
                </c:pt>
                <c:pt idx="1">
                  <c:v>11155</c:v>
                </c:pt>
                <c:pt idx="2">
                  <c:v>32745</c:v>
                </c:pt>
                <c:pt idx="3">
                  <c:v>2793</c:v>
                </c:pt>
                <c:pt idx="4">
                  <c:v>17046</c:v>
                </c:pt>
                <c:pt idx="5">
                  <c:v>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49-44A4-99F3-42DACD0635C6}"/>
            </c:ext>
          </c:extLst>
        </c:ser>
        <c:ser>
          <c:idx val="7"/>
          <c:order val="7"/>
          <c:tx>
            <c:strRef>
              <c:f>Ämnesområde!$B$11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Ämnesområde!$C$11:$H$11</c:f>
              <c:numCache>
                <c:formatCode>General</c:formatCode>
                <c:ptCount val="6"/>
                <c:pt idx="0">
                  <c:v>10562</c:v>
                </c:pt>
                <c:pt idx="1">
                  <c:v>8103</c:v>
                </c:pt>
                <c:pt idx="2">
                  <c:v>4214</c:v>
                </c:pt>
                <c:pt idx="3">
                  <c:v>782</c:v>
                </c:pt>
                <c:pt idx="4">
                  <c:v>5835</c:v>
                </c:pt>
                <c:pt idx="5">
                  <c:v>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49-44A4-99F3-42DACD063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902760"/>
        <c:axId val="671920800"/>
      </c:barChart>
      <c:catAx>
        <c:axId val="67190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1920800"/>
        <c:crosses val="autoZero"/>
        <c:auto val="1"/>
        <c:lblAlgn val="ctr"/>
        <c:lblOffset val="100"/>
        <c:noMultiLvlLbl val="0"/>
      </c:catAx>
      <c:valAx>
        <c:axId val="67192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190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130662830772"/>
          <c:y val="3.822637160623376E-2"/>
          <c:w val="0.56931600651354974"/>
          <c:h val="0.918295269373640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Lärosätestyp!$B$4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Lärosätestyp!$C$4:$G$4</c:f>
              <c:numCache>
                <c:formatCode>General</c:formatCode>
                <c:ptCount val="5"/>
                <c:pt idx="0">
                  <c:v>127</c:v>
                </c:pt>
                <c:pt idx="1">
                  <c:v>963</c:v>
                </c:pt>
                <c:pt idx="2">
                  <c:v>363</c:v>
                </c:pt>
                <c:pt idx="3">
                  <c:v>17</c:v>
                </c:pt>
                <c:pt idx="4">
                  <c:v>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3-4391-9899-A018ACBD8E5A}"/>
            </c:ext>
          </c:extLst>
        </c:ser>
        <c:ser>
          <c:idx val="1"/>
          <c:order val="1"/>
          <c:tx>
            <c:strRef>
              <c:f>Lärosätestyp!$B$5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Lärosätestyp!$C$5:$G$5</c:f>
              <c:numCache>
                <c:formatCode>General</c:formatCode>
                <c:ptCount val="5"/>
                <c:pt idx="0">
                  <c:v>965</c:v>
                </c:pt>
                <c:pt idx="1">
                  <c:v>6075</c:v>
                </c:pt>
                <c:pt idx="2">
                  <c:v>1228</c:v>
                </c:pt>
                <c:pt idx="3">
                  <c:v>150</c:v>
                </c:pt>
                <c:pt idx="4">
                  <c:v>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3-4391-9899-A018ACBD8E5A}"/>
            </c:ext>
          </c:extLst>
        </c:ser>
        <c:ser>
          <c:idx val="2"/>
          <c:order val="2"/>
          <c:tx>
            <c:strRef>
              <c:f>Lärosätestyp!$B$6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Lärosätestyp!$C$6:$G$6</c:f>
              <c:numCache>
                <c:formatCode>General</c:formatCode>
                <c:ptCount val="5"/>
                <c:pt idx="0">
                  <c:v>31849</c:v>
                </c:pt>
                <c:pt idx="1">
                  <c:v>222692</c:v>
                </c:pt>
                <c:pt idx="2">
                  <c:v>20500</c:v>
                </c:pt>
                <c:pt idx="3">
                  <c:v>1525</c:v>
                </c:pt>
                <c:pt idx="4">
                  <c:v>116652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43-4391-9899-A018ACBD8E5A}"/>
            </c:ext>
          </c:extLst>
        </c:ser>
        <c:ser>
          <c:idx val="3"/>
          <c:order val="3"/>
          <c:tx>
            <c:strRef>
              <c:f>Lärosätestyp!$B$7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Lärosätestyp!$C$7:$G$7</c:f>
              <c:numCache>
                <c:formatCode>General</c:formatCode>
                <c:ptCount val="5"/>
                <c:pt idx="0">
                  <c:v>18349</c:v>
                </c:pt>
                <c:pt idx="1">
                  <c:v>73865</c:v>
                </c:pt>
                <c:pt idx="2">
                  <c:v>17801</c:v>
                </c:pt>
                <c:pt idx="3">
                  <c:v>2535</c:v>
                </c:pt>
                <c:pt idx="4">
                  <c:v>13943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3-4391-9899-A018ACBD8E5A}"/>
            </c:ext>
          </c:extLst>
        </c:ser>
        <c:ser>
          <c:idx val="4"/>
          <c:order val="4"/>
          <c:tx>
            <c:strRef>
              <c:f>Lärosätestyp!$B$8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Lärosätestyp!$C$8:$G$8</c:f>
              <c:numCache>
                <c:formatCode>General</c:formatCode>
                <c:ptCount val="5"/>
                <c:pt idx="0">
                  <c:v>676</c:v>
                </c:pt>
                <c:pt idx="1">
                  <c:v>3822</c:v>
                </c:pt>
                <c:pt idx="2">
                  <c:v>1728</c:v>
                </c:pt>
                <c:pt idx="3">
                  <c:v>70</c:v>
                </c:pt>
                <c:pt idx="4">
                  <c:v>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3-4391-9899-A018ACBD8E5A}"/>
            </c:ext>
          </c:extLst>
        </c:ser>
        <c:ser>
          <c:idx val="5"/>
          <c:order val="5"/>
          <c:tx>
            <c:strRef>
              <c:f>Lärosätestyp!$B$9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Lärosätestyp!$C$9:$G$9</c:f>
              <c:numCache>
                <c:formatCode>General</c:formatCode>
                <c:ptCount val="5"/>
                <c:pt idx="0">
                  <c:v>137</c:v>
                </c:pt>
                <c:pt idx="1">
                  <c:v>1926</c:v>
                </c:pt>
                <c:pt idx="2">
                  <c:v>203</c:v>
                </c:pt>
                <c:pt idx="3">
                  <c:v>11</c:v>
                </c:pt>
                <c:pt idx="4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43-4391-9899-A018ACBD8E5A}"/>
            </c:ext>
          </c:extLst>
        </c:ser>
        <c:ser>
          <c:idx val="6"/>
          <c:order val="6"/>
          <c:tx>
            <c:strRef>
              <c:f>Lärosätestyp!$B$10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Lärosätestyp!$C$10:$G$10</c:f>
              <c:numCache>
                <c:formatCode>General</c:formatCode>
                <c:ptCount val="5"/>
                <c:pt idx="0">
                  <c:v>15605</c:v>
                </c:pt>
                <c:pt idx="1">
                  <c:v>83867</c:v>
                </c:pt>
                <c:pt idx="2">
                  <c:v>16520</c:v>
                </c:pt>
                <c:pt idx="3">
                  <c:v>1819</c:v>
                </c:pt>
                <c:pt idx="4">
                  <c:v>44529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43-4391-9899-A018ACBD8E5A}"/>
            </c:ext>
          </c:extLst>
        </c:ser>
        <c:ser>
          <c:idx val="7"/>
          <c:order val="7"/>
          <c:tx>
            <c:strRef>
              <c:f>Lärosätestyp!$B$11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Lärosätestyp!$C$11:$G$11</c:f>
              <c:numCache>
                <c:formatCode>General</c:formatCode>
                <c:ptCount val="5"/>
                <c:pt idx="0">
                  <c:v>2176</c:v>
                </c:pt>
                <c:pt idx="1">
                  <c:v>10319</c:v>
                </c:pt>
                <c:pt idx="2">
                  <c:v>2694</c:v>
                </c:pt>
                <c:pt idx="3">
                  <c:v>107</c:v>
                </c:pt>
                <c:pt idx="4">
                  <c:v>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43-4391-9899-A018ACBD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486712"/>
        <c:axId val="499484416"/>
      </c:barChart>
      <c:catAx>
        <c:axId val="499486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484416"/>
        <c:crosses val="autoZero"/>
        <c:auto val="1"/>
        <c:lblAlgn val="ctr"/>
        <c:lblOffset val="100"/>
        <c:noMultiLvlLbl val="0"/>
      </c:catAx>
      <c:valAx>
        <c:axId val="49948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4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Lärosäte!$B$4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Lärosäte!$C$4:$AI$4</c:f>
              <c:numCache>
                <c:formatCode>General</c:formatCode>
                <c:ptCount val="33"/>
                <c:pt idx="0">
                  <c:v>1</c:v>
                </c:pt>
                <c:pt idx="1">
                  <c:v>19</c:v>
                </c:pt>
                <c:pt idx="2">
                  <c:v>11</c:v>
                </c:pt>
                <c:pt idx="3">
                  <c:v>2</c:v>
                </c:pt>
                <c:pt idx="4">
                  <c:v>61</c:v>
                </c:pt>
                <c:pt idx="5">
                  <c:v>1488</c:v>
                </c:pt>
                <c:pt idx="6">
                  <c:v>273</c:v>
                </c:pt>
                <c:pt idx="7">
                  <c:v>79</c:v>
                </c:pt>
                <c:pt idx="8">
                  <c:v>83</c:v>
                </c:pt>
                <c:pt idx="9">
                  <c:v>29</c:v>
                </c:pt>
                <c:pt idx="10">
                  <c:v>1</c:v>
                </c:pt>
                <c:pt idx="11">
                  <c:v>38</c:v>
                </c:pt>
                <c:pt idx="12">
                  <c:v>42</c:v>
                </c:pt>
                <c:pt idx="13">
                  <c:v>25</c:v>
                </c:pt>
                <c:pt idx="14">
                  <c:v>5</c:v>
                </c:pt>
                <c:pt idx="15">
                  <c:v>68</c:v>
                </c:pt>
                <c:pt idx="16">
                  <c:v>844</c:v>
                </c:pt>
                <c:pt idx="17">
                  <c:v>13</c:v>
                </c:pt>
                <c:pt idx="18">
                  <c:v>4</c:v>
                </c:pt>
                <c:pt idx="19">
                  <c:v>20</c:v>
                </c:pt>
                <c:pt idx="20">
                  <c:v>35</c:v>
                </c:pt>
                <c:pt idx="21">
                  <c:v>18</c:v>
                </c:pt>
                <c:pt idx="22">
                  <c:v>18</c:v>
                </c:pt>
                <c:pt idx="23">
                  <c:v>11</c:v>
                </c:pt>
                <c:pt idx="24">
                  <c:v>2</c:v>
                </c:pt>
                <c:pt idx="25">
                  <c:v>10</c:v>
                </c:pt>
                <c:pt idx="26">
                  <c:v>35</c:v>
                </c:pt>
                <c:pt idx="27">
                  <c:v>12</c:v>
                </c:pt>
                <c:pt idx="28">
                  <c:v>13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E-41A3-82F8-B09F2526F973}"/>
            </c:ext>
          </c:extLst>
        </c:ser>
        <c:ser>
          <c:idx val="1"/>
          <c:order val="1"/>
          <c:tx>
            <c:strRef>
              <c:f>Lärosäte!$B$5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Lärosäte!$C$5:$AI$5</c:f>
              <c:numCache>
                <c:formatCode>General</c:formatCode>
                <c:ptCount val="33"/>
                <c:pt idx="0">
                  <c:v>90</c:v>
                </c:pt>
                <c:pt idx="1">
                  <c:v>101</c:v>
                </c:pt>
                <c:pt idx="2">
                  <c:v>364</c:v>
                </c:pt>
                <c:pt idx="3">
                  <c:v>97</c:v>
                </c:pt>
                <c:pt idx="4">
                  <c:v>58</c:v>
                </c:pt>
                <c:pt idx="5">
                  <c:v>1273</c:v>
                </c:pt>
                <c:pt idx="6">
                  <c:v>743</c:v>
                </c:pt>
                <c:pt idx="7">
                  <c:v>218</c:v>
                </c:pt>
                <c:pt idx="8">
                  <c:v>161</c:v>
                </c:pt>
                <c:pt idx="9">
                  <c:v>69</c:v>
                </c:pt>
                <c:pt idx="10">
                  <c:v>41</c:v>
                </c:pt>
                <c:pt idx="11">
                  <c:v>129</c:v>
                </c:pt>
                <c:pt idx="12">
                  <c:v>69</c:v>
                </c:pt>
                <c:pt idx="13">
                  <c:v>74</c:v>
                </c:pt>
                <c:pt idx="14">
                  <c:v>89</c:v>
                </c:pt>
                <c:pt idx="15">
                  <c:v>177</c:v>
                </c:pt>
                <c:pt idx="16">
                  <c:v>1594</c:v>
                </c:pt>
                <c:pt idx="17">
                  <c:v>19</c:v>
                </c:pt>
                <c:pt idx="18">
                  <c:v>39</c:v>
                </c:pt>
                <c:pt idx="19">
                  <c:v>1134</c:v>
                </c:pt>
                <c:pt idx="20">
                  <c:v>971</c:v>
                </c:pt>
                <c:pt idx="21">
                  <c:v>839</c:v>
                </c:pt>
                <c:pt idx="22">
                  <c:v>862</c:v>
                </c:pt>
                <c:pt idx="23">
                  <c:v>477</c:v>
                </c:pt>
                <c:pt idx="24">
                  <c:v>155</c:v>
                </c:pt>
                <c:pt idx="25">
                  <c:v>301</c:v>
                </c:pt>
                <c:pt idx="26">
                  <c:v>928</c:v>
                </c:pt>
                <c:pt idx="27">
                  <c:v>117</c:v>
                </c:pt>
                <c:pt idx="28">
                  <c:v>148</c:v>
                </c:pt>
                <c:pt idx="29">
                  <c:v>6</c:v>
                </c:pt>
                <c:pt idx="30">
                  <c:v>20</c:v>
                </c:pt>
                <c:pt idx="31">
                  <c:v>10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E-41A3-82F8-B09F2526F973}"/>
            </c:ext>
          </c:extLst>
        </c:ser>
        <c:ser>
          <c:idx val="2"/>
          <c:order val="2"/>
          <c:tx>
            <c:strRef>
              <c:f>Lärosäte!$B$6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Lärosäte!$C$6:$AI$6</c:f>
              <c:numCache>
                <c:formatCode>General</c:formatCode>
                <c:ptCount val="33"/>
                <c:pt idx="0">
                  <c:v>1211</c:v>
                </c:pt>
                <c:pt idx="1">
                  <c:v>11259</c:v>
                </c:pt>
                <c:pt idx="2">
                  <c:v>22111</c:v>
                </c:pt>
                <c:pt idx="3">
                  <c:v>1378</c:v>
                </c:pt>
                <c:pt idx="4">
                  <c:v>2013</c:v>
                </c:pt>
                <c:pt idx="5">
                  <c:v>17893</c:v>
                </c:pt>
                <c:pt idx="6">
                  <c:v>34824</c:v>
                </c:pt>
                <c:pt idx="7">
                  <c:v>3120</c:v>
                </c:pt>
                <c:pt idx="8">
                  <c:v>3742</c:v>
                </c:pt>
                <c:pt idx="9">
                  <c:v>1370</c:v>
                </c:pt>
                <c:pt idx="10">
                  <c:v>1221</c:v>
                </c:pt>
                <c:pt idx="11">
                  <c:v>1511</c:v>
                </c:pt>
                <c:pt idx="12">
                  <c:v>1618</c:v>
                </c:pt>
                <c:pt idx="13">
                  <c:v>2103</c:v>
                </c:pt>
                <c:pt idx="14">
                  <c:v>1483</c:v>
                </c:pt>
                <c:pt idx="15">
                  <c:v>848</c:v>
                </c:pt>
                <c:pt idx="16">
                  <c:v>48538</c:v>
                </c:pt>
                <c:pt idx="17">
                  <c:v>636</c:v>
                </c:pt>
                <c:pt idx="18">
                  <c:v>511</c:v>
                </c:pt>
                <c:pt idx="19">
                  <c:v>63401</c:v>
                </c:pt>
                <c:pt idx="20">
                  <c:v>45840</c:v>
                </c:pt>
                <c:pt idx="21">
                  <c:v>24212</c:v>
                </c:pt>
                <c:pt idx="22">
                  <c:v>41824</c:v>
                </c:pt>
                <c:pt idx="23">
                  <c:v>19107</c:v>
                </c:pt>
                <c:pt idx="24">
                  <c:v>5987</c:v>
                </c:pt>
                <c:pt idx="25">
                  <c:v>5376</c:v>
                </c:pt>
                <c:pt idx="26">
                  <c:v>21594</c:v>
                </c:pt>
                <c:pt idx="27">
                  <c:v>4274</c:v>
                </c:pt>
                <c:pt idx="28">
                  <c:v>3834</c:v>
                </c:pt>
                <c:pt idx="29">
                  <c:v>186</c:v>
                </c:pt>
                <c:pt idx="30">
                  <c:v>32</c:v>
                </c:pt>
                <c:pt idx="31">
                  <c:v>76</c:v>
                </c:pt>
                <c:pt idx="3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E-41A3-82F8-B09F2526F973}"/>
            </c:ext>
          </c:extLst>
        </c:ser>
        <c:ser>
          <c:idx val="3"/>
          <c:order val="3"/>
          <c:tx>
            <c:strRef>
              <c:f>Lärosäte!$B$7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Lärosäte!$C$7:$AI$7</c:f>
              <c:numCache>
                <c:formatCode>General</c:formatCode>
                <c:ptCount val="33"/>
                <c:pt idx="0">
                  <c:v>492</c:v>
                </c:pt>
                <c:pt idx="1">
                  <c:v>3731</c:v>
                </c:pt>
                <c:pt idx="2">
                  <c:v>31</c:v>
                </c:pt>
                <c:pt idx="3">
                  <c:v>4263</c:v>
                </c:pt>
                <c:pt idx="4">
                  <c:v>357</c:v>
                </c:pt>
                <c:pt idx="5">
                  <c:v>6433</c:v>
                </c:pt>
                <c:pt idx="6">
                  <c:v>5690</c:v>
                </c:pt>
                <c:pt idx="7">
                  <c:v>2302</c:v>
                </c:pt>
                <c:pt idx="8">
                  <c:v>2859</c:v>
                </c:pt>
                <c:pt idx="9">
                  <c:v>591</c:v>
                </c:pt>
                <c:pt idx="10">
                  <c:v>1551</c:v>
                </c:pt>
                <c:pt idx="11">
                  <c:v>1252</c:v>
                </c:pt>
                <c:pt idx="12">
                  <c:v>1063</c:v>
                </c:pt>
                <c:pt idx="13">
                  <c:v>1895</c:v>
                </c:pt>
                <c:pt idx="14">
                  <c:v>2217</c:v>
                </c:pt>
                <c:pt idx="15">
                  <c:v>929</c:v>
                </c:pt>
                <c:pt idx="16">
                  <c:v>21369</c:v>
                </c:pt>
                <c:pt idx="17">
                  <c:v>1086</c:v>
                </c:pt>
                <c:pt idx="18">
                  <c:v>476</c:v>
                </c:pt>
                <c:pt idx="19">
                  <c:v>637</c:v>
                </c:pt>
                <c:pt idx="20">
                  <c:v>20584</c:v>
                </c:pt>
                <c:pt idx="21">
                  <c:v>17228</c:v>
                </c:pt>
                <c:pt idx="22">
                  <c:v>1789</c:v>
                </c:pt>
                <c:pt idx="23">
                  <c:v>7284</c:v>
                </c:pt>
                <c:pt idx="24">
                  <c:v>3380</c:v>
                </c:pt>
                <c:pt idx="25">
                  <c:v>5754</c:v>
                </c:pt>
                <c:pt idx="26">
                  <c:v>6763</c:v>
                </c:pt>
                <c:pt idx="27">
                  <c:v>2133</c:v>
                </c:pt>
                <c:pt idx="28">
                  <c:v>1381</c:v>
                </c:pt>
                <c:pt idx="29">
                  <c:v>303</c:v>
                </c:pt>
                <c:pt idx="30">
                  <c:v>44</c:v>
                </c:pt>
                <c:pt idx="31">
                  <c:v>329</c:v>
                </c:pt>
                <c:pt idx="32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E-41A3-82F8-B09F2526F973}"/>
            </c:ext>
          </c:extLst>
        </c:ser>
        <c:ser>
          <c:idx val="4"/>
          <c:order val="4"/>
          <c:tx>
            <c:strRef>
              <c:f>Lärosäte!$B$8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Lärosäte!$C$8:$AI$8</c:f>
              <c:numCache>
                <c:formatCode>General</c:formatCode>
                <c:ptCount val="33"/>
                <c:pt idx="0">
                  <c:v>8</c:v>
                </c:pt>
                <c:pt idx="1">
                  <c:v>279</c:v>
                </c:pt>
                <c:pt idx="2">
                  <c:v>116</c:v>
                </c:pt>
                <c:pt idx="3">
                  <c:v>10</c:v>
                </c:pt>
                <c:pt idx="4">
                  <c:v>116</c:v>
                </c:pt>
                <c:pt idx="5">
                  <c:v>1925</c:v>
                </c:pt>
                <c:pt idx="6">
                  <c:v>1597</c:v>
                </c:pt>
                <c:pt idx="7">
                  <c:v>201</c:v>
                </c:pt>
                <c:pt idx="8">
                  <c:v>176</c:v>
                </c:pt>
                <c:pt idx="9">
                  <c:v>86</c:v>
                </c:pt>
                <c:pt idx="10">
                  <c:v>57</c:v>
                </c:pt>
                <c:pt idx="11">
                  <c:v>93</c:v>
                </c:pt>
                <c:pt idx="12">
                  <c:v>121</c:v>
                </c:pt>
                <c:pt idx="13">
                  <c:v>287</c:v>
                </c:pt>
                <c:pt idx="14">
                  <c:v>62</c:v>
                </c:pt>
                <c:pt idx="15">
                  <c:v>491</c:v>
                </c:pt>
                <c:pt idx="16">
                  <c:v>2692</c:v>
                </c:pt>
                <c:pt idx="17">
                  <c:v>49</c:v>
                </c:pt>
                <c:pt idx="18">
                  <c:v>10</c:v>
                </c:pt>
                <c:pt idx="19">
                  <c:v>92</c:v>
                </c:pt>
                <c:pt idx="20">
                  <c:v>258</c:v>
                </c:pt>
                <c:pt idx="21">
                  <c:v>200</c:v>
                </c:pt>
                <c:pt idx="22">
                  <c:v>51</c:v>
                </c:pt>
                <c:pt idx="23">
                  <c:v>62</c:v>
                </c:pt>
                <c:pt idx="24">
                  <c:v>52</c:v>
                </c:pt>
                <c:pt idx="25">
                  <c:v>86</c:v>
                </c:pt>
                <c:pt idx="26">
                  <c:v>518</c:v>
                </c:pt>
                <c:pt idx="27">
                  <c:v>75</c:v>
                </c:pt>
                <c:pt idx="28">
                  <c:v>204</c:v>
                </c:pt>
                <c:pt idx="29">
                  <c:v>6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E-41A3-82F8-B09F2526F973}"/>
            </c:ext>
          </c:extLst>
        </c:ser>
        <c:ser>
          <c:idx val="5"/>
          <c:order val="5"/>
          <c:tx>
            <c:strRef>
              <c:f>Lärosäte!$B$9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Lärosäte!$C$9:$AI$9</c:f>
              <c:numCache>
                <c:formatCode>General</c:formatCode>
                <c:ptCount val="33"/>
                <c:pt idx="0">
                  <c:v>9</c:v>
                </c:pt>
                <c:pt idx="1">
                  <c:v>38</c:v>
                </c:pt>
                <c:pt idx="2">
                  <c:v>26</c:v>
                </c:pt>
                <c:pt idx="3">
                  <c:v>3</c:v>
                </c:pt>
                <c:pt idx="4">
                  <c:v>13</c:v>
                </c:pt>
                <c:pt idx="5">
                  <c:v>461</c:v>
                </c:pt>
                <c:pt idx="6">
                  <c:v>105</c:v>
                </c:pt>
                <c:pt idx="7">
                  <c:v>32</c:v>
                </c:pt>
                <c:pt idx="8">
                  <c:v>12</c:v>
                </c:pt>
                <c:pt idx="9">
                  <c:v>19</c:v>
                </c:pt>
                <c:pt idx="10">
                  <c:v>13</c:v>
                </c:pt>
                <c:pt idx="11">
                  <c:v>5</c:v>
                </c:pt>
                <c:pt idx="12">
                  <c:v>8</c:v>
                </c:pt>
                <c:pt idx="13">
                  <c:v>19</c:v>
                </c:pt>
                <c:pt idx="14">
                  <c:v>15</c:v>
                </c:pt>
                <c:pt idx="15">
                  <c:v>60</c:v>
                </c:pt>
                <c:pt idx="16">
                  <c:v>760</c:v>
                </c:pt>
                <c:pt idx="17">
                  <c:v>3</c:v>
                </c:pt>
                <c:pt idx="18">
                  <c:v>4</c:v>
                </c:pt>
                <c:pt idx="19">
                  <c:v>340</c:v>
                </c:pt>
                <c:pt idx="20">
                  <c:v>315</c:v>
                </c:pt>
                <c:pt idx="21">
                  <c:v>134</c:v>
                </c:pt>
                <c:pt idx="22">
                  <c:v>422</c:v>
                </c:pt>
                <c:pt idx="23">
                  <c:v>191</c:v>
                </c:pt>
                <c:pt idx="24">
                  <c:v>35</c:v>
                </c:pt>
                <c:pt idx="25">
                  <c:v>19</c:v>
                </c:pt>
                <c:pt idx="26">
                  <c:v>171</c:v>
                </c:pt>
                <c:pt idx="27">
                  <c:v>21</c:v>
                </c:pt>
                <c:pt idx="28">
                  <c:v>14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E-41A3-82F8-B09F2526F973}"/>
            </c:ext>
          </c:extLst>
        </c:ser>
        <c:ser>
          <c:idx val="6"/>
          <c:order val="6"/>
          <c:tx>
            <c:strRef>
              <c:f>Lärosäte!$B$10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Lärosäte!$C$10:$AI$10</c:f>
              <c:numCache>
                <c:formatCode>General</c:formatCode>
                <c:ptCount val="33"/>
                <c:pt idx="0">
                  <c:v>1179</c:v>
                </c:pt>
                <c:pt idx="1">
                  <c:v>2167</c:v>
                </c:pt>
                <c:pt idx="2">
                  <c:v>4958</c:v>
                </c:pt>
                <c:pt idx="3">
                  <c:v>1264</c:v>
                </c:pt>
                <c:pt idx="4">
                  <c:v>713</c:v>
                </c:pt>
                <c:pt idx="5">
                  <c:v>8619</c:v>
                </c:pt>
                <c:pt idx="6">
                  <c:v>10600</c:v>
                </c:pt>
                <c:pt idx="7">
                  <c:v>2698</c:v>
                </c:pt>
                <c:pt idx="8">
                  <c:v>1997</c:v>
                </c:pt>
                <c:pt idx="9">
                  <c:v>1235</c:v>
                </c:pt>
                <c:pt idx="10">
                  <c:v>1209</c:v>
                </c:pt>
                <c:pt idx="11">
                  <c:v>1776</c:v>
                </c:pt>
                <c:pt idx="12">
                  <c:v>1120</c:v>
                </c:pt>
                <c:pt idx="13">
                  <c:v>1289</c:v>
                </c:pt>
                <c:pt idx="14">
                  <c:v>1989</c:v>
                </c:pt>
                <c:pt idx="15">
                  <c:v>887</c:v>
                </c:pt>
                <c:pt idx="16">
                  <c:v>15557</c:v>
                </c:pt>
                <c:pt idx="17">
                  <c:v>250</c:v>
                </c:pt>
                <c:pt idx="18">
                  <c:v>547</c:v>
                </c:pt>
                <c:pt idx="19">
                  <c:v>15762</c:v>
                </c:pt>
                <c:pt idx="20">
                  <c:v>21016</c:v>
                </c:pt>
                <c:pt idx="21">
                  <c:v>12493</c:v>
                </c:pt>
                <c:pt idx="22">
                  <c:v>20474</c:v>
                </c:pt>
                <c:pt idx="23">
                  <c:v>9205</c:v>
                </c:pt>
                <c:pt idx="24">
                  <c:v>4276</c:v>
                </c:pt>
                <c:pt idx="25">
                  <c:v>4030</c:v>
                </c:pt>
                <c:pt idx="26">
                  <c:v>9858</c:v>
                </c:pt>
                <c:pt idx="27">
                  <c:v>1957</c:v>
                </c:pt>
                <c:pt idx="28">
                  <c:v>2349</c:v>
                </c:pt>
                <c:pt idx="29">
                  <c:v>382</c:v>
                </c:pt>
                <c:pt idx="30">
                  <c:v>318</c:v>
                </c:pt>
                <c:pt idx="31">
                  <c:v>65</c:v>
                </c:pt>
                <c:pt idx="3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8E-41A3-82F8-B09F2526F973}"/>
            </c:ext>
          </c:extLst>
        </c:ser>
        <c:ser>
          <c:idx val="7"/>
          <c:order val="7"/>
          <c:tx>
            <c:strRef>
              <c:f>Lärosäte!$B$11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Lärosäte!$C$11:$AI$11</c:f>
              <c:numCache>
                <c:formatCode>General</c:formatCode>
                <c:ptCount val="33"/>
                <c:pt idx="0">
                  <c:v>7</c:v>
                </c:pt>
                <c:pt idx="1">
                  <c:v>452</c:v>
                </c:pt>
                <c:pt idx="2">
                  <c:v>672</c:v>
                </c:pt>
                <c:pt idx="3">
                  <c:v>136</c:v>
                </c:pt>
                <c:pt idx="4">
                  <c:v>175</c:v>
                </c:pt>
                <c:pt idx="5">
                  <c:v>4559</c:v>
                </c:pt>
                <c:pt idx="6">
                  <c:v>2086</c:v>
                </c:pt>
                <c:pt idx="7">
                  <c:v>646</c:v>
                </c:pt>
                <c:pt idx="8">
                  <c:v>572</c:v>
                </c:pt>
                <c:pt idx="9">
                  <c:v>182</c:v>
                </c:pt>
                <c:pt idx="10">
                  <c:v>48</c:v>
                </c:pt>
                <c:pt idx="11">
                  <c:v>272</c:v>
                </c:pt>
                <c:pt idx="12">
                  <c:v>387</c:v>
                </c:pt>
                <c:pt idx="13">
                  <c:v>154</c:v>
                </c:pt>
                <c:pt idx="14">
                  <c:v>65</c:v>
                </c:pt>
                <c:pt idx="15">
                  <c:v>286</c:v>
                </c:pt>
                <c:pt idx="16">
                  <c:v>5292</c:v>
                </c:pt>
                <c:pt idx="17">
                  <c:v>44</c:v>
                </c:pt>
                <c:pt idx="18">
                  <c:v>40</c:v>
                </c:pt>
                <c:pt idx="19">
                  <c:v>114</c:v>
                </c:pt>
                <c:pt idx="20">
                  <c:v>1069</c:v>
                </c:pt>
                <c:pt idx="21">
                  <c:v>1306</c:v>
                </c:pt>
                <c:pt idx="22">
                  <c:v>66</c:v>
                </c:pt>
                <c:pt idx="23">
                  <c:v>451</c:v>
                </c:pt>
                <c:pt idx="24">
                  <c:v>229</c:v>
                </c:pt>
                <c:pt idx="25">
                  <c:v>647</c:v>
                </c:pt>
                <c:pt idx="26">
                  <c:v>2063</c:v>
                </c:pt>
                <c:pt idx="27">
                  <c:v>268</c:v>
                </c:pt>
                <c:pt idx="28">
                  <c:v>335</c:v>
                </c:pt>
                <c:pt idx="29">
                  <c:v>11</c:v>
                </c:pt>
                <c:pt idx="30">
                  <c:v>4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8E-41A3-82F8-B09F2526F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153480"/>
        <c:axId val="923154136"/>
      </c:barChart>
      <c:catAx>
        <c:axId val="923153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4136"/>
        <c:crosses val="autoZero"/>
        <c:auto val="1"/>
        <c:lblAlgn val="ctr"/>
        <c:lblOffset val="100"/>
        <c:noMultiLvlLbl val="0"/>
      </c:catAx>
      <c:valAx>
        <c:axId val="923154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2775" y="1"/>
            <a:ext cx="3170717" cy="48059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9F0C135-BE3B-4235-8E15-A196F19D26CD}" type="datetimeFigureOut">
              <a:rPr lang="sv-SE" smtClean="0"/>
              <a:pPr/>
              <a:t>2022-01-31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067"/>
            <a:ext cx="3170717" cy="48059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2775" y="9119067"/>
            <a:ext cx="3170717" cy="48059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EBC9DF4-4EEE-4693-A7E8-4D2DC5FC043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BC7A7C0-C96E-4210-9225-8171730061F0}" type="datetimeFigureOut">
              <a:rPr lang="sv-SE" smtClean="0"/>
              <a:pPr/>
              <a:t>2022-01-31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E16E163-94DB-4BD5-A038-51AD98916E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07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1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dirty="0"/>
              <a:t>Version: 2022-01-10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Lärarutbildningens volym har ökat något under perioden, men nettoförändringen är måttlig. </a:t>
            </a:r>
          </a:p>
          <a:p>
            <a:r>
              <a:rPr lang="sv-SE" dirty="0"/>
              <a:t>- Lärarutbildningsreformer har inte gjort utbildningen mer attraktiv. </a:t>
            </a:r>
          </a:p>
          <a:p>
            <a:r>
              <a:rPr lang="sv-SE" dirty="0"/>
              <a:t>- Berg- och dalbanan kring 2010 beror sannolikt på förändringar i regelverket, både legitimationskrav och övergångsregler från äldre utbildningar</a:t>
            </a:r>
          </a:p>
          <a:p>
            <a:r>
              <a:rPr lang="sv-SE" dirty="0"/>
              <a:t>- 2011 sista året att ta ut examen på ”gamla” lärarutbildningen.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50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Volymen för ingenjörsutbildningarna svänger upp och ner.</a:t>
            </a:r>
          </a:p>
          <a:p>
            <a:r>
              <a:rPr lang="sv-SE" dirty="0"/>
              <a:t>- Nettoökning under perioden.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68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Forskarutbildningen ökade stadigt fram till </a:t>
            </a:r>
            <a:r>
              <a:rPr lang="sv-SE" dirty="0">
                <a:highlight>
                  <a:srgbClr val="FFFF00"/>
                </a:highlight>
              </a:rPr>
              <a:t>2008</a:t>
            </a:r>
            <a:r>
              <a:rPr lang="sv-SE" dirty="0"/>
              <a:t>. </a:t>
            </a:r>
          </a:p>
          <a:p>
            <a:pPr marL="177845" indent="-177845">
              <a:buFontTx/>
              <a:buChar char="-"/>
            </a:pPr>
            <a:r>
              <a:rPr lang="sv-SE" dirty="0"/>
              <a:t>Har sedan legat på ungefär samma nivå. </a:t>
            </a:r>
          </a:p>
          <a:p>
            <a:pPr marL="177845" indent="-177845">
              <a:buFontTx/>
              <a:buChar char="-"/>
            </a:pPr>
            <a:r>
              <a:rPr lang="sv-SE" dirty="0"/>
              <a:t>Ökningen började tidigare - på 1980-talet. </a:t>
            </a:r>
          </a:p>
          <a:p>
            <a:pPr marL="177845" indent="-177845">
              <a:buFontTx/>
              <a:buChar char="-"/>
            </a:pPr>
            <a:r>
              <a:rPr lang="sv-SE" dirty="0"/>
              <a:t>Trendbrottet i mitten av 2000-talet kan eventuellt kopplas till ändrat regelverk kring forskarutbildningens finansiering. </a:t>
            </a:r>
          </a:p>
          <a:p>
            <a:pPr marL="177845" indent="-177845">
              <a:buFontTx/>
              <a:buChar char="-"/>
            </a:pPr>
            <a:r>
              <a:rPr lang="sv-SE" dirty="0"/>
              <a:t>Ökningen är inte jämnt fördelad mellan ämnesområden - teknik och medicin har ökat mest, medan humaniora inte visar någon trendmässig ökning alls.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1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Tydligt ökande trend genom hela perioden. </a:t>
            </a:r>
          </a:p>
          <a:p>
            <a:pPr marL="177845" indent="-177845">
              <a:buFontTx/>
              <a:buChar char="-"/>
            </a:pPr>
            <a:r>
              <a:rPr lang="sv-SE" dirty="0"/>
              <a:t>Lilla svängen neråt det sista året beror på eftersläpning i inrapporteringen. </a:t>
            </a:r>
          </a:p>
          <a:p>
            <a:pPr marL="177845" indent="-177845">
              <a:buFontTx/>
              <a:buChar char="-"/>
            </a:pPr>
            <a:r>
              <a:rPr lang="sv-SE" dirty="0"/>
              <a:t>Under perioden har incitamentsstrukturen förändrats, med ökat fokus på </a:t>
            </a:r>
            <a:r>
              <a:rPr lang="sv-SE" dirty="0" err="1"/>
              <a:t>bibliometri</a:t>
            </a:r>
            <a:r>
              <a:rPr lang="sv-SE" dirty="0"/>
              <a:t>, och därmed incitament för både lärosäten och enskilda forskare att publicera så mycket som möjligt, särskilt tidskriftsartiklar (den mörkblå sektorn i mitten). </a:t>
            </a:r>
          </a:p>
          <a:p>
            <a:pPr marL="177845" indent="-177845">
              <a:buFontTx/>
              <a:buChar char="-"/>
            </a:pPr>
            <a:r>
              <a:rPr lang="sv-SE" dirty="0"/>
              <a:t>En del av ökningen kan också bero på ökad anmälningsbenägenhet (för 10-20 år sedan var trycket på forskarna att rapportera in allt de skrivit inte lika hårt).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02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Citeringar </a:t>
            </a:r>
            <a:r>
              <a:rPr lang="en-GB" dirty="0" err="1"/>
              <a:t>i</a:t>
            </a:r>
            <a:r>
              <a:rPr lang="en-SE" dirty="0"/>
              <a:t> förhållande till genomsnittsartikeln globalt</a:t>
            </a:r>
          </a:p>
          <a:p>
            <a:pPr marL="177845" indent="-177845">
              <a:buFontTx/>
              <a:buChar char="-"/>
            </a:pPr>
            <a:r>
              <a:rPr lang="en-SE" dirty="0"/>
              <a:t>Fältnormerat / korrigerat för ämnesområde och för publikationens ålder</a:t>
            </a:r>
          </a:p>
          <a:p>
            <a:pPr marL="177845" indent="-177845">
              <a:buFontTx/>
              <a:buChar char="-"/>
            </a:pPr>
            <a:r>
              <a:rPr lang="sv-SE" dirty="0" err="1"/>
              <a:t>Publiceringsår</a:t>
            </a:r>
            <a:r>
              <a:rPr lang="sv-SE" dirty="0"/>
              <a:t> ca 4 år före året på axeln</a:t>
            </a:r>
            <a:endParaRPr lang="en-SE" dirty="0"/>
          </a:p>
          <a:p>
            <a:pPr marL="177845" indent="-177845">
              <a:buFontTx/>
              <a:buChar char="-"/>
            </a:pPr>
            <a:r>
              <a:rPr lang="en-SE" dirty="0"/>
              <a:t>Kvantiteten ökar enl förra bilden</a:t>
            </a:r>
          </a:p>
          <a:p>
            <a:pPr marL="177845" indent="-177845">
              <a:buFontTx/>
              <a:buChar char="-"/>
            </a:pPr>
            <a:r>
              <a:rPr lang="en-SE" dirty="0"/>
              <a:t>Medelciteringsgraden stabil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tidsintervallet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2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högciterade publikationer ligger stabild </a:t>
            </a:r>
            <a:r>
              <a:rPr lang="en-GB" dirty="0" err="1"/>
              <a:t>i</a:t>
            </a:r>
            <a:r>
              <a:rPr lang="en-SE" dirty="0"/>
              <a:t> intervallet</a:t>
            </a:r>
          </a:p>
          <a:p>
            <a:pPr marL="177845" indent="-177845">
              <a:buFontTx/>
              <a:buChar char="-"/>
            </a:pPr>
            <a:r>
              <a:rPr lang="en-SE" dirty="0"/>
              <a:t>Exakta värden: 10.6%, 11.2% och 11.2%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5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Gamla universitet t </a:t>
            </a:r>
            <a:r>
              <a:rPr lang="en-SE"/>
              <a:t>o m</a:t>
            </a:r>
            <a:r>
              <a:rPr lang="sv-SE" dirty="0"/>
              <a:t>/</a:t>
            </a:r>
            <a:r>
              <a:rPr lang="sv-SE" dirty="0" err="1"/>
              <a:t>inkl</a:t>
            </a:r>
            <a:r>
              <a:rPr lang="en-SE"/>
              <a:t> </a:t>
            </a:r>
            <a:r>
              <a:rPr lang="en-SE" dirty="0"/>
              <a:t>LiU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634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1996 – så långt vi har data från UKÄ</a:t>
            </a:r>
          </a:p>
          <a:p>
            <a:pPr marL="177845" indent="-177845">
              <a:buFontTx/>
              <a:buChar char="-"/>
            </a:pPr>
            <a:r>
              <a:rPr lang="en-SE" dirty="0"/>
              <a:t>2000 – så långt vi har data från Swepub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51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18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183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Intäkter = samhällets investeringar/kostnader</a:t>
            </a:r>
          </a:p>
          <a:p>
            <a:pPr marL="177845" indent="-177845">
              <a:buFontTx/>
              <a:buChar char="-"/>
            </a:pPr>
            <a:r>
              <a:rPr lang="sv-SE" dirty="0"/>
              <a:t>Diagrammet visar totala resurserna till sektorn, omräknat enligt lönekostnadsindexet AKI (eftersom löner dominerar kostnaderna).</a:t>
            </a:r>
          </a:p>
          <a:p>
            <a:pPr marL="177845" indent="-177845">
              <a:buFontTx/>
              <a:buChar char="-"/>
            </a:pPr>
            <a:r>
              <a:rPr lang="sv-SE" dirty="0"/>
              <a:t>Resurserna har ökat något sedan 1990-talet</a:t>
            </a:r>
          </a:p>
          <a:p>
            <a:pPr marL="177845" indent="-177845">
              <a:buFontTx/>
              <a:buChar char="-"/>
            </a:pPr>
            <a:r>
              <a:rPr lang="sv-SE" dirty="0"/>
              <a:t>Nivån 2018 skiljer sig obetydligt från nivån kring 2003. </a:t>
            </a:r>
          </a:p>
          <a:p>
            <a:pPr marL="177845" indent="-177845">
              <a:buFontTx/>
              <a:buChar char="-"/>
            </a:pPr>
            <a:r>
              <a:rPr lang="sv-SE" dirty="0"/>
              <a:t>Forskning och forskarutbildning har ökat mer än utbildning.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8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664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noProof="0" dirty="0"/>
              <a:t>De direkta anslagen från staten är den viktigaste intäktskällan.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Därefter följer de statliga forskningsråden/myndigheterna (VR, Forte, Formas, </a:t>
            </a:r>
            <a:r>
              <a:rPr lang="sv-SE" noProof="0" dirty="0" err="1"/>
              <a:t>Vinnova</a:t>
            </a:r>
            <a:r>
              <a:rPr lang="sv-SE" noProof="0" dirty="0"/>
              <a:t>, …)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Offentliga forskningsstiftelser (SSF, KKS, …)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Organisationer utan vinstsyfte har ökat (Cancerfonden, Enskilda utbildningsanordnare, Hjärt- och lungfonden, Riksbanken, KAW, …)</a:t>
            </a:r>
          </a:p>
          <a:p>
            <a:pPr marL="177845" indent="-177845">
              <a:buFontTx/>
              <a:buChar char="-"/>
              <a:defRPr/>
            </a:pPr>
            <a:r>
              <a:rPr lang="sv-SE" noProof="0" dirty="0"/>
              <a:t>Andelen som kommer från statliga forskningsråden/myndigheterna har ökat</a:t>
            </a:r>
            <a:endParaRPr lang="sv-SE" noProof="0" dirty="0">
              <a:cs typeface="Calibri"/>
            </a:endParaRPr>
          </a:p>
          <a:p>
            <a:pPr marL="177845" indent="-177845">
              <a:buFontTx/>
              <a:buChar char="-"/>
            </a:pPr>
            <a:r>
              <a:rPr lang="sv-SE" noProof="0" dirty="0"/>
              <a:t>Anslagsmedel ökar något - ANDELEN anslagsmedel har MINSKAT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90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  <a:p>
            <a:r>
              <a:rPr lang="sv-SE" dirty="0"/>
              <a:t>- HST/</a:t>
            </a:r>
            <a:r>
              <a:rPr lang="sv-SE" dirty="0" err="1"/>
              <a:t>Helåsrstudenter</a:t>
            </a:r>
            <a:r>
              <a:rPr lang="sv-SE" dirty="0"/>
              <a:t> avräknade mot takbelopp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6E163-94DB-4BD5-A038-51AD98916E45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346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Ökar något. </a:t>
            </a:r>
          </a:p>
          <a:p>
            <a:pPr marL="177845" indent="-177845">
              <a:buFontTx/>
              <a:buChar char="-"/>
            </a:pPr>
            <a:r>
              <a:rPr lang="sv-SE" dirty="0"/>
              <a:t>Stabil nivå sedan 2013 (blå kurva)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6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988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24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7959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Kraftig ökning från 1998 till 2015.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632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Viss ökning men varierar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620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Kraftig ökning 2000 till 2007.</a:t>
            </a:r>
          </a:p>
          <a:p>
            <a:pPr marL="177845" indent="-177845">
              <a:buFontTx/>
              <a:buChar char="-"/>
            </a:pPr>
            <a:r>
              <a:rPr lang="sv-SE" dirty="0"/>
              <a:t>Avtagandet de sista två åren kan antas bero på eftersläpning i registrering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327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Andel anställda som inte forskar eller undervisar. </a:t>
            </a:r>
          </a:p>
          <a:p>
            <a:pPr marL="177845" indent="-177845">
              <a:buFontTx/>
              <a:buChar char="-"/>
            </a:pPr>
            <a:r>
              <a:rPr lang="sv-SE" dirty="0"/>
              <a:t>Mer och mer pengar går INTE till stödpersonal.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94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Påverkas kvaliteten? Sektionen behöver kompletteras med citeringsmått. 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5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Dessutom har följande deltagit: </a:t>
            </a:r>
          </a:p>
          <a:p>
            <a:pPr defTabSz="948507">
              <a:defRPr/>
            </a:pPr>
            <a:r>
              <a:rPr lang="sv-SE" dirty="0"/>
              <a:t>Karin Dahlman-Wright, </a:t>
            </a:r>
            <a:r>
              <a:rPr lang="sv-SE"/>
              <a:t>Prorektor KI</a:t>
            </a:r>
          </a:p>
          <a:p>
            <a:pPr defTabSz="948507">
              <a:defRPr/>
            </a:pPr>
            <a:r>
              <a:rPr lang="sv-SE"/>
              <a:t>Simon </a:t>
            </a:r>
            <a:r>
              <a:rPr lang="sv-SE" dirty="0"/>
              <a:t>Edström, </a:t>
            </a:r>
            <a:r>
              <a:rPr lang="sv-SE" dirty="0" err="1"/>
              <a:t>Studentrepr</a:t>
            </a:r>
            <a:r>
              <a:rPr lang="sv-SE" dirty="0"/>
              <a:t>. SFS</a:t>
            </a:r>
          </a:p>
          <a:p>
            <a:pPr defTabSz="948507">
              <a:defRPr/>
            </a:pPr>
            <a:r>
              <a:rPr lang="sv-SE" dirty="0"/>
              <a:t>Helena </a:t>
            </a:r>
            <a:r>
              <a:rPr lang="sv-SE" dirty="0" err="1"/>
              <a:t>Jerregård</a:t>
            </a:r>
            <a:r>
              <a:rPr lang="sv-SE" dirty="0"/>
              <a:t>, Vicerektor för samverkan MDH</a:t>
            </a:r>
          </a:p>
          <a:p>
            <a:pPr defTabSz="948507">
              <a:defRPr/>
            </a:pPr>
            <a:r>
              <a:rPr lang="sv-SE" dirty="0"/>
              <a:t>Fredrik </a:t>
            </a:r>
            <a:r>
              <a:rPr lang="sv-SE" dirty="0" err="1"/>
              <a:t>Hylerstedt</a:t>
            </a:r>
            <a:r>
              <a:rPr lang="sv-SE" dirty="0"/>
              <a:t>, </a:t>
            </a:r>
            <a:r>
              <a:rPr lang="sv-SE" dirty="0" err="1"/>
              <a:t>Studentrepr</a:t>
            </a:r>
            <a:r>
              <a:rPr lang="sv-SE" dirty="0"/>
              <a:t>, </a:t>
            </a:r>
            <a:r>
              <a:rPr lang="sv-SE" dirty="0" err="1"/>
              <a:t>LiU</a:t>
            </a:r>
            <a:endParaRPr lang="sv-SE" dirty="0"/>
          </a:p>
          <a:p>
            <a:pPr defTabSz="948507">
              <a:defRPr/>
            </a:pPr>
            <a:r>
              <a:rPr lang="sv-SE" dirty="0"/>
              <a:t>Annika Östman Wernerson, vice-rektor för utb. KI</a:t>
            </a:r>
          </a:p>
          <a:p>
            <a:pPr defTabSz="948507">
              <a:defRPr/>
            </a:pPr>
            <a:r>
              <a:rPr lang="sv-SE" dirty="0"/>
              <a:t>Regelbundna möten sedan feb 2019. 9e den 9/9</a:t>
            </a:r>
          </a:p>
          <a:p>
            <a:pPr defTabSz="948507">
              <a:defRPr/>
            </a:pPr>
            <a:r>
              <a:rPr lang="sv-SE" dirty="0"/>
              <a:t>Inbjudna gäster, tex UKÄ och </a:t>
            </a:r>
            <a:r>
              <a:rPr lang="sv-SE" dirty="0" err="1"/>
              <a:t>Mälardalsrådet</a:t>
            </a:r>
            <a:r>
              <a:rPr lang="sv-SE" dirty="0"/>
              <a:t>. </a:t>
            </a:r>
          </a:p>
          <a:p>
            <a:pPr defTabSz="948507"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74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30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6863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buFontTx/>
              <a:buChar char="-"/>
              <a:defRPr/>
            </a:pPr>
            <a:r>
              <a:rPr lang="sv-SE" dirty="0"/>
              <a:t>Stockholm och Västra Götalands län importerar kompetens</a:t>
            </a:r>
          </a:p>
          <a:p>
            <a:pPr marL="177845" indent="-177845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948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- Stockholm, Västra Götalands OCH Skåne län importerar kompetens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945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Stockholm förblir en magnet för arbetskraften genom hela perioden, den enda regionen med ett signifikant nettoinflöde. </a:t>
            </a:r>
          </a:p>
          <a:p>
            <a:pPr marL="177845" indent="-177845">
              <a:buFontTx/>
              <a:buChar char="-"/>
            </a:pPr>
            <a:r>
              <a:rPr lang="sv-SE" dirty="0"/>
              <a:t>Stockholms dragningskraft avtar trendmässigt, vilket skulle kunna kopplas till bostadsmarknaden som starkt försvårar inflyttning. Övriga storstäder (Skåne och Västra Götaland), samt </a:t>
            </a:r>
            <a:r>
              <a:rPr lang="sv-SE" b="1" dirty="0"/>
              <a:t>Uppsala/Linköping/Norrköping</a:t>
            </a:r>
            <a:r>
              <a:rPr lang="sv-SE" dirty="0"/>
              <a:t>, går jämnt upp, med nettoflöde nära noll. </a:t>
            </a:r>
          </a:p>
          <a:p>
            <a:pPr marL="177845" indent="-177845">
              <a:buFontTx/>
              <a:buChar char="-"/>
            </a:pPr>
            <a:r>
              <a:rPr lang="sv-SE" dirty="0"/>
              <a:t>Resten av landet exporterar utbildad arbetskraft till Stockholm. Det är ingen skillnad mellan Norrland och skogslänen i södra Sverige.</a:t>
            </a:r>
          </a:p>
          <a:p>
            <a:pPr marL="177845" indent="-177845">
              <a:buFontTx/>
              <a:buChar char="-"/>
            </a:pPr>
            <a:r>
              <a:rPr lang="sv-SE" dirty="0"/>
              <a:t>Vilka är övriga storstäder?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054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buFontTx/>
              <a:buChar char="-"/>
              <a:defRPr/>
            </a:pPr>
            <a:r>
              <a:rPr lang="en-SE" dirty="0"/>
              <a:t>Visar andel nybörjare från egna länet 2010-2013 som tagit examen 2018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SE" dirty="0"/>
              <a:t>Examina på alla nivåer</a:t>
            </a:r>
          </a:p>
          <a:p>
            <a:pPr marL="177845" indent="-177845" defTabSz="948507">
              <a:buFontTx/>
              <a:buChar char="-"/>
              <a:defRPr/>
            </a:pP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346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Samma diagram fast för lärosäte</a:t>
            </a:r>
          </a:p>
          <a:p>
            <a:pPr marL="177845" indent="-177845">
              <a:buFontTx/>
              <a:buChar char="-"/>
            </a:pPr>
            <a:r>
              <a:rPr lang="en-SE" dirty="0"/>
              <a:t>Visar andel nybörjare från egna länet 2010-2013 som tagit examen 2018</a:t>
            </a:r>
          </a:p>
          <a:p>
            <a:pPr marL="177845" indent="-177845">
              <a:buFontTx/>
              <a:buChar char="-"/>
            </a:pPr>
            <a:r>
              <a:rPr lang="en-SE" dirty="0"/>
              <a:t>Examina på alla nivåer</a:t>
            </a:r>
          </a:p>
          <a:p>
            <a:pPr marL="177845" indent="-177845">
              <a:buFontTx/>
              <a:buChar char="-"/>
            </a:pPr>
            <a:r>
              <a:rPr lang="en-SE" dirty="0"/>
              <a:t>(SLUs län är Uppsala)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8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521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04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489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91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317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Tidsserie på föregående diagram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77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33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498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43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481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Hur ligger det till med LLL? (0.10 = 10%)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35+ ökar något bland programantagna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35+ minskar trendmässigt bland antagna till fristående kurser</a:t>
            </a:r>
          </a:p>
          <a:p>
            <a:pPr marL="177845" indent="-177845">
              <a:buFontTx/>
              <a:buChar char="-"/>
            </a:pPr>
            <a:r>
              <a:rPr lang="en-SE" dirty="0"/>
              <a:t>(35+ pga UKÄs indelning </a:t>
            </a:r>
            <a:r>
              <a:rPr lang="en-GB" dirty="0"/>
              <a:t>I</a:t>
            </a:r>
            <a:r>
              <a:rPr lang="en-SE" dirty="0"/>
              <a:t> åldersklassar – under är 25-34)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232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Stabilt!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166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Små förändringar mellan decenier!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550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Data från alla lärosäten</a:t>
            </a:r>
          </a:p>
          <a:p>
            <a:pPr marL="177845" indent="-177845">
              <a:buFontTx/>
              <a:buChar char="-"/>
            </a:pPr>
            <a:r>
              <a:rPr lang="en-SE" dirty="0"/>
              <a:t>Majoriteten är enbart intern samverkan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sampublikationer med utländskt lärosäte, flera svenska lärosäten och andra externa ökar</a:t>
            </a:r>
          </a:p>
          <a:p>
            <a:pPr marL="177845" indent="-177845">
              <a:buFontTx/>
              <a:buChar char="-"/>
            </a:pPr>
            <a:r>
              <a:rPr lang="en-SE" dirty="0"/>
              <a:t>Ensamförfattare minskar något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36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6755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Utländskt lärosäte – mest bland högskolorna med bredd</a:t>
            </a:r>
          </a:p>
          <a:p>
            <a:pPr marL="177845" indent="-177845">
              <a:buFontTx/>
              <a:buChar char="-"/>
            </a:pPr>
            <a:r>
              <a:rPr lang="en-SE" dirty="0"/>
              <a:t>Enbart intern samverkan – mest bland universiteten, mm, mm</a:t>
            </a:r>
          </a:p>
          <a:p>
            <a:pPr marL="177845" indent="-177845">
              <a:buFontTx/>
              <a:buChar char="-"/>
            </a:pPr>
            <a:r>
              <a:rPr lang="en-SE" dirty="0"/>
              <a:t>LTU nytt, LiU gammalt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79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78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5627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Information inför kommande bilder</a:t>
            </a:r>
          </a:p>
          <a:p>
            <a:pPr marL="177845" indent="-177845">
              <a:buFontTx/>
              <a:buChar char="-"/>
            </a:pPr>
            <a:r>
              <a:rPr lang="en-SE" dirty="0"/>
              <a:t>Ska jobbas in som talmanus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8450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Breddat deltagande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 som tagit ut examen efter 0 till 10 år</a:t>
            </a:r>
          </a:p>
          <a:p>
            <a:pPr marL="177845" indent="-177845">
              <a:buFontTx/>
              <a:buChar char="-"/>
            </a:pPr>
            <a:r>
              <a:rPr lang="en-SE" dirty="0"/>
              <a:t>Hur lyckas man med 0? Finns 1-åriga program, finns de som har nästa allt klart från fristående kurs, finns de som går från ett program till ett annat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756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Legitimationsyrken påverkar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2065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/>
              <a:t>Utlandsfödd </a:t>
            </a:r>
            <a:r>
              <a:rPr lang="en-SE" dirty="0"/>
              <a:t>eller två </a:t>
            </a:r>
            <a:r>
              <a:rPr lang="en-SE"/>
              <a:t>utlandsfödda föräldrar</a:t>
            </a:r>
            <a:endParaRPr lang="sv-SE" dirty="0"/>
          </a:p>
          <a:p>
            <a:pPr marL="177845" indent="-177845">
              <a:buFontTx/>
              <a:buChar char="-"/>
            </a:pPr>
            <a:r>
              <a:rPr lang="sv-SE" dirty="0"/>
              <a:t>Inresande gäststudenter är ej inkluderade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0015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Högbildade föräldrar = någon har någon högskolestudie, dvs förälder bekant med högskolestystemet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190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“/motsvarande” stod </a:t>
            </a:r>
            <a:r>
              <a:rPr lang="en-GB" dirty="0"/>
              <a:t>I</a:t>
            </a:r>
            <a:r>
              <a:rPr lang="en-SE" dirty="0"/>
              <a:t> källan</a:t>
            </a:r>
          </a:p>
          <a:p>
            <a:pPr marL="177845" indent="-177845">
              <a:buFontTx/>
              <a:buChar char="-"/>
            </a:pPr>
            <a:r>
              <a:rPr lang="en-GB" dirty="0"/>
              <a:t>J</a:t>
            </a:r>
            <a:r>
              <a:rPr lang="en-SE" dirty="0"/>
              <a:t>urist och läkare har bytt benämning</a:t>
            </a:r>
          </a:p>
          <a:p>
            <a:pPr marL="177845" indent="-177845">
              <a:buFontTx/>
              <a:buChar char="-"/>
            </a:pPr>
            <a:r>
              <a:rPr lang="en-SE" dirty="0"/>
              <a:t>Civ.ing. </a:t>
            </a:r>
            <a:r>
              <a:rPr lang="en-GB" dirty="0"/>
              <a:t>I</a:t>
            </a:r>
            <a:r>
              <a:rPr lang="en-SE" dirty="0"/>
              <a:t>nkluderar </a:t>
            </a:r>
            <a:r>
              <a:rPr lang="en-GB" dirty="0"/>
              <a:t>o</a:t>
            </a:r>
            <a:r>
              <a:rPr lang="en-SE" dirty="0"/>
              <a:t>ckså snarlika utbildningar, tex arkitekt.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5199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Ökar!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8279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3865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Ökar!</a:t>
            </a:r>
            <a:endParaRPr lang="en-SE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7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6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4889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60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506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Källa: Statistikdatabas: Högskolan i siffror, UKÄ. </a:t>
            </a:r>
          </a:p>
          <a:p>
            <a:r>
              <a:rPr lang="sv-SE" dirty="0"/>
              <a:t>- Antalet examina har mer än fördubblats - Största  relativ ökning bland generella examina (kandidat, magister)</a:t>
            </a:r>
          </a:p>
          <a:p>
            <a:r>
              <a:rPr lang="sv-SE" dirty="0"/>
              <a:t>- Nytt system på avancerad nivå från 2007 (syns när masterexamina kom in i bilden)</a:t>
            </a:r>
          </a:p>
          <a:p>
            <a:r>
              <a:rPr lang="sv-SE" dirty="0"/>
              <a:t>- En del av ökning torde komma från programmifieringen (vilket Lars Haikola noterade i SOU 2015:70)</a:t>
            </a:r>
          </a:p>
          <a:p>
            <a:pPr defTabSz="948507">
              <a:defRPr/>
            </a:pPr>
            <a:r>
              <a:rPr lang="sv-SE" dirty="0"/>
              <a:t>- Obs att en individ kan ta flera examina. Detta har ökat under perioden.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07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Vårdutbildningarna har också i runda tal fördubblats sedan 1990-talet. </a:t>
            </a:r>
          </a:p>
          <a:p>
            <a:r>
              <a:rPr lang="sv-SE" dirty="0"/>
              <a:t>- Samtliga yrkeskategorier har vuxit stadigt. </a:t>
            </a:r>
          </a:p>
          <a:p>
            <a:r>
              <a:rPr lang="sv-SE" dirty="0"/>
              <a:t>- Dessutom har specialistsjuksköterskorna tillkommit på toppen.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34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06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14E7FD-F545-4617-B260-388F6B78D28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2022-01-31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69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9C04-7E48-46A8-8ADC-2506E6FA53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2"/>
          <p:cNvSpPr>
            <a:spLocks noGrp="1"/>
          </p:cNvSpPr>
          <p:nvPr>
            <p:ph type="title"/>
          </p:nvPr>
        </p:nvSpPr>
        <p:spPr>
          <a:xfrm>
            <a:off x="1103447" y="419138"/>
            <a:ext cx="9985109" cy="128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latshållare för text 13"/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99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Borås 8 maj 2012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312584" y="6597650"/>
            <a:ext cx="1219200" cy="9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6446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Borås 8 maj 2012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248128" y="6356351"/>
            <a:ext cx="230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40416" y="6356351"/>
            <a:ext cx="174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04BA-3836-46FA-BA8F-BF48B33A0D2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f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f.se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1808" y="4149650"/>
            <a:ext cx="7772400" cy="1367582"/>
          </a:xfrm>
        </p:spPr>
        <p:txBody>
          <a:bodyPr>
            <a:noAutofit/>
          </a:bodyPr>
          <a:lstStyle/>
          <a:p>
            <a:r>
              <a:rPr lang="sv-SE" sz="4000" dirty="0"/>
              <a:t>Lärosätenas bidrag till kunskaps- och kompetensutvecklingen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96306"/>
            <a:ext cx="6400800" cy="1536750"/>
          </a:xfrm>
        </p:spPr>
        <p:txBody>
          <a:bodyPr>
            <a:noAutofit/>
          </a:bodyPr>
          <a:lstStyle/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Sveriges universitets- och </a:t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000" dirty="0">
                <a:solidFill>
                  <a:schemeClr val="tx2"/>
                </a:solidFill>
              </a:rPr>
              <a:t>högskoleförbund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The Association of 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Swedish </a:t>
            </a:r>
            <a:r>
              <a:rPr lang="sv-SE" sz="2000" dirty="0" err="1">
                <a:solidFill>
                  <a:schemeClr val="tx2"/>
                </a:solidFill>
              </a:rPr>
              <a:t>Higher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err="1">
                <a:solidFill>
                  <a:schemeClr val="tx2"/>
                </a:solidFill>
              </a:rPr>
              <a:t>Education</a:t>
            </a:r>
            <a:r>
              <a:rPr lang="sv-SE" sz="2000" dirty="0">
                <a:solidFill>
                  <a:schemeClr val="tx2"/>
                </a:solidFill>
              </a:rPr>
              <a:t> Institutions</a:t>
            </a:r>
          </a:p>
        </p:txBody>
      </p:sp>
      <p:pic>
        <p:nvPicPr>
          <p:cNvPr id="6" name="Picture 4" descr="SUHF_logo_u_txt_pms3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7848" y="1169289"/>
            <a:ext cx="2736304" cy="10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7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56DFC9-E129-4270-9D6F-B0596264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87" y="1227584"/>
            <a:ext cx="8659433" cy="51537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lärarutbildningsområdet?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F35F54-00F5-9647-9D67-F3654E559770}"/>
              </a:ext>
            </a:extLst>
          </p:cNvPr>
          <p:cNvSpPr/>
          <p:nvPr/>
        </p:nvSpPr>
        <p:spPr>
          <a:xfrm>
            <a:off x="3962527" y="6107608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EEA87-BB76-7F4C-BF56-7CD11D6062F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284517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teknikområdet?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A2494C6-0C74-4D3E-9E2F-4895C14CE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227584"/>
            <a:ext cx="8659433" cy="51537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7D81F5-6BF5-A34D-ABFE-73452FE0B587}"/>
              </a:ext>
            </a:extLst>
          </p:cNvPr>
          <p:cNvSpPr/>
          <p:nvPr/>
        </p:nvSpPr>
        <p:spPr>
          <a:xfrm>
            <a:off x="4053008" y="5984800"/>
            <a:ext cx="4968552" cy="32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93132-5520-D846-BA91-710B0E9BEAF2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132877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3067E6A-39A8-47E7-94CE-DF345DDB1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52452"/>
            <a:ext cx="8659433" cy="51537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forskarutbildade?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B341B-B51C-2443-B2EB-A7369A2F74D5}"/>
              </a:ext>
            </a:extLst>
          </p:cNvPr>
          <p:cNvSpPr/>
          <p:nvPr/>
        </p:nvSpPr>
        <p:spPr>
          <a:xfrm>
            <a:off x="4097716" y="5980620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B1F4A-5618-7746-AA33-363D8582A7AA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79771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mycket forskning – antal publikationer?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535A078-1A5F-4359-9F02-BAE0C4E97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95" y="1242344"/>
            <a:ext cx="8659433" cy="5153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F18BE-E9A6-ED4F-B60A-AFE91CE49E74}"/>
              </a:ext>
            </a:extLst>
          </p:cNvPr>
          <p:cNvSpPr/>
          <p:nvPr/>
        </p:nvSpPr>
        <p:spPr>
          <a:xfrm>
            <a:off x="3791744" y="6087816"/>
            <a:ext cx="4608512" cy="3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CEEF9-F51C-0D4D-81B6-60159980D747}"/>
              </a:ext>
            </a:extLst>
          </p:cNvPr>
          <p:cNvSpPr txBox="1"/>
          <p:nvPr/>
        </p:nvSpPr>
        <p:spPr>
          <a:xfrm>
            <a:off x="6726735" y="6087816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</a:t>
            </a:r>
            <a:r>
              <a:rPr lang="sv-SE" sz="1200" dirty="0" err="1"/>
              <a:t>SwePub</a:t>
            </a:r>
            <a:br>
              <a:rPr lang="sv-SE" sz="1200" dirty="0"/>
            </a:br>
            <a:r>
              <a:rPr lang="sv-SE" sz="1200" dirty="0"/>
              <a:t>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www.kb.se</a:t>
            </a:r>
            <a:r>
              <a:rPr lang="sv-SE" sz="1200" dirty="0"/>
              <a:t>/samverkan-och-utveckling/</a:t>
            </a:r>
            <a:r>
              <a:rPr lang="sv-SE" sz="1200" dirty="0" err="1"/>
              <a:t>swepub</a:t>
            </a:r>
            <a:r>
              <a:rPr lang="sv-SE" sz="1200" dirty="0"/>
              <a:t>/data-</a:t>
            </a:r>
            <a:r>
              <a:rPr lang="sv-SE" sz="1200" dirty="0" err="1"/>
              <a:t>access.html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84708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0A9CE-0F1B-3D4E-92B2-BE435A50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EE2F8-EC3B-4344-BECC-7D59A8BD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7" y="359178"/>
            <a:ext cx="9985109" cy="1281670"/>
          </a:xfrm>
        </p:spPr>
        <p:txBody>
          <a:bodyPr>
            <a:normAutofit/>
          </a:bodyPr>
          <a:lstStyle/>
          <a:p>
            <a:r>
              <a:rPr lang="en-SE" sz="3200" dirty="0"/>
              <a:t>Hur står sig kvaliteten – relativ citeringsgrad?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167E7C-7746-8F46-B39F-618F288A5E92}"/>
              </a:ext>
            </a:extLst>
          </p:cNvPr>
          <p:cNvGraphicFramePr>
            <a:graphicFrameLocks/>
          </p:cNvGraphicFramePr>
          <p:nvPr/>
        </p:nvGraphicFramePr>
        <p:xfrm>
          <a:off x="1090645" y="1405540"/>
          <a:ext cx="9712187" cy="477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31E033-4BF7-CF4E-A3A5-5CAA96105345}"/>
              </a:ext>
            </a:extLst>
          </p:cNvPr>
          <p:cNvSpPr txBox="1"/>
          <p:nvPr/>
        </p:nvSpPr>
        <p:spPr>
          <a:xfrm>
            <a:off x="6679095" y="4529131"/>
            <a:ext cx="531017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Citeringar i förhållande till genomsnittsartikeln,</a:t>
            </a:r>
          </a:p>
          <a:p>
            <a:r>
              <a:rPr lang="sv-SE" dirty="0"/>
              <a:t>korrigerat för ämnesområde.</a:t>
            </a:r>
            <a:br>
              <a:rPr lang="sv-SE" dirty="0"/>
            </a:br>
            <a:r>
              <a:rPr lang="sv-SE" dirty="0" err="1"/>
              <a:t>Publiceringsår</a:t>
            </a:r>
            <a:r>
              <a:rPr lang="sv-SE" dirty="0"/>
              <a:t> ca 4 år före året på axeln.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BCE-1D10-C54E-9C64-35FF743391D8}"/>
              </a:ext>
            </a:extLst>
          </p:cNvPr>
          <p:cNvCxnSpPr>
            <a:cxnSpLocks/>
          </p:cNvCxnSpPr>
          <p:nvPr/>
        </p:nvCxnSpPr>
        <p:spPr>
          <a:xfrm>
            <a:off x="1847528" y="2927318"/>
            <a:ext cx="8349521" cy="0"/>
          </a:xfrm>
          <a:prstGeom prst="line">
            <a:avLst/>
          </a:prstGeom>
          <a:ln w="3492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C05FE3-4B29-164C-9484-00B40ACDA418}"/>
              </a:ext>
            </a:extLst>
          </p:cNvPr>
          <p:cNvSpPr txBox="1"/>
          <p:nvPr/>
        </p:nvSpPr>
        <p:spPr>
          <a:xfrm>
            <a:off x="10344148" y="256680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Sverige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D19C7-8421-BE4F-BEA0-C76A898C7EED}"/>
              </a:ext>
            </a:extLst>
          </p:cNvPr>
          <p:cNvSpPr txBox="1"/>
          <p:nvPr/>
        </p:nvSpPr>
        <p:spPr>
          <a:xfrm>
            <a:off x="10336197" y="292731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Globalt</a:t>
            </a:r>
          </a:p>
        </p:txBody>
      </p:sp>
      <p:pic>
        <p:nvPicPr>
          <p:cNvPr id="12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96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2D076-1773-EB45-B604-9CE51A88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15</a:t>
            </a:fld>
            <a:endParaRPr lang="sv-S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BFEC1B-A9D2-2845-8525-3A3F79998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694524"/>
              </p:ext>
            </p:extLst>
          </p:nvPr>
        </p:nvGraphicFramePr>
        <p:xfrm>
          <a:off x="1198533" y="545909"/>
          <a:ext cx="10082043" cy="540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B45101-FFC8-3B44-8EF1-C5756DFBD52F}"/>
              </a:ext>
            </a:extLst>
          </p:cNvPr>
          <p:cNvCxnSpPr>
            <a:cxnSpLocks/>
          </p:cNvCxnSpPr>
          <p:nvPr/>
        </p:nvCxnSpPr>
        <p:spPr>
          <a:xfrm>
            <a:off x="1708879" y="3370846"/>
            <a:ext cx="9392476" cy="0"/>
          </a:xfrm>
          <a:prstGeom prst="line">
            <a:avLst/>
          </a:prstGeom>
          <a:ln w="3492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9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DF041-AC01-8C48-87A5-7C7CD298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16</a:t>
            </a:fld>
            <a:endParaRPr lang="sv-S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39033A-7D6F-F047-A7AD-1082A0CA0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86471"/>
              </p:ext>
            </p:extLst>
          </p:nvPr>
        </p:nvGraphicFramePr>
        <p:xfrm>
          <a:off x="1195879" y="603467"/>
          <a:ext cx="10323962" cy="534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9580148" y="324712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F8730-E0EA-7343-BB8E-22CF731A3917}"/>
              </a:ext>
            </a:extLst>
          </p:cNvPr>
          <p:cNvSpPr txBox="1"/>
          <p:nvPr/>
        </p:nvSpPr>
        <p:spPr>
          <a:xfrm>
            <a:off x="9475179" y="3176341"/>
            <a:ext cx="212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1">
                    <a:alpha val="67000"/>
                  </a:schemeClr>
                </a:solidFill>
              </a:rPr>
              <a:t>Fackhögskolor</a:t>
            </a:r>
          </a:p>
        </p:txBody>
      </p:sp>
    </p:spTree>
    <p:extLst>
      <p:ext uri="{BB962C8B-B14F-4D97-AF65-F5344CB8AC3E}">
        <p14:creationId xmlns:p14="http://schemas.microsoft.com/office/powerpoint/2010/main" val="345778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EFE77-2D8D-A44C-9719-E1FB704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C27D4-BE74-A54A-B9D4-52575DC6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16606-8F15-E547-A314-59A074BC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10372935" cy="40939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04470" indent="-204470"/>
            <a:r>
              <a:rPr lang="en-SE" sz="2800" dirty="0"/>
              <a:t>Totala antalet examina ökar kraftigt sedan 1996, på alla utbildningsnivåer</a:t>
            </a:r>
            <a:endParaRPr lang="sv-SE" sz="2800" dirty="0"/>
          </a:p>
          <a:p>
            <a:pPr marL="401955" lvl="1" indent="-197485"/>
            <a:r>
              <a:rPr lang="en-SE" sz="2400" dirty="0"/>
              <a:t>Antal examina har mer än fördubblats</a:t>
            </a:r>
          </a:p>
          <a:p>
            <a:pPr marL="401955" lvl="1" indent="-197485"/>
            <a:r>
              <a:rPr lang="en-SE" sz="2400" dirty="0"/>
              <a:t>Generella examina ökar mest (nästan 4 ggr)</a:t>
            </a:r>
          </a:p>
          <a:p>
            <a:pPr marL="401955" lvl="1" indent="-197485"/>
            <a:r>
              <a:rPr lang="en-SE" sz="2400" dirty="0"/>
              <a:t>Lärar- och teknikområdena små nettoförändringar</a:t>
            </a:r>
          </a:p>
          <a:p>
            <a:pPr marL="401955" lvl="1" indent="-197485"/>
            <a:endParaRPr lang="en-SE" sz="2400" dirty="0"/>
          </a:p>
          <a:p>
            <a:pPr marL="204470" indent="-204470"/>
            <a:r>
              <a:rPr lang="en-SE" sz="2800" dirty="0"/>
              <a:t>Totala forskningsproduktionen har ökat kraftigt</a:t>
            </a:r>
          </a:p>
          <a:p>
            <a:pPr marL="401955" lvl="1" indent="-197485"/>
            <a:r>
              <a:rPr lang="en-SE" sz="2400" dirty="0"/>
              <a:t>Antalet publikationer har ökat kraftigt sedan 2000 – mer än fördubblats</a:t>
            </a:r>
          </a:p>
          <a:p>
            <a:pPr marL="401955" lvl="1" indent="-197485"/>
            <a:r>
              <a:rPr lang="en-SE" sz="2400" dirty="0"/>
              <a:t>Antalet forskarutbildade har nästan fördubblats sedan 1996</a:t>
            </a:r>
          </a:p>
          <a:p>
            <a:pPr marL="401955" lvl="1" indent="-197485"/>
            <a:r>
              <a:rPr lang="en-SE" sz="2400" dirty="0"/>
              <a:t>Citeringsgraden bibehållen (trots ökade antalet publikationer)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3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totala direkta anslag och antal anställda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Vad kostar sektorn?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91BC8EDD-DBF1-564A-942B-1B001479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9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C05BCBB-6B0B-4DE0-A276-C40752A5C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47888"/>
            <a:ext cx="9865096" cy="51537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Vad är sektorns totala intäkter?</a:t>
            </a:r>
            <a:endParaRPr lang="sv-SE" sz="3200" dirty="0"/>
          </a:p>
        </p:txBody>
      </p:sp>
      <p:sp>
        <p:nvSpPr>
          <p:cNvPr id="5" name="Platshållare för innehåll 6">
            <a:extLst>
              <a:ext uri="{FF2B5EF4-FFF2-40B4-BE49-F238E27FC236}">
                <a16:creationId xmlns:a16="http://schemas.microsoft.com/office/drawing/2014/main" id="{1B9CC254-25F3-754D-8515-840E02ADFCEF}"/>
              </a:ext>
            </a:extLst>
          </p:cNvPr>
          <p:cNvSpPr txBox="1">
            <a:spLocks/>
          </p:cNvSpPr>
          <p:nvPr/>
        </p:nvSpPr>
        <p:spPr>
          <a:xfrm>
            <a:off x="8976320" y="4581128"/>
            <a:ext cx="2948139" cy="100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Belopp justerade för lönekostnadsindex AKI. 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E690E8-B9AB-3847-A843-F34B1A281CEC}"/>
              </a:ext>
            </a:extLst>
          </p:cNvPr>
          <p:cNvSpPr/>
          <p:nvPr/>
        </p:nvSpPr>
        <p:spPr>
          <a:xfrm>
            <a:off x="3647726" y="5949280"/>
            <a:ext cx="5374871" cy="461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26797-D82D-AB44-BCA2-52009BC46170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42053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AAC70-EE1B-4EDF-995D-7070490C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9322"/>
            <a:ext cx="9864725" cy="1281670"/>
          </a:xfrm>
        </p:spPr>
        <p:txBody>
          <a:bodyPr>
            <a:normAutofit/>
          </a:bodyPr>
          <a:lstStyle/>
          <a:p>
            <a:r>
              <a:rPr lang="sv-SE" sz="4000" dirty="0"/>
              <a:t>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80040-099B-4FDD-A75E-0C542AC8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832367"/>
            <a:ext cx="9985107" cy="4260929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Lärosätenas bidrag till </a:t>
            </a:r>
            <a:r>
              <a:rPr lang="sv-SE" sz="2400" i="1" dirty="0"/>
              <a:t>kompetensförsörjningen</a:t>
            </a:r>
            <a:r>
              <a:rPr lang="sv-SE" sz="2400" dirty="0"/>
              <a:t> </a:t>
            </a:r>
          </a:p>
          <a:p>
            <a:endParaRPr lang="sv-SE" sz="2400" dirty="0"/>
          </a:p>
          <a:p>
            <a:r>
              <a:rPr lang="sv-SE" sz="2400" dirty="0"/>
              <a:t>Motivera varför samhället långsiktigt skall investera i forskning och högre utbildning.</a:t>
            </a:r>
          </a:p>
          <a:p>
            <a:r>
              <a:rPr lang="sv-SE" sz="2400" dirty="0"/>
              <a:t>Öka förståelsen för lärosätenas viktiga och komplexa uppdrag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Arbetsmetodik väljs utifrån tema, tex insamling av offentlig statistik och klok paketering av densamma</a:t>
            </a:r>
          </a:p>
          <a:p>
            <a:r>
              <a:rPr lang="sv-SE" sz="2400" dirty="0"/>
              <a:t>Expertgrupp ska vara styrgrupp. Projektledare ur expertgruppen. 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Presidiet tänker sig en skriftserie från de olika grupperna och ett möjligt delmål är att integrera detta i kommande seminarier på Almedalsveckan</a:t>
            </a:r>
          </a:p>
          <a:p>
            <a:endParaRPr lang="sv-SE" sz="2400" dirty="0"/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50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56DEE9-575C-4786-9604-126A96FF4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55576"/>
            <a:ext cx="9865096" cy="515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585176" cy="697193"/>
          </a:xfrm>
          <a:noFill/>
        </p:spPr>
        <p:txBody>
          <a:bodyPr>
            <a:normAutofit/>
          </a:bodyPr>
          <a:lstStyle/>
          <a:p>
            <a:r>
              <a:rPr lang="sv-SE" sz="3200" dirty="0"/>
              <a:t>Vem finansierar? Intäkter per intäktskälla för sektorn. 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1B9CC254-25F3-754D-8515-840E02ADFCEF}"/>
              </a:ext>
            </a:extLst>
          </p:cNvPr>
          <p:cNvSpPr txBox="1">
            <a:spLocks/>
          </p:cNvSpPr>
          <p:nvPr/>
        </p:nvSpPr>
        <p:spPr>
          <a:xfrm>
            <a:off x="8976320" y="4587985"/>
            <a:ext cx="2948139" cy="100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Belopp justerade för lönekostnadsindex AKI.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AAF96-FADB-D64B-8B8B-16FB0512C562}"/>
              </a:ext>
            </a:extLst>
          </p:cNvPr>
          <p:cNvSpPr/>
          <p:nvPr/>
        </p:nvSpPr>
        <p:spPr>
          <a:xfrm>
            <a:off x="3316232" y="5949280"/>
            <a:ext cx="5559535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1DB07-DE0F-9B42-A7CC-CE4D56645420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353600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HST per ämnesområde?</a:t>
            </a: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6E5C1F-E542-9E40-9328-2D0B2F9F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412776"/>
            <a:ext cx="9289032" cy="51435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587A6F5-2A65-CE42-96FC-E5A5B7C52CD4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3E87CC7-BC22-094F-B638-0C5DE1CFCF56}"/>
              </a:ext>
            </a:extLst>
          </p:cNvPr>
          <p:cNvSpPr/>
          <p:nvPr/>
        </p:nvSpPr>
        <p:spPr>
          <a:xfrm>
            <a:off x="3962527" y="623731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0399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456A276-98E6-4A42-A022-5C758A0DC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08" y="1196752"/>
            <a:ext cx="9642152" cy="53610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är anställda i sektorn?</a:t>
            </a:r>
            <a:endParaRPr lang="sv-SE" sz="3200" dirty="0"/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0A429-679E-EC4C-B8AC-9C4E1EE0559A}"/>
              </a:ext>
            </a:extLst>
          </p:cNvPr>
          <p:cNvSpPr/>
          <p:nvPr/>
        </p:nvSpPr>
        <p:spPr>
          <a:xfrm>
            <a:off x="2999656" y="6165304"/>
            <a:ext cx="59046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4B3D2-C1C6-494D-B8A7-932F41C4F81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14823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3EEF1-E3F5-BC45-8925-4EE87A0A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B2CD1-1825-884F-A2FE-10B95FC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522A4-BD18-CD45-AEF5-CCE1A74DD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4470" indent="-204470"/>
            <a:r>
              <a:rPr lang="en-SE" sz="2800" dirty="0"/>
              <a:t>Resurserna har ökat något sedan 1990-talet</a:t>
            </a:r>
            <a:endParaRPr lang="sv-SE" sz="2800" dirty="0"/>
          </a:p>
          <a:p>
            <a:pPr marL="204470" indent="-204470"/>
            <a:r>
              <a:rPr lang="en-SE" sz="2800" dirty="0"/>
              <a:t>Antalet anställda ökar på ungefär samma sätt</a:t>
            </a:r>
          </a:p>
          <a:p>
            <a:pPr marL="204470" indent="-204470"/>
            <a:r>
              <a:rPr lang="en-SE" sz="2800" dirty="0"/>
              <a:t>Andelen anslagsmedel har minskat under perioden, samtidigt som forskningsrådens andel ökat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083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examina per år, andel stödpersonal, kostnad publikationer.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Hur är effektiviteten i sektorn?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EE9F96B4-43E5-2E41-931D-DB8FE0E9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07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Autofit/>
          </a:bodyPr>
          <a:lstStyle/>
          <a:p>
            <a:r>
              <a:rPr lang="sv-SE" sz="3200" dirty="0">
                <a:sym typeface="Arial" charset="0"/>
              </a:rPr>
              <a:t>Hur många examina på grund och avancerad nivå </a:t>
            </a:r>
            <a:br>
              <a:rPr lang="sv-SE" sz="3200" dirty="0">
                <a:sym typeface="Arial" charset="0"/>
              </a:rPr>
            </a:br>
            <a:r>
              <a:rPr lang="sv-SE" sz="3200" dirty="0">
                <a:sym typeface="Arial" charset="0"/>
              </a:rPr>
              <a:t>per miljon kronor i takbelopp?</a:t>
            </a:r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212678-0EFC-440F-A7B3-88F998402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84295"/>
            <a:ext cx="9577064" cy="5064697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3A70A1D-B655-394C-8C5F-DAF87CAD02BD}"/>
              </a:ext>
            </a:extLst>
          </p:cNvPr>
          <p:cNvSpPr txBox="1">
            <a:spLocks/>
          </p:cNvSpPr>
          <p:nvPr/>
        </p:nvSpPr>
        <p:spPr>
          <a:xfrm>
            <a:off x="9552214" y="5646948"/>
            <a:ext cx="2346130" cy="133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sv-SE" sz="1200" dirty="0"/>
              <a:t>Belopp justerade för lönekostnadsindex AKI. </a:t>
            </a:r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779660-1B60-D741-8F9B-5C993271C4AD}"/>
              </a:ext>
            </a:extLst>
          </p:cNvPr>
          <p:cNvSpPr/>
          <p:nvPr/>
        </p:nvSpPr>
        <p:spPr>
          <a:xfrm>
            <a:off x="3863752" y="6287327"/>
            <a:ext cx="5472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2B09A-B058-F94F-AE4F-A99CDC77883C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110646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doktorsexamina per miljon forskningsmedel?</a:t>
            </a:r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F31831-AE4B-4518-A20A-7B56F8564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43608"/>
            <a:ext cx="9937103" cy="5153744"/>
          </a:xfrm>
          <a:prstGeom prst="rect">
            <a:avLst/>
          </a:prstGeo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84D3C6FA-A7E0-FD43-BDBD-00A976821E58}"/>
              </a:ext>
            </a:extLst>
          </p:cNvPr>
          <p:cNvSpPr txBox="1">
            <a:spLocks/>
          </p:cNvSpPr>
          <p:nvPr/>
        </p:nvSpPr>
        <p:spPr>
          <a:xfrm>
            <a:off x="9552214" y="5646948"/>
            <a:ext cx="2346130" cy="133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sv-SE" sz="1200" dirty="0"/>
              <a:t>Belopp justerade för lönekostnadsindex AKI. </a:t>
            </a:r>
          </a:p>
        </p:txBody>
      </p:sp>
      <p:pic>
        <p:nvPicPr>
          <p:cNvPr id="9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733F4-F272-CA4F-B2F0-9B9C88136771}"/>
              </a:ext>
            </a:extLst>
          </p:cNvPr>
          <p:cNvSpPr/>
          <p:nvPr/>
        </p:nvSpPr>
        <p:spPr>
          <a:xfrm>
            <a:off x="3863752" y="6093295"/>
            <a:ext cx="5205428" cy="45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11B62-2639-EE45-8370-A7F2CD93AEC4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365633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publikationer per miljon forskningsmedel?</a:t>
            </a:r>
            <a:endParaRPr lang="sv-SE" sz="32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03BCBF1-034C-6C4F-88A2-10B45643AC27}"/>
              </a:ext>
            </a:extLst>
          </p:cNvPr>
          <p:cNvSpPr txBox="1">
            <a:spLocks/>
          </p:cNvSpPr>
          <p:nvPr/>
        </p:nvSpPr>
        <p:spPr>
          <a:xfrm>
            <a:off x="9552214" y="5646948"/>
            <a:ext cx="2346130" cy="133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sv-SE" sz="1200" dirty="0"/>
              <a:t>Belopp justerade för lönekostnadsindex AKI.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AC6995-FACD-43E7-98CB-30014F716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78664"/>
            <a:ext cx="10231964" cy="5153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B3414-54FF-4B40-9B5E-67F3EF04F683}"/>
              </a:ext>
            </a:extLst>
          </p:cNvPr>
          <p:cNvSpPr txBox="1"/>
          <p:nvPr/>
        </p:nvSpPr>
        <p:spPr>
          <a:xfrm>
            <a:off x="6726735" y="6087816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</a:t>
            </a:r>
            <a:r>
              <a:rPr lang="sv-SE" sz="1200" dirty="0" err="1"/>
              <a:t>SwePub</a:t>
            </a:r>
            <a:br>
              <a:rPr lang="sv-SE" sz="1200" dirty="0"/>
            </a:br>
            <a:r>
              <a:rPr lang="sv-SE" sz="1200" dirty="0"/>
              <a:t>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www.kb.se</a:t>
            </a:r>
            <a:r>
              <a:rPr lang="sv-SE" sz="1200" dirty="0"/>
              <a:t>/samverkan-och-utveckling/</a:t>
            </a:r>
            <a:r>
              <a:rPr lang="sv-SE" sz="1200" dirty="0" err="1"/>
              <a:t>swepub</a:t>
            </a:r>
            <a:r>
              <a:rPr lang="sv-SE" sz="1200" dirty="0"/>
              <a:t>/data-</a:t>
            </a:r>
            <a:r>
              <a:rPr lang="sv-SE" sz="1200" dirty="0" err="1"/>
              <a:t>access.html</a:t>
            </a:r>
            <a:endParaRPr lang="sv-SE" sz="1200" dirty="0"/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94D556-2478-1A44-B9F6-783C12B4EBAB}"/>
              </a:ext>
            </a:extLst>
          </p:cNvPr>
          <p:cNvSpPr/>
          <p:nvPr/>
        </p:nvSpPr>
        <p:spPr>
          <a:xfrm>
            <a:off x="4007768" y="5949280"/>
            <a:ext cx="51845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51276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55576"/>
            <a:ext cx="9937103" cy="51537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stor andel stödpersonal?</a:t>
            </a:r>
            <a:endParaRPr lang="sv-SE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A74C6-13FE-1849-ABFA-F17A3D16F8F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EF8FE-8426-FE49-BDC9-D074D9CA7A10}"/>
              </a:ext>
            </a:extLst>
          </p:cNvPr>
          <p:cNvSpPr/>
          <p:nvPr/>
        </p:nvSpPr>
        <p:spPr>
          <a:xfrm>
            <a:off x="4100628" y="587727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37885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7E592-C237-E848-82E2-E4EBA1CA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50B76-F351-9D45-81BA-88ED7F9C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 / Frågeställningar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60CFD-C260-F045-94EC-4A3E3528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309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04470" indent="-204470"/>
            <a:r>
              <a:rPr lang="en-SE" sz="2400" dirty="0"/>
              <a:t>Tydlig produktivitetsökning inom utbildningsområdet</a:t>
            </a:r>
            <a:endParaRPr lang="sv-SE" sz="2400" dirty="0"/>
          </a:p>
          <a:p>
            <a:pPr marL="401955" lvl="1" indent="-197485"/>
            <a:r>
              <a:rPr lang="en-SE" sz="2000" dirty="0"/>
              <a:t>Antalet examina ökar betydligt mer än ersättningen till utbildningområdet</a:t>
            </a:r>
          </a:p>
          <a:p>
            <a:pPr marL="204470" lvl="1" indent="0">
              <a:buNone/>
            </a:pPr>
            <a:endParaRPr lang="en-SE" sz="2000" dirty="0"/>
          </a:p>
          <a:p>
            <a:pPr marL="204470" indent="-204470"/>
            <a:r>
              <a:rPr lang="en-SE" sz="2400" dirty="0"/>
              <a:t>Forskningsproduktivitet</a:t>
            </a:r>
          </a:p>
          <a:p>
            <a:pPr marL="401955" lvl="1" indent="-197485"/>
            <a:r>
              <a:rPr lang="en-SE" sz="2000" dirty="0"/>
              <a:t>Forskarutbildning: oförändrad produktivitet (netto </a:t>
            </a:r>
            <a:r>
              <a:rPr lang="en-GB" sz="2000" dirty="0" err="1"/>
              <a:t>för</a:t>
            </a:r>
            <a:r>
              <a:rPr lang="en-GB" sz="2000" dirty="0"/>
              <a:t> </a:t>
            </a:r>
            <a:r>
              <a:rPr lang="en-GB" sz="2000" dirty="0" err="1"/>
              <a:t>perioden</a:t>
            </a:r>
            <a:r>
              <a:rPr lang="en-GB" sz="2000" dirty="0"/>
              <a:t>)</a:t>
            </a:r>
            <a:endParaRPr lang="en-SE" sz="2000" dirty="0"/>
          </a:p>
          <a:p>
            <a:pPr marL="401955" lvl="1" indent="-197485"/>
            <a:r>
              <a:rPr lang="en-SE" sz="2000"/>
              <a:t>Publikationer: </a:t>
            </a:r>
            <a:r>
              <a:rPr lang="sv-SE" sz="2000" dirty="0"/>
              <a:t>kraftig ökning 2000 till 2007</a:t>
            </a:r>
            <a:br>
              <a:rPr lang="en-SE" sz="2000" dirty="0">
                <a:solidFill>
                  <a:srgbClr val="FF0000"/>
                </a:solidFill>
              </a:rPr>
            </a:br>
            <a:endParaRPr lang="en-SE" sz="2000" dirty="0">
              <a:solidFill>
                <a:srgbClr val="FF0000"/>
              </a:solidFill>
            </a:endParaRPr>
          </a:p>
          <a:p>
            <a:pPr marL="204470" indent="-204470"/>
            <a:r>
              <a:rPr lang="en-SE" sz="2400" dirty="0"/>
              <a:t>Andelen stödpersonal minskar något</a:t>
            </a:r>
          </a:p>
          <a:p>
            <a:pPr marL="401955" lvl="1" indent="-197485"/>
            <a:r>
              <a:rPr lang="en-SE" sz="2000" dirty="0"/>
              <a:t>Ökar </a:t>
            </a:r>
            <a:r>
              <a:rPr lang="en-SE" sz="2000"/>
              <a:t>produktiviteten </a:t>
            </a:r>
            <a:r>
              <a:rPr lang="sv-SE" sz="2000" dirty="0"/>
              <a:t>inom</a:t>
            </a:r>
            <a:r>
              <a:rPr lang="en-SE" sz="2000"/>
              <a:t> </a:t>
            </a:r>
            <a:r>
              <a:rPr lang="en-SE" sz="2000" dirty="0"/>
              <a:t>detta område? </a:t>
            </a:r>
          </a:p>
          <a:p>
            <a:pPr marL="401955" lvl="1" indent="-197485"/>
            <a:r>
              <a:rPr lang="en-SE" sz="2000" dirty="0"/>
              <a:t>Utförs uppgifterna av annan personal </a:t>
            </a:r>
            <a:r>
              <a:rPr lang="en-SE" sz="2000"/>
              <a:t>eller </a:t>
            </a:r>
            <a:r>
              <a:rPr lang="sv-SE" sz="2000" dirty="0"/>
              <a:t>ökar </a:t>
            </a:r>
            <a:r>
              <a:rPr lang="en-SE" sz="2000"/>
              <a:t>digitaliser</a:t>
            </a:r>
            <a:r>
              <a:rPr lang="sv-SE" sz="2000" dirty="0"/>
              <a:t>ingen</a:t>
            </a:r>
            <a:r>
              <a:rPr lang="en-SE" sz="2000"/>
              <a:t>?</a:t>
            </a:r>
            <a:endParaRPr lang="en-SE" sz="2000" dirty="0"/>
          </a:p>
          <a:p>
            <a:pPr marL="204470" indent="-204470"/>
            <a:endParaRPr lang="en-SE" sz="2400" dirty="0"/>
          </a:p>
          <a:p>
            <a:pPr marL="204470" indent="-204470"/>
            <a:endParaRPr lang="en-SE" sz="2400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6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224F-66D2-FF41-BED9-94E82870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76672"/>
            <a:ext cx="9864725" cy="1143000"/>
          </a:xfrm>
        </p:spPr>
        <p:txBody>
          <a:bodyPr>
            <a:normAutofit/>
          </a:bodyPr>
          <a:lstStyle/>
          <a:p>
            <a:r>
              <a:rPr lang="sv-SE" sz="4000" dirty="0"/>
              <a:t>Arbetsgrupp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20" y="1775862"/>
            <a:ext cx="10526960" cy="4525963"/>
          </a:xfrm>
        </p:spPr>
        <p:txBody>
          <a:bodyPr>
            <a:normAutofit/>
          </a:bodyPr>
          <a:lstStyle/>
          <a:p>
            <a:r>
              <a:rPr lang="sv-SE" sz="2800" dirty="0"/>
              <a:t>Lars Bengtsson, Prorektor </a:t>
            </a:r>
            <a:r>
              <a:rPr lang="sv-SE" sz="2800" dirty="0" err="1"/>
              <a:t>HiG</a:t>
            </a:r>
            <a:endParaRPr lang="sv-SE" sz="2800" dirty="0"/>
          </a:p>
          <a:p>
            <a:r>
              <a:rPr lang="sv-SE" sz="2800" dirty="0"/>
              <a:t>Birgitta Bergvall-</a:t>
            </a:r>
            <a:r>
              <a:rPr lang="sv-SE" sz="2800" dirty="0" err="1"/>
              <a:t>Kåreborn</a:t>
            </a:r>
            <a:r>
              <a:rPr lang="sv-SE" sz="2800" dirty="0"/>
              <a:t>, Rektor LTU</a:t>
            </a:r>
          </a:p>
          <a:p>
            <a:r>
              <a:rPr lang="sv-SE" sz="2800" dirty="0"/>
              <a:t>Sverker Johansson, Senior rådgivare </a:t>
            </a:r>
            <a:r>
              <a:rPr lang="sv-SE" sz="2800" dirty="0" err="1"/>
              <a:t>HDa</a:t>
            </a:r>
            <a:endParaRPr lang="sv-SE" sz="2800" dirty="0">
              <a:solidFill>
                <a:srgbClr val="FF0000"/>
              </a:solidFill>
            </a:endParaRPr>
          </a:p>
          <a:p>
            <a:r>
              <a:rPr lang="sv-SE" sz="2800" dirty="0"/>
              <a:t>Lars Niklasson, Rektor </a:t>
            </a:r>
            <a:r>
              <a:rPr lang="sv-SE" sz="2800" dirty="0" err="1"/>
              <a:t>HiS</a:t>
            </a:r>
            <a:endParaRPr lang="sv-SE" sz="2800" dirty="0"/>
          </a:p>
          <a:p>
            <a:r>
              <a:rPr lang="sv-SE" sz="2800" dirty="0"/>
              <a:t>Paul Pettersson, Rektor MDH, sammankallande</a:t>
            </a:r>
          </a:p>
          <a:p>
            <a:r>
              <a:rPr lang="sv-SE" sz="2800" dirty="0"/>
              <a:t>Linn Svärd, SFS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08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studentflöden, mm. 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Hur bidrar vi till arbetsmarknadens utveckling?</a:t>
            </a:r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C63D9C30-21D4-BA4D-9113-A29AB86E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66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Var bodde studenterna före och efter studierna?</a:t>
            </a:r>
            <a:endParaRPr lang="sv-SE" sz="3200" dirty="0"/>
          </a:p>
        </p:txBody>
      </p:sp>
      <p:pic>
        <p:nvPicPr>
          <p:cNvPr id="5" name="Picture 4" descr="\\dustaff\home\sja\Documents\SUHF\SUHF kompetensförsörjning\studentflow_all_1996-99 sankey.png">
            <a:extLst>
              <a:ext uri="{FF2B5EF4-FFF2-40B4-BE49-F238E27FC236}">
                <a16:creationId xmlns:a16="http://schemas.microsoft.com/office/drawing/2014/main" id="{8B6FBA4A-5793-C14B-9894-269F1C1B3E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484780"/>
            <a:ext cx="5976664" cy="4896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E3F2D0-479B-AD4F-943E-7B208921B99C}"/>
              </a:ext>
            </a:extLst>
          </p:cNvPr>
          <p:cNvSpPr txBox="1">
            <a:spLocks/>
          </p:cNvSpPr>
          <p:nvPr/>
        </p:nvSpPr>
        <p:spPr>
          <a:xfrm>
            <a:off x="9244324" y="5985086"/>
            <a:ext cx="2756332" cy="500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Examensår 1996-1999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2195A44C-2D77-4847-ABCF-22463E4C9225}"/>
              </a:ext>
            </a:extLst>
          </p:cNvPr>
          <p:cNvSpPr txBox="1">
            <a:spLocks/>
          </p:cNvSpPr>
          <p:nvPr/>
        </p:nvSpPr>
        <p:spPr>
          <a:xfrm rot="16200000">
            <a:off x="443374" y="3392994"/>
            <a:ext cx="4608513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innan studierna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A07E9EB-F1E2-884F-BE75-8A656BF5B145}"/>
              </a:ext>
            </a:extLst>
          </p:cNvPr>
          <p:cNvSpPr txBox="1">
            <a:spLocks/>
          </p:cNvSpPr>
          <p:nvPr/>
        </p:nvSpPr>
        <p:spPr>
          <a:xfrm rot="16200000">
            <a:off x="7146850" y="3399729"/>
            <a:ext cx="4595042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tre år efter studierna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7F320-2E85-FE40-B11A-C6BAA60666FC}"/>
              </a:ext>
            </a:extLst>
          </p:cNvPr>
          <p:cNvSpPr txBox="1"/>
          <p:nvPr/>
        </p:nvSpPr>
        <p:spPr>
          <a:xfrm>
            <a:off x="9010010" y="636540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Bak- och framgrund (</a:t>
            </a:r>
            <a:r>
              <a:rPr lang="sv-SE" sz="1200" dirty="0" err="1"/>
              <a:t>Ladok</a:t>
            </a:r>
            <a:r>
              <a:rPr lang="sv-SE" sz="1200" dirty="0"/>
              <a:t>/SCB)</a:t>
            </a:r>
          </a:p>
        </p:txBody>
      </p:sp>
      <p:pic>
        <p:nvPicPr>
          <p:cNvPr id="11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40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Var bodde studenterna före och efter studierna?</a:t>
            </a:r>
            <a:endParaRPr lang="sv-SE" sz="32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32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E3F2D0-479B-AD4F-943E-7B208921B99C}"/>
              </a:ext>
            </a:extLst>
          </p:cNvPr>
          <p:cNvSpPr txBox="1">
            <a:spLocks/>
          </p:cNvSpPr>
          <p:nvPr/>
        </p:nvSpPr>
        <p:spPr>
          <a:xfrm>
            <a:off x="9244324" y="5968750"/>
            <a:ext cx="2756332" cy="500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Examensår 2011-2014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2195A44C-2D77-4847-ABCF-22463E4C9225}"/>
              </a:ext>
            </a:extLst>
          </p:cNvPr>
          <p:cNvSpPr txBox="1">
            <a:spLocks/>
          </p:cNvSpPr>
          <p:nvPr/>
        </p:nvSpPr>
        <p:spPr>
          <a:xfrm rot="16200000">
            <a:off x="443374" y="3392994"/>
            <a:ext cx="4608513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innan studierna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A07E9EB-F1E2-884F-BE75-8A656BF5B145}"/>
              </a:ext>
            </a:extLst>
          </p:cNvPr>
          <p:cNvSpPr txBox="1">
            <a:spLocks/>
          </p:cNvSpPr>
          <p:nvPr/>
        </p:nvSpPr>
        <p:spPr>
          <a:xfrm rot="16200000">
            <a:off x="7002836" y="3399729"/>
            <a:ext cx="4595042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tre år efter studierna</a:t>
            </a:r>
          </a:p>
        </p:txBody>
      </p:sp>
      <p:pic>
        <p:nvPicPr>
          <p:cNvPr id="10" name="Picture 9" descr="\\dustaff\home\sja\Documents\SUHF\SUHF kompetensförsörjning\studentflow_all_2011-14 sankey.png">
            <a:extLst>
              <a:ext uri="{FF2B5EF4-FFF2-40B4-BE49-F238E27FC236}">
                <a16:creationId xmlns:a16="http://schemas.microsoft.com/office/drawing/2014/main" id="{9DC93DF0-616E-864F-8716-1E0065E195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81" y="1484781"/>
            <a:ext cx="5760720" cy="483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E3166-CF83-3645-989B-C2E5CCD920E3}"/>
              </a:ext>
            </a:extLst>
          </p:cNvPr>
          <p:cNvSpPr txBox="1"/>
          <p:nvPr/>
        </p:nvSpPr>
        <p:spPr>
          <a:xfrm>
            <a:off x="9010010" y="636540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Bak- och framgrund (</a:t>
            </a:r>
            <a:r>
              <a:rPr lang="sv-SE" sz="1200" dirty="0" err="1"/>
              <a:t>Ladok</a:t>
            </a:r>
            <a:r>
              <a:rPr lang="sv-SE" sz="1200" dirty="0"/>
              <a:t>/SCB)</a:t>
            </a:r>
          </a:p>
        </p:txBody>
      </p:sp>
      <p:pic>
        <p:nvPicPr>
          <p:cNvPr id="12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25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ser in- och utflödet ut per region över tid?</a:t>
            </a:r>
            <a:endParaRPr lang="sv-SE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239169-2BC8-614C-9212-F40B92D01A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1464" y="1297562"/>
            <a:ext cx="10657184" cy="482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18FD1-A5BE-C844-9831-B718820888D9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388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476672"/>
            <a:ext cx="10597486" cy="1281670"/>
          </a:xfrm>
        </p:spPr>
        <p:txBody>
          <a:bodyPr>
            <a:normAutofit/>
          </a:bodyPr>
          <a:lstStyle/>
          <a:p>
            <a:r>
              <a:rPr lang="sv-SE" sz="3200" dirty="0"/>
              <a:t>Hur många tog examen vid lärosäte i ”egna” länet? </a:t>
            </a:r>
            <a:br>
              <a:rPr lang="sv-SE" sz="3200" dirty="0"/>
            </a:br>
            <a:r>
              <a:rPr lang="sv-SE" sz="2000" dirty="0"/>
              <a:t>Andel av de som påbörjade 2010-2013 som tagit examen 2018</a:t>
            </a:r>
            <a:endParaRPr lang="sv-SE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03444" y="1669811"/>
          <a:ext cx="10597489" cy="457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144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84893"/>
              </p:ext>
            </p:extLst>
          </p:nvPr>
        </p:nvGraphicFramePr>
        <p:xfrm>
          <a:off x="609600" y="692696"/>
          <a:ext cx="11190328" cy="581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F9537D2-BCA5-D54E-817B-DA1616DE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62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536"/>
            <a:ext cx="9361040" cy="6794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434" y="3702932"/>
            <a:ext cx="4042792" cy="1575048"/>
          </a:xfrm>
        </p:spPr>
        <p:txBody>
          <a:bodyPr>
            <a:normAutofit/>
          </a:bodyPr>
          <a:lstStyle/>
          <a:p>
            <a:pPr algn="l"/>
            <a:r>
              <a:rPr lang="sv-SE" sz="3200" dirty="0"/>
              <a:t>Hur rekryterar lärosätena </a:t>
            </a:r>
            <a:br>
              <a:rPr lang="sv-SE" sz="3200" dirty="0"/>
            </a:br>
            <a:r>
              <a:rPr lang="sv-SE" sz="3200" dirty="0"/>
              <a:t>på hemmaplan?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5868144"/>
            <a:ext cx="6409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Vilken andel av alla nybörjare från ”egna” länet börjar vid lärosätet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5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3E96B17-E139-D948-9CD5-693D8C7FE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6" y="1628800"/>
            <a:ext cx="11642614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86" y="660675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Universitet – hur många som tar examen </a:t>
            </a:r>
            <a:br>
              <a:rPr lang="sv-SE" sz="3200" dirty="0"/>
            </a:br>
            <a:r>
              <a:rPr lang="sv-SE" sz="3200" dirty="0"/>
              <a:t>kommer 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811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0060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Högskolor med bredd – hur många som tar examen </a:t>
            </a:r>
            <a:br>
              <a:rPr lang="sv-SE" sz="3200" dirty="0"/>
            </a:br>
            <a:r>
              <a:rPr lang="sv-SE" sz="3200" dirty="0"/>
              <a:t>kommer 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BCD5CED-D12B-8A44-9E00-B34C44DB6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2" y="1741884"/>
            <a:ext cx="11689308" cy="4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1DF6959-5D26-B441-BBB0-169F3104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11510392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3036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Fackhögskolor</a:t>
            </a:r>
            <a:r>
              <a:rPr lang="sv-SE" sz="3200"/>
              <a:t>/fackuniversitet </a:t>
            </a:r>
            <a:r>
              <a:rPr lang="sv-SE" sz="3200" dirty="0"/>
              <a:t>– hur många </a:t>
            </a:r>
            <a:r>
              <a:rPr lang="sv-SE" sz="3200"/>
              <a:t>som </a:t>
            </a:r>
            <a:br>
              <a:rPr lang="sv-SE" sz="3200"/>
            </a:br>
            <a:r>
              <a:rPr lang="sv-SE" sz="3200"/>
              <a:t>tar examen kommer </a:t>
            </a:r>
            <a:r>
              <a:rPr lang="sv-SE" sz="3200" dirty="0"/>
              <a:t>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43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2243501"/>
            <a:ext cx="9985107" cy="3772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04470" indent="-204470" fontAlgn="base"/>
            <a:r>
              <a:rPr lang="sv-SE" sz="2400" dirty="0"/>
              <a:t>Hur mycket och vad producerar vi? 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Vad kostar sektorn?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Hur är effektiviteten i sektor?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Hur bidrar vi till arbetsmarknadens utveckling?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Övriga analyser</a:t>
            </a: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2E2971-92B2-C64E-A148-5595CE94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77" y="687127"/>
            <a:ext cx="9864725" cy="1281670"/>
          </a:xfrm>
        </p:spPr>
        <p:txBody>
          <a:bodyPr>
            <a:normAutofit fontScale="90000"/>
          </a:bodyPr>
          <a:lstStyle/>
          <a:p>
            <a:r>
              <a:rPr lang="sv-SE" dirty="0"/>
              <a:t>Lärosätenas bidrag till kunskaps- </a:t>
            </a:r>
            <a:br>
              <a:rPr lang="sv-SE" dirty="0"/>
            </a:br>
            <a:r>
              <a:rPr lang="sv-SE" dirty="0"/>
              <a:t>och kompetensutvecklingen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599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5455428-064D-C844-9C2D-F9ED34DE4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76672"/>
            <a:ext cx="11089232" cy="6309319"/>
          </a:xfrm>
          <a:prstGeom prst="rect">
            <a:avLst/>
          </a:prstGeom>
        </p:spPr>
      </p:pic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AAE965-FF9D-204F-BE87-168F8C9C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88640"/>
            <a:ext cx="972108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2800" dirty="0"/>
              <a:t>Andel studenter från länet som tagit examen vid lärosäte i länet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C593FB4-3D1E-1F47-895C-023776235DB7}"/>
              </a:ext>
            </a:extLst>
          </p:cNvPr>
          <p:cNvSpPr txBox="1">
            <a:spLocks/>
          </p:cNvSpPr>
          <p:nvPr/>
        </p:nvSpPr>
        <p:spPr>
          <a:xfrm>
            <a:off x="1398143" y="0"/>
            <a:ext cx="1065718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7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836613"/>
            <a:ext cx="9436107" cy="5615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0624774" y="6362027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Källa: SCB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E87827-DB75-0847-AD8A-8A77870C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08720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Arbetslöshet per utbildningsnivå</a:t>
            </a:r>
          </a:p>
        </p:txBody>
      </p:sp>
    </p:spTree>
    <p:extLst>
      <p:ext uri="{BB962C8B-B14F-4D97-AF65-F5344CB8AC3E}">
        <p14:creationId xmlns:p14="http://schemas.microsoft.com/office/powerpoint/2010/main" val="3070256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C9F13-31F8-0A47-9CA7-2108B5C6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42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9C1BBF-0ED9-7342-BDE8-846D9427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5467D-BFEE-7D48-A55F-7E950784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3099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04470" indent="-204470"/>
            <a:r>
              <a:rPr lang="en-SE" sz="2800" dirty="0"/>
              <a:t>Flödesanalyser av hur studenter flyttar visar stora regionala skillnader</a:t>
            </a:r>
            <a:endParaRPr lang="sv-SE" sz="2800" dirty="0"/>
          </a:p>
          <a:p>
            <a:pPr marL="401955" lvl="1" indent="-197485"/>
            <a:r>
              <a:rPr lang="en-SE" sz="2400" dirty="0"/>
              <a:t>Stockholmsområdet har ett starkt nettoinflöde av högskoleutbildade under perioden 1996-2013. </a:t>
            </a:r>
            <a:r>
              <a:rPr lang="sv-SE" sz="2400" dirty="0"/>
              <a:t>Detta</a:t>
            </a:r>
            <a:r>
              <a:rPr lang="sv-SE" sz="2400" dirty="0">
                <a:ea typeface="+mn-lt"/>
                <a:cs typeface="+mn-lt"/>
              </a:rPr>
              <a:t> avtar dock något under perioden. </a:t>
            </a:r>
            <a:endParaRPr lang="sv-SE" sz="2400" dirty="0"/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Övriga storstadsregioner samt </a:t>
            </a:r>
            <a:r>
              <a:rPr lang="sv-SE" sz="2400" dirty="0">
                <a:ea typeface="+mn-lt"/>
                <a:cs typeface="+mn-lt"/>
              </a:rPr>
              <a:t>Uppsala/Linköping/Norrköping går ungefär +/-0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>
                <a:ea typeface="+mn-lt"/>
                <a:cs typeface="+mn-lt"/>
              </a:rPr>
              <a:t>Resten av landet exporterar utbildad arbetskraft</a:t>
            </a:r>
            <a:br>
              <a:rPr lang="sv-SE" sz="2400" dirty="0">
                <a:ea typeface="+mn-lt"/>
                <a:cs typeface="+mn-lt"/>
              </a:rPr>
            </a:br>
            <a:endParaRPr lang="sv-SE" sz="2400" dirty="0">
              <a:ea typeface="+mn-lt"/>
              <a:cs typeface="+mn-lt"/>
            </a:endParaRPr>
          </a:p>
          <a:p>
            <a:pPr marL="204470" indent="-204470">
              <a:spcBef>
                <a:spcPts val="0"/>
              </a:spcBef>
            </a:pPr>
            <a:r>
              <a:rPr lang="sv-SE" sz="2800" dirty="0"/>
              <a:t>Lärosätena attraherar i varierande grad studenter från det "egna" länet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Studenter från län med brett utbud av högre utbildning läser i högre grad vid lärosäte inom hemmalänet 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Lärosäten i Skåne, Västerbotten och Stockholm möter högst andel regionala studenter </a:t>
            </a:r>
            <a:endParaRPr lang="sv-SE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949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35+ studenter, sampubliceringsmönster, breddad rekrytering, andel kvinnor/män i </a:t>
            </a:r>
            <a:r>
              <a:rPr lang="sv-SE" dirty="0" err="1"/>
              <a:t>utbidningar</a:t>
            </a:r>
            <a:r>
              <a:rPr lang="sv-SE" dirty="0"/>
              <a:t>, </a:t>
            </a:r>
            <a:r>
              <a:rPr lang="sv-SE" dirty="0" err="1"/>
              <a:t>civ.ing.inritningar</a:t>
            </a:r>
            <a:r>
              <a:rPr lang="sv-SE" dirty="0"/>
              <a:t>, mm, mm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Övriga analyser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3DF9890B-5E64-6A4D-88C4-D533BE93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32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92" y="260648"/>
            <a:ext cx="6552272" cy="649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3551"/>
            <a:ext cx="6312204" cy="4967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31" y="765175"/>
            <a:ext cx="11712388" cy="1325563"/>
          </a:xfrm>
        </p:spPr>
        <p:txBody>
          <a:bodyPr>
            <a:normAutofit/>
          </a:bodyPr>
          <a:lstStyle/>
          <a:p>
            <a:pPr algn="l"/>
            <a:r>
              <a:rPr lang="sv-SE" sz="3200" dirty="0"/>
              <a:t>Andel 35+ studenter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436" y="4116221"/>
            <a:ext cx="40881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Andel 35+, programantagna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800" y="3426896"/>
            <a:ext cx="50227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Andel 35+, antagna fristående kurs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30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844479"/>
            <a:ext cx="9432925" cy="5115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7976" y="5959821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Bak- och framgrund (</a:t>
            </a:r>
            <a:r>
              <a:rPr lang="sv-SE" dirty="0" err="1"/>
              <a:t>Ladok</a:t>
            </a:r>
            <a:r>
              <a:rPr lang="sv-SE" dirty="0"/>
              <a:t>/SCB)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58D465-003F-2244-9BD3-6B5A7E6A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83076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Medelålder vid examen</a:t>
            </a:r>
          </a:p>
        </p:txBody>
      </p:sp>
    </p:spTree>
    <p:extLst>
      <p:ext uri="{BB962C8B-B14F-4D97-AF65-F5344CB8AC3E}">
        <p14:creationId xmlns:p14="http://schemas.microsoft.com/office/powerpoint/2010/main" val="2130847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53" y="908720"/>
            <a:ext cx="8511311" cy="5116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2144" y="6093296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Bak- och framgrund (</a:t>
            </a:r>
            <a:r>
              <a:rPr lang="sv-SE" dirty="0" err="1"/>
              <a:t>Ladok</a:t>
            </a:r>
            <a:r>
              <a:rPr lang="sv-SE" dirty="0"/>
              <a:t>/SCB)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91FA82-5113-1E42-99D8-2629659F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692696"/>
            <a:ext cx="748883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Åldersfördelning vid examen per årtionde</a:t>
            </a:r>
          </a:p>
        </p:txBody>
      </p:sp>
    </p:spTree>
    <p:extLst>
      <p:ext uri="{BB962C8B-B14F-4D97-AF65-F5344CB8AC3E}">
        <p14:creationId xmlns:p14="http://schemas.microsoft.com/office/powerpoint/2010/main" val="2008304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828"/>
            <a:ext cx="10515600" cy="757093"/>
          </a:xfrm>
        </p:spPr>
        <p:txBody>
          <a:bodyPr>
            <a:normAutofit/>
          </a:bodyPr>
          <a:lstStyle/>
          <a:p>
            <a:r>
              <a:rPr lang="sv-SE" sz="3200" dirty="0"/>
              <a:t>Publikationssamverkan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30F77A-E0F9-46A9-96F6-425CA72EE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50954"/>
              </p:ext>
            </p:extLst>
          </p:nvPr>
        </p:nvGraphicFramePr>
        <p:xfrm>
          <a:off x="912876" y="1268760"/>
          <a:ext cx="10799747" cy="506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83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658915"/>
            <a:ext cx="10515600" cy="582526"/>
          </a:xfrm>
        </p:spPr>
        <p:txBody>
          <a:bodyPr>
            <a:normAutofit/>
          </a:bodyPr>
          <a:lstStyle/>
          <a:p>
            <a:r>
              <a:rPr lang="sv-SE" sz="3200" dirty="0"/>
              <a:t>Sampublicering per ämnesområde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FEBBEC-4972-4AD2-9883-B8919DC94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69381"/>
              </p:ext>
            </p:extLst>
          </p:nvPr>
        </p:nvGraphicFramePr>
        <p:xfrm>
          <a:off x="1155348" y="1340768"/>
          <a:ext cx="10515600" cy="50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548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3184"/>
              </p:ext>
            </p:extLst>
          </p:nvPr>
        </p:nvGraphicFramePr>
        <p:xfrm>
          <a:off x="1004750" y="1196752"/>
          <a:ext cx="1077988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2216540" y="692696"/>
            <a:ext cx="7758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Publikationer 2010-2019 efter lärosätesgrupp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7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224F-66D2-FF41-BED9-94E82870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92696"/>
            <a:ext cx="9825054" cy="1281670"/>
          </a:xfrm>
        </p:spPr>
        <p:txBody>
          <a:bodyPr>
            <a:normAutofit fontScale="90000"/>
          </a:bodyPr>
          <a:lstStyle/>
          <a:p>
            <a:r>
              <a:rPr lang="sv-SE" dirty="0"/>
              <a:t>Lärosätenas bidrag till kunskaps- </a:t>
            </a:r>
            <a:br>
              <a:rPr lang="sv-SE" dirty="0"/>
            </a:br>
            <a:r>
              <a:rPr lang="sv-SE" dirty="0"/>
              <a:t>och kompetensutvecklingen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2257871"/>
            <a:ext cx="9985107" cy="41234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04470" indent="-204470" fontAlgn="base"/>
            <a:r>
              <a:rPr lang="sv-SE" sz="2400" dirty="0"/>
              <a:t>Hur mycket och vad producerar vi? </a:t>
            </a:r>
            <a:endParaRPr lang="sv-SE" sz="2800" dirty="0"/>
          </a:p>
          <a:p>
            <a:pPr marL="401955" lvl="1" indent="-197485" fontAlgn="base"/>
            <a:r>
              <a:rPr lang="sv-SE" sz="1800" dirty="0"/>
              <a:t>totalt samt per utbildningsområde, forskarutbildning, publikationer</a:t>
            </a:r>
          </a:p>
          <a:p>
            <a:pPr marL="204470" indent="-204470" fontAlgn="base"/>
            <a:r>
              <a:rPr lang="sv-SE" sz="2400" dirty="0"/>
              <a:t>Vad kostar sektorn?</a:t>
            </a:r>
          </a:p>
          <a:p>
            <a:pPr marL="401955" lvl="1" indent="-197485" fontAlgn="base"/>
            <a:r>
              <a:rPr lang="sv-SE" sz="1800" dirty="0"/>
              <a:t>totalt (AKI-justerat), totalt antal anställda</a:t>
            </a:r>
          </a:p>
          <a:p>
            <a:pPr marL="204470" indent="-204470" fontAlgn="base"/>
            <a:r>
              <a:rPr lang="sv-SE" sz="2400" dirty="0"/>
              <a:t>Hur är effektiviteten i sektor?</a:t>
            </a:r>
          </a:p>
          <a:p>
            <a:pPr marL="401955" lvl="1" indent="-197485" fontAlgn="base"/>
            <a:r>
              <a:rPr lang="sv-SE" sz="1800" dirty="0"/>
              <a:t>examina per miljon (AKI-justerat på grund och avancerad nivå samt disputerade), andel stödpersonal, publikationer per miljon</a:t>
            </a:r>
            <a:endParaRPr lang="sv-SE" sz="2000" dirty="0"/>
          </a:p>
          <a:p>
            <a:pPr marL="204470" indent="-204470" fontAlgn="base"/>
            <a:r>
              <a:rPr lang="sv-SE" sz="2400" dirty="0"/>
              <a:t>Hur bidrar vi till arbetsmarknadens utveckling?</a:t>
            </a:r>
          </a:p>
          <a:p>
            <a:pPr marL="401955" lvl="1" indent="-197485" fontAlgn="base"/>
            <a:r>
              <a:rPr lang="sv-SE" sz="1800" dirty="0"/>
              <a:t>Var tar de utbildade vägen - studentflöden mellan län (bosatta innan och 3 år efter examen, 1996-1999, 2011-2014), nettotillflöden in/ut i olika regioner</a:t>
            </a:r>
          </a:p>
          <a:p>
            <a:pPr marL="204470" indent="-204470" fontAlgn="base"/>
            <a:r>
              <a:rPr lang="sv-SE" sz="2400" dirty="0"/>
              <a:t>Övriga analyser</a:t>
            </a:r>
          </a:p>
          <a:p>
            <a:pPr marL="402113" lvl="1" indent="-204470" fontAlgn="base"/>
            <a:r>
              <a:rPr lang="sv-SE" sz="2000" dirty="0"/>
              <a:t>LLL, sampublikationsmönster, breddad rekrytering, andel kvinnor/män i utbildningar, </a:t>
            </a:r>
            <a:r>
              <a:rPr lang="sv-SE" sz="2000" dirty="0" err="1"/>
              <a:t>civ.ing.inriktningar</a:t>
            </a:r>
            <a:r>
              <a:rPr lang="sv-SE" sz="2000" dirty="0"/>
              <a:t>, mm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4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593798-4414-C04B-A445-DE681E9A7525}"/>
              </a:ext>
            </a:extLst>
          </p:cNvPr>
          <p:cNvSpPr/>
          <p:nvPr/>
        </p:nvSpPr>
        <p:spPr>
          <a:xfrm>
            <a:off x="437674" y="5954979"/>
            <a:ext cx="2485140" cy="89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647"/>
            <a:ext cx="10515600" cy="516024"/>
          </a:xfrm>
        </p:spPr>
        <p:txBody>
          <a:bodyPr>
            <a:noAutofit/>
          </a:bodyPr>
          <a:lstStyle/>
          <a:p>
            <a:r>
              <a:rPr lang="sv-SE" sz="3200" dirty="0"/>
              <a:t>Sampubliceringsmönster per lärosäte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8685E3-946B-4B0B-BBFC-FBE6D1B7A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764896"/>
              </p:ext>
            </p:extLst>
          </p:nvPr>
        </p:nvGraphicFramePr>
        <p:xfrm>
          <a:off x="838200" y="1256302"/>
          <a:ext cx="10908236" cy="541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58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737108"/>
            <a:ext cx="9985109" cy="432284"/>
          </a:xfrm>
        </p:spPr>
        <p:txBody>
          <a:bodyPr>
            <a:noAutofit/>
          </a:bodyPr>
          <a:lstStyle/>
          <a:p>
            <a:r>
              <a:rPr lang="sv-SE" sz="3200" dirty="0"/>
              <a:t>Breddat deltagande (kommande bilder)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6" y="1520837"/>
            <a:ext cx="9601065" cy="482426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Alla studenter oavsett bakgrund ska ha samma möjligheter att lyckas i högre utbildning.</a:t>
            </a:r>
          </a:p>
          <a:p>
            <a:r>
              <a:rPr lang="sv-SE" dirty="0"/>
              <a:t>Examensfrekvens som mått på hur lyckade studierna är</a:t>
            </a:r>
          </a:p>
          <a:p>
            <a:r>
              <a:rPr lang="sv-SE" dirty="0"/>
              <a:t>Statistik från databasen Bak- och Framgrund (SCB + </a:t>
            </a:r>
            <a:r>
              <a:rPr lang="sv-SE" dirty="0" err="1"/>
              <a:t>Ladok</a:t>
            </a:r>
            <a:r>
              <a:rPr lang="sv-SE" dirty="0"/>
              <a:t>). </a:t>
            </a:r>
          </a:p>
          <a:p>
            <a:r>
              <a:rPr lang="sv-SE" dirty="0"/>
              <a:t>Bakgrundsvariabler från SCB:</a:t>
            </a:r>
          </a:p>
          <a:p>
            <a:pPr lvl="1"/>
            <a:r>
              <a:rPr lang="sv-SE" dirty="0"/>
              <a:t>Kön, med binär uppdelning man/kvinna (SCB tar inte upp icke-binära möjligheter).</a:t>
            </a:r>
          </a:p>
          <a:p>
            <a:pPr lvl="1"/>
            <a:r>
              <a:rPr lang="sv-SE" dirty="0"/>
              <a:t>Svensk eller utländsk bakgrund:</a:t>
            </a:r>
          </a:p>
          <a:p>
            <a:pPr lvl="2"/>
            <a:r>
              <a:rPr lang="sv-SE" dirty="0"/>
              <a:t>Utländsk: själv född utanför Sverige, eller med två utrikes födda föräldrar. Utbytesstudenter, betalstudenter och liknande finns dock </a:t>
            </a:r>
            <a:r>
              <a:rPr lang="sv-SE" i="1" dirty="0"/>
              <a:t>inte</a:t>
            </a:r>
            <a:r>
              <a:rPr lang="sv-SE" dirty="0"/>
              <a:t> med.</a:t>
            </a:r>
          </a:p>
          <a:p>
            <a:pPr lvl="2"/>
            <a:r>
              <a:rPr lang="sv-SE" dirty="0"/>
              <a:t>Svensk: född i Sverige med minst en svenskfödd förälder.</a:t>
            </a:r>
          </a:p>
          <a:p>
            <a:pPr lvl="1"/>
            <a:r>
              <a:rPr lang="sv-SE" dirty="0"/>
              <a:t>Föräldrars utbildningsnivå. SCB anger den högst utbildade förälderns utbildningsnivå på en skala med många steg. Dessa sammanförs till två nivåer:</a:t>
            </a:r>
          </a:p>
          <a:p>
            <a:pPr lvl="2"/>
            <a:r>
              <a:rPr lang="sv-SE" dirty="0"/>
              <a:t>Hög: Minst en förälder har någon postgymnasial utbildning.</a:t>
            </a:r>
          </a:p>
          <a:p>
            <a:pPr lvl="2"/>
            <a:r>
              <a:rPr lang="sv-SE" dirty="0"/>
              <a:t>Låg: Ingen förälder har satt sin fot på en högskola.</a:t>
            </a:r>
          </a:p>
          <a:p>
            <a:r>
              <a:rPr lang="sv-SE" b="1" dirty="0"/>
              <a:t>Programnybörjare 2005-2014</a:t>
            </a:r>
          </a:p>
          <a:p>
            <a:r>
              <a:rPr lang="sv-SE" b="1" dirty="0"/>
              <a:t>Examensår 2005-2018</a:t>
            </a:r>
          </a:p>
          <a:p>
            <a:r>
              <a:rPr lang="sv-SE" dirty="0"/>
              <a:t>Behöver inte vara samma examen som man antogs som nybörjare till</a:t>
            </a:r>
          </a:p>
          <a:p>
            <a:endParaRPr lang="sv-SE" dirty="0"/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419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70" y="1115961"/>
            <a:ext cx="9370666" cy="54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25008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 alla studenter</a:t>
            </a:r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221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66" y="1101243"/>
            <a:ext cx="10221726" cy="5712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39756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Kvinnor kontra män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294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77" y="1132619"/>
            <a:ext cx="10223407" cy="560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47130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Svensk kontra utländsk bakgrund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921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17" y="1052736"/>
            <a:ext cx="10514899" cy="5553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45" y="357146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Hög- kontra lågutbildade föräldrar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746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31" y="1191953"/>
            <a:ext cx="8770432" cy="5405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59" y="2204864"/>
            <a:ext cx="8300603" cy="1152128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0436163" y="5661248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SCB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0A6FC9A-1E9B-6946-8065-CA7EC6436B79}"/>
              </a:ext>
            </a:extLst>
          </p:cNvPr>
          <p:cNvSpPr txBox="1">
            <a:spLocks/>
          </p:cNvSpPr>
          <p:nvPr/>
        </p:nvSpPr>
        <p:spPr>
          <a:xfrm>
            <a:off x="2947411" y="686465"/>
            <a:ext cx="6297177" cy="582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sz="3500" dirty="0"/>
              <a:t>Andel kvinnor </a:t>
            </a:r>
            <a:r>
              <a:rPr lang="sv-SE" sz="3500" dirty="0" err="1"/>
              <a:t>civ.ing</a:t>
            </a:r>
            <a:r>
              <a:rPr lang="sv-SE" sz="3500" dirty="0"/>
              <a:t>, jurist och läkare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587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25820"/>
              </p:ext>
            </p:extLst>
          </p:nvPr>
        </p:nvGraphicFramePr>
        <p:xfrm>
          <a:off x="1631950" y="658200"/>
          <a:ext cx="8983980" cy="518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0398" y="5848318"/>
            <a:ext cx="273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UKÄs statistikdatabas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398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522353"/>
              </p:ext>
            </p:extLst>
          </p:nvPr>
        </p:nvGraphicFramePr>
        <p:xfrm>
          <a:off x="191340" y="27326"/>
          <a:ext cx="11881330" cy="6765012"/>
        </p:xfrm>
        <a:graphic>
          <a:graphicData uri="http://schemas.openxmlformats.org/drawingml/2006/table">
            <a:tbl>
              <a:tblPr/>
              <a:tblGrid>
                <a:gridCol w="2447891">
                  <a:extLst>
                    <a:ext uri="{9D8B030D-6E8A-4147-A177-3AD203B41FA5}">
                      <a16:colId xmlns:a16="http://schemas.microsoft.com/office/drawing/2014/main" val="1845456270"/>
                    </a:ext>
                  </a:extLst>
                </a:gridCol>
                <a:gridCol w="260057">
                  <a:extLst>
                    <a:ext uri="{9D8B030D-6E8A-4147-A177-3AD203B41FA5}">
                      <a16:colId xmlns:a16="http://schemas.microsoft.com/office/drawing/2014/main" val="1011864012"/>
                    </a:ext>
                  </a:extLst>
                </a:gridCol>
                <a:gridCol w="379182">
                  <a:extLst>
                    <a:ext uri="{9D8B030D-6E8A-4147-A177-3AD203B41FA5}">
                      <a16:colId xmlns:a16="http://schemas.microsoft.com/office/drawing/2014/main" val="69662554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78317114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921319689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54325369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205240326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00369116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90233886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54028074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82299760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77610454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8076787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82786816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00097749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704654266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44861737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99198155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42830199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186363979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726529572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45352461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857251318"/>
                    </a:ext>
                  </a:extLst>
                </a:gridCol>
              </a:tblGrid>
              <a:tr h="123634"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År: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1314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368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maskinteknik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2146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datateknik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8018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ekonomi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546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7111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elektroteknik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9116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informationsteknologi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7744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väg- och vattenbyggnad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6332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bioteknik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3997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4812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2557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lantmäteri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065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energiteknik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915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medieteknik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061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samhällsbyggnadsteknik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8547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biologi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25385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fysik/elektroteknik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1473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automatiseringsteknik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90966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miljö- och vattenteknik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1496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farkostteknik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8339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molekylär bioteknik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9619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datavetenskap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315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8096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naturvetenskap/kemi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0990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matematik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8391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energi- och miljöteknik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3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riskhantering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1905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arbetsmiljö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98583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kommunikations/transportsys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2636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rymdteknik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9010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ekosystemteknik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7712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elektronikdesign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8278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arkitektur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8787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interaktion och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4065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system i teknik/samhälle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5522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nanovetenskap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9901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medicinsk 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1991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mikroelektronik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1442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kemisk biologi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1730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geoteknologi/geovetenskap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4115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civilingenjör/lärare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0405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kemiteknik med 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4487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3142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träteknik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0742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systemteknik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2596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naturresursteknik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962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brandteknik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9802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robotik/robotteknik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940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kemiteknisk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0841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spel- och programvaruteknik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9465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kemi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2748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9419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programvaruteknik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151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9885" y="6300028"/>
            <a:ext cx="273876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Källa: UKÄs statistikdatabas</a:t>
            </a:r>
          </a:p>
        </p:txBody>
      </p:sp>
    </p:spTree>
    <p:extLst>
      <p:ext uri="{BB962C8B-B14F-4D97-AF65-F5344CB8AC3E}">
        <p14:creationId xmlns:p14="http://schemas.microsoft.com/office/powerpoint/2010/main" val="1407533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836613"/>
            <a:ext cx="9433371" cy="511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8488" y="6165304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SCB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D4027A-675C-BE41-B98E-5B01938E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11068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Examina per läsår 1936-2017</a:t>
            </a:r>
          </a:p>
        </p:txBody>
      </p:sp>
    </p:spTree>
    <p:extLst>
      <p:ext uri="{BB962C8B-B14F-4D97-AF65-F5344CB8AC3E}">
        <p14:creationId xmlns:p14="http://schemas.microsoft.com/office/powerpoint/2010/main" val="116043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inom utbildningsområden, forskarutbildning och forskning.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/>
                <a:cs typeface="Arial"/>
                <a:sym typeface="Arial" charset="0"/>
              </a:rPr>
              <a:t>Hur mycket och vad producerar vi?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E6F5395D-092D-B94A-9F5B-2E61098B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221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87865"/>
            <a:ext cx="6400800" cy="1536750"/>
          </a:xfrm>
        </p:spPr>
        <p:txBody>
          <a:bodyPr>
            <a:noAutofit/>
          </a:bodyPr>
          <a:lstStyle/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Sveriges universitets- och </a:t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000" dirty="0">
                <a:solidFill>
                  <a:schemeClr val="tx2"/>
                </a:solidFill>
              </a:rPr>
              <a:t>högskoleförbund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The Association of 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Swedish </a:t>
            </a:r>
            <a:r>
              <a:rPr lang="sv-SE" sz="2000" dirty="0" err="1">
                <a:solidFill>
                  <a:schemeClr val="tx2"/>
                </a:solidFill>
              </a:rPr>
              <a:t>Higher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err="1">
                <a:solidFill>
                  <a:schemeClr val="tx2"/>
                </a:solidFill>
              </a:rPr>
              <a:t>Education</a:t>
            </a:r>
            <a:r>
              <a:rPr lang="sv-SE" sz="2000" dirty="0">
                <a:solidFill>
                  <a:schemeClr val="tx2"/>
                </a:solidFill>
              </a:rPr>
              <a:t> Institutions</a:t>
            </a:r>
          </a:p>
        </p:txBody>
      </p:sp>
      <p:pic>
        <p:nvPicPr>
          <p:cNvPr id="6" name="Picture 4" descr="SUHF_logo_u_txt_pms3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7848" y="2060848"/>
            <a:ext cx="2736304" cy="10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06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examina har landets lärosäten producerat? </a:t>
            </a:r>
            <a:endParaRPr lang="sv-SE" sz="3200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5F504A2-D7D6-4ECD-A27B-177095B50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31316"/>
            <a:ext cx="9001000" cy="51537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AE291-48AE-FC43-A47F-8557D30D86D1}"/>
              </a:ext>
            </a:extLst>
          </p:cNvPr>
          <p:cNvSpPr/>
          <p:nvPr/>
        </p:nvSpPr>
        <p:spPr>
          <a:xfrm>
            <a:off x="3842667" y="6093296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4795B-537C-664F-93CF-FD0982CBCB80}"/>
              </a:ext>
            </a:extLst>
          </p:cNvPr>
          <p:cNvSpPr txBox="1"/>
          <p:nvPr/>
        </p:nvSpPr>
        <p:spPr>
          <a:xfrm>
            <a:off x="6384032" y="6087816"/>
            <a:ext cx="5559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105993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vårdområdet?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E74C255-E025-4090-B32C-493B134B4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27584"/>
            <a:ext cx="8659433" cy="5153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4B41A5-AF23-7142-9C06-4C23E009C0D3}"/>
              </a:ext>
            </a:extLst>
          </p:cNvPr>
          <p:cNvSpPr/>
          <p:nvPr/>
        </p:nvSpPr>
        <p:spPr>
          <a:xfrm>
            <a:off x="4223792" y="603357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7BD5A-0DB4-1444-BDCA-326A71A97CCE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310221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specialistsjuksköterskor? </a:t>
            </a:r>
            <a:endParaRPr lang="sv-SE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E943E-206F-B744-AC3B-0CD7E51BFF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1464" y="1196752"/>
            <a:ext cx="10657184" cy="4752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8C26C-4CF4-9747-8570-EE234B6B1723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78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4099</Words>
  <Application>Microsoft Office PowerPoint</Application>
  <PresentationFormat>Bredbild</PresentationFormat>
  <Paragraphs>1621</Paragraphs>
  <Slides>60</Slides>
  <Notes>60</Notes>
  <HiddenSlides>14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60</vt:i4>
      </vt:variant>
    </vt:vector>
  </HeadingPairs>
  <TitlesOfParts>
    <vt:vector size="66" baseType="lpstr">
      <vt:lpstr>Arial</vt:lpstr>
      <vt:lpstr>Calibri</vt:lpstr>
      <vt:lpstr>Georgia</vt:lpstr>
      <vt:lpstr>Mangal</vt:lpstr>
      <vt:lpstr>Wingdings</vt:lpstr>
      <vt:lpstr>Office-tema</vt:lpstr>
      <vt:lpstr>Lärosätenas bidrag till kunskaps- och kompetensutvecklingen</vt:lpstr>
      <vt:lpstr>Uppdrag</vt:lpstr>
      <vt:lpstr>Arbetsgrupp</vt:lpstr>
      <vt:lpstr>Lärosätenas bidrag till kunskaps-  och kompetensutvecklingen</vt:lpstr>
      <vt:lpstr>Lärosätenas bidrag till kunskaps-  och kompetensutvecklingen</vt:lpstr>
      <vt:lpstr>Hur mycket och vad producerar vi?</vt:lpstr>
      <vt:lpstr>Hur många examina har landets lärosäten producerat? </vt:lpstr>
      <vt:lpstr>Hur många inom vårdområdet? </vt:lpstr>
      <vt:lpstr>Hur många specialistsjuksköterskor? </vt:lpstr>
      <vt:lpstr>Hur många inom lärarutbildningsområdet? </vt:lpstr>
      <vt:lpstr>Hur många inom teknikområdet? </vt:lpstr>
      <vt:lpstr>Hur många forskarutbildade? </vt:lpstr>
      <vt:lpstr>Hur mycket forskning – antal publikationer? </vt:lpstr>
      <vt:lpstr>Hur står sig kvaliteten – relativ citeringsgrad? </vt:lpstr>
      <vt:lpstr>PowerPoint-presentation</vt:lpstr>
      <vt:lpstr>PowerPoint-presentation</vt:lpstr>
      <vt:lpstr>Observationer</vt:lpstr>
      <vt:lpstr>Vad kostar sektorn?</vt:lpstr>
      <vt:lpstr>Vad är sektorns totala intäkter?</vt:lpstr>
      <vt:lpstr>Vem finansierar? Intäkter per intäktskälla för sektorn. </vt:lpstr>
      <vt:lpstr>Hur många HST per ämnesområde?</vt:lpstr>
      <vt:lpstr>Hur många är anställda i sektorn?</vt:lpstr>
      <vt:lpstr>Observationer</vt:lpstr>
      <vt:lpstr>Hur är effektiviteten i sektorn?</vt:lpstr>
      <vt:lpstr>Hur många examina på grund och avancerad nivå  per miljon kronor i takbelopp?</vt:lpstr>
      <vt:lpstr>Hur många doktorsexamina per miljon forskningsmedel?</vt:lpstr>
      <vt:lpstr>Hur många publikationer per miljon forskningsmedel?</vt:lpstr>
      <vt:lpstr>Hur stor andel stödpersonal?</vt:lpstr>
      <vt:lpstr>Observationer / Frågeställningar</vt:lpstr>
      <vt:lpstr>Hur bidrar vi till arbetsmarknadens utveckling?</vt:lpstr>
      <vt:lpstr>Var bodde studenterna före och efter studierna?</vt:lpstr>
      <vt:lpstr>Var bodde studenterna före och efter studierna?</vt:lpstr>
      <vt:lpstr>Hur ser in- och utflödet ut per region över tid?</vt:lpstr>
      <vt:lpstr>Hur många tog examen vid lärosäte i ”egna” länet?  Andel av de som påbörjade 2010-2013 som tagit examen 2018</vt:lpstr>
      <vt:lpstr> </vt:lpstr>
      <vt:lpstr>Hur rekryterar lärosätena  på hemmaplan?</vt:lpstr>
      <vt:lpstr>Universitet – hur många som tar examen  kommer från egna länet</vt:lpstr>
      <vt:lpstr>Högskolor med bredd – hur många som tar examen  kommer från egna länet</vt:lpstr>
      <vt:lpstr>Fackhögskolor/fackuniversitet – hur många som  tar examen kommer från egna länet</vt:lpstr>
      <vt:lpstr>Andel studenter från länet som tagit examen vid lärosäte i länet</vt:lpstr>
      <vt:lpstr>Arbetslöshet per utbildningsnivå</vt:lpstr>
      <vt:lpstr>Observationer</vt:lpstr>
      <vt:lpstr>Övriga analyser</vt:lpstr>
      <vt:lpstr>Andel 35+ studenter</vt:lpstr>
      <vt:lpstr>Medelålder vid examen</vt:lpstr>
      <vt:lpstr>Åldersfördelning vid examen per årtionde</vt:lpstr>
      <vt:lpstr>Publikationssamverkan 2010-2019</vt:lpstr>
      <vt:lpstr>Sampublicering per ämnesområde 2010-2019</vt:lpstr>
      <vt:lpstr>PowerPoint-presentation</vt:lpstr>
      <vt:lpstr>Sampubliceringsmönster per lärosäte 2010-2019</vt:lpstr>
      <vt:lpstr>Breddat deltagande (kommande bilder)</vt:lpstr>
      <vt:lpstr>Examensfrekvens alla studenter</vt:lpstr>
      <vt:lpstr>Examensfrekvens: Kvinnor kontra män</vt:lpstr>
      <vt:lpstr>Examensfrekvens: Svensk kontra utländsk bakgrund</vt:lpstr>
      <vt:lpstr>Examensfrekvens: Hög- kontra lågutbildade föräldrar</vt:lpstr>
      <vt:lpstr>PowerPoint-presentation</vt:lpstr>
      <vt:lpstr>PowerPoint-presentation</vt:lpstr>
      <vt:lpstr>PowerPoint-presentation</vt:lpstr>
      <vt:lpstr>Examina per läsår 1936-2017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irev-akm</dc:creator>
  <cp:lastModifiedBy>Lars Alberius</cp:lastModifiedBy>
  <cp:revision>301</cp:revision>
  <cp:lastPrinted>2022-01-31T08:30:45Z</cp:lastPrinted>
  <dcterms:created xsi:type="dcterms:W3CDTF">2010-09-26T16:26:43Z</dcterms:created>
  <dcterms:modified xsi:type="dcterms:W3CDTF">2022-01-31T08:35:49Z</dcterms:modified>
</cp:coreProperties>
</file>