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09" r:id="rId2"/>
    <p:sldId id="439" r:id="rId3"/>
    <p:sldId id="428" r:id="rId4"/>
    <p:sldId id="477" r:id="rId5"/>
    <p:sldId id="429" r:id="rId6"/>
    <p:sldId id="430" r:id="rId7"/>
    <p:sldId id="435" r:id="rId8"/>
    <p:sldId id="433" r:id="rId9"/>
    <p:sldId id="470" r:id="rId10"/>
    <p:sldId id="471" r:id="rId11"/>
    <p:sldId id="476" r:id="rId12"/>
    <p:sldId id="478" r:id="rId13"/>
    <p:sldId id="479" r:id="rId14"/>
    <p:sldId id="474" r:id="rId15"/>
    <p:sldId id="482" r:id="rId16"/>
    <p:sldId id="484" r:id="rId17"/>
    <p:sldId id="486" r:id="rId18"/>
    <p:sldId id="488" r:id="rId19"/>
    <p:sldId id="494" r:id="rId20"/>
    <p:sldId id="480" r:id="rId21"/>
    <p:sldId id="475" r:id="rId22"/>
    <p:sldId id="483" r:id="rId23"/>
    <p:sldId id="485" r:id="rId24"/>
    <p:sldId id="487" r:id="rId25"/>
    <p:sldId id="489" r:id="rId26"/>
    <p:sldId id="492" r:id="rId27"/>
    <p:sldId id="438" r:id="rId28"/>
    <p:sldId id="493" r:id="rId29"/>
    <p:sldId id="491" r:id="rId30"/>
    <p:sldId id="285" r:id="rId31"/>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75" autoAdjust="0"/>
  </p:normalViewPr>
  <p:slideViewPr>
    <p:cSldViewPr>
      <p:cViewPr varScale="1">
        <p:scale>
          <a:sx n="110" d="100"/>
          <a:sy n="110" d="100"/>
        </p:scale>
        <p:origin x="630" y="108"/>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552"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7.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SUHF_Sammanst&#228;llning_2021_Hanna%20211119.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Kopia%20av%20SUHF_Sammanst&#228;llning_2021_Hanna%20211208%20ver1.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7.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Kopia%20av%20SUHF_Sammanst&#228;llning_2021_Hanna%20211208%20ver1.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ese\AppData\Local\Microsoft\Windows\INetCache\Content.Outlook\O6YD0V9R\SUHF_Sammanst&#228;llning_2021_Hanna%20211221%20ver1.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Kopia%20av%20SUHF_Sammanst&#228;llning_2021_Hanna%20211208%20ver1.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Kopia%20av%20SUHF_Sammanst&#228;llning_2021_Hanna%20211208%20ver1.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Kopia%20av%20SUHF_Sammanst&#228;llning_2021_Hanna%20211208%20ver1.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Kopia%20av%20SUHF_Sammanst&#228;llning_2021_Hanna%20211208%20ver1.xlsm"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Kopia%20av%20SUHF_Sammanst&#228;llning_2021_Hanna%20211208%20ver1.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8.xlsm"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7.xlsm"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ad.liu.se\home\lento50\LokalSynk\Mina%20Dokument\SUHF-uppdraget\Datainsamling%202020\Sammanst&#228;llning\SUHF_Sammanst&#228;llning_2020_V8.xlsm"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Kopia%20av%20SUHF_Sammanst&#228;llning_2021_Hanna%20211208%20ver1.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xlsx"/></Relationships>
</file>

<file path=ppt/charts/_rels/chart24.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Kopia%20av%20SUHF_Sammanst&#228;llning_2021_Hanna%20211208%20ver1.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Kopia%20av%20SUHF_Sammanst&#228;llning_2021_Hanna%20211208%20ver1.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SUHF_Sammanst&#228;llning_2021_Hanna%20211122%20ver%202.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SUHF_Sammanst&#228;llning_2021_Hanna%20211216%20ver1.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1" Type="http://schemas.openxmlformats.org/officeDocument/2006/relationships/oleObject" Target="file:///C:\Users\hanmo703\Work%20Folders\Documents\SUHF-modellen\2021\Sammanst&#228;llningar\SUHF_Sammanst&#228;llning_2021_Hanna%20211122%20ver%202.xlsm"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SUHF_Sammanst&#228;llning_2021_Hanna%20211122%20ver%202.xlsm"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SUHF_Sammanst&#228;llning_2021_Hanna%20211118.xlsm"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oleObject" Target="file:///C:\Users\hanmo703\Work%20Folders\Documents\SUHF-modellen\2021\Sammanst&#228;llningar\SUHF_Sammanst&#228;llning_2021_Hanna%20211122%20ver%202.xlsm"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SUHF_Sammanst&#228;llning_2021_Hanna%20211122%20ver%202.xlsm" TargetMode="External"/><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SUHF_Sammanst&#228;llning_2021_Hanna%20211119.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Kopia%20av%20SUHF_Sammanst&#228;llning_2021_Hanna%20211208%20ver1.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ese\AppData\Local\Microsoft\Windows\INetCache\Content.Outlook\O6YD0V9R\SUHF_Sammanst&#228;llning_2021_Hanna%20211216%20ver1%20(003).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Kopia%20av%20SUHF_Sammanst&#228;llning_2021_Hanna%20211208%20ver1.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anmo703\Work%20Folders\Documents\SUHF-modellen\2021\Sammanst&#228;llningar\SUHF_Sammanst&#228;llning_2021_Hanna%20211119.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[SUHF_Sammanställning_2020_V7.xlsm]Indirekta 2020!Pivottabell6</c:name>
    <c:fmtId val="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dLbls>
          <c:showLegendKey val="0"/>
          <c:showVal val="0"/>
          <c:showCatName val="0"/>
          <c:showSerName val="0"/>
          <c:showPercent val="0"/>
          <c:showBubbleSize val="0"/>
        </c:dLbls>
        <c:gapWidth val="219"/>
        <c:overlap val="-27"/>
        <c:axId val="728032040"/>
        <c:axId val="472170872"/>
      </c:barChart>
      <c:catAx>
        <c:axId val="7280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72170872"/>
        <c:crosses val="autoZero"/>
        <c:auto val="1"/>
        <c:lblAlgn val="ctr"/>
        <c:lblOffset val="100"/>
        <c:noMultiLvlLbl val="0"/>
      </c:catAx>
      <c:valAx>
        <c:axId val="472170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2803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[SUHF_Sammanställning_2021_Hanna 211119.xlsm]Andel indirekta kostnader Tot!Pivottabell4</c:name>
    <c:fmtId val="6"/>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clustered"/>
        <c:varyColors val="0"/>
        <c:ser>
          <c:idx val="0"/>
          <c:order val="0"/>
          <c:tx>
            <c:strRef>
              <c:f>'Andel indirekta kostnader Tot'!$B$56:$B$57</c:f>
              <c:strCache>
                <c:ptCount val="1"/>
                <c:pt idx="0">
                  <c:v>2017</c:v>
                </c:pt>
              </c:strCache>
            </c:strRef>
          </c:tx>
          <c:spPr>
            <a:solidFill>
              <a:schemeClr val="accent1"/>
            </a:solidFill>
            <a:ln>
              <a:noFill/>
            </a:ln>
            <a:effectLst/>
          </c:spPr>
          <c:invertIfNegative val="0"/>
          <c:cat>
            <c:strRef>
              <c:f>'Andel indirekta kostnader Tot'!$A$58:$A$69</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Tot'!$B$58:$B$69</c:f>
              <c:numCache>
                <c:formatCode>0.0%</c:formatCode>
                <c:ptCount val="11"/>
                <c:pt idx="0">
                  <c:v>0.31854913034990306</c:v>
                </c:pt>
                <c:pt idx="1">
                  <c:v>0.26594011220621683</c:v>
                </c:pt>
                <c:pt idx="2">
                  <c:v>0.34739583765572213</c:v>
                </c:pt>
                <c:pt idx="3">
                  <c:v>0.29930911305899777</c:v>
                </c:pt>
                <c:pt idx="4">
                  <c:v>0.29843830671040433</c:v>
                </c:pt>
                <c:pt idx="6">
                  <c:v>0.32441338774665468</c:v>
                </c:pt>
                <c:pt idx="7">
                  <c:v>0.35090590226344071</c:v>
                </c:pt>
                <c:pt idx="8">
                  <c:v>0.33917391276169651</c:v>
                </c:pt>
                <c:pt idx="9">
                  <c:v>0.33267080031711271</c:v>
                </c:pt>
                <c:pt idx="10">
                  <c:v>0.31734423329140704</c:v>
                </c:pt>
              </c:numCache>
            </c:numRef>
          </c:val>
          <c:extLst>
            <c:ext xmlns:c16="http://schemas.microsoft.com/office/drawing/2014/chart" uri="{C3380CC4-5D6E-409C-BE32-E72D297353CC}">
              <c16:uniqueId val="{00000000-81E0-4429-8FFB-3844C0755D93}"/>
            </c:ext>
          </c:extLst>
        </c:ser>
        <c:ser>
          <c:idx val="1"/>
          <c:order val="1"/>
          <c:tx>
            <c:strRef>
              <c:f>'Andel indirekta kostnader Tot'!$C$56:$C$57</c:f>
              <c:strCache>
                <c:ptCount val="1"/>
                <c:pt idx="0">
                  <c:v>2018</c:v>
                </c:pt>
              </c:strCache>
            </c:strRef>
          </c:tx>
          <c:spPr>
            <a:solidFill>
              <a:schemeClr val="accent2"/>
            </a:solidFill>
            <a:ln>
              <a:noFill/>
            </a:ln>
            <a:effectLst/>
          </c:spPr>
          <c:invertIfNegative val="0"/>
          <c:cat>
            <c:strRef>
              <c:f>'Andel indirekta kostnader Tot'!$A$58:$A$69</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Tot'!$C$58:$C$69</c:f>
              <c:numCache>
                <c:formatCode>0.0%</c:formatCode>
                <c:ptCount val="11"/>
                <c:pt idx="0">
                  <c:v>0.32171950224815338</c:v>
                </c:pt>
                <c:pt idx="1">
                  <c:v>0.24808600017958998</c:v>
                </c:pt>
                <c:pt idx="2">
                  <c:v>0.34756658851707423</c:v>
                </c:pt>
                <c:pt idx="3">
                  <c:v>0.28817680256730482</c:v>
                </c:pt>
                <c:pt idx="4">
                  <c:v>0.30941319881872958</c:v>
                </c:pt>
                <c:pt idx="6">
                  <c:v>0.3232841527056266</c:v>
                </c:pt>
                <c:pt idx="7">
                  <c:v>0.35530821748036401</c:v>
                </c:pt>
                <c:pt idx="8">
                  <c:v>0.3484122995644493</c:v>
                </c:pt>
                <c:pt idx="9">
                  <c:v>0.35078976992698574</c:v>
                </c:pt>
              </c:numCache>
            </c:numRef>
          </c:val>
          <c:extLst>
            <c:ext xmlns:c16="http://schemas.microsoft.com/office/drawing/2014/chart" uri="{C3380CC4-5D6E-409C-BE32-E72D297353CC}">
              <c16:uniqueId val="{00000001-81E0-4429-8FFB-3844C0755D93}"/>
            </c:ext>
          </c:extLst>
        </c:ser>
        <c:ser>
          <c:idx val="2"/>
          <c:order val="2"/>
          <c:tx>
            <c:strRef>
              <c:f>'Andel indirekta kostnader Tot'!$D$56:$D$57</c:f>
              <c:strCache>
                <c:ptCount val="1"/>
                <c:pt idx="0">
                  <c:v>2019</c:v>
                </c:pt>
              </c:strCache>
            </c:strRef>
          </c:tx>
          <c:spPr>
            <a:solidFill>
              <a:schemeClr val="accent3"/>
            </a:solidFill>
            <a:ln>
              <a:noFill/>
            </a:ln>
            <a:effectLst/>
          </c:spPr>
          <c:invertIfNegative val="0"/>
          <c:cat>
            <c:strRef>
              <c:f>'Andel indirekta kostnader Tot'!$A$58:$A$69</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Tot'!$D$58:$D$69</c:f>
              <c:numCache>
                <c:formatCode>0.0%</c:formatCode>
                <c:ptCount val="11"/>
                <c:pt idx="0">
                  <c:v>0.32250578949855851</c:v>
                </c:pt>
                <c:pt idx="1">
                  <c:v>0.238908979263914</c:v>
                </c:pt>
                <c:pt idx="2">
                  <c:v>0.34313081227472769</c:v>
                </c:pt>
                <c:pt idx="3">
                  <c:v>0.29305261218096379</c:v>
                </c:pt>
                <c:pt idx="4">
                  <c:v>0.31074235402228689</c:v>
                </c:pt>
                <c:pt idx="6">
                  <c:v>0.31687080205452389</c:v>
                </c:pt>
                <c:pt idx="7">
                  <c:v>0.35563716250767063</c:v>
                </c:pt>
                <c:pt idx="8">
                  <c:v>0.36436247385657589</c:v>
                </c:pt>
                <c:pt idx="9">
                  <c:v>0.35706687395787678</c:v>
                </c:pt>
                <c:pt idx="10">
                  <c:v>0.29280559732883737</c:v>
                </c:pt>
              </c:numCache>
            </c:numRef>
          </c:val>
          <c:extLst>
            <c:ext xmlns:c16="http://schemas.microsoft.com/office/drawing/2014/chart" uri="{C3380CC4-5D6E-409C-BE32-E72D297353CC}">
              <c16:uniqueId val="{00000002-81E0-4429-8FFB-3844C0755D93}"/>
            </c:ext>
          </c:extLst>
        </c:ser>
        <c:ser>
          <c:idx val="3"/>
          <c:order val="3"/>
          <c:tx>
            <c:strRef>
              <c:f>'Andel indirekta kostnader Tot'!$E$56:$E$57</c:f>
              <c:strCache>
                <c:ptCount val="1"/>
                <c:pt idx="0">
                  <c:v>2020</c:v>
                </c:pt>
              </c:strCache>
            </c:strRef>
          </c:tx>
          <c:spPr>
            <a:solidFill>
              <a:schemeClr val="accent4"/>
            </a:solidFill>
            <a:ln>
              <a:noFill/>
            </a:ln>
            <a:effectLst/>
          </c:spPr>
          <c:invertIfNegative val="0"/>
          <c:cat>
            <c:strRef>
              <c:f>'Andel indirekta kostnader Tot'!$A$58:$A$69</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Tot'!$E$58:$E$69</c:f>
              <c:numCache>
                <c:formatCode>0.0%</c:formatCode>
                <c:ptCount val="11"/>
                <c:pt idx="0">
                  <c:v>0.31713200804109898</c:v>
                </c:pt>
                <c:pt idx="1">
                  <c:v>0.26225095262135117</c:v>
                </c:pt>
                <c:pt idx="2">
                  <c:v>0.32379450322752379</c:v>
                </c:pt>
                <c:pt idx="3">
                  <c:v>0.293170086600401</c:v>
                </c:pt>
                <c:pt idx="4">
                  <c:v>0.31017623775164166</c:v>
                </c:pt>
                <c:pt idx="6">
                  <c:v>0.33292762758445493</c:v>
                </c:pt>
                <c:pt idx="7">
                  <c:v>0.32357914480485112</c:v>
                </c:pt>
                <c:pt idx="8">
                  <c:v>0.35269648354887151</c:v>
                </c:pt>
                <c:pt idx="9">
                  <c:v>0.33356526063677117</c:v>
                </c:pt>
                <c:pt idx="10">
                  <c:v>0.30743283029660662</c:v>
                </c:pt>
              </c:numCache>
            </c:numRef>
          </c:val>
          <c:extLst>
            <c:ext xmlns:c16="http://schemas.microsoft.com/office/drawing/2014/chart" uri="{C3380CC4-5D6E-409C-BE32-E72D297353CC}">
              <c16:uniqueId val="{00000003-81E0-4429-8FFB-3844C0755D93}"/>
            </c:ext>
          </c:extLst>
        </c:ser>
        <c:ser>
          <c:idx val="4"/>
          <c:order val="4"/>
          <c:tx>
            <c:strRef>
              <c:f>'Andel indirekta kostnader Tot'!$F$56:$F$57</c:f>
              <c:strCache>
                <c:ptCount val="1"/>
                <c:pt idx="0">
                  <c:v>2021</c:v>
                </c:pt>
              </c:strCache>
            </c:strRef>
          </c:tx>
          <c:spPr>
            <a:solidFill>
              <a:schemeClr val="accent5"/>
            </a:solidFill>
            <a:ln>
              <a:noFill/>
            </a:ln>
            <a:effectLst/>
          </c:spPr>
          <c:invertIfNegative val="0"/>
          <c:cat>
            <c:strRef>
              <c:f>'Andel indirekta kostnader Tot'!$A$58:$A$69</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Tot'!$F$58:$F$69</c:f>
              <c:numCache>
                <c:formatCode>0.0%</c:formatCode>
                <c:ptCount val="11"/>
                <c:pt idx="0">
                  <c:v>0.33123064727885265</c:v>
                </c:pt>
                <c:pt idx="1">
                  <c:v>0.27628714372603735</c:v>
                </c:pt>
                <c:pt idx="2">
                  <c:v>0.32047758385802588</c:v>
                </c:pt>
                <c:pt idx="3">
                  <c:v>0.30203210886088727</c:v>
                </c:pt>
                <c:pt idx="4">
                  <c:v>0.32439157603893914</c:v>
                </c:pt>
                <c:pt idx="5">
                  <c:v>0.27074633299591638</c:v>
                </c:pt>
                <c:pt idx="6">
                  <c:v>0.32854457238433571</c:v>
                </c:pt>
                <c:pt idx="7">
                  <c:v>0.3327355412335754</c:v>
                </c:pt>
                <c:pt idx="8">
                  <c:v>0.34750728210292925</c:v>
                </c:pt>
                <c:pt idx="9">
                  <c:v>0.34371920612408219</c:v>
                </c:pt>
                <c:pt idx="10">
                  <c:v>0.29469851112618284</c:v>
                </c:pt>
              </c:numCache>
            </c:numRef>
          </c:val>
          <c:extLst>
            <c:ext xmlns:c16="http://schemas.microsoft.com/office/drawing/2014/chart" uri="{C3380CC4-5D6E-409C-BE32-E72D297353CC}">
              <c16:uniqueId val="{00000004-81E0-4429-8FFB-3844C0755D93}"/>
            </c:ext>
          </c:extLst>
        </c:ser>
        <c:dLbls>
          <c:showLegendKey val="0"/>
          <c:showVal val="0"/>
          <c:showCatName val="0"/>
          <c:showSerName val="0"/>
          <c:showPercent val="0"/>
          <c:showBubbleSize val="0"/>
        </c:dLbls>
        <c:gapWidth val="219"/>
        <c:overlap val="-27"/>
        <c:axId val="570406032"/>
        <c:axId val="570406360"/>
      </c:barChart>
      <c:catAx>
        <c:axId val="57040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70406360"/>
        <c:crosses val="autoZero"/>
        <c:auto val="1"/>
        <c:lblAlgn val="ctr"/>
        <c:lblOffset val="100"/>
        <c:noMultiLvlLbl val="0"/>
      </c:catAx>
      <c:valAx>
        <c:axId val="570406360"/>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0406032"/>
        <c:crosses val="autoZero"/>
        <c:crossBetween val="between"/>
        <c:majorUnit val="5.000000000000001E-2"/>
      </c:valAx>
      <c:spPr>
        <a:noFill/>
        <a:ln>
          <a:noFill/>
        </a:ln>
        <a:effectLst/>
      </c:spPr>
    </c:plotArea>
    <c:legend>
      <c:legendPos val="t"/>
      <c:layout>
        <c:manualLayout>
          <c:xMode val="edge"/>
          <c:yMode val="edge"/>
          <c:x val="0.32139841240881495"/>
          <c:y val="2.2046167915997734E-2"/>
          <c:w val="0.31513343573445968"/>
          <c:h val="6.200528124342701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[Kopia av SUHF_Sammanställning_2021_Hanna 211208 ver1.xlsm]Andel indirekta kostnader Tot!Pivottabell7</c:name>
    <c:fmtId val="10"/>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s>
    <c:plotArea>
      <c:layout>
        <c:manualLayout>
          <c:layoutTarget val="inner"/>
          <c:xMode val="edge"/>
          <c:yMode val="edge"/>
          <c:x val="8.0388282755710028E-2"/>
          <c:y val="8.2785586182034201E-2"/>
          <c:w val="0.81739697288308111"/>
          <c:h val="0.83371518810835077"/>
        </c:manualLayout>
      </c:layout>
      <c:barChart>
        <c:barDir val="col"/>
        <c:grouping val="clustered"/>
        <c:varyColors val="0"/>
        <c:ser>
          <c:idx val="0"/>
          <c:order val="0"/>
          <c:tx>
            <c:strRef>
              <c:f>'Andel indirekta kostnader Tot'!$B$78:$B$79</c:f>
              <c:strCache>
                <c:ptCount val="1"/>
                <c:pt idx="0">
                  <c:v>2017</c:v>
                </c:pt>
              </c:strCache>
            </c:strRef>
          </c:tx>
          <c:spPr>
            <a:solidFill>
              <a:schemeClr val="accent1"/>
            </a:solidFill>
            <a:ln>
              <a:noFill/>
            </a:ln>
            <a:effectLst/>
          </c:spPr>
          <c:invertIfNegative val="0"/>
          <c:cat>
            <c:strRef>
              <c:f>'Andel indirekta kostnader Tot'!$A$80:$A$85</c:f>
              <c:strCache>
                <c:ptCount val="5"/>
                <c:pt idx="0">
                  <c:v>GIH</c:v>
                </c:pt>
                <c:pt idx="1">
                  <c:v>KF</c:v>
                </c:pt>
                <c:pt idx="2">
                  <c:v>KKH</c:v>
                </c:pt>
                <c:pt idx="3">
                  <c:v>KMH</c:v>
                </c:pt>
                <c:pt idx="4">
                  <c:v>SKH</c:v>
                </c:pt>
              </c:strCache>
            </c:strRef>
          </c:cat>
          <c:val>
            <c:numRef>
              <c:f>'Andel indirekta kostnader Tot'!$B$80:$B$85</c:f>
              <c:numCache>
                <c:formatCode>0.0%</c:formatCode>
                <c:ptCount val="5"/>
                <c:pt idx="0">
                  <c:v>0.3915864267529795</c:v>
                </c:pt>
                <c:pt idx="1">
                  <c:v>0.37854468614730846</c:v>
                </c:pt>
                <c:pt idx="2">
                  <c:v>0.3225847812755519</c:v>
                </c:pt>
                <c:pt idx="3">
                  <c:v>0.34743161429274</c:v>
                </c:pt>
                <c:pt idx="4">
                  <c:v>0.3537245472988203</c:v>
                </c:pt>
              </c:numCache>
            </c:numRef>
          </c:val>
          <c:extLst>
            <c:ext xmlns:c16="http://schemas.microsoft.com/office/drawing/2014/chart" uri="{C3380CC4-5D6E-409C-BE32-E72D297353CC}">
              <c16:uniqueId val="{00000000-ABC6-43D0-8114-7A8FDCE11A3A}"/>
            </c:ext>
          </c:extLst>
        </c:ser>
        <c:ser>
          <c:idx val="1"/>
          <c:order val="1"/>
          <c:tx>
            <c:strRef>
              <c:f>'Andel indirekta kostnader Tot'!$C$78:$C$79</c:f>
              <c:strCache>
                <c:ptCount val="1"/>
                <c:pt idx="0">
                  <c:v>2018</c:v>
                </c:pt>
              </c:strCache>
            </c:strRef>
          </c:tx>
          <c:spPr>
            <a:solidFill>
              <a:schemeClr val="accent2"/>
            </a:solidFill>
            <a:ln>
              <a:noFill/>
            </a:ln>
            <a:effectLst/>
          </c:spPr>
          <c:invertIfNegative val="0"/>
          <c:cat>
            <c:strRef>
              <c:f>'Andel indirekta kostnader Tot'!$A$80:$A$85</c:f>
              <c:strCache>
                <c:ptCount val="5"/>
                <c:pt idx="0">
                  <c:v>GIH</c:v>
                </c:pt>
                <c:pt idx="1">
                  <c:v>KF</c:v>
                </c:pt>
                <c:pt idx="2">
                  <c:v>KKH</c:v>
                </c:pt>
                <c:pt idx="3">
                  <c:v>KMH</c:v>
                </c:pt>
                <c:pt idx="4">
                  <c:v>SKH</c:v>
                </c:pt>
              </c:strCache>
            </c:strRef>
          </c:cat>
          <c:val>
            <c:numRef>
              <c:f>'Andel indirekta kostnader Tot'!$C$80:$C$85</c:f>
              <c:numCache>
                <c:formatCode>0.0%</c:formatCode>
                <c:ptCount val="5"/>
                <c:pt idx="0">
                  <c:v>0.39054826279136684</c:v>
                </c:pt>
                <c:pt idx="1">
                  <c:v>0.37606149148437706</c:v>
                </c:pt>
                <c:pt idx="3">
                  <c:v>0.31594729469444932</c:v>
                </c:pt>
                <c:pt idx="4">
                  <c:v>0.27969513328624013</c:v>
                </c:pt>
              </c:numCache>
            </c:numRef>
          </c:val>
          <c:extLst>
            <c:ext xmlns:c16="http://schemas.microsoft.com/office/drawing/2014/chart" uri="{C3380CC4-5D6E-409C-BE32-E72D297353CC}">
              <c16:uniqueId val="{00000001-ABC6-43D0-8114-7A8FDCE11A3A}"/>
            </c:ext>
          </c:extLst>
        </c:ser>
        <c:ser>
          <c:idx val="2"/>
          <c:order val="2"/>
          <c:tx>
            <c:strRef>
              <c:f>'Andel indirekta kostnader Tot'!$D$78:$D$79</c:f>
              <c:strCache>
                <c:ptCount val="1"/>
                <c:pt idx="0">
                  <c:v>2019</c:v>
                </c:pt>
              </c:strCache>
            </c:strRef>
          </c:tx>
          <c:spPr>
            <a:solidFill>
              <a:schemeClr val="accent3"/>
            </a:solidFill>
            <a:ln>
              <a:noFill/>
            </a:ln>
            <a:effectLst/>
          </c:spPr>
          <c:invertIfNegative val="0"/>
          <c:cat>
            <c:strRef>
              <c:f>'Andel indirekta kostnader Tot'!$A$80:$A$85</c:f>
              <c:strCache>
                <c:ptCount val="5"/>
                <c:pt idx="0">
                  <c:v>GIH</c:v>
                </c:pt>
                <c:pt idx="1">
                  <c:v>KF</c:v>
                </c:pt>
                <c:pt idx="2">
                  <c:v>KKH</c:v>
                </c:pt>
                <c:pt idx="3">
                  <c:v>KMH</c:v>
                </c:pt>
                <c:pt idx="4">
                  <c:v>SKH</c:v>
                </c:pt>
              </c:strCache>
            </c:strRef>
          </c:cat>
          <c:val>
            <c:numRef>
              <c:f>'Andel indirekta kostnader Tot'!$D$80:$D$85</c:f>
              <c:numCache>
                <c:formatCode>0.0%</c:formatCode>
                <c:ptCount val="5"/>
                <c:pt idx="0">
                  <c:v>0.34702874158467117</c:v>
                </c:pt>
                <c:pt idx="1">
                  <c:v>0.35498257692774038</c:v>
                </c:pt>
                <c:pt idx="3">
                  <c:v>0.35827014751207464</c:v>
                </c:pt>
                <c:pt idx="4">
                  <c:v>0.25664499225008325</c:v>
                </c:pt>
              </c:numCache>
            </c:numRef>
          </c:val>
          <c:extLst>
            <c:ext xmlns:c16="http://schemas.microsoft.com/office/drawing/2014/chart" uri="{C3380CC4-5D6E-409C-BE32-E72D297353CC}">
              <c16:uniqueId val="{00000002-ABC6-43D0-8114-7A8FDCE11A3A}"/>
            </c:ext>
          </c:extLst>
        </c:ser>
        <c:ser>
          <c:idx val="3"/>
          <c:order val="3"/>
          <c:tx>
            <c:strRef>
              <c:f>'Andel indirekta kostnader Tot'!$E$78:$E$79</c:f>
              <c:strCache>
                <c:ptCount val="1"/>
                <c:pt idx="0">
                  <c:v>2020</c:v>
                </c:pt>
              </c:strCache>
            </c:strRef>
          </c:tx>
          <c:spPr>
            <a:solidFill>
              <a:schemeClr val="accent4"/>
            </a:solidFill>
            <a:ln>
              <a:noFill/>
            </a:ln>
            <a:effectLst/>
          </c:spPr>
          <c:invertIfNegative val="0"/>
          <c:cat>
            <c:strRef>
              <c:f>'Andel indirekta kostnader Tot'!$A$80:$A$85</c:f>
              <c:strCache>
                <c:ptCount val="5"/>
                <c:pt idx="0">
                  <c:v>GIH</c:v>
                </c:pt>
                <c:pt idx="1">
                  <c:v>KF</c:v>
                </c:pt>
                <c:pt idx="2">
                  <c:v>KKH</c:v>
                </c:pt>
                <c:pt idx="3">
                  <c:v>KMH</c:v>
                </c:pt>
                <c:pt idx="4">
                  <c:v>SKH</c:v>
                </c:pt>
              </c:strCache>
            </c:strRef>
          </c:cat>
          <c:val>
            <c:numRef>
              <c:f>'Andel indirekta kostnader Tot'!$E$80:$E$85</c:f>
              <c:numCache>
                <c:formatCode>0.0%</c:formatCode>
                <c:ptCount val="5"/>
                <c:pt idx="0">
                  <c:v>0.32765777648355288</c:v>
                </c:pt>
                <c:pt idx="1">
                  <c:v>0.36083912619722847</c:v>
                </c:pt>
                <c:pt idx="3">
                  <c:v>0.31638786040356282</c:v>
                </c:pt>
                <c:pt idx="4">
                  <c:v>0.25155810978872067</c:v>
                </c:pt>
              </c:numCache>
            </c:numRef>
          </c:val>
          <c:extLst>
            <c:ext xmlns:c16="http://schemas.microsoft.com/office/drawing/2014/chart" uri="{C3380CC4-5D6E-409C-BE32-E72D297353CC}">
              <c16:uniqueId val="{00000003-ABC6-43D0-8114-7A8FDCE11A3A}"/>
            </c:ext>
          </c:extLst>
        </c:ser>
        <c:ser>
          <c:idx val="4"/>
          <c:order val="4"/>
          <c:tx>
            <c:strRef>
              <c:f>'Andel indirekta kostnader Tot'!$F$78:$F$79</c:f>
              <c:strCache>
                <c:ptCount val="1"/>
                <c:pt idx="0">
                  <c:v>2021</c:v>
                </c:pt>
              </c:strCache>
            </c:strRef>
          </c:tx>
          <c:spPr>
            <a:solidFill>
              <a:schemeClr val="accent5"/>
            </a:solidFill>
            <a:ln>
              <a:noFill/>
            </a:ln>
            <a:effectLst/>
          </c:spPr>
          <c:invertIfNegative val="0"/>
          <c:cat>
            <c:strRef>
              <c:f>'Andel indirekta kostnader Tot'!$A$80:$A$85</c:f>
              <c:strCache>
                <c:ptCount val="5"/>
                <c:pt idx="0">
                  <c:v>GIH</c:v>
                </c:pt>
                <c:pt idx="1">
                  <c:v>KF</c:v>
                </c:pt>
                <c:pt idx="2">
                  <c:v>KKH</c:v>
                </c:pt>
                <c:pt idx="3">
                  <c:v>KMH</c:v>
                </c:pt>
                <c:pt idx="4">
                  <c:v>SKH</c:v>
                </c:pt>
              </c:strCache>
            </c:strRef>
          </c:cat>
          <c:val>
            <c:numRef>
              <c:f>'Andel indirekta kostnader Tot'!$F$80:$F$85</c:f>
              <c:numCache>
                <c:formatCode>0.0%</c:formatCode>
                <c:ptCount val="5"/>
                <c:pt idx="0">
                  <c:v>0.3568842374019171</c:v>
                </c:pt>
                <c:pt idx="1">
                  <c:v>0.37603607701203373</c:v>
                </c:pt>
                <c:pt idx="2">
                  <c:v>0.36110956012909134</c:v>
                </c:pt>
                <c:pt idx="3">
                  <c:v>0.34412858047819916</c:v>
                </c:pt>
                <c:pt idx="4">
                  <c:v>0.26933263699779908</c:v>
                </c:pt>
              </c:numCache>
            </c:numRef>
          </c:val>
          <c:extLst>
            <c:ext xmlns:c16="http://schemas.microsoft.com/office/drawing/2014/chart" uri="{C3380CC4-5D6E-409C-BE32-E72D297353CC}">
              <c16:uniqueId val="{00000004-ABC6-43D0-8114-7A8FDCE11A3A}"/>
            </c:ext>
          </c:extLst>
        </c:ser>
        <c:dLbls>
          <c:showLegendKey val="0"/>
          <c:showVal val="0"/>
          <c:showCatName val="0"/>
          <c:showSerName val="0"/>
          <c:showPercent val="0"/>
          <c:showBubbleSize val="0"/>
        </c:dLbls>
        <c:gapWidth val="219"/>
        <c:overlap val="-27"/>
        <c:axId val="582345368"/>
        <c:axId val="582347336"/>
      </c:barChart>
      <c:catAx>
        <c:axId val="58234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82347336"/>
        <c:crosses val="autoZero"/>
        <c:auto val="1"/>
        <c:lblAlgn val="ctr"/>
        <c:lblOffset val="100"/>
        <c:noMultiLvlLbl val="0"/>
      </c:catAx>
      <c:valAx>
        <c:axId val="582347336"/>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82345368"/>
        <c:crosses val="autoZero"/>
        <c:crossBetween val="between"/>
      </c:valAx>
      <c:spPr>
        <a:noFill/>
        <a:ln>
          <a:noFill/>
        </a:ln>
        <a:effectLst/>
      </c:spPr>
    </c:plotArea>
    <c:legend>
      <c:legendPos val="r"/>
      <c:layout>
        <c:manualLayout>
          <c:xMode val="edge"/>
          <c:yMode val="edge"/>
          <c:x val="0.36698428510506531"/>
          <c:y val="1.9358261136414713E-3"/>
          <c:w val="0.39910342279532657"/>
          <c:h val="9.26106411867291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[SUHF_Sammanställning_2020_V7.xlsm]Indirekta 2020!Pivottabell6</c:name>
    <c:fmtId val="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dLbls>
          <c:showLegendKey val="0"/>
          <c:showVal val="0"/>
          <c:showCatName val="0"/>
          <c:showSerName val="0"/>
          <c:showPercent val="0"/>
          <c:showBubbleSize val="0"/>
        </c:dLbls>
        <c:gapWidth val="219"/>
        <c:overlap val="-27"/>
        <c:axId val="728032040"/>
        <c:axId val="472170872"/>
      </c:barChart>
      <c:catAx>
        <c:axId val="7280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72170872"/>
        <c:crosses val="autoZero"/>
        <c:auto val="1"/>
        <c:lblAlgn val="ctr"/>
        <c:lblOffset val="100"/>
        <c:noMultiLvlLbl val="0"/>
      </c:catAx>
      <c:valAx>
        <c:axId val="472170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2803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[Kopia av SUHF_Sammanställning_2021_Hanna 211208 ver1.xlsm]Indirekta 2021 utb!Pivottabell6</c:name>
    <c:fmtId val="15"/>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s>
    <c:plotArea>
      <c:layout/>
      <c:barChart>
        <c:barDir val="col"/>
        <c:grouping val="clustered"/>
        <c:varyColors val="0"/>
        <c:ser>
          <c:idx val="0"/>
          <c:order val="0"/>
          <c:tx>
            <c:strRef>
              <c:f>'Indirekta 2021 utb'!$B$3:$B$4</c:f>
              <c:strCache>
                <c:ptCount val="1"/>
                <c:pt idx="0">
                  <c:v>2021</c:v>
                </c:pt>
              </c:strCache>
            </c:strRef>
          </c:tx>
          <c:spPr>
            <a:solidFill>
              <a:schemeClr val="accent1"/>
            </a:solidFill>
            <a:ln>
              <a:noFill/>
            </a:ln>
            <a:effectLst/>
          </c:spPr>
          <c:invertIfNegative val="0"/>
          <c:cat>
            <c:strRef>
              <c:f>'Indirekta 2021 utb'!$A$5:$A$39</c:f>
              <c:strCache>
                <c:ptCount val="34"/>
                <c:pt idx="0">
                  <c:v>KI</c:v>
                </c:pt>
                <c:pt idx="1">
                  <c:v>SKH</c:v>
                </c:pt>
                <c:pt idx="2">
                  <c:v>SLU</c:v>
                </c:pt>
                <c:pt idx="3">
                  <c:v>FHS</c:v>
                </c:pt>
                <c:pt idx="4">
                  <c:v>ORU</c:v>
                </c:pt>
                <c:pt idx="5">
                  <c:v>HDA</c:v>
                </c:pt>
                <c:pt idx="6">
                  <c:v>SH</c:v>
                </c:pt>
                <c:pt idx="7">
                  <c:v>LU</c:v>
                </c:pt>
                <c:pt idx="8">
                  <c:v>HHS</c:v>
                </c:pt>
                <c:pt idx="9">
                  <c:v>KTH</c:v>
                </c:pt>
                <c:pt idx="10">
                  <c:v>UMU</c:v>
                </c:pt>
                <c:pt idx="11">
                  <c:v>MDH</c:v>
                </c:pt>
                <c:pt idx="12">
                  <c:v>LTU</c:v>
                </c:pt>
                <c:pt idx="13">
                  <c:v>CTH</c:v>
                </c:pt>
                <c:pt idx="14">
                  <c:v>HB</c:v>
                </c:pt>
                <c:pt idx="15">
                  <c:v>KAU</c:v>
                </c:pt>
                <c:pt idx="16">
                  <c:v>GU</c:v>
                </c:pt>
                <c:pt idx="17">
                  <c:v>UU</c:v>
                </c:pt>
                <c:pt idx="18">
                  <c:v>HKR</c:v>
                </c:pt>
                <c:pt idx="19">
                  <c:v>HH</c:v>
                </c:pt>
                <c:pt idx="20">
                  <c:v>HIG</c:v>
                </c:pt>
                <c:pt idx="21">
                  <c:v>SU</c:v>
                </c:pt>
                <c:pt idx="22">
                  <c:v>MAU</c:v>
                </c:pt>
                <c:pt idx="23">
                  <c:v>LNU</c:v>
                </c:pt>
                <c:pt idx="24">
                  <c:v>MIU</c:v>
                </c:pt>
                <c:pt idx="25">
                  <c:v>KMH</c:v>
                </c:pt>
                <c:pt idx="26">
                  <c:v>HV</c:v>
                </c:pt>
                <c:pt idx="27">
                  <c:v>BTH</c:v>
                </c:pt>
                <c:pt idx="28">
                  <c:v>HJ</c:v>
                </c:pt>
                <c:pt idx="29">
                  <c:v>KF</c:v>
                </c:pt>
                <c:pt idx="30">
                  <c:v>KKH</c:v>
                </c:pt>
                <c:pt idx="31">
                  <c:v>LIU</c:v>
                </c:pt>
                <c:pt idx="32">
                  <c:v>HS</c:v>
                </c:pt>
                <c:pt idx="33">
                  <c:v>GIH</c:v>
                </c:pt>
              </c:strCache>
            </c:strRef>
          </c:cat>
          <c:val>
            <c:numRef>
              <c:f>'Indirekta 2021 utb'!$B$5:$B$39</c:f>
              <c:numCache>
                <c:formatCode>0.0%</c:formatCode>
                <c:ptCount val="34"/>
                <c:pt idx="0">
                  <c:v>0.24023531384003033</c:v>
                </c:pt>
                <c:pt idx="1">
                  <c:v>0.24960933718695116</c:v>
                </c:pt>
                <c:pt idx="2">
                  <c:v>0.26683037164559426</c:v>
                </c:pt>
                <c:pt idx="3">
                  <c:v>0.27183069109497737</c:v>
                </c:pt>
                <c:pt idx="4">
                  <c:v>0.29369293747092778</c:v>
                </c:pt>
                <c:pt idx="5">
                  <c:v>0.30741424268830492</c:v>
                </c:pt>
                <c:pt idx="6">
                  <c:v>0.30763339715308413</c:v>
                </c:pt>
                <c:pt idx="7">
                  <c:v>0.30768639384170493</c:v>
                </c:pt>
                <c:pt idx="8">
                  <c:v>0.30894017661275874</c:v>
                </c:pt>
                <c:pt idx="9">
                  <c:v>0.31660477701580136</c:v>
                </c:pt>
                <c:pt idx="10">
                  <c:v>0.31817255575068343</c:v>
                </c:pt>
                <c:pt idx="11">
                  <c:v>0.31841963592489092</c:v>
                </c:pt>
                <c:pt idx="12">
                  <c:v>0.31936158940397352</c:v>
                </c:pt>
                <c:pt idx="13">
                  <c:v>0.32010150302873414</c:v>
                </c:pt>
                <c:pt idx="14">
                  <c:v>0.32689524125310054</c:v>
                </c:pt>
                <c:pt idx="15">
                  <c:v>0.32803264352955031</c:v>
                </c:pt>
                <c:pt idx="16">
                  <c:v>0.33303239300563819</c:v>
                </c:pt>
                <c:pt idx="17">
                  <c:v>0.33529097841759403</c:v>
                </c:pt>
                <c:pt idx="18">
                  <c:v>0.3372498527936042</c:v>
                </c:pt>
                <c:pt idx="19">
                  <c:v>0.33989782393012552</c:v>
                </c:pt>
                <c:pt idx="20">
                  <c:v>0.34158453858953025</c:v>
                </c:pt>
                <c:pt idx="21">
                  <c:v>0.34859089359135192</c:v>
                </c:pt>
                <c:pt idx="22">
                  <c:v>0.34907182826549282</c:v>
                </c:pt>
                <c:pt idx="23">
                  <c:v>0.35441618568686667</c:v>
                </c:pt>
                <c:pt idx="24">
                  <c:v>0.35457777021915471</c:v>
                </c:pt>
                <c:pt idx="25">
                  <c:v>0.36190540343313909</c:v>
                </c:pt>
                <c:pt idx="26">
                  <c:v>0.36407099539421234</c:v>
                </c:pt>
                <c:pt idx="27">
                  <c:v>0.38048983122572938</c:v>
                </c:pt>
                <c:pt idx="28">
                  <c:v>0.3812991805081522</c:v>
                </c:pt>
                <c:pt idx="29">
                  <c:v>0.38520080483383246</c:v>
                </c:pt>
                <c:pt idx="30">
                  <c:v>0.40138627152334977</c:v>
                </c:pt>
                <c:pt idx="31">
                  <c:v>0.4032871603131491</c:v>
                </c:pt>
                <c:pt idx="32">
                  <c:v>0.40488979059909463</c:v>
                </c:pt>
                <c:pt idx="33">
                  <c:v>0.41665659665998017</c:v>
                </c:pt>
              </c:numCache>
            </c:numRef>
          </c:val>
          <c:extLst>
            <c:ext xmlns:c16="http://schemas.microsoft.com/office/drawing/2014/chart" uri="{C3380CC4-5D6E-409C-BE32-E72D297353CC}">
              <c16:uniqueId val="{00000000-86D7-40FC-A655-50E8FCC2BE6C}"/>
            </c:ext>
          </c:extLst>
        </c:ser>
        <c:dLbls>
          <c:showLegendKey val="0"/>
          <c:showVal val="0"/>
          <c:showCatName val="0"/>
          <c:showSerName val="0"/>
          <c:showPercent val="0"/>
          <c:showBubbleSize val="0"/>
        </c:dLbls>
        <c:gapWidth val="219"/>
        <c:overlap val="-27"/>
        <c:axId val="728032040"/>
        <c:axId val="472170872"/>
      </c:barChart>
      <c:catAx>
        <c:axId val="7280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72170872"/>
        <c:crosses val="autoZero"/>
        <c:auto val="1"/>
        <c:lblAlgn val="ctr"/>
        <c:lblOffset val="100"/>
        <c:noMultiLvlLbl val="0"/>
      </c:catAx>
      <c:valAx>
        <c:axId val="472170872"/>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32040"/>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xVal>
            <c:numRef>
              <c:f>'Indirekta punkter2021 utb'!$B$45:$B$78</c:f>
              <c:numCache>
                <c:formatCode>#,##0</c:formatCode>
                <c:ptCount val="34"/>
                <c:pt idx="0">
                  <c:v>1162.6904999999999</c:v>
                </c:pt>
                <c:pt idx="1">
                  <c:v>216.93899999999999</c:v>
                </c:pt>
                <c:pt idx="2">
                  <c:v>658.12699999999995</c:v>
                </c:pt>
                <c:pt idx="3">
                  <c:v>453.84500000000003</c:v>
                </c:pt>
                <c:pt idx="4">
                  <c:v>1034.0630000000001</c:v>
                </c:pt>
                <c:pt idx="5">
                  <c:v>603.62199999999996</c:v>
                </c:pt>
                <c:pt idx="6">
                  <c:v>660.71500000000003</c:v>
                </c:pt>
                <c:pt idx="7">
                  <c:v>2717.2195999999999</c:v>
                </c:pt>
                <c:pt idx="8">
                  <c:v>340.51900000000001</c:v>
                </c:pt>
                <c:pt idx="9">
                  <c:v>1625.7429999999999</c:v>
                </c:pt>
                <c:pt idx="10">
                  <c:v>1963.4</c:v>
                </c:pt>
                <c:pt idx="11">
                  <c:v>739.298</c:v>
                </c:pt>
                <c:pt idx="12">
                  <c:v>755</c:v>
                </c:pt>
                <c:pt idx="13">
                  <c:v>1156.1859999999999</c:v>
                </c:pt>
                <c:pt idx="14">
                  <c:v>627.30799999999999</c:v>
                </c:pt>
                <c:pt idx="15">
                  <c:v>798.19799999999998</c:v>
                </c:pt>
                <c:pt idx="16">
                  <c:v>2719.10606601163</c:v>
                </c:pt>
                <c:pt idx="17">
                  <c:v>2281.7660000000001</c:v>
                </c:pt>
                <c:pt idx="18">
                  <c:v>482.31599999999997</c:v>
                </c:pt>
                <c:pt idx="19">
                  <c:v>456.75400000000002</c:v>
                </c:pt>
                <c:pt idx="20">
                  <c:v>546.91</c:v>
                </c:pt>
                <c:pt idx="21">
                  <c:v>2206.4560000000001</c:v>
                </c:pt>
                <c:pt idx="22">
                  <c:v>1320.3520000000001</c:v>
                </c:pt>
                <c:pt idx="23">
                  <c:v>1453.63</c:v>
                </c:pt>
                <c:pt idx="24">
                  <c:v>645.63400000000001</c:v>
                </c:pt>
                <c:pt idx="25">
                  <c:v>178.14599999999999</c:v>
                </c:pt>
                <c:pt idx="26">
                  <c:v>472.90499999999997</c:v>
                </c:pt>
                <c:pt idx="27">
                  <c:v>321.37599999999998</c:v>
                </c:pt>
                <c:pt idx="28">
                  <c:v>772.91800000000001</c:v>
                </c:pt>
                <c:pt idx="29">
                  <c:v>183.16499999999999</c:v>
                </c:pt>
                <c:pt idx="30">
                  <c:v>77.474000000000004</c:v>
                </c:pt>
                <c:pt idx="31">
                  <c:v>1805.318</c:v>
                </c:pt>
                <c:pt idx="32">
                  <c:v>361.41199999999998</c:v>
                </c:pt>
                <c:pt idx="33">
                  <c:v>124.131</c:v>
                </c:pt>
              </c:numCache>
            </c:numRef>
          </c:xVal>
          <c:yVal>
            <c:numRef>
              <c:f>'Indirekta punkter2021 utb'!$C$45:$C$78</c:f>
              <c:numCache>
                <c:formatCode>0.0%</c:formatCode>
                <c:ptCount val="34"/>
                <c:pt idx="0">
                  <c:v>0.24023531384003033</c:v>
                </c:pt>
                <c:pt idx="1">
                  <c:v>0.24960933718695116</c:v>
                </c:pt>
                <c:pt idx="2">
                  <c:v>0.26683037164559426</c:v>
                </c:pt>
                <c:pt idx="3">
                  <c:v>0.27183069109497737</c:v>
                </c:pt>
                <c:pt idx="4">
                  <c:v>0.29369293747092778</c:v>
                </c:pt>
                <c:pt idx="5">
                  <c:v>0.30741424268830492</c:v>
                </c:pt>
                <c:pt idx="6">
                  <c:v>0.30763339715308413</c:v>
                </c:pt>
                <c:pt idx="7">
                  <c:v>0.30768639384170493</c:v>
                </c:pt>
                <c:pt idx="8">
                  <c:v>0.30894017661275874</c:v>
                </c:pt>
                <c:pt idx="9">
                  <c:v>0.31660477701580136</c:v>
                </c:pt>
                <c:pt idx="10">
                  <c:v>0.31817255575068343</c:v>
                </c:pt>
                <c:pt idx="11">
                  <c:v>0.31841963592489092</c:v>
                </c:pt>
                <c:pt idx="12">
                  <c:v>0.31936158940397352</c:v>
                </c:pt>
                <c:pt idx="13">
                  <c:v>0.32010150302873414</c:v>
                </c:pt>
                <c:pt idx="14">
                  <c:v>0.32689524125310054</c:v>
                </c:pt>
                <c:pt idx="15">
                  <c:v>0.32803264352955031</c:v>
                </c:pt>
                <c:pt idx="16">
                  <c:v>0.33303239300563819</c:v>
                </c:pt>
                <c:pt idx="17">
                  <c:v>0.33529097841759403</c:v>
                </c:pt>
                <c:pt idx="18">
                  <c:v>0.3372498527936042</c:v>
                </c:pt>
                <c:pt idx="19">
                  <c:v>0.33989782393012552</c:v>
                </c:pt>
                <c:pt idx="20">
                  <c:v>0.34158453858953025</c:v>
                </c:pt>
                <c:pt idx="21">
                  <c:v>0.34859089359135192</c:v>
                </c:pt>
                <c:pt idx="22">
                  <c:v>0.34907182826549282</c:v>
                </c:pt>
                <c:pt idx="23">
                  <c:v>0.35441618568686667</c:v>
                </c:pt>
                <c:pt idx="24">
                  <c:v>0.35457777021915471</c:v>
                </c:pt>
                <c:pt idx="25">
                  <c:v>0.36190540343313909</c:v>
                </c:pt>
                <c:pt idx="26">
                  <c:v>0.36407099539421234</c:v>
                </c:pt>
                <c:pt idx="27">
                  <c:v>0.38048983122572938</c:v>
                </c:pt>
                <c:pt idx="28">
                  <c:v>0.3812991805081522</c:v>
                </c:pt>
                <c:pt idx="29">
                  <c:v>0.38520080483383246</c:v>
                </c:pt>
                <c:pt idx="30">
                  <c:v>0.40138627152334977</c:v>
                </c:pt>
                <c:pt idx="31">
                  <c:v>0.4032871603131491</c:v>
                </c:pt>
                <c:pt idx="32">
                  <c:v>0.40488979059909463</c:v>
                </c:pt>
                <c:pt idx="33">
                  <c:v>0.41665659665998017</c:v>
                </c:pt>
              </c:numCache>
            </c:numRef>
          </c:yVal>
          <c:smooth val="0"/>
          <c:extLst>
            <c:ext xmlns:c16="http://schemas.microsoft.com/office/drawing/2014/chart" uri="{C3380CC4-5D6E-409C-BE32-E72D297353CC}">
              <c16:uniqueId val="{00000000-1B00-4FF0-8A0F-AD0F30661FE5}"/>
            </c:ext>
          </c:extLst>
        </c:ser>
        <c:dLbls>
          <c:showLegendKey val="0"/>
          <c:showVal val="0"/>
          <c:showCatName val="0"/>
          <c:showSerName val="0"/>
          <c:showPercent val="0"/>
          <c:showBubbleSize val="0"/>
        </c:dLbls>
        <c:axId val="445947176"/>
        <c:axId val="445946848"/>
      </c:scatterChart>
      <c:valAx>
        <c:axId val="4459471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45946848"/>
        <c:crosses val="autoZero"/>
        <c:crossBetween val="midCat"/>
        <c:majorUnit val="250"/>
      </c:valAx>
      <c:valAx>
        <c:axId val="445946848"/>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459471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[Kopia av SUHF_Sammanställning_2021_Hanna 211208 ver1.xlsm]Andel indirekta kostnader UTB!Pivottabell2</c:name>
    <c:fmtId val="7"/>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s>
    <c:plotArea>
      <c:layout/>
      <c:barChart>
        <c:barDir val="col"/>
        <c:grouping val="clustered"/>
        <c:varyColors val="0"/>
        <c:ser>
          <c:idx val="0"/>
          <c:order val="0"/>
          <c:tx>
            <c:strRef>
              <c:f>'Andel indirekta kostnader UTB'!$B$19:$B$20</c:f>
              <c:strCache>
                <c:ptCount val="1"/>
                <c:pt idx="0">
                  <c:v>2017</c:v>
                </c:pt>
              </c:strCache>
            </c:strRef>
          </c:tx>
          <c:spPr>
            <a:solidFill>
              <a:schemeClr val="accent1"/>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UTB'!$B$21:$B$31</c:f>
              <c:numCache>
                <c:formatCode>0.0%</c:formatCode>
                <c:ptCount val="10"/>
                <c:pt idx="0">
                  <c:v>0.2964158731456128</c:v>
                </c:pt>
                <c:pt idx="1">
                  <c:v>0.34479389956475326</c:v>
                </c:pt>
                <c:pt idx="2">
                  <c:v>0.25326233709905088</c:v>
                </c:pt>
                <c:pt idx="3">
                  <c:v>0.34382603549213947</c:v>
                </c:pt>
                <c:pt idx="4">
                  <c:v>0.39856331618357288</c:v>
                </c:pt>
                <c:pt idx="5">
                  <c:v>0.31918938711155048</c:v>
                </c:pt>
                <c:pt idx="6">
                  <c:v>0.27381360218622364</c:v>
                </c:pt>
                <c:pt idx="7">
                  <c:v>0.30906660601383812</c:v>
                </c:pt>
                <c:pt idx="8">
                  <c:v>0.31412071643808304</c:v>
                </c:pt>
                <c:pt idx="9">
                  <c:v>0.3382571040270364</c:v>
                </c:pt>
              </c:numCache>
            </c:numRef>
          </c:val>
          <c:extLst>
            <c:ext xmlns:c16="http://schemas.microsoft.com/office/drawing/2014/chart" uri="{C3380CC4-5D6E-409C-BE32-E72D297353CC}">
              <c16:uniqueId val="{00000000-1281-485A-B027-B150A8D5785D}"/>
            </c:ext>
          </c:extLst>
        </c:ser>
        <c:ser>
          <c:idx val="1"/>
          <c:order val="1"/>
          <c:tx>
            <c:strRef>
              <c:f>'Andel indirekta kostnader UTB'!$C$19:$C$20</c:f>
              <c:strCache>
                <c:ptCount val="1"/>
                <c:pt idx="0">
                  <c:v>2018</c:v>
                </c:pt>
              </c:strCache>
            </c:strRef>
          </c:tx>
          <c:spPr>
            <a:solidFill>
              <a:schemeClr val="accent2"/>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UTB'!$C$21:$C$31</c:f>
              <c:numCache>
                <c:formatCode>0.0%</c:formatCode>
                <c:ptCount val="10"/>
                <c:pt idx="0">
                  <c:v>0.31397236295216724</c:v>
                </c:pt>
                <c:pt idx="1">
                  <c:v>0.31974978833865814</c:v>
                </c:pt>
                <c:pt idx="2">
                  <c:v>0.25039356305754767</c:v>
                </c:pt>
                <c:pt idx="3">
                  <c:v>0.32212325288550703</c:v>
                </c:pt>
                <c:pt idx="4">
                  <c:v>0.39738112960802602</c:v>
                </c:pt>
                <c:pt idx="5">
                  <c:v>0.31683566460445167</c:v>
                </c:pt>
                <c:pt idx="6">
                  <c:v>0.2671800258675554</c:v>
                </c:pt>
                <c:pt idx="7">
                  <c:v>0.31126063321674824</c:v>
                </c:pt>
                <c:pt idx="8">
                  <c:v>0.31370090166030251</c:v>
                </c:pt>
                <c:pt idx="9">
                  <c:v>0.33147780149891953</c:v>
                </c:pt>
              </c:numCache>
            </c:numRef>
          </c:val>
          <c:extLst>
            <c:ext xmlns:c16="http://schemas.microsoft.com/office/drawing/2014/chart" uri="{C3380CC4-5D6E-409C-BE32-E72D297353CC}">
              <c16:uniqueId val="{00000001-1281-485A-B027-B150A8D5785D}"/>
            </c:ext>
          </c:extLst>
        </c:ser>
        <c:ser>
          <c:idx val="2"/>
          <c:order val="2"/>
          <c:tx>
            <c:strRef>
              <c:f>'Andel indirekta kostnader UTB'!$D$19:$D$20</c:f>
              <c:strCache>
                <c:ptCount val="1"/>
                <c:pt idx="0">
                  <c:v>2019</c:v>
                </c:pt>
              </c:strCache>
            </c:strRef>
          </c:tx>
          <c:spPr>
            <a:solidFill>
              <a:schemeClr val="accent3"/>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UTB'!$D$21:$D$31</c:f>
              <c:numCache>
                <c:formatCode>0.0%</c:formatCode>
                <c:ptCount val="10"/>
                <c:pt idx="0">
                  <c:v>0.32560096264199062</c:v>
                </c:pt>
                <c:pt idx="1">
                  <c:v>0.33760613977666537</c:v>
                </c:pt>
                <c:pt idx="2">
                  <c:v>0.24124208482041215</c:v>
                </c:pt>
                <c:pt idx="3">
                  <c:v>0.32971434637957941</c:v>
                </c:pt>
                <c:pt idx="4">
                  <c:v>0.39913647715255035</c:v>
                </c:pt>
                <c:pt idx="5">
                  <c:v>0.30448879943017676</c:v>
                </c:pt>
                <c:pt idx="6">
                  <c:v>0.26263761505521011</c:v>
                </c:pt>
                <c:pt idx="7">
                  <c:v>0.32618599933632081</c:v>
                </c:pt>
                <c:pt idx="8">
                  <c:v>0.30857528438363135</c:v>
                </c:pt>
                <c:pt idx="9">
                  <c:v>0.33752839921989308</c:v>
                </c:pt>
              </c:numCache>
            </c:numRef>
          </c:val>
          <c:extLst>
            <c:ext xmlns:c16="http://schemas.microsoft.com/office/drawing/2014/chart" uri="{C3380CC4-5D6E-409C-BE32-E72D297353CC}">
              <c16:uniqueId val="{00000002-1281-485A-B027-B150A8D5785D}"/>
            </c:ext>
          </c:extLst>
        </c:ser>
        <c:ser>
          <c:idx val="3"/>
          <c:order val="3"/>
          <c:tx>
            <c:strRef>
              <c:f>'Andel indirekta kostnader UTB'!$E$19:$E$20</c:f>
              <c:strCache>
                <c:ptCount val="1"/>
                <c:pt idx="0">
                  <c:v>2020</c:v>
                </c:pt>
              </c:strCache>
            </c:strRef>
          </c:tx>
          <c:spPr>
            <a:solidFill>
              <a:schemeClr val="accent4"/>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UTB'!$E$21:$E$31</c:f>
              <c:numCache>
                <c:formatCode>0.0%</c:formatCode>
                <c:ptCount val="10"/>
                <c:pt idx="0">
                  <c:v>0.33380775020041192</c:v>
                </c:pt>
                <c:pt idx="1">
                  <c:v>0.3351321467960357</c:v>
                </c:pt>
                <c:pt idx="2">
                  <c:v>0.24330362804512731</c:v>
                </c:pt>
                <c:pt idx="3">
                  <c:v>0.31203084829691174</c:v>
                </c:pt>
                <c:pt idx="4">
                  <c:v>0.38723094990239992</c:v>
                </c:pt>
                <c:pt idx="5">
                  <c:v>0.31283232963023622</c:v>
                </c:pt>
                <c:pt idx="6">
                  <c:v>0.26881594000254228</c:v>
                </c:pt>
                <c:pt idx="7">
                  <c:v>0.34224942475839853</c:v>
                </c:pt>
                <c:pt idx="8">
                  <c:v>0.31580150958285041</c:v>
                </c:pt>
                <c:pt idx="9">
                  <c:v>0.34065481509149809</c:v>
                </c:pt>
              </c:numCache>
            </c:numRef>
          </c:val>
          <c:extLst>
            <c:ext xmlns:c16="http://schemas.microsoft.com/office/drawing/2014/chart" uri="{C3380CC4-5D6E-409C-BE32-E72D297353CC}">
              <c16:uniqueId val="{00000003-1281-485A-B027-B150A8D5785D}"/>
            </c:ext>
          </c:extLst>
        </c:ser>
        <c:ser>
          <c:idx val="4"/>
          <c:order val="4"/>
          <c:tx>
            <c:strRef>
              <c:f>'Andel indirekta kostnader UTB'!$F$19:$F$20</c:f>
              <c:strCache>
                <c:ptCount val="1"/>
                <c:pt idx="0">
                  <c:v>2021</c:v>
                </c:pt>
              </c:strCache>
            </c:strRef>
          </c:tx>
          <c:spPr>
            <a:solidFill>
              <a:schemeClr val="accent5"/>
            </a:solidFill>
            <a:ln>
              <a:noFill/>
            </a:ln>
            <a:effectLst/>
          </c:spPr>
          <c:invertIfNegative val="0"/>
          <c:cat>
            <c:strRef>
              <c:f>'Andel indirekta kostnader UTB'!$A$21:$A$31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UTB'!$F$21:$F$31</c:f>
              <c:numCache>
                <c:formatCode>0.0%</c:formatCode>
                <c:ptCount val="10"/>
                <c:pt idx="0">
                  <c:v>0.32010150302873414</c:v>
                </c:pt>
                <c:pt idx="1">
                  <c:v>0.33303239300563819</c:v>
                </c:pt>
                <c:pt idx="2">
                  <c:v>0.24023531384003033</c:v>
                </c:pt>
                <c:pt idx="3">
                  <c:v>0.31660477701580136</c:v>
                </c:pt>
                <c:pt idx="4">
                  <c:v>0.4032871603131491</c:v>
                </c:pt>
                <c:pt idx="5">
                  <c:v>0.30768639384170493</c:v>
                </c:pt>
                <c:pt idx="6">
                  <c:v>0.26683037164559426</c:v>
                </c:pt>
                <c:pt idx="7">
                  <c:v>0.34859089359135192</c:v>
                </c:pt>
                <c:pt idx="8">
                  <c:v>0.31817255575068343</c:v>
                </c:pt>
                <c:pt idx="9">
                  <c:v>0.33529097841759403</c:v>
                </c:pt>
              </c:numCache>
            </c:numRef>
          </c:val>
          <c:extLst>
            <c:ext xmlns:c16="http://schemas.microsoft.com/office/drawing/2014/chart" uri="{C3380CC4-5D6E-409C-BE32-E72D297353CC}">
              <c16:uniqueId val="{00000004-1281-485A-B027-B150A8D5785D}"/>
            </c:ext>
          </c:extLst>
        </c:ser>
        <c:dLbls>
          <c:showLegendKey val="0"/>
          <c:showVal val="0"/>
          <c:showCatName val="0"/>
          <c:showSerName val="0"/>
          <c:showPercent val="0"/>
          <c:showBubbleSize val="0"/>
        </c:dLbls>
        <c:gapWidth val="219"/>
        <c:overlap val="-27"/>
        <c:axId val="715636000"/>
        <c:axId val="715636656"/>
      </c:barChart>
      <c:catAx>
        <c:axId val="7156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5636656"/>
        <c:crosses val="autoZero"/>
        <c:auto val="1"/>
        <c:lblAlgn val="ctr"/>
        <c:lblOffset val="100"/>
        <c:noMultiLvlLbl val="0"/>
      </c:catAx>
      <c:valAx>
        <c:axId val="715636656"/>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5636000"/>
        <c:crosses val="autoZero"/>
        <c:crossBetween val="between"/>
        <c:majorUnit val="5.000000000000001E-2"/>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[Kopia av SUHF_Sammanställning_2021_Hanna 211208 ver1.xlsm]Andel indirekta kostnader UTB!Pivottabell3</c:name>
    <c:fmtId val="7"/>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s>
    <c:plotArea>
      <c:layout/>
      <c:barChart>
        <c:barDir val="col"/>
        <c:grouping val="clustered"/>
        <c:varyColors val="0"/>
        <c:ser>
          <c:idx val="0"/>
          <c:order val="0"/>
          <c:tx>
            <c:strRef>
              <c:f>'Andel indirekta kostnader UTB'!$B$36:$B$37</c:f>
              <c:strCache>
                <c:ptCount val="1"/>
                <c:pt idx="0">
                  <c:v>2017</c:v>
                </c:pt>
              </c:strCache>
            </c:strRef>
          </c:tx>
          <c:spPr>
            <a:solidFill>
              <a:schemeClr val="accent1"/>
            </a:solidFill>
            <a:ln>
              <a:noFill/>
            </a:ln>
            <a:effectLst/>
          </c:spPr>
          <c:invertIfNegative val="0"/>
          <c:cat>
            <c:strRef>
              <c:f>'Andel indirekta kostnader UTB'!$A$38:$A$46</c:f>
              <c:strCache>
                <c:ptCount val="8"/>
                <c:pt idx="0">
                  <c:v>HJ</c:v>
                </c:pt>
                <c:pt idx="1">
                  <c:v>KAU</c:v>
                </c:pt>
                <c:pt idx="2">
                  <c:v>LNU</c:v>
                </c:pt>
                <c:pt idx="3">
                  <c:v>LTU</c:v>
                </c:pt>
                <c:pt idx="4">
                  <c:v>MAU</c:v>
                </c:pt>
                <c:pt idx="5">
                  <c:v>MDH</c:v>
                </c:pt>
                <c:pt idx="6">
                  <c:v>MIU</c:v>
                </c:pt>
                <c:pt idx="7">
                  <c:v>ORU</c:v>
                </c:pt>
              </c:strCache>
            </c:strRef>
          </c:cat>
          <c:val>
            <c:numRef>
              <c:f>'Andel indirekta kostnader UTB'!$B$38:$B$46</c:f>
              <c:numCache>
                <c:formatCode>0.0%</c:formatCode>
                <c:ptCount val="8"/>
                <c:pt idx="0">
                  <c:v>0.39250014448362752</c:v>
                </c:pt>
                <c:pt idx="1">
                  <c:v>0.31474651488445649</c:v>
                </c:pt>
                <c:pt idx="2">
                  <c:v>0.34540344188809463</c:v>
                </c:pt>
                <c:pt idx="3">
                  <c:v>0.28048653434259918</c:v>
                </c:pt>
                <c:pt idx="4">
                  <c:v>0.35244523891211471</c:v>
                </c:pt>
                <c:pt idx="6">
                  <c:v>0.39509533808493419</c:v>
                </c:pt>
                <c:pt idx="7">
                  <c:v>0.31604293921490678</c:v>
                </c:pt>
              </c:numCache>
            </c:numRef>
          </c:val>
          <c:extLst>
            <c:ext xmlns:c16="http://schemas.microsoft.com/office/drawing/2014/chart" uri="{C3380CC4-5D6E-409C-BE32-E72D297353CC}">
              <c16:uniqueId val="{00000000-87D6-456E-A3BE-2CE9855A1BDE}"/>
            </c:ext>
          </c:extLst>
        </c:ser>
        <c:ser>
          <c:idx val="1"/>
          <c:order val="1"/>
          <c:tx>
            <c:strRef>
              <c:f>'Andel indirekta kostnader UTB'!$C$36:$C$37</c:f>
              <c:strCache>
                <c:ptCount val="1"/>
                <c:pt idx="0">
                  <c:v>2018</c:v>
                </c:pt>
              </c:strCache>
            </c:strRef>
          </c:tx>
          <c:spPr>
            <a:solidFill>
              <a:schemeClr val="accent2"/>
            </a:solidFill>
            <a:ln>
              <a:noFill/>
            </a:ln>
            <a:effectLst/>
          </c:spPr>
          <c:invertIfNegative val="0"/>
          <c:cat>
            <c:strRef>
              <c:f>'Andel indirekta kostnader UTB'!$A$38:$A$46</c:f>
              <c:strCache>
                <c:ptCount val="8"/>
                <c:pt idx="0">
                  <c:v>HJ</c:v>
                </c:pt>
                <c:pt idx="1">
                  <c:v>KAU</c:v>
                </c:pt>
                <c:pt idx="2">
                  <c:v>LNU</c:v>
                </c:pt>
                <c:pt idx="3">
                  <c:v>LTU</c:v>
                </c:pt>
                <c:pt idx="4">
                  <c:v>MAU</c:v>
                </c:pt>
                <c:pt idx="5">
                  <c:v>MDH</c:v>
                </c:pt>
                <c:pt idx="6">
                  <c:v>MIU</c:v>
                </c:pt>
                <c:pt idx="7">
                  <c:v>ORU</c:v>
                </c:pt>
              </c:strCache>
            </c:strRef>
          </c:cat>
          <c:val>
            <c:numRef>
              <c:f>'Andel indirekta kostnader UTB'!$C$38:$C$46</c:f>
              <c:numCache>
                <c:formatCode>0.0%</c:formatCode>
                <c:ptCount val="8"/>
                <c:pt idx="0">
                  <c:v>0.3862175832440996</c:v>
                </c:pt>
                <c:pt idx="1">
                  <c:v>0.32466262898469028</c:v>
                </c:pt>
                <c:pt idx="2">
                  <c:v>0.35628479795135548</c:v>
                </c:pt>
                <c:pt idx="3">
                  <c:v>0.28844276994141826</c:v>
                </c:pt>
                <c:pt idx="4">
                  <c:v>0.35670679444146453</c:v>
                </c:pt>
                <c:pt idx="5">
                  <c:v>0.33919202094856171</c:v>
                </c:pt>
                <c:pt idx="6">
                  <c:v>0.42755086885461119</c:v>
                </c:pt>
                <c:pt idx="7">
                  <c:v>0.32860645737876892</c:v>
                </c:pt>
              </c:numCache>
            </c:numRef>
          </c:val>
          <c:extLst>
            <c:ext xmlns:c16="http://schemas.microsoft.com/office/drawing/2014/chart" uri="{C3380CC4-5D6E-409C-BE32-E72D297353CC}">
              <c16:uniqueId val="{00000001-87D6-456E-A3BE-2CE9855A1BDE}"/>
            </c:ext>
          </c:extLst>
        </c:ser>
        <c:ser>
          <c:idx val="2"/>
          <c:order val="2"/>
          <c:tx>
            <c:strRef>
              <c:f>'Andel indirekta kostnader UTB'!$D$36:$D$37</c:f>
              <c:strCache>
                <c:ptCount val="1"/>
                <c:pt idx="0">
                  <c:v>2019</c:v>
                </c:pt>
              </c:strCache>
            </c:strRef>
          </c:tx>
          <c:spPr>
            <a:solidFill>
              <a:schemeClr val="accent3"/>
            </a:solidFill>
            <a:ln>
              <a:noFill/>
            </a:ln>
            <a:effectLst/>
          </c:spPr>
          <c:invertIfNegative val="0"/>
          <c:cat>
            <c:strRef>
              <c:f>'Andel indirekta kostnader UTB'!$A$38:$A$46</c:f>
              <c:strCache>
                <c:ptCount val="8"/>
                <c:pt idx="0">
                  <c:v>HJ</c:v>
                </c:pt>
                <c:pt idx="1">
                  <c:v>KAU</c:v>
                </c:pt>
                <c:pt idx="2">
                  <c:v>LNU</c:v>
                </c:pt>
                <c:pt idx="3">
                  <c:v>LTU</c:v>
                </c:pt>
                <c:pt idx="4">
                  <c:v>MAU</c:v>
                </c:pt>
                <c:pt idx="5">
                  <c:v>MDH</c:v>
                </c:pt>
                <c:pt idx="6">
                  <c:v>MIU</c:v>
                </c:pt>
                <c:pt idx="7">
                  <c:v>ORU</c:v>
                </c:pt>
              </c:strCache>
            </c:strRef>
          </c:cat>
          <c:val>
            <c:numRef>
              <c:f>'Andel indirekta kostnader UTB'!$D$38:$D$46</c:f>
              <c:numCache>
                <c:formatCode>0.0%</c:formatCode>
                <c:ptCount val="8"/>
                <c:pt idx="0">
                  <c:v>0.36117099597166274</c:v>
                </c:pt>
                <c:pt idx="1">
                  <c:v>0.32150198583082867</c:v>
                </c:pt>
                <c:pt idx="2">
                  <c:v>0.35108892020472215</c:v>
                </c:pt>
                <c:pt idx="3">
                  <c:v>0.29153152204836413</c:v>
                </c:pt>
                <c:pt idx="4">
                  <c:v>0.34577689690923397</c:v>
                </c:pt>
                <c:pt idx="5">
                  <c:v>0.3254574654467588</c:v>
                </c:pt>
                <c:pt idx="6">
                  <c:v>0.35933816471321378</c:v>
                </c:pt>
                <c:pt idx="7">
                  <c:v>0.32297762275552067</c:v>
                </c:pt>
              </c:numCache>
            </c:numRef>
          </c:val>
          <c:extLst>
            <c:ext xmlns:c16="http://schemas.microsoft.com/office/drawing/2014/chart" uri="{C3380CC4-5D6E-409C-BE32-E72D297353CC}">
              <c16:uniqueId val="{00000002-87D6-456E-A3BE-2CE9855A1BDE}"/>
            </c:ext>
          </c:extLst>
        </c:ser>
        <c:ser>
          <c:idx val="3"/>
          <c:order val="3"/>
          <c:tx>
            <c:strRef>
              <c:f>'Andel indirekta kostnader UTB'!$E$36:$E$37</c:f>
              <c:strCache>
                <c:ptCount val="1"/>
                <c:pt idx="0">
                  <c:v>2020</c:v>
                </c:pt>
              </c:strCache>
            </c:strRef>
          </c:tx>
          <c:spPr>
            <a:solidFill>
              <a:schemeClr val="accent4"/>
            </a:solidFill>
            <a:ln>
              <a:noFill/>
            </a:ln>
            <a:effectLst/>
          </c:spPr>
          <c:invertIfNegative val="0"/>
          <c:cat>
            <c:strRef>
              <c:f>'Andel indirekta kostnader UTB'!$A$38:$A$46</c:f>
              <c:strCache>
                <c:ptCount val="8"/>
                <c:pt idx="0">
                  <c:v>HJ</c:v>
                </c:pt>
                <c:pt idx="1">
                  <c:v>KAU</c:v>
                </c:pt>
                <c:pt idx="2">
                  <c:v>LNU</c:v>
                </c:pt>
                <c:pt idx="3">
                  <c:v>LTU</c:v>
                </c:pt>
                <c:pt idx="4">
                  <c:v>MAU</c:v>
                </c:pt>
                <c:pt idx="5">
                  <c:v>MDH</c:v>
                </c:pt>
                <c:pt idx="6">
                  <c:v>MIU</c:v>
                </c:pt>
                <c:pt idx="7">
                  <c:v>ORU</c:v>
                </c:pt>
              </c:strCache>
            </c:strRef>
          </c:cat>
          <c:val>
            <c:numRef>
              <c:f>'Andel indirekta kostnader UTB'!$E$38:$E$46</c:f>
              <c:numCache>
                <c:formatCode>0.0%</c:formatCode>
                <c:ptCount val="8"/>
                <c:pt idx="0">
                  <c:v>0.39738167303295047</c:v>
                </c:pt>
                <c:pt idx="1">
                  <c:v>0.31537905184314952</c:v>
                </c:pt>
                <c:pt idx="2">
                  <c:v>0.33658211714294212</c:v>
                </c:pt>
                <c:pt idx="3">
                  <c:v>0.28313704206241519</c:v>
                </c:pt>
                <c:pt idx="4">
                  <c:v>0.34040894664186294</c:v>
                </c:pt>
                <c:pt idx="5">
                  <c:v>0.33183990958731918</c:v>
                </c:pt>
                <c:pt idx="6">
                  <c:v>0.34796491968041465</c:v>
                </c:pt>
                <c:pt idx="7">
                  <c:v>0.29343974771452314</c:v>
                </c:pt>
              </c:numCache>
            </c:numRef>
          </c:val>
          <c:extLst>
            <c:ext xmlns:c16="http://schemas.microsoft.com/office/drawing/2014/chart" uri="{C3380CC4-5D6E-409C-BE32-E72D297353CC}">
              <c16:uniqueId val="{00000003-87D6-456E-A3BE-2CE9855A1BDE}"/>
            </c:ext>
          </c:extLst>
        </c:ser>
        <c:ser>
          <c:idx val="4"/>
          <c:order val="4"/>
          <c:tx>
            <c:strRef>
              <c:f>'Andel indirekta kostnader UTB'!$F$36:$F$37</c:f>
              <c:strCache>
                <c:ptCount val="1"/>
                <c:pt idx="0">
                  <c:v>2021</c:v>
                </c:pt>
              </c:strCache>
            </c:strRef>
          </c:tx>
          <c:spPr>
            <a:solidFill>
              <a:schemeClr val="accent5"/>
            </a:solidFill>
            <a:ln>
              <a:noFill/>
            </a:ln>
            <a:effectLst/>
          </c:spPr>
          <c:invertIfNegative val="0"/>
          <c:cat>
            <c:strRef>
              <c:f>'Andel indirekta kostnader UTB'!$A$38:$A$46</c:f>
              <c:strCache>
                <c:ptCount val="8"/>
                <c:pt idx="0">
                  <c:v>HJ</c:v>
                </c:pt>
                <c:pt idx="1">
                  <c:v>KAU</c:v>
                </c:pt>
                <c:pt idx="2">
                  <c:v>LNU</c:v>
                </c:pt>
                <c:pt idx="3">
                  <c:v>LTU</c:v>
                </c:pt>
                <c:pt idx="4">
                  <c:v>MAU</c:v>
                </c:pt>
                <c:pt idx="5">
                  <c:v>MDH</c:v>
                </c:pt>
                <c:pt idx="6">
                  <c:v>MIU</c:v>
                </c:pt>
                <c:pt idx="7">
                  <c:v>ORU</c:v>
                </c:pt>
              </c:strCache>
            </c:strRef>
          </c:cat>
          <c:val>
            <c:numRef>
              <c:f>'Andel indirekta kostnader UTB'!$F$38:$F$46</c:f>
              <c:numCache>
                <c:formatCode>0.0%</c:formatCode>
                <c:ptCount val="8"/>
                <c:pt idx="0">
                  <c:v>0.3812991805081522</c:v>
                </c:pt>
                <c:pt idx="1">
                  <c:v>0.32803264352955031</c:v>
                </c:pt>
                <c:pt idx="2">
                  <c:v>0.35441618568686667</c:v>
                </c:pt>
                <c:pt idx="3">
                  <c:v>0.31936158940397352</c:v>
                </c:pt>
                <c:pt idx="4">
                  <c:v>0.34907182826549282</c:v>
                </c:pt>
                <c:pt idx="5">
                  <c:v>0.31841963592489092</c:v>
                </c:pt>
                <c:pt idx="6">
                  <c:v>0.35457777021915471</c:v>
                </c:pt>
                <c:pt idx="7">
                  <c:v>0.29369293747092778</c:v>
                </c:pt>
              </c:numCache>
            </c:numRef>
          </c:val>
          <c:extLst>
            <c:ext xmlns:c16="http://schemas.microsoft.com/office/drawing/2014/chart" uri="{C3380CC4-5D6E-409C-BE32-E72D297353CC}">
              <c16:uniqueId val="{00000004-87D6-456E-A3BE-2CE9855A1BDE}"/>
            </c:ext>
          </c:extLst>
        </c:ser>
        <c:dLbls>
          <c:showLegendKey val="0"/>
          <c:showVal val="0"/>
          <c:showCatName val="0"/>
          <c:showSerName val="0"/>
          <c:showPercent val="0"/>
          <c:showBubbleSize val="0"/>
        </c:dLbls>
        <c:gapWidth val="219"/>
        <c:overlap val="-27"/>
        <c:axId val="728058480"/>
        <c:axId val="728059136"/>
      </c:barChart>
      <c:catAx>
        <c:axId val="72805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59136"/>
        <c:crosses val="autoZero"/>
        <c:auto val="1"/>
        <c:lblAlgn val="ctr"/>
        <c:lblOffset val="100"/>
        <c:noMultiLvlLbl val="0"/>
      </c:catAx>
      <c:valAx>
        <c:axId val="728059136"/>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584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[Kopia av SUHF_Sammanställning_2021_Hanna 211208 ver1.xlsm]Andel indirekta kostnader UTB!Pivottabell4</c:name>
    <c:fmtId val="9"/>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s>
    <c:plotArea>
      <c:layout/>
      <c:barChart>
        <c:barDir val="col"/>
        <c:grouping val="clustered"/>
        <c:varyColors val="0"/>
        <c:ser>
          <c:idx val="0"/>
          <c:order val="0"/>
          <c:tx>
            <c:strRef>
              <c:f>'Andel indirekta kostnader UTB'!$B$53:$B$54</c:f>
              <c:strCache>
                <c:ptCount val="1"/>
                <c:pt idx="0">
                  <c:v>2017</c:v>
                </c:pt>
              </c:strCache>
            </c:strRef>
          </c:tx>
          <c:spPr>
            <a:solidFill>
              <a:schemeClr val="accent1"/>
            </a:solidFill>
            <a:ln>
              <a:noFill/>
            </a:ln>
            <a:effectLst/>
          </c:spPr>
          <c:invertIfNegative val="0"/>
          <c:cat>
            <c:strRef>
              <c:f>'Andel indirekta kostnader UTB'!$A$55:$A$66</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UTB'!$B$55:$B$66</c:f>
              <c:numCache>
                <c:formatCode>0.0%</c:formatCode>
                <c:ptCount val="11"/>
                <c:pt idx="0">
                  <c:v>0.35523966497138598</c:v>
                </c:pt>
                <c:pt idx="1">
                  <c:v>0.25591324421058254</c:v>
                </c:pt>
                <c:pt idx="2">
                  <c:v>0.34663142687217158</c:v>
                </c:pt>
                <c:pt idx="3">
                  <c:v>0.31367874919423511</c:v>
                </c:pt>
                <c:pt idx="4">
                  <c:v>0.32457271660059278</c:v>
                </c:pt>
                <c:pt idx="6">
                  <c:v>0.34551226751342012</c:v>
                </c:pt>
                <c:pt idx="7">
                  <c:v>0.36372102256126304</c:v>
                </c:pt>
                <c:pt idx="8">
                  <c:v>0.35731260005929438</c:v>
                </c:pt>
                <c:pt idx="9">
                  <c:v>0.35721950731624375</c:v>
                </c:pt>
                <c:pt idx="10">
                  <c:v>0.34811014260672773</c:v>
                </c:pt>
              </c:numCache>
            </c:numRef>
          </c:val>
          <c:extLst>
            <c:ext xmlns:c16="http://schemas.microsoft.com/office/drawing/2014/chart" uri="{C3380CC4-5D6E-409C-BE32-E72D297353CC}">
              <c16:uniqueId val="{00000000-83D5-4B4B-B729-F7FDC0C29A1E}"/>
            </c:ext>
          </c:extLst>
        </c:ser>
        <c:ser>
          <c:idx val="1"/>
          <c:order val="1"/>
          <c:tx>
            <c:strRef>
              <c:f>'Andel indirekta kostnader UTB'!$C$53:$C$54</c:f>
              <c:strCache>
                <c:ptCount val="1"/>
                <c:pt idx="0">
                  <c:v>2018</c:v>
                </c:pt>
              </c:strCache>
            </c:strRef>
          </c:tx>
          <c:spPr>
            <a:solidFill>
              <a:schemeClr val="accent2"/>
            </a:solidFill>
            <a:ln>
              <a:noFill/>
            </a:ln>
            <a:effectLst/>
          </c:spPr>
          <c:invertIfNegative val="0"/>
          <c:cat>
            <c:strRef>
              <c:f>'Andel indirekta kostnader UTB'!$A$55:$A$66</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UTB'!$C$55:$C$66</c:f>
              <c:numCache>
                <c:formatCode>0.0%</c:formatCode>
                <c:ptCount val="11"/>
                <c:pt idx="0">
                  <c:v>0.36236948498267552</c:v>
                </c:pt>
                <c:pt idx="1">
                  <c:v>0.24266439728383243</c:v>
                </c:pt>
                <c:pt idx="2">
                  <c:v>0.34356811792416991</c:v>
                </c:pt>
                <c:pt idx="3">
                  <c:v>0.28847152566916479</c:v>
                </c:pt>
                <c:pt idx="4">
                  <c:v>0.34846486781527358</c:v>
                </c:pt>
                <c:pt idx="6">
                  <c:v>0.33500565583227171</c:v>
                </c:pt>
                <c:pt idx="7">
                  <c:v>0.36803714279881966</c:v>
                </c:pt>
                <c:pt idx="8">
                  <c:v>0.40029617744699719</c:v>
                </c:pt>
                <c:pt idx="9">
                  <c:v>0.38504250213331098</c:v>
                </c:pt>
              </c:numCache>
            </c:numRef>
          </c:val>
          <c:extLst>
            <c:ext xmlns:c16="http://schemas.microsoft.com/office/drawing/2014/chart" uri="{C3380CC4-5D6E-409C-BE32-E72D297353CC}">
              <c16:uniqueId val="{00000001-83D5-4B4B-B729-F7FDC0C29A1E}"/>
            </c:ext>
          </c:extLst>
        </c:ser>
        <c:ser>
          <c:idx val="2"/>
          <c:order val="2"/>
          <c:tx>
            <c:strRef>
              <c:f>'Andel indirekta kostnader UTB'!$D$53:$D$54</c:f>
              <c:strCache>
                <c:ptCount val="1"/>
                <c:pt idx="0">
                  <c:v>2019</c:v>
                </c:pt>
              </c:strCache>
            </c:strRef>
          </c:tx>
          <c:spPr>
            <a:solidFill>
              <a:schemeClr val="accent3"/>
            </a:solidFill>
            <a:ln>
              <a:noFill/>
            </a:ln>
            <a:effectLst/>
          </c:spPr>
          <c:invertIfNegative val="0"/>
          <c:cat>
            <c:strRef>
              <c:f>'Andel indirekta kostnader UTB'!$A$55:$A$66</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UTB'!$D$55:$D$66</c:f>
              <c:numCache>
                <c:formatCode>0.0%</c:formatCode>
                <c:ptCount val="11"/>
                <c:pt idx="0">
                  <c:v>0.36825222727639756</c:v>
                </c:pt>
                <c:pt idx="1">
                  <c:v>0.23420830775917864</c:v>
                </c:pt>
                <c:pt idx="2">
                  <c:v>0.35541762443659242</c:v>
                </c:pt>
                <c:pt idx="3">
                  <c:v>0.28458580189169524</c:v>
                </c:pt>
                <c:pt idx="4">
                  <c:v>0.32596936295645901</c:v>
                </c:pt>
                <c:pt idx="6">
                  <c:v>0.32440834244882433</c:v>
                </c:pt>
                <c:pt idx="7">
                  <c:v>0.35876304113713492</c:v>
                </c:pt>
                <c:pt idx="8">
                  <c:v>0.42139881980944149</c:v>
                </c:pt>
                <c:pt idx="9">
                  <c:v>0.38866788316401724</c:v>
                </c:pt>
                <c:pt idx="10">
                  <c:v>0.31250824726190907</c:v>
                </c:pt>
              </c:numCache>
            </c:numRef>
          </c:val>
          <c:extLst>
            <c:ext xmlns:c16="http://schemas.microsoft.com/office/drawing/2014/chart" uri="{C3380CC4-5D6E-409C-BE32-E72D297353CC}">
              <c16:uniqueId val="{00000002-83D5-4B4B-B729-F7FDC0C29A1E}"/>
            </c:ext>
          </c:extLst>
        </c:ser>
        <c:ser>
          <c:idx val="3"/>
          <c:order val="3"/>
          <c:tx>
            <c:strRef>
              <c:f>'Andel indirekta kostnader UTB'!$E$53:$E$54</c:f>
              <c:strCache>
                <c:ptCount val="1"/>
                <c:pt idx="0">
                  <c:v>2020</c:v>
                </c:pt>
              </c:strCache>
            </c:strRef>
          </c:tx>
          <c:spPr>
            <a:solidFill>
              <a:schemeClr val="accent4"/>
            </a:solidFill>
            <a:ln>
              <a:noFill/>
            </a:ln>
            <a:effectLst/>
          </c:spPr>
          <c:invertIfNegative val="0"/>
          <c:cat>
            <c:strRef>
              <c:f>'Andel indirekta kostnader UTB'!$A$55:$A$66</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UTB'!$E$55:$E$66</c:f>
              <c:numCache>
                <c:formatCode>0.0%</c:formatCode>
                <c:ptCount val="11"/>
                <c:pt idx="0">
                  <c:v>0.36675335016446692</c:v>
                </c:pt>
                <c:pt idx="1">
                  <c:v>0.26103113096616321</c:v>
                </c:pt>
                <c:pt idx="2">
                  <c:v>0.33187931213477173</c:v>
                </c:pt>
                <c:pt idx="3">
                  <c:v>0.29464128311779891</c:v>
                </c:pt>
                <c:pt idx="4">
                  <c:v>0.32555959992741479</c:v>
                </c:pt>
                <c:pt idx="6">
                  <c:v>0.34506794143389063</c:v>
                </c:pt>
                <c:pt idx="7">
                  <c:v>0.31459750967628253</c:v>
                </c:pt>
                <c:pt idx="8">
                  <c:v>0.40077934694970641</c:v>
                </c:pt>
                <c:pt idx="9">
                  <c:v>0.35570591146915242</c:v>
                </c:pt>
                <c:pt idx="10">
                  <c:v>0.32626026698015437</c:v>
                </c:pt>
              </c:numCache>
            </c:numRef>
          </c:val>
          <c:extLst>
            <c:ext xmlns:c16="http://schemas.microsoft.com/office/drawing/2014/chart" uri="{C3380CC4-5D6E-409C-BE32-E72D297353CC}">
              <c16:uniqueId val="{00000003-83D5-4B4B-B729-F7FDC0C29A1E}"/>
            </c:ext>
          </c:extLst>
        </c:ser>
        <c:ser>
          <c:idx val="4"/>
          <c:order val="4"/>
          <c:tx>
            <c:strRef>
              <c:f>'Andel indirekta kostnader UTB'!$F$53:$F$54</c:f>
              <c:strCache>
                <c:ptCount val="1"/>
                <c:pt idx="0">
                  <c:v>2021</c:v>
                </c:pt>
              </c:strCache>
            </c:strRef>
          </c:tx>
          <c:spPr>
            <a:solidFill>
              <a:schemeClr val="accent5"/>
            </a:solidFill>
            <a:ln>
              <a:noFill/>
            </a:ln>
            <a:effectLst/>
          </c:spPr>
          <c:invertIfNegative val="0"/>
          <c:cat>
            <c:strRef>
              <c:f>'Andel indirekta kostnader UTB'!$A$55:$A$66</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UTB'!$F$55:$F$66</c:f>
              <c:numCache>
                <c:formatCode>0.0%</c:formatCode>
                <c:ptCount val="11"/>
                <c:pt idx="0">
                  <c:v>0.38048983122572938</c:v>
                </c:pt>
                <c:pt idx="1">
                  <c:v>0.27183069109497737</c:v>
                </c:pt>
                <c:pt idx="2">
                  <c:v>0.32689524125310054</c:v>
                </c:pt>
                <c:pt idx="3">
                  <c:v>0.30741424268830492</c:v>
                </c:pt>
                <c:pt idx="4">
                  <c:v>0.33989782393012552</c:v>
                </c:pt>
                <c:pt idx="5">
                  <c:v>0.30894017661275874</c:v>
                </c:pt>
                <c:pt idx="6">
                  <c:v>0.34158453858953025</c:v>
                </c:pt>
                <c:pt idx="7">
                  <c:v>0.3372498527936042</c:v>
                </c:pt>
                <c:pt idx="8">
                  <c:v>0.40488979059909463</c:v>
                </c:pt>
                <c:pt idx="9">
                  <c:v>0.36407099539421234</c:v>
                </c:pt>
                <c:pt idx="10">
                  <c:v>0.30763339715308413</c:v>
                </c:pt>
              </c:numCache>
            </c:numRef>
          </c:val>
          <c:extLst>
            <c:ext xmlns:c16="http://schemas.microsoft.com/office/drawing/2014/chart" uri="{C3380CC4-5D6E-409C-BE32-E72D297353CC}">
              <c16:uniqueId val="{00000004-83D5-4B4B-B729-F7FDC0C29A1E}"/>
            </c:ext>
          </c:extLst>
        </c:ser>
        <c:dLbls>
          <c:showLegendKey val="0"/>
          <c:showVal val="0"/>
          <c:showCatName val="0"/>
          <c:showSerName val="0"/>
          <c:showPercent val="0"/>
          <c:showBubbleSize val="0"/>
        </c:dLbls>
        <c:gapWidth val="219"/>
        <c:overlap val="-27"/>
        <c:axId val="570406032"/>
        <c:axId val="570406360"/>
      </c:barChart>
      <c:catAx>
        <c:axId val="57040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0406360"/>
        <c:crosses val="autoZero"/>
        <c:auto val="1"/>
        <c:lblAlgn val="ctr"/>
        <c:lblOffset val="100"/>
        <c:noMultiLvlLbl val="0"/>
      </c:catAx>
      <c:valAx>
        <c:axId val="570406360"/>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0406032"/>
        <c:crosses val="autoZero"/>
        <c:crossBetween val="between"/>
        <c:majorUnit val="5.000000000000001E-2"/>
      </c:valAx>
      <c:spPr>
        <a:noFill/>
        <a:ln>
          <a:noFill/>
        </a:ln>
        <a:effectLst/>
      </c:spPr>
    </c:plotArea>
    <c:legend>
      <c:legendPos val="t"/>
      <c:layout>
        <c:manualLayout>
          <c:xMode val="edge"/>
          <c:yMode val="edge"/>
          <c:x val="0.30460174552635899"/>
          <c:y val="0"/>
          <c:w val="0.42695975949294446"/>
          <c:h val="0.127966839013391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[Kopia av SUHF_Sammanställning_2021_Hanna 211208 ver1.xlsm]Andel indirekta kostnader UTB!Pivottabell5</c:name>
    <c:fmtId val="8"/>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s>
    <c:plotArea>
      <c:layout>
        <c:manualLayout>
          <c:layoutTarget val="inner"/>
          <c:xMode val="edge"/>
          <c:yMode val="edge"/>
          <c:x val="7.6313615538392707E-2"/>
          <c:y val="0.1131381477571633"/>
          <c:w val="0.80963375148668193"/>
          <c:h val="0.80966746869508321"/>
        </c:manualLayout>
      </c:layout>
      <c:barChart>
        <c:barDir val="col"/>
        <c:grouping val="clustered"/>
        <c:varyColors val="0"/>
        <c:ser>
          <c:idx val="0"/>
          <c:order val="0"/>
          <c:tx>
            <c:strRef>
              <c:f>'Andel indirekta kostnader UTB'!$B$73:$B$74</c:f>
              <c:strCache>
                <c:ptCount val="1"/>
                <c:pt idx="0">
                  <c:v>2017</c:v>
                </c:pt>
              </c:strCache>
            </c:strRef>
          </c:tx>
          <c:spPr>
            <a:solidFill>
              <a:schemeClr val="accent1"/>
            </a:solidFill>
            <a:ln>
              <a:noFill/>
            </a:ln>
            <a:effectLst/>
          </c:spPr>
          <c:invertIfNegative val="0"/>
          <c:cat>
            <c:strRef>
              <c:f>'Andel indirekta kostnader UTB'!$A$75:$A$80</c:f>
              <c:strCache>
                <c:ptCount val="5"/>
                <c:pt idx="0">
                  <c:v>GIH</c:v>
                </c:pt>
                <c:pt idx="1">
                  <c:v>KF</c:v>
                </c:pt>
                <c:pt idx="2">
                  <c:v>KKH</c:v>
                </c:pt>
                <c:pt idx="3">
                  <c:v>KMH</c:v>
                </c:pt>
                <c:pt idx="4">
                  <c:v>SKH</c:v>
                </c:pt>
              </c:strCache>
            </c:strRef>
          </c:cat>
          <c:val>
            <c:numRef>
              <c:f>'Andel indirekta kostnader UTB'!$B$75:$B$80</c:f>
              <c:numCache>
                <c:formatCode>0.0%</c:formatCode>
                <c:ptCount val="5"/>
                <c:pt idx="0">
                  <c:v>0.44294362413475297</c:v>
                </c:pt>
                <c:pt idx="1">
                  <c:v>0.38341243803585345</c:v>
                </c:pt>
                <c:pt idx="2">
                  <c:v>0.26977969216314801</c:v>
                </c:pt>
                <c:pt idx="3">
                  <c:v>0.34835187781523136</c:v>
                </c:pt>
                <c:pt idx="4">
                  <c:v>0.34068289351738934</c:v>
                </c:pt>
              </c:numCache>
            </c:numRef>
          </c:val>
          <c:extLst>
            <c:ext xmlns:c16="http://schemas.microsoft.com/office/drawing/2014/chart" uri="{C3380CC4-5D6E-409C-BE32-E72D297353CC}">
              <c16:uniqueId val="{00000000-13CC-4B97-94C7-F0DBC3EC49CC}"/>
            </c:ext>
          </c:extLst>
        </c:ser>
        <c:ser>
          <c:idx val="1"/>
          <c:order val="1"/>
          <c:tx>
            <c:strRef>
              <c:f>'Andel indirekta kostnader UTB'!$C$73:$C$74</c:f>
              <c:strCache>
                <c:ptCount val="1"/>
                <c:pt idx="0">
                  <c:v>2018</c:v>
                </c:pt>
              </c:strCache>
            </c:strRef>
          </c:tx>
          <c:spPr>
            <a:solidFill>
              <a:schemeClr val="accent2"/>
            </a:solidFill>
            <a:ln>
              <a:noFill/>
            </a:ln>
            <a:effectLst/>
          </c:spPr>
          <c:invertIfNegative val="0"/>
          <c:cat>
            <c:strRef>
              <c:f>'Andel indirekta kostnader UTB'!$A$75:$A$80</c:f>
              <c:strCache>
                <c:ptCount val="5"/>
                <c:pt idx="0">
                  <c:v>GIH</c:v>
                </c:pt>
                <c:pt idx="1">
                  <c:v>KF</c:v>
                </c:pt>
                <c:pt idx="2">
                  <c:v>KKH</c:v>
                </c:pt>
                <c:pt idx="3">
                  <c:v>KMH</c:v>
                </c:pt>
                <c:pt idx="4">
                  <c:v>SKH</c:v>
                </c:pt>
              </c:strCache>
            </c:strRef>
          </c:cat>
          <c:val>
            <c:numRef>
              <c:f>'Andel indirekta kostnader UTB'!$C$75:$C$80</c:f>
              <c:numCache>
                <c:formatCode>0.0%</c:formatCode>
                <c:ptCount val="5"/>
                <c:pt idx="0">
                  <c:v>0.46350259414690409</c:v>
                </c:pt>
                <c:pt idx="1">
                  <c:v>0.37947211351997862</c:v>
                </c:pt>
                <c:pt idx="3">
                  <c:v>0.31126291411203993</c:v>
                </c:pt>
                <c:pt idx="4">
                  <c:v>0.2719548341902987</c:v>
                </c:pt>
              </c:numCache>
            </c:numRef>
          </c:val>
          <c:extLst>
            <c:ext xmlns:c16="http://schemas.microsoft.com/office/drawing/2014/chart" uri="{C3380CC4-5D6E-409C-BE32-E72D297353CC}">
              <c16:uniqueId val="{00000001-13CC-4B97-94C7-F0DBC3EC49CC}"/>
            </c:ext>
          </c:extLst>
        </c:ser>
        <c:ser>
          <c:idx val="2"/>
          <c:order val="2"/>
          <c:tx>
            <c:strRef>
              <c:f>'Andel indirekta kostnader UTB'!$D$73:$D$74</c:f>
              <c:strCache>
                <c:ptCount val="1"/>
                <c:pt idx="0">
                  <c:v>2019</c:v>
                </c:pt>
              </c:strCache>
            </c:strRef>
          </c:tx>
          <c:spPr>
            <a:solidFill>
              <a:schemeClr val="accent3"/>
            </a:solidFill>
            <a:ln>
              <a:noFill/>
            </a:ln>
            <a:effectLst/>
          </c:spPr>
          <c:invertIfNegative val="0"/>
          <c:cat>
            <c:strRef>
              <c:f>'Andel indirekta kostnader UTB'!$A$75:$A$80</c:f>
              <c:strCache>
                <c:ptCount val="5"/>
                <c:pt idx="0">
                  <c:v>GIH</c:v>
                </c:pt>
                <c:pt idx="1">
                  <c:v>KF</c:v>
                </c:pt>
                <c:pt idx="2">
                  <c:v>KKH</c:v>
                </c:pt>
                <c:pt idx="3">
                  <c:v>KMH</c:v>
                </c:pt>
                <c:pt idx="4">
                  <c:v>SKH</c:v>
                </c:pt>
              </c:strCache>
            </c:strRef>
          </c:cat>
          <c:val>
            <c:numRef>
              <c:f>'Andel indirekta kostnader UTB'!$D$75:$D$80</c:f>
              <c:numCache>
                <c:formatCode>0.0%</c:formatCode>
                <c:ptCount val="5"/>
                <c:pt idx="0">
                  <c:v>0.43338856669428333</c:v>
                </c:pt>
                <c:pt idx="1">
                  <c:v>0.35612678244656976</c:v>
                </c:pt>
                <c:pt idx="3">
                  <c:v>0.36639502157012022</c:v>
                </c:pt>
                <c:pt idx="4">
                  <c:v>0.24323249351314988</c:v>
                </c:pt>
              </c:numCache>
            </c:numRef>
          </c:val>
          <c:extLst>
            <c:ext xmlns:c16="http://schemas.microsoft.com/office/drawing/2014/chart" uri="{C3380CC4-5D6E-409C-BE32-E72D297353CC}">
              <c16:uniqueId val="{00000002-13CC-4B97-94C7-F0DBC3EC49CC}"/>
            </c:ext>
          </c:extLst>
        </c:ser>
        <c:ser>
          <c:idx val="3"/>
          <c:order val="3"/>
          <c:tx>
            <c:strRef>
              <c:f>'Andel indirekta kostnader UTB'!$E$73:$E$74</c:f>
              <c:strCache>
                <c:ptCount val="1"/>
                <c:pt idx="0">
                  <c:v>2020</c:v>
                </c:pt>
              </c:strCache>
            </c:strRef>
          </c:tx>
          <c:spPr>
            <a:solidFill>
              <a:schemeClr val="accent4"/>
            </a:solidFill>
            <a:ln>
              <a:noFill/>
            </a:ln>
            <a:effectLst/>
          </c:spPr>
          <c:invertIfNegative val="0"/>
          <c:cat>
            <c:strRef>
              <c:f>'Andel indirekta kostnader UTB'!$A$75:$A$80</c:f>
              <c:strCache>
                <c:ptCount val="5"/>
                <c:pt idx="0">
                  <c:v>GIH</c:v>
                </c:pt>
                <c:pt idx="1">
                  <c:v>KF</c:v>
                </c:pt>
                <c:pt idx="2">
                  <c:v>KKH</c:v>
                </c:pt>
                <c:pt idx="3">
                  <c:v>KMH</c:v>
                </c:pt>
                <c:pt idx="4">
                  <c:v>SKH</c:v>
                </c:pt>
              </c:strCache>
            </c:strRef>
          </c:cat>
          <c:val>
            <c:numRef>
              <c:f>'Andel indirekta kostnader UTB'!$E$75:$E$80</c:f>
              <c:numCache>
                <c:formatCode>0.0%</c:formatCode>
                <c:ptCount val="5"/>
                <c:pt idx="0">
                  <c:v>0.41762107193465031</c:v>
                </c:pt>
                <c:pt idx="1">
                  <c:v>0.37058376686782307</c:v>
                </c:pt>
                <c:pt idx="3">
                  <c:v>0.32508953431087645</c:v>
                </c:pt>
                <c:pt idx="4">
                  <c:v>0.23763164941092468</c:v>
                </c:pt>
              </c:numCache>
            </c:numRef>
          </c:val>
          <c:extLst>
            <c:ext xmlns:c16="http://schemas.microsoft.com/office/drawing/2014/chart" uri="{C3380CC4-5D6E-409C-BE32-E72D297353CC}">
              <c16:uniqueId val="{00000003-13CC-4B97-94C7-F0DBC3EC49CC}"/>
            </c:ext>
          </c:extLst>
        </c:ser>
        <c:ser>
          <c:idx val="4"/>
          <c:order val="4"/>
          <c:tx>
            <c:strRef>
              <c:f>'Andel indirekta kostnader UTB'!$F$73:$F$74</c:f>
              <c:strCache>
                <c:ptCount val="1"/>
                <c:pt idx="0">
                  <c:v>2021</c:v>
                </c:pt>
              </c:strCache>
            </c:strRef>
          </c:tx>
          <c:spPr>
            <a:solidFill>
              <a:schemeClr val="accent5"/>
            </a:solidFill>
            <a:ln>
              <a:noFill/>
            </a:ln>
            <a:effectLst/>
          </c:spPr>
          <c:invertIfNegative val="0"/>
          <c:cat>
            <c:strRef>
              <c:f>'Andel indirekta kostnader UTB'!$A$75:$A$80</c:f>
              <c:strCache>
                <c:ptCount val="5"/>
                <c:pt idx="0">
                  <c:v>GIH</c:v>
                </c:pt>
                <c:pt idx="1">
                  <c:v>KF</c:v>
                </c:pt>
                <c:pt idx="2">
                  <c:v>KKH</c:v>
                </c:pt>
                <c:pt idx="3">
                  <c:v>KMH</c:v>
                </c:pt>
                <c:pt idx="4">
                  <c:v>SKH</c:v>
                </c:pt>
              </c:strCache>
            </c:strRef>
          </c:cat>
          <c:val>
            <c:numRef>
              <c:f>'Andel indirekta kostnader UTB'!$F$75:$F$80</c:f>
              <c:numCache>
                <c:formatCode>0.0%</c:formatCode>
                <c:ptCount val="5"/>
                <c:pt idx="0">
                  <c:v>0.41665659665998017</c:v>
                </c:pt>
                <c:pt idx="1">
                  <c:v>0.38520080483383246</c:v>
                </c:pt>
                <c:pt idx="2">
                  <c:v>0.40138627152334977</c:v>
                </c:pt>
                <c:pt idx="3">
                  <c:v>0.36190540343313909</c:v>
                </c:pt>
                <c:pt idx="4">
                  <c:v>0.24960933718695116</c:v>
                </c:pt>
              </c:numCache>
            </c:numRef>
          </c:val>
          <c:extLst>
            <c:ext xmlns:c16="http://schemas.microsoft.com/office/drawing/2014/chart" uri="{C3380CC4-5D6E-409C-BE32-E72D297353CC}">
              <c16:uniqueId val="{00000004-13CC-4B97-94C7-F0DBC3EC49CC}"/>
            </c:ext>
          </c:extLst>
        </c:ser>
        <c:dLbls>
          <c:showLegendKey val="0"/>
          <c:showVal val="0"/>
          <c:showCatName val="0"/>
          <c:showSerName val="0"/>
          <c:showPercent val="0"/>
          <c:showBubbleSize val="0"/>
        </c:dLbls>
        <c:gapWidth val="219"/>
        <c:overlap val="-27"/>
        <c:axId val="1389208944"/>
        <c:axId val="1389211568"/>
      </c:barChart>
      <c:catAx>
        <c:axId val="138920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89211568"/>
        <c:crosses val="autoZero"/>
        <c:auto val="1"/>
        <c:lblAlgn val="ctr"/>
        <c:lblOffset val="100"/>
        <c:noMultiLvlLbl val="0"/>
      </c:catAx>
      <c:valAx>
        <c:axId val="1389211568"/>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89208944"/>
        <c:crosses val="autoZero"/>
        <c:crossBetween val="between"/>
        <c:majorUnit val="5.000000000000001E-2"/>
      </c:valAx>
      <c:spPr>
        <a:noFill/>
        <a:ln>
          <a:noFill/>
        </a:ln>
        <a:effectLst/>
      </c:spPr>
    </c:plotArea>
    <c:legend>
      <c:legendPos val="r"/>
      <c:layout>
        <c:manualLayout>
          <c:xMode val="edge"/>
          <c:yMode val="edge"/>
          <c:x val="0.32750142410557997"/>
          <c:y val="2.0542432195975471E-2"/>
          <c:w val="0.4164964736809656"/>
          <c:h val="9.273031067399994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[Kopia av SUHF_Sammanställning_2021_Hanna 211208 ver1.xlsm]Andel indirekta kostnader Uppdr!Pivottabell3</c:name>
    <c:fmtId val="5"/>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s>
    <c:plotArea>
      <c:layout/>
      <c:barChart>
        <c:barDir val="col"/>
        <c:grouping val="clustered"/>
        <c:varyColors val="0"/>
        <c:ser>
          <c:idx val="0"/>
          <c:order val="0"/>
          <c:tx>
            <c:strRef>
              <c:f>'Andel indirekta kostnader Uppdr'!$B$36:$B$37</c:f>
              <c:strCache>
                <c:ptCount val="1"/>
                <c:pt idx="0">
                  <c:v>2019</c:v>
                </c:pt>
              </c:strCache>
            </c:strRef>
          </c:tx>
          <c:spPr>
            <a:solidFill>
              <a:schemeClr val="accent1"/>
            </a:solidFill>
            <a:ln>
              <a:noFill/>
            </a:ln>
            <a:effectLst/>
          </c:spPr>
          <c:invertIfNegative val="0"/>
          <c:cat>
            <c:strRef>
              <c:f>'Andel indirekta kostnader Uppdr'!$A$38:$A$49</c:f>
              <c:strCache>
                <c:ptCount val="11"/>
                <c:pt idx="0">
                  <c:v>BTH</c:v>
                </c:pt>
                <c:pt idx="1">
                  <c:v>HB</c:v>
                </c:pt>
                <c:pt idx="2">
                  <c:v>HJ</c:v>
                </c:pt>
                <c:pt idx="3">
                  <c:v>HKR</c:v>
                </c:pt>
                <c:pt idx="4">
                  <c:v>HS</c:v>
                </c:pt>
                <c:pt idx="5">
                  <c:v>HV</c:v>
                </c:pt>
                <c:pt idx="6">
                  <c:v>LU</c:v>
                </c:pt>
                <c:pt idx="7">
                  <c:v>MAU</c:v>
                </c:pt>
                <c:pt idx="8">
                  <c:v>MIU</c:v>
                </c:pt>
                <c:pt idx="9">
                  <c:v>SH</c:v>
                </c:pt>
                <c:pt idx="10">
                  <c:v>UU</c:v>
                </c:pt>
              </c:strCache>
            </c:strRef>
          </c:cat>
          <c:val>
            <c:numRef>
              <c:f>'Andel indirekta kostnader Uppdr'!$B$38:$B$49</c:f>
              <c:numCache>
                <c:formatCode>0.0%</c:formatCode>
                <c:ptCount val="11"/>
                <c:pt idx="0">
                  <c:v>0.17013415438750826</c:v>
                </c:pt>
                <c:pt idx="1">
                  <c:v>6.5856777493606133E-2</c:v>
                </c:pt>
                <c:pt idx="2">
                  <c:v>0</c:v>
                </c:pt>
                <c:pt idx="3">
                  <c:v>0</c:v>
                </c:pt>
                <c:pt idx="4">
                  <c:v>0.25719713886950452</c:v>
                </c:pt>
                <c:pt idx="5">
                  <c:v>0.19007885198125959</c:v>
                </c:pt>
                <c:pt idx="6">
                  <c:v>0.1756439538823015</c:v>
                </c:pt>
                <c:pt idx="7">
                  <c:v>0.22275820387697542</c:v>
                </c:pt>
                <c:pt idx="8">
                  <c:v>0.52419981622242595</c:v>
                </c:pt>
                <c:pt idx="9">
                  <c:v>0.20838502165338246</c:v>
                </c:pt>
                <c:pt idx="10">
                  <c:v>0.19073962607433867</c:v>
                </c:pt>
              </c:numCache>
            </c:numRef>
          </c:val>
          <c:extLst>
            <c:ext xmlns:c16="http://schemas.microsoft.com/office/drawing/2014/chart" uri="{C3380CC4-5D6E-409C-BE32-E72D297353CC}">
              <c16:uniqueId val="{00000000-2088-4B69-846D-C8595E4F4ED1}"/>
            </c:ext>
          </c:extLst>
        </c:ser>
        <c:ser>
          <c:idx val="1"/>
          <c:order val="1"/>
          <c:tx>
            <c:strRef>
              <c:f>'Andel indirekta kostnader Uppdr'!$C$36:$C$37</c:f>
              <c:strCache>
                <c:ptCount val="1"/>
                <c:pt idx="0">
                  <c:v>2020</c:v>
                </c:pt>
              </c:strCache>
            </c:strRef>
          </c:tx>
          <c:spPr>
            <a:solidFill>
              <a:schemeClr val="accent2"/>
            </a:solidFill>
            <a:ln>
              <a:noFill/>
            </a:ln>
            <a:effectLst/>
          </c:spPr>
          <c:invertIfNegative val="0"/>
          <c:cat>
            <c:strRef>
              <c:f>'Andel indirekta kostnader Uppdr'!$A$38:$A$49</c:f>
              <c:strCache>
                <c:ptCount val="11"/>
                <c:pt idx="0">
                  <c:v>BTH</c:v>
                </c:pt>
                <c:pt idx="1">
                  <c:v>HB</c:v>
                </c:pt>
                <c:pt idx="2">
                  <c:v>HJ</c:v>
                </c:pt>
                <c:pt idx="3">
                  <c:v>HKR</c:v>
                </c:pt>
                <c:pt idx="4">
                  <c:v>HS</c:v>
                </c:pt>
                <c:pt idx="5">
                  <c:v>HV</c:v>
                </c:pt>
                <c:pt idx="6">
                  <c:v>LU</c:v>
                </c:pt>
                <c:pt idx="7">
                  <c:v>MAU</c:v>
                </c:pt>
                <c:pt idx="8">
                  <c:v>MIU</c:v>
                </c:pt>
                <c:pt idx="9">
                  <c:v>SH</c:v>
                </c:pt>
                <c:pt idx="10">
                  <c:v>UU</c:v>
                </c:pt>
              </c:strCache>
            </c:strRef>
          </c:cat>
          <c:val>
            <c:numRef>
              <c:f>'Andel indirekta kostnader Uppdr'!$C$38:$C$49</c:f>
              <c:numCache>
                <c:formatCode>0.0%</c:formatCode>
                <c:ptCount val="11"/>
                <c:pt idx="0">
                  <c:v>0.22703229398663696</c:v>
                </c:pt>
                <c:pt idx="1">
                  <c:v>0</c:v>
                </c:pt>
                <c:pt idx="2">
                  <c:v>0</c:v>
                </c:pt>
                <c:pt idx="3">
                  <c:v>0</c:v>
                </c:pt>
                <c:pt idx="4">
                  <c:v>0.20491228070175438</c:v>
                </c:pt>
                <c:pt idx="5">
                  <c:v>0.25040270781132168</c:v>
                </c:pt>
                <c:pt idx="6">
                  <c:v>0.226445006678032</c:v>
                </c:pt>
                <c:pt idx="7">
                  <c:v>0.1879153378823781</c:v>
                </c:pt>
                <c:pt idx="8">
                  <c:v>0.47251145712867632</c:v>
                </c:pt>
                <c:pt idx="9">
                  <c:v>0.19486788617886178</c:v>
                </c:pt>
                <c:pt idx="10">
                  <c:v>0.20344435716398779</c:v>
                </c:pt>
              </c:numCache>
            </c:numRef>
          </c:val>
          <c:extLst>
            <c:ext xmlns:c16="http://schemas.microsoft.com/office/drawing/2014/chart" uri="{C3380CC4-5D6E-409C-BE32-E72D297353CC}">
              <c16:uniqueId val="{00000001-2088-4B69-846D-C8595E4F4ED1}"/>
            </c:ext>
          </c:extLst>
        </c:ser>
        <c:ser>
          <c:idx val="2"/>
          <c:order val="2"/>
          <c:tx>
            <c:strRef>
              <c:f>'Andel indirekta kostnader Uppdr'!$D$36:$D$37</c:f>
              <c:strCache>
                <c:ptCount val="1"/>
                <c:pt idx="0">
                  <c:v>2021</c:v>
                </c:pt>
              </c:strCache>
            </c:strRef>
          </c:tx>
          <c:spPr>
            <a:solidFill>
              <a:schemeClr val="accent3"/>
            </a:solidFill>
            <a:ln>
              <a:noFill/>
            </a:ln>
            <a:effectLst/>
          </c:spPr>
          <c:invertIfNegative val="0"/>
          <c:cat>
            <c:strRef>
              <c:f>'Andel indirekta kostnader Uppdr'!$A$38:$A$49</c:f>
              <c:strCache>
                <c:ptCount val="11"/>
                <c:pt idx="0">
                  <c:v>BTH</c:v>
                </c:pt>
                <c:pt idx="1">
                  <c:v>HB</c:v>
                </c:pt>
                <c:pt idx="2">
                  <c:v>HJ</c:v>
                </c:pt>
                <c:pt idx="3">
                  <c:v>HKR</c:v>
                </c:pt>
                <c:pt idx="4">
                  <c:v>HS</c:v>
                </c:pt>
                <c:pt idx="5">
                  <c:v>HV</c:v>
                </c:pt>
                <c:pt idx="6">
                  <c:v>LU</c:v>
                </c:pt>
                <c:pt idx="7">
                  <c:v>MAU</c:v>
                </c:pt>
                <c:pt idx="8">
                  <c:v>MIU</c:v>
                </c:pt>
                <c:pt idx="9">
                  <c:v>SH</c:v>
                </c:pt>
                <c:pt idx="10">
                  <c:v>UU</c:v>
                </c:pt>
              </c:strCache>
            </c:strRef>
          </c:cat>
          <c:val>
            <c:numRef>
              <c:f>'Andel indirekta kostnader Uppdr'!$D$38:$D$49</c:f>
              <c:numCache>
                <c:formatCode>0.0%</c:formatCode>
                <c:ptCount val="11"/>
                <c:pt idx="0">
                  <c:v>0.26456456456456456</c:v>
                </c:pt>
                <c:pt idx="1">
                  <c:v>0</c:v>
                </c:pt>
                <c:pt idx="2">
                  <c:v>0.24360136211347283</c:v>
                </c:pt>
                <c:pt idx="3">
                  <c:v>0.34971251478204135</c:v>
                </c:pt>
                <c:pt idx="4">
                  <c:v>0.35920666531192846</c:v>
                </c:pt>
                <c:pt idx="5">
                  <c:v>0.28971323605147564</c:v>
                </c:pt>
                <c:pt idx="6">
                  <c:v>0.17746142143012389</c:v>
                </c:pt>
                <c:pt idx="7">
                  <c:v>0.18739419159050771</c:v>
                </c:pt>
                <c:pt idx="8">
                  <c:v>0.57659783645309415</c:v>
                </c:pt>
                <c:pt idx="9">
                  <c:v>0.20733675086747297</c:v>
                </c:pt>
                <c:pt idx="10">
                  <c:v>0.22614705387685291</c:v>
                </c:pt>
              </c:numCache>
            </c:numRef>
          </c:val>
          <c:extLst>
            <c:ext xmlns:c16="http://schemas.microsoft.com/office/drawing/2014/chart" uri="{C3380CC4-5D6E-409C-BE32-E72D297353CC}">
              <c16:uniqueId val="{00000002-2088-4B69-846D-C8595E4F4ED1}"/>
            </c:ext>
          </c:extLst>
        </c:ser>
        <c:dLbls>
          <c:showLegendKey val="0"/>
          <c:showVal val="0"/>
          <c:showCatName val="0"/>
          <c:showSerName val="0"/>
          <c:showPercent val="0"/>
          <c:showBubbleSize val="0"/>
        </c:dLbls>
        <c:gapWidth val="219"/>
        <c:overlap val="-27"/>
        <c:axId val="728058480"/>
        <c:axId val="728059136"/>
      </c:barChart>
      <c:catAx>
        <c:axId val="72805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59136"/>
        <c:crosses val="autoZero"/>
        <c:auto val="1"/>
        <c:lblAlgn val="ctr"/>
        <c:lblOffset val="100"/>
        <c:noMultiLvlLbl val="0"/>
      </c:catAx>
      <c:valAx>
        <c:axId val="728059136"/>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58480"/>
        <c:crosses val="autoZero"/>
        <c:crossBetween val="between"/>
        <c:majorUnit val="5.000000000000001E-2"/>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[SUHF_Sammanställning_2020_V8.xlsm]Indirekta 2019!Pivottabell6</c:name>
    <c:fmtId val="13"/>
  </c:pivotSource>
  <c:chart>
    <c:title>
      <c:tx>
        <c:rich>
          <a:bodyPr rot="0" spcFirstLastPara="1" vertOverflow="ellipsis" vert="horz" wrap="square" anchor="ctr" anchorCtr="1"/>
          <a:lstStyle/>
          <a:p>
            <a:pPr>
              <a:defRPr sz="2000" b="0" i="0" u="none" strike="noStrike" kern="1200" spc="0" baseline="0">
                <a:solidFill>
                  <a:srgbClr val="C00000"/>
                </a:solidFill>
                <a:latin typeface="+mn-lt"/>
                <a:ea typeface="+mn-ea"/>
                <a:cs typeface="+mn-cs"/>
              </a:defRPr>
            </a:pPr>
            <a:r>
              <a:rPr lang="en-US" sz="2000">
                <a:solidFill>
                  <a:srgbClr val="C00000"/>
                </a:solidFill>
              </a:rPr>
              <a:t>Totalt</a:t>
            </a: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C00000"/>
              </a:solidFill>
              <a:latin typeface="+mn-lt"/>
              <a:ea typeface="+mn-ea"/>
              <a:cs typeface="+mn-cs"/>
            </a:defRPr>
          </a:pPr>
          <a:endParaRPr lang="sv-SE"/>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dLbls>
          <c:showLegendKey val="0"/>
          <c:showVal val="0"/>
          <c:showCatName val="0"/>
          <c:showSerName val="0"/>
          <c:showPercent val="0"/>
          <c:showBubbleSize val="0"/>
        </c:dLbls>
        <c:gapWidth val="219"/>
        <c:overlap val="-27"/>
        <c:axId val="728032040"/>
        <c:axId val="472170872"/>
      </c:barChart>
      <c:catAx>
        <c:axId val="7280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472170872"/>
        <c:crosses val="autoZero"/>
        <c:auto val="1"/>
        <c:lblAlgn val="ctr"/>
        <c:lblOffset val="100"/>
        <c:noMultiLvlLbl val="0"/>
      </c:catAx>
      <c:valAx>
        <c:axId val="472170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72803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[SUHF_Sammanställning_2020_V7.xlsm]Indirekta 2020!Pivottabell6</c:name>
    <c:fmtId val="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dLbls>
          <c:showLegendKey val="0"/>
          <c:showVal val="0"/>
          <c:showCatName val="0"/>
          <c:showSerName val="0"/>
          <c:showPercent val="0"/>
          <c:showBubbleSize val="0"/>
        </c:dLbls>
        <c:gapWidth val="219"/>
        <c:overlap val="-27"/>
        <c:axId val="728032040"/>
        <c:axId val="472170872"/>
      </c:barChart>
      <c:catAx>
        <c:axId val="7280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472170872"/>
        <c:crosses val="autoZero"/>
        <c:auto val="1"/>
        <c:lblAlgn val="ctr"/>
        <c:lblOffset val="100"/>
        <c:noMultiLvlLbl val="0"/>
      </c:catAx>
      <c:valAx>
        <c:axId val="472170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2803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[SUHF_Sammanställning_2020_V8.xlsm]Indirekta 2019!Pivottabell6</c:name>
    <c:fmtId val="13"/>
  </c:pivotSource>
  <c:chart>
    <c:title>
      <c:tx>
        <c:rich>
          <a:bodyPr rot="0" spcFirstLastPara="1" vertOverflow="ellipsis" vert="horz" wrap="square" anchor="ctr" anchorCtr="1"/>
          <a:lstStyle/>
          <a:p>
            <a:pPr>
              <a:defRPr sz="2000" b="0" i="0" u="none" strike="noStrike" kern="1200" spc="0" baseline="0">
                <a:solidFill>
                  <a:srgbClr val="C00000"/>
                </a:solidFill>
                <a:latin typeface="+mn-lt"/>
                <a:ea typeface="+mn-ea"/>
                <a:cs typeface="+mn-cs"/>
              </a:defRPr>
            </a:pPr>
            <a:r>
              <a:rPr lang="en-US" sz="2000">
                <a:solidFill>
                  <a:srgbClr val="C00000"/>
                </a:solidFill>
              </a:rPr>
              <a:t>Totalt</a:t>
            </a: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C00000"/>
              </a:solidFill>
              <a:latin typeface="+mn-lt"/>
              <a:ea typeface="+mn-ea"/>
              <a:cs typeface="+mn-cs"/>
            </a:defRPr>
          </a:pPr>
          <a:endParaRPr lang="sv-SE"/>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dLbls>
          <c:showLegendKey val="0"/>
          <c:showVal val="0"/>
          <c:showCatName val="0"/>
          <c:showSerName val="0"/>
          <c:showPercent val="0"/>
          <c:showBubbleSize val="0"/>
        </c:dLbls>
        <c:gapWidth val="219"/>
        <c:overlap val="-27"/>
        <c:axId val="728032040"/>
        <c:axId val="472170872"/>
      </c:barChart>
      <c:catAx>
        <c:axId val="7280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472170872"/>
        <c:crosses val="autoZero"/>
        <c:auto val="1"/>
        <c:lblAlgn val="ctr"/>
        <c:lblOffset val="100"/>
        <c:noMultiLvlLbl val="0"/>
      </c:catAx>
      <c:valAx>
        <c:axId val="472170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72803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[Kopia av SUHF_Sammanställning_2021_Hanna 211208 ver1.xlsm]Indirekta 2021 fo!Pivottabell6</c:name>
    <c:fmtId val="17"/>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s>
    <c:plotArea>
      <c:layout/>
      <c:barChart>
        <c:barDir val="col"/>
        <c:grouping val="clustered"/>
        <c:varyColors val="0"/>
        <c:ser>
          <c:idx val="0"/>
          <c:order val="0"/>
          <c:tx>
            <c:strRef>
              <c:f>'Indirekta 2021 fo'!$B$3:$B$4</c:f>
              <c:strCache>
                <c:ptCount val="1"/>
                <c:pt idx="0">
                  <c:v>2021</c:v>
                </c:pt>
              </c:strCache>
            </c:strRef>
          </c:tx>
          <c:spPr>
            <a:solidFill>
              <a:schemeClr val="accent1"/>
            </a:solidFill>
            <a:ln>
              <a:noFill/>
            </a:ln>
            <a:effectLst/>
          </c:spPr>
          <c:invertIfNegative val="0"/>
          <c:cat>
            <c:strRef>
              <c:f>'Indirekta 2021 fo'!$A$5:$A$38</c:f>
              <c:strCache>
                <c:ptCount val="33"/>
                <c:pt idx="0">
                  <c:v>KI</c:v>
                </c:pt>
                <c:pt idx="1">
                  <c:v>UMU</c:v>
                </c:pt>
                <c:pt idx="2">
                  <c:v>LU</c:v>
                </c:pt>
                <c:pt idx="3">
                  <c:v>CTH</c:v>
                </c:pt>
                <c:pt idx="4">
                  <c:v>UU</c:v>
                </c:pt>
                <c:pt idx="5">
                  <c:v>LIU</c:v>
                </c:pt>
                <c:pt idx="6">
                  <c:v>HHS</c:v>
                </c:pt>
                <c:pt idx="7">
                  <c:v>HS</c:v>
                </c:pt>
                <c:pt idx="8">
                  <c:v>GU</c:v>
                </c:pt>
                <c:pt idx="9">
                  <c:v>KMH</c:v>
                </c:pt>
                <c:pt idx="10">
                  <c:v>LTU</c:v>
                </c:pt>
                <c:pt idx="11">
                  <c:v>KTH</c:v>
                </c:pt>
                <c:pt idx="12">
                  <c:v>GIH</c:v>
                </c:pt>
                <c:pt idx="13">
                  <c:v>BTH</c:v>
                </c:pt>
                <c:pt idx="14">
                  <c:v>MDH</c:v>
                </c:pt>
                <c:pt idx="15">
                  <c:v>SLU</c:v>
                </c:pt>
                <c:pt idx="16">
                  <c:v>ORU</c:v>
                </c:pt>
                <c:pt idx="17">
                  <c:v>MAU</c:v>
                </c:pt>
                <c:pt idx="18">
                  <c:v>LNU</c:v>
                </c:pt>
                <c:pt idx="19">
                  <c:v>SU</c:v>
                </c:pt>
                <c:pt idx="20">
                  <c:v>SH</c:v>
                </c:pt>
                <c:pt idx="21">
                  <c:v>HJ</c:v>
                </c:pt>
                <c:pt idx="22">
                  <c:v>HDA</c:v>
                </c:pt>
                <c:pt idx="23">
                  <c:v>HH</c:v>
                </c:pt>
                <c:pt idx="24">
                  <c:v>HV</c:v>
                </c:pt>
                <c:pt idx="25">
                  <c:v>HIG</c:v>
                </c:pt>
                <c:pt idx="26">
                  <c:v>FHS</c:v>
                </c:pt>
                <c:pt idx="27">
                  <c:v>KAU</c:v>
                </c:pt>
                <c:pt idx="28">
                  <c:v>HB</c:v>
                </c:pt>
                <c:pt idx="29">
                  <c:v>KF</c:v>
                </c:pt>
                <c:pt idx="30">
                  <c:v>HKR</c:v>
                </c:pt>
                <c:pt idx="31">
                  <c:v>MIU</c:v>
                </c:pt>
                <c:pt idx="32">
                  <c:v>SKH</c:v>
                </c:pt>
              </c:strCache>
            </c:strRef>
          </c:cat>
          <c:val>
            <c:numRef>
              <c:f>'Indirekta 2021 fo'!$B$5:$B$38</c:f>
              <c:numCache>
                <c:formatCode>0.0%</c:formatCode>
                <c:ptCount val="33"/>
                <c:pt idx="0">
                  <c:v>0.1534807332427128</c:v>
                </c:pt>
                <c:pt idx="1">
                  <c:v>0.16825178381631106</c:v>
                </c:pt>
                <c:pt idx="2">
                  <c:v>0.17233494286146603</c:v>
                </c:pt>
                <c:pt idx="3">
                  <c:v>0.18344181667915008</c:v>
                </c:pt>
                <c:pt idx="4">
                  <c:v>0.19414447420723793</c:v>
                </c:pt>
                <c:pt idx="5">
                  <c:v>0.19756822752376044</c:v>
                </c:pt>
                <c:pt idx="6">
                  <c:v>0.19813527621918878</c:v>
                </c:pt>
                <c:pt idx="7">
                  <c:v>0.21011012322777264</c:v>
                </c:pt>
                <c:pt idx="8">
                  <c:v>0.21199804706989586</c:v>
                </c:pt>
                <c:pt idx="9">
                  <c:v>0.21990350292237085</c:v>
                </c:pt>
                <c:pt idx="10">
                  <c:v>0.22226551373346898</c:v>
                </c:pt>
                <c:pt idx="11">
                  <c:v>0.22425665106274162</c:v>
                </c:pt>
                <c:pt idx="12">
                  <c:v>0.22807839869451244</c:v>
                </c:pt>
                <c:pt idx="13">
                  <c:v>0.23414064224909845</c:v>
                </c:pt>
                <c:pt idx="14">
                  <c:v>0.23815193949150998</c:v>
                </c:pt>
                <c:pt idx="15">
                  <c:v>0.24211245402998263</c:v>
                </c:pt>
                <c:pt idx="16">
                  <c:v>0.24433914691613487</c:v>
                </c:pt>
                <c:pt idx="17">
                  <c:v>0.24489030007172005</c:v>
                </c:pt>
                <c:pt idx="18">
                  <c:v>0.24495505146281793</c:v>
                </c:pt>
                <c:pt idx="19">
                  <c:v>0.25146311008131711</c:v>
                </c:pt>
                <c:pt idx="20">
                  <c:v>0.26880863735644545</c:v>
                </c:pt>
                <c:pt idx="21">
                  <c:v>0.27536201564172569</c:v>
                </c:pt>
                <c:pt idx="22">
                  <c:v>0.28025631401147516</c:v>
                </c:pt>
                <c:pt idx="23">
                  <c:v>0.28166286184885886</c:v>
                </c:pt>
                <c:pt idx="24">
                  <c:v>0.28470093915168387</c:v>
                </c:pt>
                <c:pt idx="25">
                  <c:v>0.28814298663041016</c:v>
                </c:pt>
                <c:pt idx="26">
                  <c:v>0.29111557523681048</c:v>
                </c:pt>
                <c:pt idx="27">
                  <c:v>0.29391046505008406</c:v>
                </c:pt>
                <c:pt idx="28">
                  <c:v>0.29707815796662579</c:v>
                </c:pt>
                <c:pt idx="29">
                  <c:v>0.30461600504642083</c:v>
                </c:pt>
                <c:pt idx="30">
                  <c:v>0.30738420697203267</c:v>
                </c:pt>
                <c:pt idx="31">
                  <c:v>0.31151207756266774</c:v>
                </c:pt>
                <c:pt idx="32">
                  <c:v>0.35301480510844691</c:v>
                </c:pt>
              </c:numCache>
            </c:numRef>
          </c:val>
          <c:extLst>
            <c:ext xmlns:c16="http://schemas.microsoft.com/office/drawing/2014/chart" uri="{C3380CC4-5D6E-409C-BE32-E72D297353CC}">
              <c16:uniqueId val="{00000000-7A97-47E3-B5F8-6419B8DAE2FA}"/>
            </c:ext>
          </c:extLst>
        </c:ser>
        <c:dLbls>
          <c:showLegendKey val="0"/>
          <c:showVal val="0"/>
          <c:showCatName val="0"/>
          <c:showSerName val="0"/>
          <c:showPercent val="0"/>
          <c:showBubbleSize val="0"/>
        </c:dLbls>
        <c:gapWidth val="219"/>
        <c:overlap val="-27"/>
        <c:axId val="728032040"/>
        <c:axId val="472170872"/>
      </c:barChart>
      <c:catAx>
        <c:axId val="7280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72170872"/>
        <c:crosses val="autoZero"/>
        <c:auto val="1"/>
        <c:lblAlgn val="ctr"/>
        <c:lblOffset val="100"/>
        <c:noMultiLvlLbl val="0"/>
      </c:catAx>
      <c:valAx>
        <c:axId val="472170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3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xVal>
            <c:numRef>
              <c:f>'Indirekta punkter2021 fo'!$B$50:$B$82</c:f>
              <c:numCache>
                <c:formatCode>#,##0</c:formatCode>
                <c:ptCount val="33"/>
                <c:pt idx="0">
                  <c:v>6136.415</c:v>
                </c:pt>
                <c:pt idx="1">
                  <c:v>2577.4169999999999</c:v>
                </c:pt>
                <c:pt idx="2">
                  <c:v>6310.1724000000004</c:v>
                </c:pt>
                <c:pt idx="3">
                  <c:v>2923.6129999999998</c:v>
                </c:pt>
                <c:pt idx="4">
                  <c:v>5179.3599999999997</c:v>
                </c:pt>
                <c:pt idx="5">
                  <c:v>2344.1849999999999</c:v>
                </c:pt>
                <c:pt idx="6">
                  <c:v>179.11500000000001</c:v>
                </c:pt>
                <c:pt idx="7">
                  <c:v>150.94</c:v>
                </c:pt>
                <c:pt idx="8">
                  <c:v>4189.5277445983702</c:v>
                </c:pt>
                <c:pt idx="9">
                  <c:v>25.492999999999999</c:v>
                </c:pt>
                <c:pt idx="10">
                  <c:v>983</c:v>
                </c:pt>
                <c:pt idx="11">
                  <c:v>3437.3829999999998</c:v>
                </c:pt>
                <c:pt idx="12">
                  <c:v>57.603000000000002</c:v>
                </c:pt>
                <c:pt idx="13">
                  <c:v>163.05199999999999</c:v>
                </c:pt>
                <c:pt idx="14">
                  <c:v>329.21</c:v>
                </c:pt>
                <c:pt idx="15">
                  <c:v>2623.721</c:v>
                </c:pt>
                <c:pt idx="16">
                  <c:v>575.09</c:v>
                </c:pt>
                <c:pt idx="17">
                  <c:v>394.31099999999998</c:v>
                </c:pt>
                <c:pt idx="18">
                  <c:v>552.63199999999995</c:v>
                </c:pt>
                <c:pt idx="19">
                  <c:v>3350.8319999999999</c:v>
                </c:pt>
                <c:pt idx="20">
                  <c:v>330.101</c:v>
                </c:pt>
                <c:pt idx="21">
                  <c:v>286.79700000000003</c:v>
                </c:pt>
                <c:pt idx="22">
                  <c:v>149.19200000000001</c:v>
                </c:pt>
                <c:pt idx="23">
                  <c:v>165.756</c:v>
                </c:pt>
                <c:pt idx="24">
                  <c:v>163.07599999999999</c:v>
                </c:pt>
                <c:pt idx="25">
                  <c:v>176.52</c:v>
                </c:pt>
                <c:pt idx="26">
                  <c:v>136.39599999999999</c:v>
                </c:pt>
                <c:pt idx="27">
                  <c:v>404.02100000000002</c:v>
                </c:pt>
                <c:pt idx="28">
                  <c:v>172.04900000000001</c:v>
                </c:pt>
                <c:pt idx="29">
                  <c:v>23.504000000000001</c:v>
                </c:pt>
                <c:pt idx="30">
                  <c:v>85.885999999999996</c:v>
                </c:pt>
                <c:pt idx="31">
                  <c:v>385.77699999999999</c:v>
                </c:pt>
                <c:pt idx="32">
                  <c:v>51.131</c:v>
                </c:pt>
              </c:numCache>
            </c:numRef>
          </c:xVal>
          <c:yVal>
            <c:numRef>
              <c:f>'Indirekta punkter2021 fo'!$C$50:$C$82</c:f>
              <c:numCache>
                <c:formatCode>0.0%</c:formatCode>
                <c:ptCount val="33"/>
                <c:pt idx="0">
                  <c:v>0.1534807332427128</c:v>
                </c:pt>
                <c:pt idx="1">
                  <c:v>0.16825178381631106</c:v>
                </c:pt>
                <c:pt idx="2">
                  <c:v>0.17233494286146603</c:v>
                </c:pt>
                <c:pt idx="3">
                  <c:v>0.18344181667915008</c:v>
                </c:pt>
                <c:pt idx="4">
                  <c:v>0.19414447420723793</c:v>
                </c:pt>
                <c:pt idx="5">
                  <c:v>0.19756822752376044</c:v>
                </c:pt>
                <c:pt idx="6">
                  <c:v>0.19813527621918878</c:v>
                </c:pt>
                <c:pt idx="7">
                  <c:v>0.21011012322777264</c:v>
                </c:pt>
                <c:pt idx="8">
                  <c:v>0.21199804706989586</c:v>
                </c:pt>
                <c:pt idx="9">
                  <c:v>0.21990350292237085</c:v>
                </c:pt>
                <c:pt idx="10">
                  <c:v>0.22226551373346898</c:v>
                </c:pt>
                <c:pt idx="11">
                  <c:v>0.22425665106274162</c:v>
                </c:pt>
                <c:pt idx="12">
                  <c:v>0.22807839869451244</c:v>
                </c:pt>
                <c:pt idx="13">
                  <c:v>0.23414064224909845</c:v>
                </c:pt>
                <c:pt idx="14">
                  <c:v>0.23815193949150998</c:v>
                </c:pt>
                <c:pt idx="15">
                  <c:v>0.24211245402998263</c:v>
                </c:pt>
                <c:pt idx="16">
                  <c:v>0.24433914691613487</c:v>
                </c:pt>
                <c:pt idx="17">
                  <c:v>0.24489030007172005</c:v>
                </c:pt>
                <c:pt idx="18">
                  <c:v>0.24495505146281793</c:v>
                </c:pt>
                <c:pt idx="19">
                  <c:v>0.25146311008131711</c:v>
                </c:pt>
                <c:pt idx="20">
                  <c:v>0.26880863735644545</c:v>
                </c:pt>
                <c:pt idx="21">
                  <c:v>0.27536201564172569</c:v>
                </c:pt>
                <c:pt idx="22">
                  <c:v>0.28025631401147516</c:v>
                </c:pt>
                <c:pt idx="23">
                  <c:v>0.28166286184885886</c:v>
                </c:pt>
                <c:pt idx="24">
                  <c:v>0.28470093915168387</c:v>
                </c:pt>
                <c:pt idx="25">
                  <c:v>0.28814298663041016</c:v>
                </c:pt>
                <c:pt idx="26">
                  <c:v>0.29111557523681048</c:v>
                </c:pt>
                <c:pt idx="27">
                  <c:v>0.29391046505008406</c:v>
                </c:pt>
                <c:pt idx="28">
                  <c:v>0.29707815796662579</c:v>
                </c:pt>
                <c:pt idx="29">
                  <c:v>0.30461600504642083</c:v>
                </c:pt>
                <c:pt idx="30">
                  <c:v>0.30738420697203267</c:v>
                </c:pt>
                <c:pt idx="31">
                  <c:v>0.31151207756266774</c:v>
                </c:pt>
                <c:pt idx="32">
                  <c:v>0.35301480510844691</c:v>
                </c:pt>
              </c:numCache>
            </c:numRef>
          </c:yVal>
          <c:smooth val="0"/>
          <c:extLst>
            <c:ext xmlns:c16="http://schemas.microsoft.com/office/drawing/2014/chart" uri="{C3380CC4-5D6E-409C-BE32-E72D297353CC}">
              <c16:uniqueId val="{00000000-58C5-4A2A-8D58-60E0AEAC0F92}"/>
            </c:ext>
          </c:extLst>
        </c:ser>
        <c:dLbls>
          <c:showLegendKey val="0"/>
          <c:showVal val="0"/>
          <c:showCatName val="0"/>
          <c:showSerName val="0"/>
          <c:showPercent val="0"/>
          <c:showBubbleSize val="0"/>
        </c:dLbls>
        <c:axId val="601041096"/>
        <c:axId val="601039128"/>
      </c:scatterChart>
      <c:valAx>
        <c:axId val="601041096"/>
        <c:scaling>
          <c:orientation val="minMax"/>
          <c:max val="65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1039128"/>
        <c:crosses val="autoZero"/>
        <c:crossBetween val="midCat"/>
        <c:majorUnit val="500"/>
      </c:valAx>
      <c:valAx>
        <c:axId val="601039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10410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[Kopia av SUHF_Sammanställning_2021_Hanna 211208 ver1.xlsm]Andel indirekta kostnader F (2!Pivottabell2</c:name>
    <c:fmtId val="9"/>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s>
    <c:plotArea>
      <c:layout/>
      <c:barChart>
        <c:barDir val="col"/>
        <c:grouping val="clustered"/>
        <c:varyColors val="0"/>
        <c:ser>
          <c:idx val="0"/>
          <c:order val="0"/>
          <c:tx>
            <c:strRef>
              <c:f>'Andel indirekta kostnader F (2'!$B$19:$B$20</c:f>
              <c:strCache>
                <c:ptCount val="1"/>
                <c:pt idx="0">
                  <c:v>2017</c:v>
                </c:pt>
              </c:strCache>
            </c:strRef>
          </c:tx>
          <c:spPr>
            <a:solidFill>
              <a:schemeClr val="accent1"/>
            </a:solidFill>
            <a:ln>
              <a:noFill/>
            </a:ln>
            <a:effectLst/>
          </c:spPr>
          <c:invertIfNegative val="0"/>
          <c:cat>
            <c:strRef>
              <c:f>'Andel indirekta kostnader F (2'!$A$21:$A$31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 (2'!$B$21:$B$31</c:f>
              <c:numCache>
                <c:formatCode>0.0%</c:formatCode>
                <c:ptCount val="10"/>
                <c:pt idx="0">
                  <c:v>0.18196860594171663</c:v>
                </c:pt>
                <c:pt idx="1">
                  <c:v>0.20116364578845325</c:v>
                </c:pt>
                <c:pt idx="2">
                  <c:v>0.16779896629942492</c:v>
                </c:pt>
                <c:pt idx="3">
                  <c:v>0.21182192065406039</c:v>
                </c:pt>
                <c:pt idx="4">
                  <c:v>0.19966543875857987</c:v>
                </c:pt>
                <c:pt idx="5">
                  <c:v>0.17449866719067747</c:v>
                </c:pt>
                <c:pt idx="6">
                  <c:v>0.19800149242821619</c:v>
                </c:pt>
                <c:pt idx="7">
                  <c:v>0.2650044583476307</c:v>
                </c:pt>
                <c:pt idx="8">
                  <c:v>0.1492678198966613</c:v>
                </c:pt>
                <c:pt idx="9">
                  <c:v>0.17401805092090497</c:v>
                </c:pt>
              </c:numCache>
            </c:numRef>
          </c:val>
          <c:extLst>
            <c:ext xmlns:c16="http://schemas.microsoft.com/office/drawing/2014/chart" uri="{C3380CC4-5D6E-409C-BE32-E72D297353CC}">
              <c16:uniqueId val="{00000000-7BDC-4A51-97C4-91EE25F9689D}"/>
            </c:ext>
          </c:extLst>
        </c:ser>
        <c:ser>
          <c:idx val="1"/>
          <c:order val="1"/>
          <c:tx>
            <c:strRef>
              <c:f>'Andel indirekta kostnader F (2'!$C$19:$C$20</c:f>
              <c:strCache>
                <c:ptCount val="1"/>
                <c:pt idx="0">
                  <c:v>2018</c:v>
                </c:pt>
              </c:strCache>
            </c:strRef>
          </c:tx>
          <c:spPr>
            <a:solidFill>
              <a:schemeClr val="accent2"/>
            </a:solidFill>
            <a:ln>
              <a:noFill/>
            </a:ln>
            <a:effectLst/>
          </c:spPr>
          <c:invertIfNegative val="0"/>
          <c:cat>
            <c:strRef>
              <c:f>'Andel indirekta kostnader F (2'!$A$21:$A$31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 (2'!$C$21:$C$31</c:f>
              <c:numCache>
                <c:formatCode>0.0%</c:formatCode>
                <c:ptCount val="10"/>
                <c:pt idx="0">
                  <c:v>0.19272870489045391</c:v>
                </c:pt>
                <c:pt idx="1">
                  <c:v>0.19424401804123712</c:v>
                </c:pt>
                <c:pt idx="2">
                  <c:v>0.15948406771915941</c:v>
                </c:pt>
                <c:pt idx="3">
                  <c:v>0.21342233574606215</c:v>
                </c:pt>
                <c:pt idx="4">
                  <c:v>0.19716209496743722</c:v>
                </c:pt>
                <c:pt idx="5">
                  <c:v>0.17988590285520059</c:v>
                </c:pt>
                <c:pt idx="6">
                  <c:v>0.19115530379460952</c:v>
                </c:pt>
                <c:pt idx="7">
                  <c:v>0.25090628200380616</c:v>
                </c:pt>
                <c:pt idx="8">
                  <c:v>0.15892081869648708</c:v>
                </c:pt>
                <c:pt idx="9">
                  <c:v>0.1786742530376115</c:v>
                </c:pt>
              </c:numCache>
            </c:numRef>
          </c:val>
          <c:extLst>
            <c:ext xmlns:c16="http://schemas.microsoft.com/office/drawing/2014/chart" uri="{C3380CC4-5D6E-409C-BE32-E72D297353CC}">
              <c16:uniqueId val="{00000001-7BDC-4A51-97C4-91EE25F9689D}"/>
            </c:ext>
          </c:extLst>
        </c:ser>
        <c:ser>
          <c:idx val="2"/>
          <c:order val="2"/>
          <c:tx>
            <c:strRef>
              <c:f>'Andel indirekta kostnader F (2'!$D$19:$D$20</c:f>
              <c:strCache>
                <c:ptCount val="1"/>
                <c:pt idx="0">
                  <c:v>2019</c:v>
                </c:pt>
              </c:strCache>
            </c:strRef>
          </c:tx>
          <c:spPr>
            <a:solidFill>
              <a:schemeClr val="accent3"/>
            </a:solidFill>
            <a:ln>
              <a:noFill/>
            </a:ln>
            <a:effectLst/>
          </c:spPr>
          <c:invertIfNegative val="0"/>
          <c:cat>
            <c:strRef>
              <c:f>'Andel indirekta kostnader F (2'!$A$21:$A$31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 (2'!$D$21:$D$31</c:f>
              <c:numCache>
                <c:formatCode>0.0%</c:formatCode>
                <c:ptCount val="10"/>
                <c:pt idx="0">
                  <c:v>0.18975441033854057</c:v>
                </c:pt>
                <c:pt idx="1">
                  <c:v>0.20068708701072052</c:v>
                </c:pt>
                <c:pt idx="2">
                  <c:v>0.15253615985647495</c:v>
                </c:pt>
                <c:pt idx="3">
                  <c:v>0.20913224703923863</c:v>
                </c:pt>
                <c:pt idx="4">
                  <c:v>0.19716499534260931</c:v>
                </c:pt>
                <c:pt idx="5">
                  <c:v>0.17210495751893504</c:v>
                </c:pt>
                <c:pt idx="6">
                  <c:v>0.23030217134061587</c:v>
                </c:pt>
                <c:pt idx="7">
                  <c:v>0.24011631502451586</c:v>
                </c:pt>
                <c:pt idx="8">
                  <c:v>0.16280696135103115</c:v>
                </c:pt>
                <c:pt idx="9">
                  <c:v>0.180208276414667</c:v>
                </c:pt>
              </c:numCache>
            </c:numRef>
          </c:val>
          <c:extLst>
            <c:ext xmlns:c16="http://schemas.microsoft.com/office/drawing/2014/chart" uri="{C3380CC4-5D6E-409C-BE32-E72D297353CC}">
              <c16:uniqueId val="{00000002-7BDC-4A51-97C4-91EE25F9689D}"/>
            </c:ext>
          </c:extLst>
        </c:ser>
        <c:ser>
          <c:idx val="3"/>
          <c:order val="3"/>
          <c:tx>
            <c:strRef>
              <c:f>'Andel indirekta kostnader F (2'!$E$19:$E$20</c:f>
              <c:strCache>
                <c:ptCount val="1"/>
                <c:pt idx="0">
                  <c:v>2020</c:v>
                </c:pt>
              </c:strCache>
            </c:strRef>
          </c:tx>
          <c:spPr>
            <a:solidFill>
              <a:schemeClr val="accent4"/>
            </a:solidFill>
            <a:ln>
              <a:noFill/>
            </a:ln>
            <a:effectLst/>
          </c:spPr>
          <c:invertIfNegative val="0"/>
          <c:cat>
            <c:strRef>
              <c:f>'Andel indirekta kostnader F (2'!$A$21:$A$31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 (2'!$E$21:$E$31</c:f>
              <c:numCache>
                <c:formatCode>0.0%</c:formatCode>
                <c:ptCount val="10"/>
                <c:pt idx="0">
                  <c:v>0.19057765222434073</c:v>
                </c:pt>
                <c:pt idx="1">
                  <c:v>0.19752099859822192</c:v>
                </c:pt>
                <c:pt idx="2">
                  <c:v>0.15557213376485712</c:v>
                </c:pt>
                <c:pt idx="3">
                  <c:v>0.21164443799670757</c:v>
                </c:pt>
                <c:pt idx="4">
                  <c:v>0.19415978670795866</c:v>
                </c:pt>
                <c:pt idx="5">
                  <c:v>0.16939104336506927</c:v>
                </c:pt>
                <c:pt idx="6">
                  <c:v>0.23155245434063113</c:v>
                </c:pt>
                <c:pt idx="7">
                  <c:v>0.23815329979283811</c:v>
                </c:pt>
                <c:pt idx="8">
                  <c:v>0.16158251163614551</c:v>
                </c:pt>
                <c:pt idx="9">
                  <c:v>0.18811924937946034</c:v>
                </c:pt>
              </c:numCache>
            </c:numRef>
          </c:val>
          <c:extLst>
            <c:ext xmlns:c16="http://schemas.microsoft.com/office/drawing/2014/chart" uri="{C3380CC4-5D6E-409C-BE32-E72D297353CC}">
              <c16:uniqueId val="{00000003-7BDC-4A51-97C4-91EE25F9689D}"/>
            </c:ext>
          </c:extLst>
        </c:ser>
        <c:ser>
          <c:idx val="4"/>
          <c:order val="4"/>
          <c:tx>
            <c:strRef>
              <c:f>'Andel indirekta kostnader F (2'!$F$19:$F$20</c:f>
              <c:strCache>
                <c:ptCount val="1"/>
                <c:pt idx="0">
                  <c:v>2021</c:v>
                </c:pt>
              </c:strCache>
            </c:strRef>
          </c:tx>
          <c:spPr>
            <a:solidFill>
              <a:schemeClr val="accent5"/>
            </a:solidFill>
            <a:ln>
              <a:noFill/>
            </a:ln>
            <a:effectLst/>
          </c:spPr>
          <c:invertIfNegative val="0"/>
          <c:cat>
            <c:strRef>
              <c:f>'Andel indirekta kostnader F (2'!$A$21:$A$31</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F (2'!$F$21:$F$31</c:f>
              <c:numCache>
                <c:formatCode>0.0%</c:formatCode>
                <c:ptCount val="10"/>
                <c:pt idx="0">
                  <c:v>0.18344181667915008</c:v>
                </c:pt>
                <c:pt idx="1">
                  <c:v>0.21199804706989586</c:v>
                </c:pt>
                <c:pt idx="2">
                  <c:v>0.1534807332427128</c:v>
                </c:pt>
                <c:pt idx="3">
                  <c:v>0.22425665106274162</c:v>
                </c:pt>
                <c:pt idx="4">
                  <c:v>0.19756822752376044</c:v>
                </c:pt>
                <c:pt idx="5">
                  <c:v>0.17233494286146603</c:v>
                </c:pt>
                <c:pt idx="6">
                  <c:v>0.24211245402998263</c:v>
                </c:pt>
                <c:pt idx="7">
                  <c:v>0.25146311008131711</c:v>
                </c:pt>
                <c:pt idx="8">
                  <c:v>0.16825178381631106</c:v>
                </c:pt>
                <c:pt idx="9">
                  <c:v>0.19414447420723793</c:v>
                </c:pt>
              </c:numCache>
            </c:numRef>
          </c:val>
          <c:extLst>
            <c:ext xmlns:c16="http://schemas.microsoft.com/office/drawing/2014/chart" uri="{C3380CC4-5D6E-409C-BE32-E72D297353CC}">
              <c16:uniqueId val="{00000004-7BDC-4A51-97C4-91EE25F9689D}"/>
            </c:ext>
          </c:extLst>
        </c:ser>
        <c:dLbls>
          <c:showLegendKey val="0"/>
          <c:showVal val="0"/>
          <c:showCatName val="0"/>
          <c:showSerName val="0"/>
          <c:showPercent val="0"/>
          <c:showBubbleSize val="0"/>
        </c:dLbls>
        <c:gapWidth val="219"/>
        <c:overlap val="-27"/>
        <c:axId val="715636000"/>
        <c:axId val="715636656"/>
      </c:barChart>
      <c:catAx>
        <c:axId val="7156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5636656"/>
        <c:crosses val="autoZero"/>
        <c:auto val="1"/>
        <c:lblAlgn val="ctr"/>
        <c:lblOffset val="100"/>
        <c:noMultiLvlLbl val="0"/>
      </c:catAx>
      <c:valAx>
        <c:axId val="715636656"/>
        <c:scaling>
          <c:orientation val="minMax"/>
          <c:max val="0.4"/>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5636000"/>
        <c:crosses val="autoZero"/>
        <c:crossBetween val="between"/>
        <c:majorUnit val="5.000000000000001E-2"/>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[SUHF_Sammanställning_2021_Hanna 211216 ver1.xlsm]Andel indirekta kostnader F (2!Pivottabell3</c:name>
    <c:fmtId val="8"/>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s>
    <c:plotArea>
      <c:layout/>
      <c:barChart>
        <c:barDir val="col"/>
        <c:grouping val="clustered"/>
        <c:varyColors val="0"/>
        <c:ser>
          <c:idx val="0"/>
          <c:order val="0"/>
          <c:tx>
            <c:strRef>
              <c:f>'Andel indirekta kostnader F (2'!$B$36:$B$37</c:f>
              <c:strCache>
                <c:ptCount val="1"/>
                <c:pt idx="0">
                  <c:v>2017</c:v>
                </c:pt>
              </c:strCache>
            </c:strRef>
          </c:tx>
          <c:spPr>
            <a:solidFill>
              <a:schemeClr val="accent1"/>
            </a:solidFill>
            <a:ln>
              <a:noFill/>
            </a:ln>
            <a:effectLst/>
          </c:spPr>
          <c:invertIfNegative val="0"/>
          <c:cat>
            <c:strRef>
              <c:f>'Andel indirekta kostnader F (2'!$A$38:$A$46</c:f>
              <c:strCache>
                <c:ptCount val="8"/>
                <c:pt idx="0">
                  <c:v>HJ</c:v>
                </c:pt>
                <c:pt idx="1">
                  <c:v>KAU</c:v>
                </c:pt>
                <c:pt idx="2">
                  <c:v>LNU</c:v>
                </c:pt>
                <c:pt idx="3">
                  <c:v>LTU</c:v>
                </c:pt>
                <c:pt idx="4">
                  <c:v>MAU</c:v>
                </c:pt>
                <c:pt idx="5">
                  <c:v>MDH</c:v>
                </c:pt>
                <c:pt idx="6">
                  <c:v>MIU</c:v>
                </c:pt>
                <c:pt idx="7">
                  <c:v>ORU</c:v>
                </c:pt>
              </c:strCache>
            </c:strRef>
          </c:cat>
          <c:val>
            <c:numRef>
              <c:f>'Andel indirekta kostnader F (2'!$B$38:$B$46</c:f>
              <c:numCache>
                <c:formatCode>0.0%</c:formatCode>
                <c:ptCount val="8"/>
                <c:pt idx="0">
                  <c:v>0.29893403573030597</c:v>
                </c:pt>
                <c:pt idx="1">
                  <c:v>0.27682007515733237</c:v>
                </c:pt>
                <c:pt idx="2">
                  <c:v>0.25810226117466195</c:v>
                </c:pt>
                <c:pt idx="3">
                  <c:v>0.1772503931887337</c:v>
                </c:pt>
                <c:pt idx="4">
                  <c:v>0.19929075073535873</c:v>
                </c:pt>
                <c:pt idx="6">
                  <c:v>0.28736856569680447</c:v>
                </c:pt>
                <c:pt idx="7">
                  <c:v>0.23895802868783841</c:v>
                </c:pt>
              </c:numCache>
            </c:numRef>
          </c:val>
          <c:extLst>
            <c:ext xmlns:c16="http://schemas.microsoft.com/office/drawing/2014/chart" uri="{C3380CC4-5D6E-409C-BE32-E72D297353CC}">
              <c16:uniqueId val="{00000000-4976-4C98-BE3E-3443B41F2AA1}"/>
            </c:ext>
          </c:extLst>
        </c:ser>
        <c:ser>
          <c:idx val="1"/>
          <c:order val="1"/>
          <c:tx>
            <c:strRef>
              <c:f>'Andel indirekta kostnader F (2'!$C$36:$C$37</c:f>
              <c:strCache>
                <c:ptCount val="1"/>
                <c:pt idx="0">
                  <c:v>2018</c:v>
                </c:pt>
              </c:strCache>
            </c:strRef>
          </c:tx>
          <c:spPr>
            <a:solidFill>
              <a:schemeClr val="accent2"/>
            </a:solidFill>
            <a:ln>
              <a:noFill/>
            </a:ln>
            <a:effectLst/>
          </c:spPr>
          <c:invertIfNegative val="0"/>
          <c:cat>
            <c:strRef>
              <c:f>'Andel indirekta kostnader F (2'!$A$38:$A$46</c:f>
              <c:strCache>
                <c:ptCount val="8"/>
                <c:pt idx="0">
                  <c:v>HJ</c:v>
                </c:pt>
                <c:pt idx="1">
                  <c:v>KAU</c:v>
                </c:pt>
                <c:pt idx="2">
                  <c:v>LNU</c:v>
                </c:pt>
                <c:pt idx="3">
                  <c:v>LTU</c:v>
                </c:pt>
                <c:pt idx="4">
                  <c:v>MAU</c:v>
                </c:pt>
                <c:pt idx="5">
                  <c:v>MDH</c:v>
                </c:pt>
                <c:pt idx="6">
                  <c:v>MIU</c:v>
                </c:pt>
                <c:pt idx="7">
                  <c:v>ORU</c:v>
                </c:pt>
              </c:strCache>
            </c:strRef>
          </c:cat>
          <c:val>
            <c:numRef>
              <c:f>'Andel indirekta kostnader F (2'!$C$38:$C$46</c:f>
              <c:numCache>
                <c:formatCode>0.0%</c:formatCode>
                <c:ptCount val="8"/>
                <c:pt idx="0">
                  <c:v>0.28911471750976458</c:v>
                </c:pt>
                <c:pt idx="1">
                  <c:v>0.27824143506740862</c:v>
                </c:pt>
                <c:pt idx="2">
                  <c:v>0.23398571882859703</c:v>
                </c:pt>
                <c:pt idx="3">
                  <c:v>0.18369190806337093</c:v>
                </c:pt>
                <c:pt idx="4">
                  <c:v>0.23986607550643274</c:v>
                </c:pt>
                <c:pt idx="5">
                  <c:v>0.22372149268233868</c:v>
                </c:pt>
                <c:pt idx="6">
                  <c:v>0.30687091172137204</c:v>
                </c:pt>
                <c:pt idx="7">
                  <c:v>0.23603248688620224</c:v>
                </c:pt>
              </c:numCache>
            </c:numRef>
          </c:val>
          <c:extLst>
            <c:ext xmlns:c16="http://schemas.microsoft.com/office/drawing/2014/chart" uri="{C3380CC4-5D6E-409C-BE32-E72D297353CC}">
              <c16:uniqueId val="{00000001-4976-4C98-BE3E-3443B41F2AA1}"/>
            </c:ext>
          </c:extLst>
        </c:ser>
        <c:ser>
          <c:idx val="2"/>
          <c:order val="2"/>
          <c:tx>
            <c:strRef>
              <c:f>'Andel indirekta kostnader F (2'!$D$36:$D$37</c:f>
              <c:strCache>
                <c:ptCount val="1"/>
                <c:pt idx="0">
                  <c:v>2019</c:v>
                </c:pt>
              </c:strCache>
            </c:strRef>
          </c:tx>
          <c:spPr>
            <a:solidFill>
              <a:schemeClr val="accent3"/>
            </a:solidFill>
            <a:ln>
              <a:noFill/>
            </a:ln>
            <a:effectLst/>
          </c:spPr>
          <c:invertIfNegative val="0"/>
          <c:cat>
            <c:strRef>
              <c:f>'Andel indirekta kostnader F (2'!$A$38:$A$46</c:f>
              <c:strCache>
                <c:ptCount val="8"/>
                <c:pt idx="0">
                  <c:v>HJ</c:v>
                </c:pt>
                <c:pt idx="1">
                  <c:v>KAU</c:v>
                </c:pt>
                <c:pt idx="2">
                  <c:v>LNU</c:v>
                </c:pt>
                <c:pt idx="3">
                  <c:v>LTU</c:v>
                </c:pt>
                <c:pt idx="4">
                  <c:v>MAU</c:v>
                </c:pt>
                <c:pt idx="5">
                  <c:v>MDH</c:v>
                </c:pt>
                <c:pt idx="6">
                  <c:v>MIU</c:v>
                </c:pt>
                <c:pt idx="7">
                  <c:v>ORU</c:v>
                </c:pt>
              </c:strCache>
            </c:strRef>
          </c:cat>
          <c:val>
            <c:numRef>
              <c:f>'Andel indirekta kostnader F (2'!$D$38:$D$46</c:f>
              <c:numCache>
                <c:formatCode>0.0%</c:formatCode>
                <c:ptCount val="8"/>
                <c:pt idx="0">
                  <c:v>0.29826626227875608</c:v>
                </c:pt>
                <c:pt idx="1">
                  <c:v>0.28216907073367431</c:v>
                </c:pt>
                <c:pt idx="2">
                  <c:v>0.23270044741076562</c:v>
                </c:pt>
                <c:pt idx="3">
                  <c:v>0.18541339092872569</c:v>
                </c:pt>
                <c:pt idx="4">
                  <c:v>0.21305734421300521</c:v>
                </c:pt>
                <c:pt idx="5">
                  <c:v>0.23242928265469898</c:v>
                </c:pt>
                <c:pt idx="6">
                  <c:v>0.30552614619349255</c:v>
                </c:pt>
                <c:pt idx="7">
                  <c:v>0.24670536024575765</c:v>
                </c:pt>
              </c:numCache>
            </c:numRef>
          </c:val>
          <c:extLst>
            <c:ext xmlns:c16="http://schemas.microsoft.com/office/drawing/2014/chart" uri="{C3380CC4-5D6E-409C-BE32-E72D297353CC}">
              <c16:uniqueId val="{00000002-4976-4C98-BE3E-3443B41F2AA1}"/>
            </c:ext>
          </c:extLst>
        </c:ser>
        <c:ser>
          <c:idx val="3"/>
          <c:order val="3"/>
          <c:tx>
            <c:strRef>
              <c:f>'Andel indirekta kostnader F (2'!$E$36:$E$37</c:f>
              <c:strCache>
                <c:ptCount val="1"/>
                <c:pt idx="0">
                  <c:v>2020</c:v>
                </c:pt>
              </c:strCache>
            </c:strRef>
          </c:tx>
          <c:spPr>
            <a:solidFill>
              <a:schemeClr val="accent4"/>
            </a:solidFill>
            <a:ln>
              <a:noFill/>
            </a:ln>
            <a:effectLst/>
          </c:spPr>
          <c:invertIfNegative val="0"/>
          <c:cat>
            <c:strRef>
              <c:f>'Andel indirekta kostnader F (2'!$A$38:$A$46</c:f>
              <c:strCache>
                <c:ptCount val="8"/>
                <c:pt idx="0">
                  <c:v>HJ</c:v>
                </c:pt>
                <c:pt idx="1">
                  <c:v>KAU</c:v>
                </c:pt>
                <c:pt idx="2">
                  <c:v>LNU</c:v>
                </c:pt>
                <c:pt idx="3">
                  <c:v>LTU</c:v>
                </c:pt>
                <c:pt idx="4">
                  <c:v>MAU</c:v>
                </c:pt>
                <c:pt idx="5">
                  <c:v>MDH</c:v>
                </c:pt>
                <c:pt idx="6">
                  <c:v>MIU</c:v>
                </c:pt>
                <c:pt idx="7">
                  <c:v>ORU</c:v>
                </c:pt>
              </c:strCache>
            </c:strRef>
          </c:cat>
          <c:val>
            <c:numRef>
              <c:f>'Andel indirekta kostnader F (2'!$E$38:$E$46</c:f>
              <c:numCache>
                <c:formatCode>0.0%</c:formatCode>
                <c:ptCount val="8"/>
                <c:pt idx="0">
                  <c:v>0.27841905020721519</c:v>
                </c:pt>
                <c:pt idx="1">
                  <c:v>0.28679517424307244</c:v>
                </c:pt>
                <c:pt idx="2">
                  <c:v>0.23425670165469709</c:v>
                </c:pt>
                <c:pt idx="3">
                  <c:v>0.18002018163471242</c:v>
                </c:pt>
                <c:pt idx="4">
                  <c:v>0.20193477825531062</c:v>
                </c:pt>
                <c:pt idx="5">
                  <c:v>0.23539529146644989</c:v>
                </c:pt>
                <c:pt idx="6">
                  <c:v>0.28568679635382377</c:v>
                </c:pt>
                <c:pt idx="7">
                  <c:v>0.22907327752650153</c:v>
                </c:pt>
              </c:numCache>
            </c:numRef>
          </c:val>
          <c:extLst>
            <c:ext xmlns:c16="http://schemas.microsoft.com/office/drawing/2014/chart" uri="{C3380CC4-5D6E-409C-BE32-E72D297353CC}">
              <c16:uniqueId val="{00000003-4976-4C98-BE3E-3443B41F2AA1}"/>
            </c:ext>
          </c:extLst>
        </c:ser>
        <c:ser>
          <c:idx val="4"/>
          <c:order val="4"/>
          <c:tx>
            <c:strRef>
              <c:f>'Andel indirekta kostnader F (2'!$F$36:$F$37</c:f>
              <c:strCache>
                <c:ptCount val="1"/>
                <c:pt idx="0">
                  <c:v>2021</c:v>
                </c:pt>
              </c:strCache>
            </c:strRef>
          </c:tx>
          <c:spPr>
            <a:solidFill>
              <a:schemeClr val="accent5"/>
            </a:solidFill>
            <a:ln>
              <a:noFill/>
            </a:ln>
            <a:effectLst/>
          </c:spPr>
          <c:invertIfNegative val="0"/>
          <c:cat>
            <c:strRef>
              <c:f>'Andel indirekta kostnader F (2'!$A$38:$A$46</c:f>
              <c:strCache>
                <c:ptCount val="8"/>
                <c:pt idx="0">
                  <c:v>HJ</c:v>
                </c:pt>
                <c:pt idx="1">
                  <c:v>KAU</c:v>
                </c:pt>
                <c:pt idx="2">
                  <c:v>LNU</c:v>
                </c:pt>
                <c:pt idx="3">
                  <c:v>LTU</c:v>
                </c:pt>
                <c:pt idx="4">
                  <c:v>MAU</c:v>
                </c:pt>
                <c:pt idx="5">
                  <c:v>MDH</c:v>
                </c:pt>
                <c:pt idx="6">
                  <c:v>MIU</c:v>
                </c:pt>
                <c:pt idx="7">
                  <c:v>ORU</c:v>
                </c:pt>
              </c:strCache>
            </c:strRef>
          </c:cat>
          <c:val>
            <c:numRef>
              <c:f>'Andel indirekta kostnader F (2'!$F$38:$F$46</c:f>
              <c:numCache>
                <c:formatCode>0.0%</c:formatCode>
                <c:ptCount val="8"/>
                <c:pt idx="0">
                  <c:v>0.27536201564172569</c:v>
                </c:pt>
                <c:pt idx="1">
                  <c:v>0.29391046505008406</c:v>
                </c:pt>
                <c:pt idx="2">
                  <c:v>0.24495505146281793</c:v>
                </c:pt>
                <c:pt idx="3">
                  <c:v>0.22226551373346898</c:v>
                </c:pt>
                <c:pt idx="4">
                  <c:v>0.24489030007172005</c:v>
                </c:pt>
                <c:pt idx="5">
                  <c:v>0.23815193949150998</c:v>
                </c:pt>
                <c:pt idx="6">
                  <c:v>0.31151207756266774</c:v>
                </c:pt>
                <c:pt idx="7">
                  <c:v>0.24433914691613487</c:v>
                </c:pt>
              </c:numCache>
            </c:numRef>
          </c:val>
          <c:extLst>
            <c:ext xmlns:c16="http://schemas.microsoft.com/office/drawing/2014/chart" uri="{C3380CC4-5D6E-409C-BE32-E72D297353CC}">
              <c16:uniqueId val="{00000004-4976-4C98-BE3E-3443B41F2AA1}"/>
            </c:ext>
          </c:extLst>
        </c:ser>
        <c:dLbls>
          <c:showLegendKey val="0"/>
          <c:showVal val="0"/>
          <c:showCatName val="0"/>
          <c:showSerName val="0"/>
          <c:showPercent val="0"/>
          <c:showBubbleSize val="0"/>
        </c:dLbls>
        <c:gapWidth val="219"/>
        <c:overlap val="-27"/>
        <c:axId val="728058480"/>
        <c:axId val="728059136"/>
      </c:barChart>
      <c:catAx>
        <c:axId val="72805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59136"/>
        <c:crosses val="autoZero"/>
        <c:auto val="1"/>
        <c:lblAlgn val="ctr"/>
        <c:lblOffset val="100"/>
        <c:noMultiLvlLbl val="0"/>
      </c:catAx>
      <c:valAx>
        <c:axId val="728059136"/>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584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[SUHF_Sammanställning_2021_Hanna 211123 ver 1.xlsm]Andel indirekta kostnader For!Pivottabell4</c:name>
    <c:fmtId val="4"/>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s>
    <c:plotArea>
      <c:layout/>
      <c:barChart>
        <c:barDir val="col"/>
        <c:grouping val="clustered"/>
        <c:varyColors val="0"/>
        <c:ser>
          <c:idx val="0"/>
          <c:order val="0"/>
          <c:tx>
            <c:strRef>
              <c:f>'Andel indirekta kostnader For'!$B$53:$B$54</c:f>
              <c:strCache>
                <c:ptCount val="1"/>
                <c:pt idx="0">
                  <c:v>2017</c:v>
                </c:pt>
              </c:strCache>
            </c:strRef>
          </c:tx>
          <c:spPr>
            <a:solidFill>
              <a:schemeClr val="accent1"/>
            </a:solidFill>
            <a:ln>
              <a:noFill/>
            </a:ln>
            <a:effectLst/>
          </c:spPr>
          <c:invertIfNegative val="0"/>
          <c:cat>
            <c:strRef>
              <c:f>'Andel indirekta kostnader For'!$A$55:$A$66</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For'!$B$55:$B$66</c:f>
              <c:numCache>
                <c:formatCode>0.0%</c:formatCode>
                <c:ptCount val="11"/>
                <c:pt idx="0">
                  <c:v>0.23635133246537357</c:v>
                </c:pt>
                <c:pt idx="1">
                  <c:v>0.29716196199110073</c:v>
                </c:pt>
                <c:pt idx="2">
                  <c:v>0.35043881391223874</c:v>
                </c:pt>
                <c:pt idx="3">
                  <c:v>0.2338539775610817</c:v>
                </c:pt>
                <c:pt idx="4">
                  <c:v>0.2236299440863769</c:v>
                </c:pt>
                <c:pt idx="6">
                  <c:v>0.24889554793759855</c:v>
                </c:pt>
                <c:pt idx="7">
                  <c:v>0.26648978513835742</c:v>
                </c:pt>
                <c:pt idx="8">
                  <c:v>0.29045957975364872</c:v>
                </c:pt>
                <c:pt idx="9">
                  <c:v>0.24314612094906354</c:v>
                </c:pt>
                <c:pt idx="10">
                  <c:v>0.26229204732189865</c:v>
                </c:pt>
              </c:numCache>
            </c:numRef>
          </c:val>
          <c:extLst>
            <c:ext xmlns:c16="http://schemas.microsoft.com/office/drawing/2014/chart" uri="{C3380CC4-5D6E-409C-BE32-E72D297353CC}">
              <c16:uniqueId val="{00000000-CE84-457A-91E1-53CCEBC83286}"/>
            </c:ext>
          </c:extLst>
        </c:ser>
        <c:ser>
          <c:idx val="1"/>
          <c:order val="1"/>
          <c:tx>
            <c:strRef>
              <c:f>'Andel indirekta kostnader For'!$C$53:$C$54</c:f>
              <c:strCache>
                <c:ptCount val="1"/>
                <c:pt idx="0">
                  <c:v>2018</c:v>
                </c:pt>
              </c:strCache>
            </c:strRef>
          </c:tx>
          <c:spPr>
            <a:solidFill>
              <a:schemeClr val="accent2"/>
            </a:solidFill>
            <a:ln>
              <a:noFill/>
            </a:ln>
            <a:effectLst/>
          </c:spPr>
          <c:invertIfNegative val="0"/>
          <c:cat>
            <c:strRef>
              <c:f>'Andel indirekta kostnader For'!$A$55:$A$66</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For'!$C$55:$C$66</c:f>
              <c:numCache>
                <c:formatCode>0.0%</c:formatCode>
                <c:ptCount val="11"/>
                <c:pt idx="0">
                  <c:v>0.23376365727429557</c:v>
                </c:pt>
                <c:pt idx="1">
                  <c:v>0.26631022416714201</c:v>
                </c:pt>
                <c:pt idx="2">
                  <c:v>0.36209133188887815</c:v>
                </c:pt>
                <c:pt idx="3">
                  <c:v>0.2866954997523149</c:v>
                </c:pt>
                <c:pt idx="4">
                  <c:v>0.20933661740558293</c:v>
                </c:pt>
                <c:pt idx="6">
                  <c:v>0.27939179443158391</c:v>
                </c:pt>
                <c:pt idx="7">
                  <c:v>0.26680334332124273</c:v>
                </c:pt>
                <c:pt idx="8">
                  <c:v>0.22523818872433951</c:v>
                </c:pt>
                <c:pt idx="9">
                  <c:v>0.24002874380900457</c:v>
                </c:pt>
              </c:numCache>
            </c:numRef>
          </c:val>
          <c:extLst>
            <c:ext xmlns:c16="http://schemas.microsoft.com/office/drawing/2014/chart" uri="{C3380CC4-5D6E-409C-BE32-E72D297353CC}">
              <c16:uniqueId val="{00000001-CE84-457A-91E1-53CCEBC83286}"/>
            </c:ext>
          </c:extLst>
        </c:ser>
        <c:ser>
          <c:idx val="2"/>
          <c:order val="2"/>
          <c:tx>
            <c:strRef>
              <c:f>'Andel indirekta kostnader For'!$D$53:$D$54</c:f>
              <c:strCache>
                <c:ptCount val="1"/>
                <c:pt idx="0">
                  <c:v>2019</c:v>
                </c:pt>
              </c:strCache>
            </c:strRef>
          </c:tx>
          <c:spPr>
            <a:solidFill>
              <a:schemeClr val="accent3"/>
            </a:solidFill>
            <a:ln>
              <a:noFill/>
            </a:ln>
            <a:effectLst/>
          </c:spPr>
          <c:invertIfNegative val="0"/>
          <c:cat>
            <c:strRef>
              <c:f>'Andel indirekta kostnader For'!$A$55:$A$66</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For'!$D$55:$D$66</c:f>
              <c:numCache>
                <c:formatCode>0.0%</c:formatCode>
                <c:ptCount val="11"/>
                <c:pt idx="0">
                  <c:v>0.23008190871087245</c:v>
                </c:pt>
                <c:pt idx="1">
                  <c:v>0.25462807673263371</c:v>
                </c:pt>
                <c:pt idx="2">
                  <c:v>0.30102326752935993</c:v>
                </c:pt>
                <c:pt idx="3">
                  <c:v>0.33418358463627817</c:v>
                </c:pt>
                <c:pt idx="4">
                  <c:v>0.26727957394845697</c:v>
                </c:pt>
                <c:pt idx="6">
                  <c:v>0.29086524876137371</c:v>
                </c:pt>
                <c:pt idx="7">
                  <c:v>0.33462937183906921</c:v>
                </c:pt>
                <c:pt idx="8">
                  <c:v>0.24307131783934827</c:v>
                </c:pt>
                <c:pt idx="9">
                  <c:v>0.25111390602578482</c:v>
                </c:pt>
                <c:pt idx="10">
                  <c:v>0.25381834705587131</c:v>
                </c:pt>
              </c:numCache>
            </c:numRef>
          </c:val>
          <c:extLst>
            <c:ext xmlns:c16="http://schemas.microsoft.com/office/drawing/2014/chart" uri="{C3380CC4-5D6E-409C-BE32-E72D297353CC}">
              <c16:uniqueId val="{00000002-CE84-457A-91E1-53CCEBC83286}"/>
            </c:ext>
          </c:extLst>
        </c:ser>
        <c:ser>
          <c:idx val="3"/>
          <c:order val="3"/>
          <c:tx>
            <c:strRef>
              <c:f>'Andel indirekta kostnader For'!$E$53:$E$54</c:f>
              <c:strCache>
                <c:ptCount val="1"/>
                <c:pt idx="0">
                  <c:v>2020</c:v>
                </c:pt>
              </c:strCache>
            </c:strRef>
          </c:tx>
          <c:spPr>
            <a:solidFill>
              <a:schemeClr val="accent4"/>
            </a:solidFill>
            <a:ln>
              <a:noFill/>
            </a:ln>
            <a:effectLst/>
          </c:spPr>
          <c:invertIfNegative val="0"/>
          <c:cat>
            <c:strRef>
              <c:f>'Andel indirekta kostnader For'!$A$55:$A$66</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For'!$E$55:$E$66</c:f>
              <c:numCache>
                <c:formatCode>0.0%</c:formatCode>
                <c:ptCount val="11"/>
                <c:pt idx="0">
                  <c:v>0.22052878286438404</c:v>
                </c:pt>
                <c:pt idx="1">
                  <c:v>0.26614833403443622</c:v>
                </c:pt>
                <c:pt idx="2">
                  <c:v>0.29869264263197864</c:v>
                </c:pt>
                <c:pt idx="3">
                  <c:v>0.28670201745029278</c:v>
                </c:pt>
                <c:pt idx="4">
                  <c:v>0.26688933475904991</c:v>
                </c:pt>
                <c:pt idx="6">
                  <c:v>0.29597141550810291</c:v>
                </c:pt>
                <c:pt idx="7">
                  <c:v>0.38205904718705391</c:v>
                </c:pt>
                <c:pt idx="8">
                  <c:v>0.24104263835136119</c:v>
                </c:pt>
                <c:pt idx="9">
                  <c:v>0.26255882812174708</c:v>
                </c:pt>
                <c:pt idx="10">
                  <c:v>0.26746438821281038</c:v>
                </c:pt>
              </c:numCache>
            </c:numRef>
          </c:val>
          <c:extLst>
            <c:ext xmlns:c16="http://schemas.microsoft.com/office/drawing/2014/chart" uri="{C3380CC4-5D6E-409C-BE32-E72D297353CC}">
              <c16:uniqueId val="{00000003-CE84-457A-91E1-53CCEBC83286}"/>
            </c:ext>
          </c:extLst>
        </c:ser>
        <c:ser>
          <c:idx val="4"/>
          <c:order val="4"/>
          <c:tx>
            <c:strRef>
              <c:f>'Andel indirekta kostnader For'!$F$53:$F$54</c:f>
              <c:strCache>
                <c:ptCount val="1"/>
                <c:pt idx="0">
                  <c:v>2021</c:v>
                </c:pt>
              </c:strCache>
            </c:strRef>
          </c:tx>
          <c:spPr>
            <a:solidFill>
              <a:schemeClr val="accent5"/>
            </a:solidFill>
            <a:ln>
              <a:noFill/>
            </a:ln>
            <a:effectLst/>
          </c:spPr>
          <c:invertIfNegative val="0"/>
          <c:cat>
            <c:strRef>
              <c:f>'Andel indirekta kostnader For'!$A$55:$A$66</c:f>
              <c:strCache>
                <c:ptCount val="11"/>
                <c:pt idx="0">
                  <c:v>BTH</c:v>
                </c:pt>
                <c:pt idx="1">
                  <c:v>FHS</c:v>
                </c:pt>
                <c:pt idx="2">
                  <c:v>HB</c:v>
                </c:pt>
                <c:pt idx="3">
                  <c:v>HDA</c:v>
                </c:pt>
                <c:pt idx="4">
                  <c:v>HH</c:v>
                </c:pt>
                <c:pt idx="5">
                  <c:v>HHS</c:v>
                </c:pt>
                <c:pt idx="6">
                  <c:v>HIG</c:v>
                </c:pt>
                <c:pt idx="7">
                  <c:v>HKR</c:v>
                </c:pt>
                <c:pt idx="8">
                  <c:v>HS</c:v>
                </c:pt>
                <c:pt idx="9">
                  <c:v>HV</c:v>
                </c:pt>
                <c:pt idx="10">
                  <c:v>SH</c:v>
                </c:pt>
              </c:strCache>
            </c:strRef>
          </c:cat>
          <c:val>
            <c:numRef>
              <c:f>'Andel indirekta kostnader For'!$F$55:$F$66</c:f>
              <c:numCache>
                <c:formatCode>0.0%</c:formatCode>
                <c:ptCount val="11"/>
                <c:pt idx="0">
                  <c:v>0.23414064224909845</c:v>
                </c:pt>
                <c:pt idx="1">
                  <c:v>0.29111557523681048</c:v>
                </c:pt>
                <c:pt idx="2">
                  <c:v>0.29707815796662579</c:v>
                </c:pt>
                <c:pt idx="3">
                  <c:v>0.28025631401147516</c:v>
                </c:pt>
                <c:pt idx="4">
                  <c:v>0.28166286184885886</c:v>
                </c:pt>
                <c:pt idx="5">
                  <c:v>0.19813527621918878</c:v>
                </c:pt>
                <c:pt idx="6">
                  <c:v>0.28814298663041016</c:v>
                </c:pt>
                <c:pt idx="7">
                  <c:v>0.30738420697203267</c:v>
                </c:pt>
                <c:pt idx="8">
                  <c:v>0.21011012322777264</c:v>
                </c:pt>
                <c:pt idx="9">
                  <c:v>0.28470093915168387</c:v>
                </c:pt>
                <c:pt idx="10">
                  <c:v>0.26880863735644545</c:v>
                </c:pt>
              </c:numCache>
            </c:numRef>
          </c:val>
          <c:extLst>
            <c:ext xmlns:c16="http://schemas.microsoft.com/office/drawing/2014/chart" uri="{C3380CC4-5D6E-409C-BE32-E72D297353CC}">
              <c16:uniqueId val="{00000004-CE84-457A-91E1-53CCEBC83286}"/>
            </c:ext>
          </c:extLst>
        </c:ser>
        <c:dLbls>
          <c:showLegendKey val="0"/>
          <c:showVal val="0"/>
          <c:showCatName val="0"/>
          <c:showSerName val="0"/>
          <c:showPercent val="0"/>
          <c:showBubbleSize val="0"/>
        </c:dLbls>
        <c:gapWidth val="219"/>
        <c:overlap val="-27"/>
        <c:axId val="570406032"/>
        <c:axId val="570406360"/>
      </c:barChart>
      <c:catAx>
        <c:axId val="57040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0406360"/>
        <c:crosses val="autoZero"/>
        <c:auto val="1"/>
        <c:lblAlgn val="ctr"/>
        <c:lblOffset val="100"/>
        <c:noMultiLvlLbl val="0"/>
      </c:catAx>
      <c:valAx>
        <c:axId val="570406360"/>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0406032"/>
        <c:crosses val="autoZero"/>
        <c:crossBetween val="between"/>
        <c:majorUnit val="5.000000000000001E-2"/>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[SUHF_Sammanställning_2021_Hanna 211216 ver1.xlsm]Andel indirekta kostnader F (2!Pivottabell6</c:name>
    <c:fmtId val="9"/>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s>
    <c:plotArea>
      <c:layout>
        <c:manualLayout>
          <c:layoutTarget val="inner"/>
          <c:xMode val="edge"/>
          <c:yMode val="edge"/>
          <c:x val="6.3714198961711918E-2"/>
          <c:y val="0.10192782386456582"/>
          <c:w val="0.84874064693998397"/>
          <c:h val="0.82852661890678514"/>
        </c:manualLayout>
      </c:layout>
      <c:barChart>
        <c:barDir val="col"/>
        <c:grouping val="clustered"/>
        <c:varyColors val="0"/>
        <c:ser>
          <c:idx val="0"/>
          <c:order val="0"/>
          <c:tx>
            <c:strRef>
              <c:f>'Andel indirekta kostnader F (2'!$B$73:$B$74</c:f>
              <c:strCache>
                <c:ptCount val="1"/>
                <c:pt idx="0">
                  <c:v>2017</c:v>
                </c:pt>
              </c:strCache>
            </c:strRef>
          </c:tx>
          <c:spPr>
            <a:solidFill>
              <a:schemeClr val="accent1"/>
            </a:solidFill>
            <a:ln>
              <a:noFill/>
            </a:ln>
            <a:effectLst/>
          </c:spPr>
          <c:invertIfNegative val="0"/>
          <c:cat>
            <c:strRef>
              <c:f>'Andel indirekta kostnader F (2'!$A$75:$A$79</c:f>
              <c:strCache>
                <c:ptCount val="4"/>
                <c:pt idx="0">
                  <c:v>GIH</c:v>
                </c:pt>
                <c:pt idx="1">
                  <c:v>KF</c:v>
                </c:pt>
                <c:pt idx="2">
                  <c:v>KMH</c:v>
                </c:pt>
                <c:pt idx="3">
                  <c:v>SKH</c:v>
                </c:pt>
              </c:strCache>
            </c:strRef>
          </c:cat>
          <c:val>
            <c:numRef>
              <c:f>'Andel indirekta kostnader F (2'!$B$75:$B$79</c:f>
              <c:numCache>
                <c:formatCode>0.0%</c:formatCode>
                <c:ptCount val="4"/>
                <c:pt idx="0">
                  <c:v>0.22350922509225096</c:v>
                </c:pt>
                <c:pt idx="1">
                  <c:v>0.33147977331645262</c:v>
                </c:pt>
                <c:pt idx="2">
                  <c:v>0.33082059013568815</c:v>
                </c:pt>
                <c:pt idx="3">
                  <c:v>0.39743338237698217</c:v>
                </c:pt>
              </c:numCache>
            </c:numRef>
          </c:val>
          <c:extLst>
            <c:ext xmlns:c16="http://schemas.microsoft.com/office/drawing/2014/chart" uri="{C3380CC4-5D6E-409C-BE32-E72D297353CC}">
              <c16:uniqueId val="{00000000-2385-499E-BA21-777A2CCF947E}"/>
            </c:ext>
          </c:extLst>
        </c:ser>
        <c:ser>
          <c:idx val="1"/>
          <c:order val="1"/>
          <c:tx>
            <c:strRef>
              <c:f>'Andel indirekta kostnader F (2'!$C$73:$C$74</c:f>
              <c:strCache>
                <c:ptCount val="1"/>
                <c:pt idx="0">
                  <c:v>2018</c:v>
                </c:pt>
              </c:strCache>
            </c:strRef>
          </c:tx>
          <c:spPr>
            <a:solidFill>
              <a:schemeClr val="accent2"/>
            </a:solidFill>
            <a:ln>
              <a:noFill/>
            </a:ln>
            <a:effectLst/>
          </c:spPr>
          <c:invertIfNegative val="0"/>
          <c:cat>
            <c:strRef>
              <c:f>'Andel indirekta kostnader F (2'!$A$75:$A$79</c:f>
              <c:strCache>
                <c:ptCount val="4"/>
                <c:pt idx="0">
                  <c:v>GIH</c:v>
                </c:pt>
                <c:pt idx="1">
                  <c:v>KF</c:v>
                </c:pt>
                <c:pt idx="2">
                  <c:v>KMH</c:v>
                </c:pt>
                <c:pt idx="3">
                  <c:v>SKH</c:v>
                </c:pt>
              </c:strCache>
            </c:strRef>
          </c:cat>
          <c:val>
            <c:numRef>
              <c:f>'Andel indirekta kostnader F (2'!$C$75:$C$79</c:f>
              <c:numCache>
                <c:formatCode>0.0%</c:formatCode>
                <c:ptCount val="4"/>
                <c:pt idx="0">
                  <c:v>0.19518560880618038</c:v>
                </c:pt>
                <c:pt idx="1">
                  <c:v>0.34289424651346623</c:v>
                </c:pt>
                <c:pt idx="2">
                  <c:v>0.3868149324861001</c:v>
                </c:pt>
                <c:pt idx="3">
                  <c:v>0.30716919537896853</c:v>
                </c:pt>
              </c:numCache>
            </c:numRef>
          </c:val>
          <c:extLst>
            <c:ext xmlns:c16="http://schemas.microsoft.com/office/drawing/2014/chart" uri="{C3380CC4-5D6E-409C-BE32-E72D297353CC}">
              <c16:uniqueId val="{00000001-2385-499E-BA21-777A2CCF947E}"/>
            </c:ext>
          </c:extLst>
        </c:ser>
        <c:ser>
          <c:idx val="2"/>
          <c:order val="2"/>
          <c:tx>
            <c:strRef>
              <c:f>'Andel indirekta kostnader F (2'!$D$73:$D$74</c:f>
              <c:strCache>
                <c:ptCount val="1"/>
                <c:pt idx="0">
                  <c:v>2019</c:v>
                </c:pt>
              </c:strCache>
            </c:strRef>
          </c:tx>
          <c:spPr>
            <a:solidFill>
              <a:schemeClr val="accent3"/>
            </a:solidFill>
            <a:ln>
              <a:noFill/>
            </a:ln>
            <a:effectLst/>
          </c:spPr>
          <c:invertIfNegative val="0"/>
          <c:cat>
            <c:strRef>
              <c:f>'Andel indirekta kostnader F (2'!$A$75:$A$79</c:f>
              <c:strCache>
                <c:ptCount val="4"/>
                <c:pt idx="0">
                  <c:v>GIH</c:v>
                </c:pt>
                <c:pt idx="1">
                  <c:v>KF</c:v>
                </c:pt>
                <c:pt idx="2">
                  <c:v>KMH</c:v>
                </c:pt>
                <c:pt idx="3">
                  <c:v>SKH</c:v>
                </c:pt>
              </c:strCache>
            </c:strRef>
          </c:cat>
          <c:val>
            <c:numRef>
              <c:f>'Andel indirekta kostnader F (2'!$D$75:$D$79</c:f>
              <c:numCache>
                <c:formatCode>0.0%</c:formatCode>
                <c:ptCount val="4"/>
                <c:pt idx="0">
                  <c:v>0.14242093784078516</c:v>
                </c:pt>
                <c:pt idx="1">
                  <c:v>0.34248727455539496</c:v>
                </c:pt>
                <c:pt idx="2">
                  <c:v>0.27874682472480949</c:v>
                </c:pt>
                <c:pt idx="3">
                  <c:v>0.30751694496033877</c:v>
                </c:pt>
              </c:numCache>
            </c:numRef>
          </c:val>
          <c:extLst>
            <c:ext xmlns:c16="http://schemas.microsoft.com/office/drawing/2014/chart" uri="{C3380CC4-5D6E-409C-BE32-E72D297353CC}">
              <c16:uniqueId val="{00000002-2385-499E-BA21-777A2CCF947E}"/>
            </c:ext>
          </c:extLst>
        </c:ser>
        <c:ser>
          <c:idx val="3"/>
          <c:order val="3"/>
          <c:tx>
            <c:strRef>
              <c:f>'Andel indirekta kostnader F (2'!$E$73:$E$74</c:f>
              <c:strCache>
                <c:ptCount val="1"/>
                <c:pt idx="0">
                  <c:v>2020</c:v>
                </c:pt>
              </c:strCache>
            </c:strRef>
          </c:tx>
          <c:spPr>
            <a:solidFill>
              <a:schemeClr val="accent4"/>
            </a:solidFill>
            <a:ln>
              <a:noFill/>
            </a:ln>
            <a:effectLst/>
          </c:spPr>
          <c:invertIfNegative val="0"/>
          <c:cat>
            <c:strRef>
              <c:f>'Andel indirekta kostnader F (2'!$A$75:$A$79</c:f>
              <c:strCache>
                <c:ptCount val="4"/>
                <c:pt idx="0">
                  <c:v>GIH</c:v>
                </c:pt>
                <c:pt idx="1">
                  <c:v>KF</c:v>
                </c:pt>
                <c:pt idx="2">
                  <c:v>KMH</c:v>
                </c:pt>
                <c:pt idx="3">
                  <c:v>SKH</c:v>
                </c:pt>
              </c:strCache>
            </c:strRef>
          </c:cat>
          <c:val>
            <c:numRef>
              <c:f>'Andel indirekta kostnader F (2'!$E$75:$E$79</c:f>
              <c:numCache>
                <c:formatCode>0.0%</c:formatCode>
                <c:ptCount val="4"/>
                <c:pt idx="0">
                  <c:v>0.1320173292004278</c:v>
                </c:pt>
                <c:pt idx="1">
                  <c:v>0.29185421230830511</c:v>
                </c:pt>
                <c:pt idx="2">
                  <c:v>0.24187049677664013</c:v>
                </c:pt>
                <c:pt idx="3">
                  <c:v>0.30522071088335939</c:v>
                </c:pt>
              </c:numCache>
            </c:numRef>
          </c:val>
          <c:extLst>
            <c:ext xmlns:c16="http://schemas.microsoft.com/office/drawing/2014/chart" uri="{C3380CC4-5D6E-409C-BE32-E72D297353CC}">
              <c16:uniqueId val="{00000003-2385-499E-BA21-777A2CCF947E}"/>
            </c:ext>
          </c:extLst>
        </c:ser>
        <c:ser>
          <c:idx val="4"/>
          <c:order val="4"/>
          <c:tx>
            <c:strRef>
              <c:f>'Andel indirekta kostnader F (2'!$F$73:$F$74</c:f>
              <c:strCache>
                <c:ptCount val="1"/>
                <c:pt idx="0">
                  <c:v>2021</c:v>
                </c:pt>
              </c:strCache>
            </c:strRef>
          </c:tx>
          <c:spPr>
            <a:solidFill>
              <a:schemeClr val="accent5"/>
            </a:solidFill>
            <a:ln>
              <a:noFill/>
            </a:ln>
            <a:effectLst/>
          </c:spPr>
          <c:invertIfNegative val="0"/>
          <c:cat>
            <c:strRef>
              <c:f>'Andel indirekta kostnader F (2'!$A$75:$A$79</c:f>
              <c:strCache>
                <c:ptCount val="4"/>
                <c:pt idx="0">
                  <c:v>GIH</c:v>
                </c:pt>
                <c:pt idx="1">
                  <c:v>KF</c:v>
                </c:pt>
                <c:pt idx="2">
                  <c:v>KMH</c:v>
                </c:pt>
                <c:pt idx="3">
                  <c:v>SKH</c:v>
                </c:pt>
              </c:strCache>
            </c:strRef>
          </c:cat>
          <c:val>
            <c:numRef>
              <c:f>'Andel indirekta kostnader F (2'!$F$75:$F$79</c:f>
              <c:numCache>
                <c:formatCode>0.0%</c:formatCode>
                <c:ptCount val="4"/>
                <c:pt idx="0">
                  <c:v>0.22807839869451244</c:v>
                </c:pt>
                <c:pt idx="1">
                  <c:v>0.30461600504642083</c:v>
                </c:pt>
                <c:pt idx="2">
                  <c:v>0.21990350292237085</c:v>
                </c:pt>
                <c:pt idx="3">
                  <c:v>0.35301480510844691</c:v>
                </c:pt>
              </c:numCache>
            </c:numRef>
          </c:val>
          <c:extLst>
            <c:ext xmlns:c16="http://schemas.microsoft.com/office/drawing/2014/chart" uri="{C3380CC4-5D6E-409C-BE32-E72D297353CC}">
              <c16:uniqueId val="{00000004-2385-499E-BA21-777A2CCF947E}"/>
            </c:ext>
          </c:extLst>
        </c:ser>
        <c:dLbls>
          <c:showLegendKey val="0"/>
          <c:showVal val="0"/>
          <c:showCatName val="0"/>
          <c:showSerName val="0"/>
          <c:showPercent val="0"/>
          <c:showBubbleSize val="0"/>
        </c:dLbls>
        <c:gapWidth val="219"/>
        <c:overlap val="-27"/>
        <c:axId val="1410786576"/>
        <c:axId val="1410784608"/>
      </c:barChart>
      <c:catAx>
        <c:axId val="141078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10784608"/>
        <c:crosses val="autoZero"/>
        <c:auto val="1"/>
        <c:lblAlgn val="ctr"/>
        <c:lblOffset val="100"/>
        <c:noMultiLvlLbl val="0"/>
      </c:catAx>
      <c:valAx>
        <c:axId val="1410784608"/>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10786576"/>
        <c:crosses val="autoZero"/>
        <c:crossBetween val="between"/>
      </c:valAx>
      <c:spPr>
        <a:noFill/>
        <a:ln>
          <a:noFill/>
        </a:ln>
        <a:effectLst/>
      </c:spPr>
    </c:plotArea>
    <c:legend>
      <c:legendPos val="r"/>
      <c:layout>
        <c:manualLayout>
          <c:xMode val="edge"/>
          <c:yMode val="edge"/>
          <c:x val="0.29944313091425656"/>
          <c:y val="1.6778670033101756E-2"/>
          <c:w val="0.42658515289023974"/>
          <c:h val="4.909200909938340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07113449098967"/>
          <c:y val="8.5793173804085077E-2"/>
          <c:w val="0.79477455579369283"/>
          <c:h val="0.69547430918524089"/>
        </c:manualLayout>
      </c:layout>
      <c:lineChart>
        <c:grouping val="standard"/>
        <c:varyColors val="0"/>
        <c:ser>
          <c:idx val="1"/>
          <c:order val="0"/>
          <c:tx>
            <c:strRef>
              <c:f>'funktion 11-17'!$C$105</c:f>
              <c:strCache>
                <c:ptCount val="1"/>
                <c:pt idx="0">
                  <c:v>utbildnings- resp forskningsadmin</c:v>
                </c:pt>
              </c:strCache>
            </c:strRef>
          </c:tx>
          <c:marker>
            <c:symbol val="none"/>
          </c:marker>
          <c:cat>
            <c:numRef>
              <c:f>'funktion 11-17'!$A$106:$A$116</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11-17'!$C$106:$C$116</c:f>
              <c:numCache>
                <c:formatCode>#,##0</c:formatCode>
                <c:ptCount val="11"/>
                <c:pt idx="0">
                  <c:v>3050957.322908211</c:v>
                </c:pt>
                <c:pt idx="1">
                  <c:v>3169483.5054716347</c:v>
                </c:pt>
                <c:pt idx="2">
                  <c:v>3107472.6643266524</c:v>
                </c:pt>
                <c:pt idx="3">
                  <c:v>3135624.0659860191</c:v>
                </c:pt>
                <c:pt idx="4">
                  <c:v>3206770.6371371578</c:v>
                </c:pt>
                <c:pt idx="5">
                  <c:v>3246342</c:v>
                </c:pt>
                <c:pt idx="6">
                  <c:v>3275179.1233787001</c:v>
                </c:pt>
                <c:pt idx="7">
                  <c:v>3400623.9504468823</c:v>
                </c:pt>
                <c:pt idx="8">
                  <c:v>3631320.5003233859</c:v>
                </c:pt>
                <c:pt idx="9">
                  <c:v>3759146.3383353869</c:v>
                </c:pt>
                <c:pt idx="10">
                  <c:v>3951322.5577325928</c:v>
                </c:pt>
              </c:numCache>
            </c:numRef>
          </c:val>
          <c:smooth val="0"/>
          <c:extLst>
            <c:ext xmlns:c16="http://schemas.microsoft.com/office/drawing/2014/chart" uri="{C3380CC4-5D6E-409C-BE32-E72D297353CC}">
              <c16:uniqueId val="{00000000-EAE6-48FC-9B7D-6DF75ADD801D}"/>
            </c:ext>
          </c:extLst>
        </c:ser>
        <c:ser>
          <c:idx val="3"/>
          <c:order val="1"/>
          <c:tx>
            <c:strRef>
              <c:f>'funktion 11-17'!$E$105</c:f>
              <c:strCache>
                <c:ptCount val="1"/>
                <c:pt idx="0">
                  <c:v>infrastruktur och service</c:v>
                </c:pt>
              </c:strCache>
            </c:strRef>
          </c:tx>
          <c:marker>
            <c:symbol val="none"/>
          </c:marker>
          <c:cat>
            <c:numRef>
              <c:f>'funktion 11-17'!$A$106:$A$116</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11-17'!$E$106:$E$116</c:f>
              <c:numCache>
                <c:formatCode>#,##0</c:formatCode>
                <c:ptCount val="11"/>
                <c:pt idx="0">
                  <c:v>2125625.3764017574</c:v>
                </c:pt>
                <c:pt idx="1">
                  <c:v>2194298.1519499472</c:v>
                </c:pt>
                <c:pt idx="2">
                  <c:v>2305244.160310898</c:v>
                </c:pt>
                <c:pt idx="3">
                  <c:v>2199148.3012503786</c:v>
                </c:pt>
                <c:pt idx="4">
                  <c:v>2272265.8264695443</c:v>
                </c:pt>
                <c:pt idx="5">
                  <c:v>2330634</c:v>
                </c:pt>
                <c:pt idx="6">
                  <c:v>2259711.9175991854</c:v>
                </c:pt>
                <c:pt idx="7">
                  <c:v>2249418.532634777</c:v>
                </c:pt>
                <c:pt idx="8">
                  <c:v>2405215.0465003196</c:v>
                </c:pt>
                <c:pt idx="9">
                  <c:v>2475546.7586862231</c:v>
                </c:pt>
                <c:pt idx="10">
                  <c:v>2605657.1498422506</c:v>
                </c:pt>
              </c:numCache>
            </c:numRef>
          </c:val>
          <c:smooth val="0"/>
          <c:extLst>
            <c:ext xmlns:c16="http://schemas.microsoft.com/office/drawing/2014/chart" uri="{C3380CC4-5D6E-409C-BE32-E72D297353CC}">
              <c16:uniqueId val="{00000001-EAE6-48FC-9B7D-6DF75ADD801D}"/>
            </c:ext>
          </c:extLst>
        </c:ser>
        <c:ser>
          <c:idx val="4"/>
          <c:order val="2"/>
          <c:tx>
            <c:strRef>
              <c:f>'funktion 11-17'!$F$105</c:f>
              <c:strCache>
                <c:ptCount val="1"/>
                <c:pt idx="0">
                  <c:v>bibliotek</c:v>
                </c:pt>
              </c:strCache>
            </c:strRef>
          </c:tx>
          <c:marker>
            <c:symbol val="none"/>
          </c:marker>
          <c:cat>
            <c:numRef>
              <c:f>'funktion 11-17'!$A$106:$A$116</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11-17'!$F$106:$F$116</c:f>
              <c:numCache>
                <c:formatCode>#,##0</c:formatCode>
                <c:ptCount val="11"/>
                <c:pt idx="0">
                  <c:v>953126.12909103779</c:v>
                </c:pt>
                <c:pt idx="1">
                  <c:v>964933.42596828681</c:v>
                </c:pt>
                <c:pt idx="2">
                  <c:v>968877.82086728665</c:v>
                </c:pt>
                <c:pt idx="3">
                  <c:v>981679.57452040876</c:v>
                </c:pt>
                <c:pt idx="4">
                  <c:v>1001638.2492999999</c:v>
                </c:pt>
                <c:pt idx="5">
                  <c:v>1014360</c:v>
                </c:pt>
                <c:pt idx="6">
                  <c:v>1020151.5197579114</c:v>
                </c:pt>
                <c:pt idx="7">
                  <c:v>1074270.7165751299</c:v>
                </c:pt>
                <c:pt idx="8">
                  <c:v>1132012.5084606486</c:v>
                </c:pt>
                <c:pt idx="9">
                  <c:v>1151819.1454639523</c:v>
                </c:pt>
                <c:pt idx="10">
                  <c:v>1193103.5688211285</c:v>
                </c:pt>
              </c:numCache>
            </c:numRef>
          </c:val>
          <c:smooth val="0"/>
          <c:extLst>
            <c:ext xmlns:c16="http://schemas.microsoft.com/office/drawing/2014/chart" uri="{C3380CC4-5D6E-409C-BE32-E72D297353CC}">
              <c16:uniqueId val="{00000002-EAE6-48FC-9B7D-6DF75ADD801D}"/>
            </c:ext>
          </c:extLst>
        </c:ser>
        <c:ser>
          <c:idx val="0"/>
          <c:order val="3"/>
          <c:tx>
            <c:strRef>
              <c:f>'funktion 11-17'!$B$105</c:f>
              <c:strCache>
                <c:ptCount val="1"/>
                <c:pt idx="0">
                  <c:v>ledning</c:v>
                </c:pt>
              </c:strCache>
            </c:strRef>
          </c:tx>
          <c:marker>
            <c:symbol val="none"/>
          </c:marker>
          <c:cat>
            <c:numRef>
              <c:f>'funktion 11-17'!$A$106:$A$116</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11-17'!$B$106:$B$116</c:f>
              <c:numCache>
                <c:formatCode>#,##0</c:formatCode>
                <c:ptCount val="11"/>
                <c:pt idx="0">
                  <c:v>880544.26328784402</c:v>
                </c:pt>
                <c:pt idx="1">
                  <c:v>952444.95516701217</c:v>
                </c:pt>
                <c:pt idx="2">
                  <c:v>955772.33852564171</c:v>
                </c:pt>
                <c:pt idx="3">
                  <c:v>990890.80519170896</c:v>
                </c:pt>
                <c:pt idx="4">
                  <c:v>1036766.8304806551</c:v>
                </c:pt>
                <c:pt idx="5">
                  <c:v>1074808</c:v>
                </c:pt>
                <c:pt idx="6">
                  <c:v>1098634.6273908098</c:v>
                </c:pt>
                <c:pt idx="7">
                  <c:v>1089480.9111489602</c:v>
                </c:pt>
                <c:pt idx="8">
                  <c:v>1208873.3184789559</c:v>
                </c:pt>
                <c:pt idx="9">
                  <c:v>1298200.7315832132</c:v>
                </c:pt>
                <c:pt idx="10">
                  <c:v>1340899.3992456496</c:v>
                </c:pt>
              </c:numCache>
            </c:numRef>
          </c:val>
          <c:smooth val="0"/>
          <c:extLst>
            <c:ext xmlns:c16="http://schemas.microsoft.com/office/drawing/2014/chart" uri="{C3380CC4-5D6E-409C-BE32-E72D297353CC}">
              <c16:uniqueId val="{00000003-EAE6-48FC-9B7D-6DF75ADD801D}"/>
            </c:ext>
          </c:extLst>
        </c:ser>
        <c:ser>
          <c:idx val="2"/>
          <c:order val="4"/>
          <c:tx>
            <c:strRef>
              <c:f>'funktion 11-17'!$D$105</c:f>
              <c:strCache>
                <c:ptCount val="1"/>
                <c:pt idx="0">
                  <c:v>ekonomi- och personaladmin</c:v>
                </c:pt>
              </c:strCache>
            </c:strRef>
          </c:tx>
          <c:marker>
            <c:symbol val="none"/>
          </c:marker>
          <c:cat>
            <c:numRef>
              <c:f>'funktion 11-17'!$A$106:$A$116</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11-17'!$D$106:$D$116</c:f>
              <c:numCache>
                <c:formatCode>#,##0</c:formatCode>
                <c:ptCount val="11"/>
                <c:pt idx="0">
                  <c:v>906071.84643041703</c:v>
                </c:pt>
                <c:pt idx="1">
                  <c:v>915799.21280297567</c:v>
                </c:pt>
                <c:pt idx="2">
                  <c:v>922524.12688797759</c:v>
                </c:pt>
                <c:pt idx="3">
                  <c:v>928497.53077004326</c:v>
                </c:pt>
                <c:pt idx="4">
                  <c:v>977777.92895723542</c:v>
                </c:pt>
                <c:pt idx="5">
                  <c:v>1019600</c:v>
                </c:pt>
                <c:pt idx="6">
                  <c:v>1055433.0295579848</c:v>
                </c:pt>
                <c:pt idx="7">
                  <c:v>1036667.0590692131</c:v>
                </c:pt>
                <c:pt idx="8">
                  <c:v>1127920.9267627818</c:v>
                </c:pt>
                <c:pt idx="9">
                  <c:v>1178208.981391503</c:v>
                </c:pt>
                <c:pt idx="10">
                  <c:v>1257764.0427755294</c:v>
                </c:pt>
              </c:numCache>
            </c:numRef>
          </c:val>
          <c:smooth val="0"/>
          <c:extLst>
            <c:ext xmlns:c16="http://schemas.microsoft.com/office/drawing/2014/chart" uri="{C3380CC4-5D6E-409C-BE32-E72D297353CC}">
              <c16:uniqueId val="{00000004-EAE6-48FC-9B7D-6DF75ADD801D}"/>
            </c:ext>
          </c:extLst>
        </c:ser>
        <c:ser>
          <c:idx val="5"/>
          <c:order val="5"/>
          <c:tx>
            <c:strRef>
              <c:f>'funktion 11-17'!$G$105</c:f>
              <c:strCache>
                <c:ptCount val="1"/>
                <c:pt idx="0">
                  <c:v>nivåspecifikt</c:v>
                </c:pt>
              </c:strCache>
            </c:strRef>
          </c:tx>
          <c:marker>
            <c:symbol val="none"/>
          </c:marker>
          <c:cat>
            <c:numRef>
              <c:f>'funktion 11-17'!$A$106:$A$116</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11-17'!$G$106:$G$116</c:f>
              <c:numCache>
                <c:formatCode>#,##0</c:formatCode>
                <c:ptCount val="11"/>
                <c:pt idx="0">
                  <c:v>223649.07699999999</c:v>
                </c:pt>
                <c:pt idx="1">
                  <c:v>363358.58056460507</c:v>
                </c:pt>
                <c:pt idx="2">
                  <c:v>343546.03700000001</c:v>
                </c:pt>
                <c:pt idx="3">
                  <c:v>301454.47836200963</c:v>
                </c:pt>
                <c:pt idx="4">
                  <c:v>255227.93164868918</c:v>
                </c:pt>
                <c:pt idx="5">
                  <c:v>261098</c:v>
                </c:pt>
                <c:pt idx="6">
                  <c:v>258315.59793877159</c:v>
                </c:pt>
                <c:pt idx="7">
                  <c:v>246062.33299999998</c:v>
                </c:pt>
                <c:pt idx="8">
                  <c:v>67173.727676872615</c:v>
                </c:pt>
                <c:pt idx="9">
                  <c:v>63405.899999999994</c:v>
                </c:pt>
                <c:pt idx="10">
                  <c:v>72112.229975202616</c:v>
                </c:pt>
              </c:numCache>
            </c:numRef>
          </c:val>
          <c:smooth val="0"/>
          <c:extLst>
            <c:ext xmlns:c16="http://schemas.microsoft.com/office/drawing/2014/chart" uri="{C3380CC4-5D6E-409C-BE32-E72D297353CC}">
              <c16:uniqueId val="{00000005-EAE6-48FC-9B7D-6DF75ADD801D}"/>
            </c:ext>
          </c:extLst>
        </c:ser>
        <c:dLbls>
          <c:showLegendKey val="0"/>
          <c:showVal val="0"/>
          <c:showCatName val="0"/>
          <c:showSerName val="0"/>
          <c:showPercent val="0"/>
          <c:showBubbleSize val="0"/>
        </c:dLbls>
        <c:smooth val="0"/>
        <c:axId val="171462656"/>
        <c:axId val="171464192"/>
      </c:lineChart>
      <c:catAx>
        <c:axId val="171462656"/>
        <c:scaling>
          <c:orientation val="minMax"/>
        </c:scaling>
        <c:delete val="0"/>
        <c:axPos val="b"/>
        <c:numFmt formatCode="General" sourceLinked="1"/>
        <c:majorTickMark val="out"/>
        <c:minorTickMark val="none"/>
        <c:tickLblPos val="nextTo"/>
        <c:crossAx val="171464192"/>
        <c:crosses val="autoZero"/>
        <c:auto val="1"/>
        <c:lblAlgn val="ctr"/>
        <c:lblOffset val="100"/>
        <c:noMultiLvlLbl val="0"/>
      </c:catAx>
      <c:valAx>
        <c:axId val="171464192"/>
        <c:scaling>
          <c:orientation val="minMax"/>
        </c:scaling>
        <c:delete val="0"/>
        <c:axPos val="l"/>
        <c:majorGridlines/>
        <c:title>
          <c:tx>
            <c:rich>
              <a:bodyPr rot="-5400000" vert="horz"/>
              <a:lstStyle/>
              <a:p>
                <a:pPr>
                  <a:defRPr sz="1200"/>
                </a:pPr>
                <a:r>
                  <a:rPr lang="en-US" sz="1200" dirty="0" err="1"/>
                  <a:t>Kostnader</a:t>
                </a:r>
                <a:r>
                  <a:rPr lang="en-US" sz="1200" dirty="0"/>
                  <a:t> </a:t>
                </a:r>
                <a:r>
                  <a:rPr lang="en-US" sz="1200" dirty="0" err="1"/>
                  <a:t>mnkr</a:t>
                </a:r>
                <a:endParaRPr lang="en-US" sz="1200" dirty="0"/>
              </a:p>
            </c:rich>
          </c:tx>
          <c:layout>
            <c:manualLayout>
              <c:xMode val="edge"/>
              <c:yMode val="edge"/>
              <c:x val="1.9527226208954127E-2"/>
              <c:y val="0.1355238995022556"/>
            </c:manualLayout>
          </c:layout>
          <c:overlay val="0"/>
        </c:title>
        <c:numFmt formatCode="#,##0," sourceLinked="0"/>
        <c:majorTickMark val="out"/>
        <c:minorTickMark val="none"/>
        <c:tickLblPos val="nextTo"/>
        <c:crossAx val="171462656"/>
        <c:crosses val="autoZero"/>
        <c:crossBetween val="between"/>
      </c:valAx>
    </c:plotArea>
    <c:legend>
      <c:legendPos val="r"/>
      <c:layout>
        <c:manualLayout>
          <c:xMode val="edge"/>
          <c:yMode val="edge"/>
          <c:x val="0.134744332614607"/>
          <c:y val="0.85498089189031978"/>
          <c:w val="0.6989832844894257"/>
          <c:h val="0.12533438668888866"/>
        </c:manualLayout>
      </c:layout>
      <c:overlay val="0"/>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55892799589922E-2"/>
          <c:y val="3.4857650342100602E-2"/>
          <c:w val="0.87698080301308667"/>
          <c:h val="0.69709310249300072"/>
        </c:manualLayout>
      </c:layout>
      <c:lineChart>
        <c:grouping val="standard"/>
        <c:varyColors val="0"/>
        <c:ser>
          <c:idx val="0"/>
          <c:order val="0"/>
          <c:tx>
            <c:strRef>
              <c:f>'funktion rel total kostn'!$A$32</c:f>
              <c:strCache>
                <c:ptCount val="1"/>
                <c:pt idx="0">
                  <c:v>ledning</c:v>
                </c:pt>
              </c:strCache>
            </c:strRef>
          </c:tx>
          <c:spPr>
            <a:ln w="28575" cap="rnd">
              <a:solidFill>
                <a:schemeClr val="accent1"/>
              </a:solidFill>
              <a:round/>
            </a:ln>
            <a:effectLst/>
          </c:spPr>
          <c:marker>
            <c:symbol val="none"/>
          </c:marker>
          <c:cat>
            <c:numRef>
              <c:f>'funktion rel total kostn'!$B$31:$L$31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rel total kostn'!$B$32:$L$32</c:f>
              <c:numCache>
                <c:formatCode>0.0%</c:formatCode>
                <c:ptCount val="11"/>
                <c:pt idx="0">
                  <c:v>3.7156090825437582E-2</c:v>
                </c:pt>
                <c:pt idx="1">
                  <c:v>3.8403937498687521E-2</c:v>
                </c:pt>
                <c:pt idx="2">
                  <c:v>3.7847583084143523E-2</c:v>
                </c:pt>
                <c:pt idx="3">
                  <c:v>3.9234974674749346E-2</c:v>
                </c:pt>
                <c:pt idx="4">
                  <c:v>3.9486712322124341E-2</c:v>
                </c:pt>
                <c:pt idx="5">
                  <c:v>4.0242545271871231E-2</c:v>
                </c:pt>
                <c:pt idx="6">
                  <c:v>4.0671268334495206E-2</c:v>
                </c:pt>
                <c:pt idx="7">
                  <c:v>3.9522848026119675E-2</c:v>
                </c:pt>
                <c:pt idx="8">
                  <c:v>4.1627246643329223E-2</c:v>
                </c:pt>
                <c:pt idx="9">
                  <c:v>4.2886366627333694E-2</c:v>
                </c:pt>
                <c:pt idx="10">
                  <c:v>4.2637865441179514E-2</c:v>
                </c:pt>
              </c:numCache>
            </c:numRef>
          </c:val>
          <c:smooth val="0"/>
          <c:extLst>
            <c:ext xmlns:c16="http://schemas.microsoft.com/office/drawing/2014/chart" uri="{C3380CC4-5D6E-409C-BE32-E72D297353CC}">
              <c16:uniqueId val="{00000000-A606-48D7-BAE7-A70566F3130E}"/>
            </c:ext>
          </c:extLst>
        </c:ser>
        <c:ser>
          <c:idx val="1"/>
          <c:order val="1"/>
          <c:tx>
            <c:strRef>
              <c:f>'funktion rel total kostn'!$A$33</c:f>
              <c:strCache>
                <c:ptCount val="1"/>
                <c:pt idx="0">
                  <c:v>utbildnings- resp forskningsadmin</c:v>
                </c:pt>
              </c:strCache>
            </c:strRef>
          </c:tx>
          <c:spPr>
            <a:ln w="28575" cap="rnd">
              <a:solidFill>
                <a:schemeClr val="accent2"/>
              </a:solidFill>
              <a:round/>
            </a:ln>
            <a:effectLst/>
          </c:spPr>
          <c:marker>
            <c:symbol val="none"/>
          </c:marker>
          <c:cat>
            <c:numRef>
              <c:f>'funktion rel total kostn'!$B$31:$L$31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rel total kostn'!$B$33:$L$33</c:f>
              <c:numCache>
                <c:formatCode>0.0%</c:formatCode>
                <c:ptCount val="11"/>
                <c:pt idx="0">
                  <c:v>0.12874043034615082</c:v>
                </c:pt>
                <c:pt idx="1">
                  <c:v>0.12779809036408812</c:v>
                </c:pt>
                <c:pt idx="2">
                  <c:v>0.1230526612919469</c:v>
                </c:pt>
                <c:pt idx="3">
                  <c:v>0.12415710204788306</c:v>
                </c:pt>
                <c:pt idx="4">
                  <c:v>0.12213433716139034</c:v>
                </c:pt>
                <c:pt idx="5">
                  <c:v>0.121548281091113</c:v>
                </c:pt>
                <c:pt idx="6">
                  <c:v>0.12124657793358223</c:v>
                </c:pt>
                <c:pt idx="7">
                  <c:v>0.12336365163640631</c:v>
                </c:pt>
                <c:pt idx="8">
                  <c:v>0.12469971262263049</c:v>
                </c:pt>
                <c:pt idx="9">
                  <c:v>0.12399332612877169</c:v>
                </c:pt>
                <c:pt idx="10">
                  <c:v>0.12554148613352759</c:v>
                </c:pt>
              </c:numCache>
            </c:numRef>
          </c:val>
          <c:smooth val="0"/>
          <c:extLst>
            <c:ext xmlns:c16="http://schemas.microsoft.com/office/drawing/2014/chart" uri="{C3380CC4-5D6E-409C-BE32-E72D297353CC}">
              <c16:uniqueId val="{00000001-A606-48D7-BAE7-A70566F3130E}"/>
            </c:ext>
          </c:extLst>
        </c:ser>
        <c:ser>
          <c:idx val="2"/>
          <c:order val="2"/>
          <c:tx>
            <c:strRef>
              <c:f>'funktion rel total kostn'!$A$34</c:f>
              <c:strCache>
                <c:ptCount val="1"/>
                <c:pt idx="0">
                  <c:v>ekonomi- och personaladmin</c:v>
                </c:pt>
              </c:strCache>
            </c:strRef>
          </c:tx>
          <c:spPr>
            <a:ln w="28575" cap="rnd">
              <a:solidFill>
                <a:schemeClr val="accent3"/>
              </a:solidFill>
              <a:round/>
            </a:ln>
            <a:effectLst/>
          </c:spPr>
          <c:marker>
            <c:symbol val="none"/>
          </c:marker>
          <c:cat>
            <c:numRef>
              <c:f>'funktion rel total kostn'!$B$31:$L$31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rel total kostn'!$B$34:$L$34</c:f>
              <c:numCache>
                <c:formatCode>0.0%</c:formatCode>
                <c:ptCount val="11"/>
                <c:pt idx="0">
                  <c:v>3.8233271425374429E-2</c:v>
                </c:pt>
                <c:pt idx="1">
                  <c:v>3.6926328958995391E-2</c:v>
                </c:pt>
                <c:pt idx="2">
                  <c:v>3.6530988742967244E-2</c:v>
                </c:pt>
                <c:pt idx="3">
                  <c:v>3.6764471841356797E-2</c:v>
                </c:pt>
                <c:pt idx="4">
                  <c:v>3.7240037644488758E-2</c:v>
                </c:pt>
                <c:pt idx="5">
                  <c:v>3.8175468696920664E-2</c:v>
                </c:pt>
                <c:pt idx="6">
                  <c:v>3.9071952479950649E-2</c:v>
                </c:pt>
                <c:pt idx="7">
                  <c:v>3.7606932081139514E-2</c:v>
                </c:pt>
                <c:pt idx="8">
                  <c:v>3.8863791988162491E-2</c:v>
                </c:pt>
                <c:pt idx="9">
                  <c:v>3.908268396427178E-2</c:v>
                </c:pt>
                <c:pt idx="10">
                  <c:v>4.0105202477183487E-2</c:v>
                </c:pt>
              </c:numCache>
            </c:numRef>
          </c:val>
          <c:smooth val="0"/>
          <c:extLst>
            <c:ext xmlns:c16="http://schemas.microsoft.com/office/drawing/2014/chart" uri="{C3380CC4-5D6E-409C-BE32-E72D297353CC}">
              <c16:uniqueId val="{00000002-A606-48D7-BAE7-A70566F3130E}"/>
            </c:ext>
          </c:extLst>
        </c:ser>
        <c:ser>
          <c:idx val="3"/>
          <c:order val="3"/>
          <c:tx>
            <c:strRef>
              <c:f>'funktion rel total kostn'!$A$35</c:f>
              <c:strCache>
                <c:ptCount val="1"/>
                <c:pt idx="0">
                  <c:v>infrastruktur och service</c:v>
                </c:pt>
              </c:strCache>
            </c:strRef>
          </c:tx>
          <c:spPr>
            <a:ln w="28575" cap="rnd">
              <a:solidFill>
                <a:schemeClr val="accent4"/>
              </a:solidFill>
              <a:round/>
            </a:ln>
            <a:effectLst/>
          </c:spPr>
          <c:marker>
            <c:symbol val="none"/>
          </c:marker>
          <c:cat>
            <c:numRef>
              <c:f>'funktion rel total kostn'!$B$31:$L$31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rel total kostn'!$B$35:$L$35</c:f>
              <c:numCache>
                <c:formatCode>0.0%</c:formatCode>
                <c:ptCount val="11"/>
                <c:pt idx="0">
                  <c:v>8.9694445627908917E-2</c:v>
                </c:pt>
                <c:pt idx="1">
                  <c:v>8.8477227606496719E-2</c:v>
                </c:pt>
                <c:pt idx="2">
                  <c:v>9.1285253161009605E-2</c:v>
                </c:pt>
                <c:pt idx="3">
                  <c:v>8.7076726773020419E-2</c:v>
                </c:pt>
                <c:pt idx="4">
                  <c:v>8.6542416646952294E-2</c:v>
                </c:pt>
                <c:pt idx="5">
                  <c:v>8.7262696460356018E-2</c:v>
                </c:pt>
                <c:pt idx="6">
                  <c:v>8.3654153499241865E-2</c:v>
                </c:pt>
                <c:pt idx="7">
                  <c:v>8.1601637901764043E-2</c:v>
                </c:pt>
                <c:pt idx="8">
                  <c:v>8.2696444530924021E-2</c:v>
                </c:pt>
                <c:pt idx="9">
                  <c:v>8.1739527376387927E-2</c:v>
                </c:pt>
                <c:pt idx="10">
                  <c:v>8.2848803104639324E-2</c:v>
                </c:pt>
              </c:numCache>
            </c:numRef>
          </c:val>
          <c:smooth val="0"/>
          <c:extLst>
            <c:ext xmlns:c16="http://schemas.microsoft.com/office/drawing/2014/chart" uri="{C3380CC4-5D6E-409C-BE32-E72D297353CC}">
              <c16:uniqueId val="{00000003-A606-48D7-BAE7-A70566F3130E}"/>
            </c:ext>
          </c:extLst>
        </c:ser>
        <c:ser>
          <c:idx val="4"/>
          <c:order val="4"/>
          <c:tx>
            <c:strRef>
              <c:f>'funktion rel total kostn'!$A$36</c:f>
              <c:strCache>
                <c:ptCount val="1"/>
                <c:pt idx="0">
                  <c:v>bibliotek</c:v>
                </c:pt>
              </c:strCache>
            </c:strRef>
          </c:tx>
          <c:spPr>
            <a:ln w="28575" cap="rnd">
              <a:solidFill>
                <a:schemeClr val="accent5"/>
              </a:solidFill>
              <a:round/>
            </a:ln>
            <a:effectLst/>
          </c:spPr>
          <c:marker>
            <c:symbol val="none"/>
          </c:marker>
          <c:cat>
            <c:numRef>
              <c:f>'funktion rel total kostn'!$B$31:$L$31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rel total kostn'!$B$36:$L$36</c:f>
              <c:numCache>
                <c:formatCode>0.0%</c:formatCode>
                <c:ptCount val="11"/>
                <c:pt idx="0">
                  <c:v>4.021880840875753E-2</c:v>
                </c:pt>
                <c:pt idx="1">
                  <c:v>3.8907490433168899E-2</c:v>
                </c:pt>
                <c:pt idx="2">
                  <c:v>3.8366546452081457E-2</c:v>
                </c:pt>
                <c:pt idx="3">
                  <c:v>3.8870249923830077E-2</c:v>
                </c:pt>
                <c:pt idx="4">
                  <c:v>3.8148791259659566E-2</c:v>
                </c:pt>
                <c:pt idx="5">
                  <c:v>3.797927464437862E-2</c:v>
                </c:pt>
                <c:pt idx="6">
                  <c:v>3.7765836946588291E-2</c:v>
                </c:pt>
                <c:pt idx="7">
                  <c:v>3.8971071301591997E-2</c:v>
                </c:pt>
                <c:pt idx="8">
                  <c:v>3.8687141763885997E-2</c:v>
                </c:pt>
                <c:pt idx="9">
                  <c:v>3.7813371845085111E-2</c:v>
                </c:pt>
                <c:pt idx="10">
                  <c:v>3.7624760353439549E-2</c:v>
                </c:pt>
              </c:numCache>
            </c:numRef>
          </c:val>
          <c:smooth val="0"/>
          <c:extLst>
            <c:ext xmlns:c16="http://schemas.microsoft.com/office/drawing/2014/chart" uri="{C3380CC4-5D6E-409C-BE32-E72D297353CC}">
              <c16:uniqueId val="{00000004-A606-48D7-BAE7-A70566F3130E}"/>
            </c:ext>
          </c:extLst>
        </c:ser>
        <c:ser>
          <c:idx val="5"/>
          <c:order val="5"/>
          <c:tx>
            <c:strRef>
              <c:f>'funktion rel total kostn'!$A$37</c:f>
              <c:strCache>
                <c:ptCount val="1"/>
                <c:pt idx="0">
                  <c:v>nivåspecifikt</c:v>
                </c:pt>
              </c:strCache>
            </c:strRef>
          </c:tx>
          <c:spPr>
            <a:ln w="28575" cap="rnd">
              <a:solidFill>
                <a:schemeClr val="accent6"/>
              </a:solidFill>
              <a:round/>
            </a:ln>
            <a:effectLst/>
          </c:spPr>
          <c:marker>
            <c:symbol val="none"/>
          </c:marker>
          <c:cat>
            <c:numRef>
              <c:f>'funktion rel total kostn'!$B$31:$L$31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rel total kostn'!$B$37:$L$37</c:f>
              <c:numCache>
                <c:formatCode>0.0%</c:formatCode>
                <c:ptCount val="11"/>
                <c:pt idx="0">
                  <c:v>9.4372602996799313E-3</c:v>
                </c:pt>
                <c:pt idx="1">
                  <c:v>1.4651135629321474E-2</c:v>
                </c:pt>
                <c:pt idx="2">
                  <c:v>1.3604063074940009E-2</c:v>
                </c:pt>
                <c:pt idx="3">
                  <c:v>1.1936288804128049E-2</c:v>
                </c:pt>
                <c:pt idx="4">
                  <c:v>9.7207121382445229E-3</c:v>
                </c:pt>
                <c:pt idx="5">
                  <c:v>9.7759302921033662E-3</c:v>
                </c:pt>
                <c:pt idx="6">
                  <c:v>9.5627998033381862E-3</c:v>
                </c:pt>
                <c:pt idx="7">
                  <c:v>8.9263465679774376E-3</c:v>
                </c:pt>
                <c:pt idx="8">
                  <c:v>2.2846773639860359E-3</c:v>
                </c:pt>
                <c:pt idx="9">
                  <c:v>2.0687810692648391E-3</c:v>
                </c:pt>
                <c:pt idx="10">
                  <c:v>2.2590761629369452E-3</c:v>
                </c:pt>
              </c:numCache>
            </c:numRef>
          </c:val>
          <c:smooth val="0"/>
          <c:extLst>
            <c:ext xmlns:c16="http://schemas.microsoft.com/office/drawing/2014/chart" uri="{C3380CC4-5D6E-409C-BE32-E72D297353CC}">
              <c16:uniqueId val="{00000005-A606-48D7-BAE7-A70566F3130E}"/>
            </c:ext>
          </c:extLst>
        </c:ser>
        <c:dLbls>
          <c:showLegendKey val="0"/>
          <c:showVal val="0"/>
          <c:showCatName val="0"/>
          <c:showSerName val="0"/>
          <c:showPercent val="0"/>
          <c:showBubbleSize val="0"/>
        </c:dLbls>
        <c:smooth val="0"/>
        <c:axId val="775423392"/>
        <c:axId val="775417160"/>
      </c:lineChart>
      <c:catAx>
        <c:axId val="77542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75417160"/>
        <c:crosses val="autoZero"/>
        <c:auto val="1"/>
        <c:lblAlgn val="ctr"/>
        <c:lblOffset val="100"/>
        <c:noMultiLvlLbl val="0"/>
      </c:catAx>
      <c:valAx>
        <c:axId val="775417160"/>
        <c:scaling>
          <c:orientation val="minMax"/>
          <c:max val="0.1400000000000000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75423392"/>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[SUHF_Sammanställning_2021_Hanna 211119.xlsm]lärosätesstorlek!Pivottabell1</c:name>
    <c:fmtId val="6"/>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s>
    <c:plotArea>
      <c:layout/>
      <c:barChart>
        <c:barDir val="col"/>
        <c:grouping val="clustered"/>
        <c:varyColors val="0"/>
        <c:ser>
          <c:idx val="0"/>
          <c:order val="0"/>
          <c:tx>
            <c:strRef>
              <c:f>lärosätesstorlek!$B$3:$B$4</c:f>
              <c:strCache>
                <c:ptCount val="1"/>
                <c:pt idx="0">
                  <c:v>2021</c:v>
                </c:pt>
              </c:strCache>
            </c:strRef>
          </c:tx>
          <c:spPr>
            <a:solidFill>
              <a:schemeClr val="accent1"/>
            </a:solidFill>
            <a:ln>
              <a:noFill/>
            </a:ln>
            <a:effectLst/>
          </c:spPr>
          <c:invertIfNegative val="0"/>
          <c:cat>
            <c:strRef>
              <c:f>lärosätesstorlek!$A$5:$A$39</c:f>
              <c:strCache>
                <c:ptCount val="34"/>
                <c:pt idx="0">
                  <c:v>LU</c:v>
                </c:pt>
                <c:pt idx="1">
                  <c:v>UU</c:v>
                </c:pt>
                <c:pt idx="2">
                  <c:v>KI</c:v>
                </c:pt>
                <c:pt idx="3">
                  <c:v>GU</c:v>
                </c:pt>
                <c:pt idx="4">
                  <c:v>SU</c:v>
                </c:pt>
                <c:pt idx="5">
                  <c:v>KTH</c:v>
                </c:pt>
                <c:pt idx="6">
                  <c:v>UMU</c:v>
                </c:pt>
                <c:pt idx="7">
                  <c:v>LIU</c:v>
                </c:pt>
                <c:pt idx="8">
                  <c:v>CTH</c:v>
                </c:pt>
                <c:pt idx="9">
                  <c:v>SLU</c:v>
                </c:pt>
                <c:pt idx="10">
                  <c:v>LNU</c:v>
                </c:pt>
                <c:pt idx="11">
                  <c:v>LTU</c:v>
                </c:pt>
                <c:pt idx="12">
                  <c:v>MAU</c:v>
                </c:pt>
                <c:pt idx="13">
                  <c:v>ORU</c:v>
                </c:pt>
                <c:pt idx="14">
                  <c:v>KAU</c:v>
                </c:pt>
                <c:pt idx="15">
                  <c:v>MDH</c:v>
                </c:pt>
                <c:pt idx="16">
                  <c:v>HJ</c:v>
                </c:pt>
                <c:pt idx="17">
                  <c:v>MIU</c:v>
                </c:pt>
                <c:pt idx="18">
                  <c:v>SH</c:v>
                </c:pt>
                <c:pt idx="19">
                  <c:v>HB</c:v>
                </c:pt>
                <c:pt idx="20">
                  <c:v>HDA</c:v>
                </c:pt>
                <c:pt idx="21">
                  <c:v>HIG</c:v>
                </c:pt>
                <c:pt idx="22">
                  <c:v>HV</c:v>
                </c:pt>
                <c:pt idx="23">
                  <c:v>HH</c:v>
                </c:pt>
                <c:pt idx="24">
                  <c:v>FHS</c:v>
                </c:pt>
                <c:pt idx="25">
                  <c:v>HKR</c:v>
                </c:pt>
                <c:pt idx="26">
                  <c:v>HHS</c:v>
                </c:pt>
                <c:pt idx="27">
                  <c:v>HS</c:v>
                </c:pt>
                <c:pt idx="28">
                  <c:v>BTH</c:v>
                </c:pt>
                <c:pt idx="29">
                  <c:v>SKH</c:v>
                </c:pt>
                <c:pt idx="30">
                  <c:v>KF</c:v>
                </c:pt>
                <c:pt idx="31">
                  <c:v>KMH</c:v>
                </c:pt>
                <c:pt idx="32">
                  <c:v>GIH</c:v>
                </c:pt>
                <c:pt idx="33">
                  <c:v>KKH</c:v>
                </c:pt>
              </c:strCache>
            </c:strRef>
          </c:cat>
          <c:val>
            <c:numRef>
              <c:f>lärosätesstorlek!$B$5:$B$39</c:f>
              <c:numCache>
                <c:formatCode>#,##0</c:formatCode>
                <c:ptCount val="34"/>
                <c:pt idx="0">
                  <c:v>9027392</c:v>
                </c:pt>
                <c:pt idx="1">
                  <c:v>7461126</c:v>
                </c:pt>
                <c:pt idx="2">
                  <c:v>7299105.5</c:v>
                </c:pt>
                <c:pt idx="3">
                  <c:v>6908633.81061</c:v>
                </c:pt>
                <c:pt idx="4">
                  <c:v>5557288</c:v>
                </c:pt>
                <c:pt idx="5">
                  <c:v>5063126</c:v>
                </c:pt>
                <c:pt idx="6">
                  <c:v>4540817</c:v>
                </c:pt>
                <c:pt idx="7">
                  <c:v>4149503</c:v>
                </c:pt>
                <c:pt idx="8">
                  <c:v>4079799</c:v>
                </c:pt>
                <c:pt idx="9">
                  <c:v>3281848</c:v>
                </c:pt>
                <c:pt idx="10">
                  <c:v>2006262</c:v>
                </c:pt>
                <c:pt idx="11">
                  <c:v>1738000</c:v>
                </c:pt>
                <c:pt idx="12">
                  <c:v>1714663</c:v>
                </c:pt>
                <c:pt idx="13">
                  <c:v>1609153</c:v>
                </c:pt>
                <c:pt idx="14">
                  <c:v>1202219</c:v>
                </c:pt>
                <c:pt idx="15">
                  <c:v>1068508</c:v>
                </c:pt>
                <c:pt idx="16">
                  <c:v>1059715</c:v>
                </c:pt>
                <c:pt idx="17">
                  <c:v>1031411</c:v>
                </c:pt>
                <c:pt idx="18">
                  <c:v>990816</c:v>
                </c:pt>
                <c:pt idx="19">
                  <c:v>799357</c:v>
                </c:pt>
                <c:pt idx="20">
                  <c:v>752814</c:v>
                </c:pt>
                <c:pt idx="21">
                  <c:v>723430</c:v>
                </c:pt>
                <c:pt idx="22">
                  <c:v>635981</c:v>
                </c:pt>
                <c:pt idx="23">
                  <c:v>622510</c:v>
                </c:pt>
                <c:pt idx="24">
                  <c:v>590241</c:v>
                </c:pt>
                <c:pt idx="25">
                  <c:v>568202</c:v>
                </c:pt>
                <c:pt idx="26">
                  <c:v>519634</c:v>
                </c:pt>
                <c:pt idx="27">
                  <c:v>512352</c:v>
                </c:pt>
                <c:pt idx="28">
                  <c:v>484428</c:v>
                </c:pt>
                <c:pt idx="29">
                  <c:v>268070</c:v>
                </c:pt>
                <c:pt idx="30">
                  <c:v>206669</c:v>
                </c:pt>
                <c:pt idx="31">
                  <c:v>203639</c:v>
                </c:pt>
                <c:pt idx="32">
                  <c:v>181734</c:v>
                </c:pt>
                <c:pt idx="33">
                  <c:v>89549</c:v>
                </c:pt>
              </c:numCache>
            </c:numRef>
          </c:val>
          <c:extLst>
            <c:ext xmlns:c16="http://schemas.microsoft.com/office/drawing/2014/chart" uri="{C3380CC4-5D6E-409C-BE32-E72D297353CC}">
              <c16:uniqueId val="{00000000-4FD5-4855-A795-D2ABE785E8CD}"/>
            </c:ext>
          </c:extLst>
        </c:ser>
        <c:dLbls>
          <c:showLegendKey val="0"/>
          <c:showVal val="0"/>
          <c:showCatName val="0"/>
          <c:showSerName val="0"/>
          <c:showPercent val="0"/>
          <c:showBubbleSize val="0"/>
        </c:dLbls>
        <c:gapWidth val="219"/>
        <c:overlap val="-27"/>
        <c:axId val="442752544"/>
        <c:axId val="442752216"/>
      </c:barChart>
      <c:catAx>
        <c:axId val="44275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42752216"/>
        <c:crosses val="autoZero"/>
        <c:auto val="1"/>
        <c:lblAlgn val="ctr"/>
        <c:lblOffset val="100"/>
        <c:noMultiLvlLbl val="0"/>
      </c:catAx>
      <c:valAx>
        <c:axId val="442752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42752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9845704526237"/>
          <c:y val="0.13220518791025096"/>
          <c:w val="0.73739864591316595"/>
          <c:h val="0.66568725122360284"/>
        </c:manualLayout>
      </c:layout>
      <c:lineChart>
        <c:grouping val="standard"/>
        <c:varyColors val="0"/>
        <c:ser>
          <c:idx val="3"/>
          <c:order val="0"/>
          <c:tx>
            <c:strRef>
              <c:f>'funktion 11-17'!$E$122</c:f>
              <c:strCache>
                <c:ptCount val="1"/>
                <c:pt idx="0">
                  <c:v>infrastruktur och service</c:v>
                </c:pt>
              </c:strCache>
            </c:strRef>
          </c:tx>
          <c:marker>
            <c:symbol val="none"/>
          </c:marker>
          <c:cat>
            <c:numRef>
              <c:f>'funktion 11-17'!$A$123:$A$133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11-17'!$E$123:$E$133</c:f>
              <c:numCache>
                <c:formatCode>#,##0</c:formatCode>
                <c:ptCount val="11"/>
                <c:pt idx="0">
                  <c:v>1976070.703840493</c:v>
                </c:pt>
                <c:pt idx="1">
                  <c:v>2140790.3755300366</c:v>
                </c:pt>
                <c:pt idx="2">
                  <c:v>2222690.5590703092</c:v>
                </c:pt>
                <c:pt idx="3">
                  <c:v>2357167.7190758805</c:v>
                </c:pt>
                <c:pt idx="4">
                  <c:v>2579451.4344861405</c:v>
                </c:pt>
                <c:pt idx="5">
                  <c:v>2551056</c:v>
                </c:pt>
                <c:pt idx="6">
                  <c:v>2543368.6826868216</c:v>
                </c:pt>
                <c:pt idx="7">
                  <c:v>2562649.3049092665</c:v>
                </c:pt>
                <c:pt idx="8">
                  <c:v>2654531.3320945068</c:v>
                </c:pt>
                <c:pt idx="9">
                  <c:v>2768565.1075795204</c:v>
                </c:pt>
                <c:pt idx="10">
                  <c:v>2842568.0496844598</c:v>
                </c:pt>
              </c:numCache>
            </c:numRef>
          </c:val>
          <c:smooth val="0"/>
          <c:extLst>
            <c:ext xmlns:c16="http://schemas.microsoft.com/office/drawing/2014/chart" uri="{C3380CC4-5D6E-409C-BE32-E72D297353CC}">
              <c16:uniqueId val="{00000000-526A-4F68-AC05-5BF951E0EBF2}"/>
            </c:ext>
          </c:extLst>
        </c:ser>
        <c:ser>
          <c:idx val="2"/>
          <c:order val="1"/>
          <c:tx>
            <c:strRef>
              <c:f>'funktion 11-17'!$D$122</c:f>
              <c:strCache>
                <c:ptCount val="1"/>
                <c:pt idx="0">
                  <c:v>ekonomi- och personaladmin</c:v>
                </c:pt>
              </c:strCache>
            </c:strRef>
          </c:tx>
          <c:marker>
            <c:symbol val="none"/>
          </c:marker>
          <c:cat>
            <c:numRef>
              <c:f>'funktion 11-17'!$A$123:$A$133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11-17'!$D$123:$D$133</c:f>
              <c:numCache>
                <c:formatCode>#,##0</c:formatCode>
                <c:ptCount val="11"/>
                <c:pt idx="0">
                  <c:v>1353750.5535134668</c:v>
                </c:pt>
                <c:pt idx="1">
                  <c:v>1432589.9104967851</c:v>
                </c:pt>
                <c:pt idx="2">
                  <c:v>1445343.8485859784</c:v>
                </c:pt>
                <c:pt idx="3">
                  <c:v>1505086.257003329</c:v>
                </c:pt>
                <c:pt idx="4">
                  <c:v>1589509.1841422692</c:v>
                </c:pt>
                <c:pt idx="5">
                  <c:v>1627434</c:v>
                </c:pt>
                <c:pt idx="6">
                  <c:v>1710821.7355253205</c:v>
                </c:pt>
                <c:pt idx="7">
                  <c:v>1706527.4715726427</c:v>
                </c:pt>
                <c:pt idx="8">
                  <c:v>1837815.8953267334</c:v>
                </c:pt>
                <c:pt idx="9">
                  <c:v>1940719.3015739601</c:v>
                </c:pt>
                <c:pt idx="10">
                  <c:v>2024234.1025246601</c:v>
                </c:pt>
              </c:numCache>
            </c:numRef>
          </c:val>
          <c:smooth val="0"/>
          <c:extLst>
            <c:ext xmlns:c16="http://schemas.microsoft.com/office/drawing/2014/chart" uri="{C3380CC4-5D6E-409C-BE32-E72D297353CC}">
              <c16:uniqueId val="{00000001-526A-4F68-AC05-5BF951E0EBF2}"/>
            </c:ext>
          </c:extLst>
        </c:ser>
        <c:ser>
          <c:idx val="1"/>
          <c:order val="2"/>
          <c:tx>
            <c:strRef>
              <c:f>'funktion 11-17'!$C$122</c:f>
              <c:strCache>
                <c:ptCount val="1"/>
                <c:pt idx="0">
                  <c:v>utbildnings- resp forskningsadmin</c:v>
                </c:pt>
              </c:strCache>
            </c:strRef>
          </c:tx>
          <c:marker>
            <c:symbol val="none"/>
          </c:marker>
          <c:cat>
            <c:numRef>
              <c:f>'funktion 11-17'!$A$123:$A$133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11-17'!$C$123:$C$133</c:f>
              <c:numCache>
                <c:formatCode>#,##0</c:formatCode>
                <c:ptCount val="11"/>
                <c:pt idx="0">
                  <c:v>1020070.59878646</c:v>
                </c:pt>
                <c:pt idx="1">
                  <c:v>1056592.7120797059</c:v>
                </c:pt>
                <c:pt idx="2">
                  <c:v>1107744.9184441573</c:v>
                </c:pt>
                <c:pt idx="3">
                  <c:v>1114794.035677535</c:v>
                </c:pt>
                <c:pt idx="4">
                  <c:v>1205204.6824192856</c:v>
                </c:pt>
                <c:pt idx="5">
                  <c:v>1216187</c:v>
                </c:pt>
                <c:pt idx="6">
                  <c:v>1253504.9260624407</c:v>
                </c:pt>
                <c:pt idx="7">
                  <c:v>1328705.5781119773</c:v>
                </c:pt>
                <c:pt idx="8">
                  <c:v>1384939.6672828228</c:v>
                </c:pt>
                <c:pt idx="9">
                  <c:v>1460660.3249370856</c:v>
                </c:pt>
                <c:pt idx="10">
                  <c:v>1588704.5670478889</c:v>
                </c:pt>
              </c:numCache>
            </c:numRef>
          </c:val>
          <c:smooth val="0"/>
          <c:extLst>
            <c:ext xmlns:c16="http://schemas.microsoft.com/office/drawing/2014/chart" uri="{C3380CC4-5D6E-409C-BE32-E72D297353CC}">
              <c16:uniqueId val="{00000002-526A-4F68-AC05-5BF951E0EBF2}"/>
            </c:ext>
          </c:extLst>
        </c:ser>
        <c:ser>
          <c:idx val="0"/>
          <c:order val="3"/>
          <c:tx>
            <c:strRef>
              <c:f>'funktion 11-17'!$B$122</c:f>
              <c:strCache>
                <c:ptCount val="1"/>
                <c:pt idx="0">
                  <c:v>ledning</c:v>
                </c:pt>
              </c:strCache>
            </c:strRef>
          </c:tx>
          <c:marker>
            <c:symbol val="none"/>
          </c:marker>
          <c:cat>
            <c:numRef>
              <c:f>'funktion 11-17'!$A$123:$A$133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11-17'!$B$123:$B$133</c:f>
              <c:numCache>
                <c:formatCode>#,##0</c:formatCode>
                <c:ptCount val="11"/>
                <c:pt idx="0">
                  <c:v>873928.89979960467</c:v>
                </c:pt>
                <c:pt idx="1">
                  <c:v>956188.62451968505</c:v>
                </c:pt>
                <c:pt idx="2">
                  <c:v>951891.61981594632</c:v>
                </c:pt>
                <c:pt idx="3">
                  <c:v>1027412.8086539441</c:v>
                </c:pt>
                <c:pt idx="4">
                  <c:v>1098339.907443916</c:v>
                </c:pt>
                <c:pt idx="5">
                  <c:v>1169297</c:v>
                </c:pt>
                <c:pt idx="6">
                  <c:v>1190415.9545214775</c:v>
                </c:pt>
                <c:pt idx="7">
                  <c:v>1214987.4763781433</c:v>
                </c:pt>
                <c:pt idx="8">
                  <c:v>1348235.3134989687</c:v>
                </c:pt>
                <c:pt idx="9">
                  <c:v>1449202.4592294034</c:v>
                </c:pt>
                <c:pt idx="10">
                  <c:v>1485196.6306046022</c:v>
                </c:pt>
              </c:numCache>
            </c:numRef>
          </c:val>
          <c:smooth val="0"/>
          <c:extLst>
            <c:ext xmlns:c16="http://schemas.microsoft.com/office/drawing/2014/chart" uri="{C3380CC4-5D6E-409C-BE32-E72D297353CC}">
              <c16:uniqueId val="{00000003-526A-4F68-AC05-5BF951E0EBF2}"/>
            </c:ext>
          </c:extLst>
        </c:ser>
        <c:ser>
          <c:idx val="4"/>
          <c:order val="4"/>
          <c:tx>
            <c:strRef>
              <c:f>'funktion 11-17'!$F$122</c:f>
              <c:strCache>
                <c:ptCount val="1"/>
                <c:pt idx="0">
                  <c:v>bibliotek</c:v>
                </c:pt>
              </c:strCache>
            </c:strRef>
          </c:tx>
          <c:marker>
            <c:symbol val="none"/>
          </c:marker>
          <c:cat>
            <c:numRef>
              <c:f>'funktion 11-17'!$A$123:$A$133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11-17'!$F$123:$F$133</c:f>
              <c:numCache>
                <c:formatCode>#,##0</c:formatCode>
                <c:ptCount val="11"/>
                <c:pt idx="0">
                  <c:v>846039.29464991693</c:v>
                </c:pt>
                <c:pt idx="1">
                  <c:v>868437.51312585548</c:v>
                </c:pt>
                <c:pt idx="2">
                  <c:v>904480.97489238577</c:v>
                </c:pt>
                <c:pt idx="3">
                  <c:v>930302.41395395715</c:v>
                </c:pt>
                <c:pt idx="4">
                  <c:v>930346.82460837718</c:v>
                </c:pt>
                <c:pt idx="5">
                  <c:v>979515</c:v>
                </c:pt>
                <c:pt idx="6">
                  <c:v>1001358.1522439024</c:v>
                </c:pt>
                <c:pt idx="7">
                  <c:v>999398.16468024557</c:v>
                </c:pt>
                <c:pt idx="8">
                  <c:v>1036504.5094232043</c:v>
                </c:pt>
                <c:pt idx="9">
                  <c:v>1078213.7568491667</c:v>
                </c:pt>
                <c:pt idx="10">
                  <c:v>1137702.136731389</c:v>
                </c:pt>
              </c:numCache>
            </c:numRef>
          </c:val>
          <c:smooth val="0"/>
          <c:extLst>
            <c:ext xmlns:c16="http://schemas.microsoft.com/office/drawing/2014/chart" uri="{C3380CC4-5D6E-409C-BE32-E72D297353CC}">
              <c16:uniqueId val="{00000004-526A-4F68-AC05-5BF951E0EBF2}"/>
            </c:ext>
          </c:extLst>
        </c:ser>
        <c:ser>
          <c:idx val="5"/>
          <c:order val="5"/>
          <c:tx>
            <c:strRef>
              <c:f>'funktion 11-17'!$G$122</c:f>
              <c:strCache>
                <c:ptCount val="1"/>
                <c:pt idx="0">
                  <c:v>nivåspecifikt</c:v>
                </c:pt>
              </c:strCache>
            </c:strRef>
          </c:tx>
          <c:marker>
            <c:symbol val="none"/>
          </c:marker>
          <c:cat>
            <c:numRef>
              <c:f>'funktion 11-17'!$A$123:$A$133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11-17'!$G$123:$G$133</c:f>
              <c:numCache>
                <c:formatCode>#,##0</c:formatCode>
                <c:ptCount val="11"/>
                <c:pt idx="0">
                  <c:v>201154.22700000001</c:v>
                </c:pt>
                <c:pt idx="1">
                  <c:v>252851.37165539493</c:v>
                </c:pt>
                <c:pt idx="2">
                  <c:v>252028.58</c:v>
                </c:pt>
                <c:pt idx="3">
                  <c:v>242592.51983409023</c:v>
                </c:pt>
                <c:pt idx="4">
                  <c:v>182137.1470442148</c:v>
                </c:pt>
                <c:pt idx="5">
                  <c:v>148294</c:v>
                </c:pt>
                <c:pt idx="6">
                  <c:v>147179.12201810739</c:v>
                </c:pt>
                <c:pt idx="7">
                  <c:v>139811.745</c:v>
                </c:pt>
                <c:pt idx="8">
                  <c:v>83478.794323127397</c:v>
                </c:pt>
                <c:pt idx="9">
                  <c:v>78074.8</c:v>
                </c:pt>
                <c:pt idx="10">
                  <c:v>56904.690533436536</c:v>
                </c:pt>
              </c:numCache>
            </c:numRef>
          </c:val>
          <c:smooth val="0"/>
          <c:extLst>
            <c:ext xmlns:c16="http://schemas.microsoft.com/office/drawing/2014/chart" uri="{C3380CC4-5D6E-409C-BE32-E72D297353CC}">
              <c16:uniqueId val="{00000005-526A-4F68-AC05-5BF951E0EBF2}"/>
            </c:ext>
          </c:extLst>
        </c:ser>
        <c:dLbls>
          <c:showLegendKey val="0"/>
          <c:showVal val="0"/>
          <c:showCatName val="0"/>
          <c:showSerName val="0"/>
          <c:showPercent val="0"/>
          <c:showBubbleSize val="0"/>
        </c:dLbls>
        <c:smooth val="0"/>
        <c:axId val="171505536"/>
        <c:axId val="171507072"/>
      </c:lineChart>
      <c:catAx>
        <c:axId val="171505536"/>
        <c:scaling>
          <c:orientation val="minMax"/>
        </c:scaling>
        <c:delete val="0"/>
        <c:axPos val="b"/>
        <c:numFmt formatCode="General" sourceLinked="1"/>
        <c:majorTickMark val="out"/>
        <c:minorTickMark val="none"/>
        <c:tickLblPos val="nextTo"/>
        <c:crossAx val="171507072"/>
        <c:crosses val="autoZero"/>
        <c:auto val="1"/>
        <c:lblAlgn val="ctr"/>
        <c:lblOffset val="100"/>
        <c:noMultiLvlLbl val="0"/>
      </c:catAx>
      <c:valAx>
        <c:axId val="171507072"/>
        <c:scaling>
          <c:orientation val="minMax"/>
          <c:max val="4500000"/>
        </c:scaling>
        <c:delete val="0"/>
        <c:axPos val="l"/>
        <c:majorGridlines/>
        <c:title>
          <c:tx>
            <c:rich>
              <a:bodyPr rot="-5400000" vert="horz"/>
              <a:lstStyle/>
              <a:p>
                <a:pPr>
                  <a:defRPr/>
                </a:pPr>
                <a:r>
                  <a:rPr lang="en-US" dirty="0" err="1"/>
                  <a:t>Kostnader</a:t>
                </a:r>
                <a:r>
                  <a:rPr lang="en-US" dirty="0"/>
                  <a:t> </a:t>
                </a:r>
                <a:r>
                  <a:rPr lang="en-US" dirty="0" err="1"/>
                  <a:t>mnkr</a:t>
                </a:r>
                <a:endParaRPr lang="en-US" dirty="0"/>
              </a:p>
            </c:rich>
          </c:tx>
          <c:layout>
            <c:manualLayout>
              <c:xMode val="edge"/>
              <c:yMode val="edge"/>
              <c:x val="4.0846920963584082E-2"/>
              <c:y val="0.12489615920107702"/>
            </c:manualLayout>
          </c:layout>
          <c:overlay val="0"/>
        </c:title>
        <c:numFmt formatCode="#,##0," sourceLinked="0"/>
        <c:majorTickMark val="out"/>
        <c:minorTickMark val="none"/>
        <c:tickLblPos val="nextTo"/>
        <c:crossAx val="171505536"/>
        <c:crosses val="autoZero"/>
        <c:crossBetween val="between"/>
      </c:valAx>
    </c:plotArea>
    <c:legend>
      <c:legendPos val="r"/>
      <c:layout>
        <c:manualLayout>
          <c:xMode val="edge"/>
          <c:yMode val="edge"/>
          <c:x val="0.21016308922360794"/>
          <c:y val="0.86791760967189036"/>
          <c:w val="0.54354730359526904"/>
          <c:h val="0.13208239032810967"/>
        </c:manualLayout>
      </c:layout>
      <c:overlay val="0"/>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'funktion rel total kostn'!$A$54</c:f>
              <c:strCache>
                <c:ptCount val="1"/>
                <c:pt idx="0">
                  <c:v>ledning</c:v>
                </c:pt>
              </c:strCache>
            </c:strRef>
          </c:tx>
          <c:spPr>
            <a:ln w="28575" cap="rnd">
              <a:solidFill>
                <a:schemeClr val="accent1"/>
              </a:solidFill>
              <a:round/>
            </a:ln>
            <a:effectLst/>
          </c:spPr>
          <c:marker>
            <c:symbol val="none"/>
          </c:marker>
          <c:cat>
            <c:numRef>
              <c:f>'funktion rel total kostn'!$B$53:$L$53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rel total kostn'!$B$54:$L$54</c:f>
              <c:numCache>
                <c:formatCode>0.0%</c:formatCode>
                <c:ptCount val="11"/>
                <c:pt idx="0">
                  <c:v>2.8174520758742688E-2</c:v>
                </c:pt>
                <c:pt idx="1">
                  <c:v>2.9181858596425171E-2</c:v>
                </c:pt>
                <c:pt idx="2">
                  <c:v>2.7554576628697258E-2</c:v>
                </c:pt>
                <c:pt idx="3">
                  <c:v>2.8410104102317368E-2</c:v>
                </c:pt>
                <c:pt idx="4">
                  <c:v>2.9098627262431204E-2</c:v>
                </c:pt>
                <c:pt idx="5">
                  <c:v>2.9831810966505955E-2</c:v>
                </c:pt>
                <c:pt idx="6">
                  <c:v>2.964673604853716E-2</c:v>
                </c:pt>
                <c:pt idx="7">
                  <c:v>2.9750307725820581E-2</c:v>
                </c:pt>
                <c:pt idx="8">
                  <c:v>3.162765870591118E-2</c:v>
                </c:pt>
                <c:pt idx="9">
                  <c:v>3.240105974682593E-2</c:v>
                </c:pt>
                <c:pt idx="10">
                  <c:v>3.2985785271576022E-2</c:v>
                </c:pt>
              </c:numCache>
            </c:numRef>
          </c:val>
          <c:smooth val="0"/>
          <c:extLst>
            <c:ext xmlns:c16="http://schemas.microsoft.com/office/drawing/2014/chart" uri="{C3380CC4-5D6E-409C-BE32-E72D297353CC}">
              <c16:uniqueId val="{00000000-1D31-424A-AC6E-7353DC8E6582}"/>
            </c:ext>
          </c:extLst>
        </c:ser>
        <c:ser>
          <c:idx val="1"/>
          <c:order val="1"/>
          <c:tx>
            <c:strRef>
              <c:f>'funktion rel total kostn'!$A$55</c:f>
              <c:strCache>
                <c:ptCount val="1"/>
                <c:pt idx="0">
                  <c:v>utbildnings- resp forskningsadmin</c:v>
                </c:pt>
              </c:strCache>
            </c:strRef>
          </c:tx>
          <c:spPr>
            <a:ln w="28575" cap="rnd">
              <a:solidFill>
                <a:schemeClr val="accent2"/>
              </a:solidFill>
              <a:round/>
            </a:ln>
            <a:effectLst/>
          </c:spPr>
          <c:marker>
            <c:symbol val="none"/>
          </c:marker>
          <c:cat>
            <c:numRef>
              <c:f>'funktion rel total kostn'!$B$53:$L$53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rel total kostn'!$B$55:$L$55</c:f>
              <c:numCache>
                <c:formatCode>0.0%</c:formatCode>
                <c:ptCount val="11"/>
                <c:pt idx="0">
                  <c:v>3.2885970778037427E-2</c:v>
                </c:pt>
                <c:pt idx="1">
                  <c:v>3.2246084430686078E-2</c:v>
                </c:pt>
                <c:pt idx="2">
                  <c:v>3.2066089883448508E-2</c:v>
                </c:pt>
                <c:pt idx="3">
                  <c:v>3.0826377031190899E-2</c:v>
                </c:pt>
                <c:pt idx="4">
                  <c:v>3.1929825722413097E-2</c:v>
                </c:pt>
                <c:pt idx="5">
                  <c:v>3.1028096953915028E-2</c:v>
                </c:pt>
                <c:pt idx="6">
                  <c:v>3.1217936501407823E-2</c:v>
                </c:pt>
                <c:pt idx="7">
                  <c:v>3.2534820806286925E-2</c:v>
                </c:pt>
                <c:pt idx="8">
                  <c:v>3.2488689983518081E-2</c:v>
                </c:pt>
                <c:pt idx="9">
                  <c:v>3.2657233057188047E-2</c:v>
                </c:pt>
                <c:pt idx="10">
                  <c:v>3.5284666439945149E-2</c:v>
                </c:pt>
              </c:numCache>
            </c:numRef>
          </c:val>
          <c:smooth val="0"/>
          <c:extLst>
            <c:ext xmlns:c16="http://schemas.microsoft.com/office/drawing/2014/chart" uri="{C3380CC4-5D6E-409C-BE32-E72D297353CC}">
              <c16:uniqueId val="{00000001-1D31-424A-AC6E-7353DC8E6582}"/>
            </c:ext>
          </c:extLst>
        </c:ser>
        <c:ser>
          <c:idx val="2"/>
          <c:order val="2"/>
          <c:tx>
            <c:strRef>
              <c:f>'funktion rel total kostn'!$A$56</c:f>
              <c:strCache>
                <c:ptCount val="1"/>
                <c:pt idx="0">
                  <c:v>ekonomi- och personaladmin</c:v>
                </c:pt>
              </c:strCache>
            </c:strRef>
          </c:tx>
          <c:spPr>
            <a:ln w="28575" cap="rnd">
              <a:solidFill>
                <a:schemeClr val="accent3"/>
              </a:solidFill>
              <a:round/>
            </a:ln>
            <a:effectLst/>
          </c:spPr>
          <c:marker>
            <c:symbol val="none"/>
          </c:marker>
          <c:cat>
            <c:numRef>
              <c:f>'funktion rel total kostn'!$B$53:$L$53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rel total kostn'!$B$56:$L$56</c:f>
              <c:numCache>
                <c:formatCode>0.0%</c:formatCode>
                <c:ptCount val="11"/>
                <c:pt idx="0">
                  <c:v>4.3643450949923404E-2</c:v>
                </c:pt>
                <c:pt idx="1">
                  <c:v>4.3721118535354341E-2</c:v>
                </c:pt>
                <c:pt idx="2">
                  <c:v>4.1838626374690747E-2</c:v>
                </c:pt>
                <c:pt idx="3">
                  <c:v>4.1618769869584328E-2</c:v>
                </c:pt>
                <c:pt idx="4">
                  <c:v>4.2111312687533195E-2</c:v>
                </c:pt>
                <c:pt idx="5">
                  <c:v>4.1520078686992833E-2</c:v>
                </c:pt>
                <c:pt idx="6">
                  <c:v>4.2607191399419646E-2</c:v>
                </c:pt>
                <c:pt idx="7">
                  <c:v>4.1786206367489732E-2</c:v>
                </c:pt>
                <c:pt idx="8">
                  <c:v>4.3112514054273784E-2</c:v>
                </c:pt>
                <c:pt idx="9">
                  <c:v>4.3390322478166786E-2</c:v>
                </c:pt>
                <c:pt idx="10">
                  <c:v>4.4957650771196775E-2</c:v>
                </c:pt>
              </c:numCache>
            </c:numRef>
          </c:val>
          <c:smooth val="0"/>
          <c:extLst>
            <c:ext xmlns:c16="http://schemas.microsoft.com/office/drawing/2014/chart" uri="{C3380CC4-5D6E-409C-BE32-E72D297353CC}">
              <c16:uniqueId val="{00000002-1D31-424A-AC6E-7353DC8E6582}"/>
            </c:ext>
          </c:extLst>
        </c:ser>
        <c:ser>
          <c:idx val="3"/>
          <c:order val="3"/>
          <c:tx>
            <c:strRef>
              <c:f>'funktion rel total kostn'!$A$57</c:f>
              <c:strCache>
                <c:ptCount val="1"/>
                <c:pt idx="0">
                  <c:v>infrastruktur och service</c:v>
                </c:pt>
              </c:strCache>
            </c:strRef>
          </c:tx>
          <c:spPr>
            <a:ln w="28575" cap="rnd">
              <a:solidFill>
                <a:schemeClr val="accent4"/>
              </a:solidFill>
              <a:round/>
            </a:ln>
            <a:effectLst/>
          </c:spPr>
          <c:marker>
            <c:symbol val="none"/>
          </c:marker>
          <c:cat>
            <c:numRef>
              <c:f>'funktion rel total kostn'!$B$53:$L$53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rel total kostn'!$B$57:$L$57</c:f>
              <c:numCache>
                <c:formatCode>0.0%</c:formatCode>
                <c:ptCount val="11"/>
                <c:pt idx="0">
                  <c:v>6.3706378263567787E-2</c:v>
                </c:pt>
                <c:pt idx="1">
                  <c:v>6.5334642581307306E-2</c:v>
                </c:pt>
                <c:pt idx="2">
                  <c:v>6.4340620357207168E-2</c:v>
                </c:pt>
                <c:pt idx="3">
                  <c:v>6.5180597050667963E-2</c:v>
                </c:pt>
                <c:pt idx="4">
                  <c:v>6.8338130413865855E-2</c:v>
                </c:pt>
                <c:pt idx="5">
                  <c:v>6.5084080739941028E-2</c:v>
                </c:pt>
                <c:pt idx="6">
                  <c:v>6.3341372167716056E-2</c:v>
                </c:pt>
                <c:pt idx="7">
                  <c:v>6.2749293220437014E-2</c:v>
                </c:pt>
                <c:pt idx="8">
                  <c:v>6.2271481954991124E-2</c:v>
                </c:pt>
                <c:pt idx="9">
                  <c:v>6.1899179712516426E-2</c:v>
                </c:pt>
                <c:pt idx="10">
                  <c:v>6.3132609766670511E-2</c:v>
                </c:pt>
              </c:numCache>
            </c:numRef>
          </c:val>
          <c:smooth val="0"/>
          <c:extLst>
            <c:ext xmlns:c16="http://schemas.microsoft.com/office/drawing/2014/chart" uri="{C3380CC4-5D6E-409C-BE32-E72D297353CC}">
              <c16:uniqueId val="{00000003-1D31-424A-AC6E-7353DC8E6582}"/>
            </c:ext>
          </c:extLst>
        </c:ser>
        <c:ser>
          <c:idx val="4"/>
          <c:order val="4"/>
          <c:tx>
            <c:strRef>
              <c:f>'funktion rel total kostn'!$A$58</c:f>
              <c:strCache>
                <c:ptCount val="1"/>
                <c:pt idx="0">
                  <c:v>bibliotek</c:v>
                </c:pt>
              </c:strCache>
            </c:strRef>
          </c:tx>
          <c:spPr>
            <a:ln w="28575" cap="rnd">
              <a:solidFill>
                <a:schemeClr val="accent5"/>
              </a:solidFill>
              <a:round/>
            </a:ln>
            <a:effectLst/>
          </c:spPr>
          <c:marker>
            <c:symbol val="none"/>
          </c:marker>
          <c:cat>
            <c:numRef>
              <c:f>'funktion rel total kostn'!$B$53:$L$53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rel total kostn'!$B$58:$L$58</c:f>
              <c:numCache>
                <c:formatCode>0.0%</c:formatCode>
                <c:ptCount val="11"/>
                <c:pt idx="0">
                  <c:v>2.7275390109300614E-2</c:v>
                </c:pt>
                <c:pt idx="1">
                  <c:v>2.6503788120884633E-2</c:v>
                </c:pt>
                <c:pt idx="2">
                  <c:v>2.618217222743275E-2</c:v>
                </c:pt>
                <c:pt idx="3">
                  <c:v>2.5724799422829941E-2</c:v>
                </c:pt>
                <c:pt idx="4">
                  <c:v>2.4647939395253178E-2</c:v>
                </c:pt>
                <c:pt idx="5">
                  <c:v>2.4989978011452252E-2</c:v>
                </c:pt>
                <c:pt idx="6">
                  <c:v>2.493834253217769E-2</c:v>
                </c:pt>
                <c:pt idx="7">
                  <c:v>2.4471365769538136E-2</c:v>
                </c:pt>
                <c:pt idx="8">
                  <c:v>2.43149030016859E-2</c:v>
                </c:pt>
                <c:pt idx="9">
                  <c:v>2.4106547800157557E-2</c:v>
                </c:pt>
                <c:pt idx="10">
                  <c:v>2.5268033613810255E-2</c:v>
                </c:pt>
              </c:numCache>
            </c:numRef>
          </c:val>
          <c:smooth val="0"/>
          <c:extLst>
            <c:ext xmlns:c16="http://schemas.microsoft.com/office/drawing/2014/chart" uri="{C3380CC4-5D6E-409C-BE32-E72D297353CC}">
              <c16:uniqueId val="{00000004-1D31-424A-AC6E-7353DC8E6582}"/>
            </c:ext>
          </c:extLst>
        </c:ser>
        <c:ser>
          <c:idx val="5"/>
          <c:order val="5"/>
          <c:tx>
            <c:strRef>
              <c:f>'funktion rel total kostn'!$A$59</c:f>
              <c:strCache>
                <c:ptCount val="1"/>
                <c:pt idx="0">
                  <c:v>nivåspecifikt</c:v>
                </c:pt>
              </c:strCache>
            </c:strRef>
          </c:tx>
          <c:spPr>
            <a:ln w="28575" cap="rnd">
              <a:solidFill>
                <a:schemeClr val="accent6"/>
              </a:solidFill>
              <a:round/>
            </a:ln>
            <a:effectLst/>
          </c:spPr>
          <c:marker>
            <c:symbol val="none"/>
          </c:marker>
          <c:cat>
            <c:numRef>
              <c:f>'funktion rel total kostn'!$B$53:$L$53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'funktion rel total kostn'!$B$59:$L$59</c:f>
              <c:numCache>
                <c:formatCode>0.0%</c:formatCode>
                <c:ptCount val="11"/>
                <c:pt idx="0">
                  <c:v>6.4849943120314493E-3</c:v>
                </c:pt>
                <c:pt idx="1">
                  <c:v>7.7167546071428691E-3</c:v>
                </c:pt>
                <c:pt idx="2">
                  <c:v>7.2955162916283718E-3</c:v>
                </c:pt>
                <c:pt idx="3">
                  <c:v>6.7081884563611697E-3</c:v>
                </c:pt>
                <c:pt idx="4">
                  <c:v>4.8254105277995268E-3</c:v>
                </c:pt>
                <c:pt idx="5">
                  <c:v>3.7833660528223661E-3</c:v>
                </c:pt>
                <c:pt idx="6">
                  <c:v>3.6654251530762304E-3</c:v>
                </c:pt>
                <c:pt idx="7">
                  <c:v>3.4234447007085072E-3</c:v>
                </c:pt>
                <c:pt idx="8">
                  <c:v>1.9582922874055459E-3</c:v>
                </c:pt>
                <c:pt idx="9">
                  <c:v>1.7455851274684056E-3</c:v>
                </c:pt>
                <c:pt idx="10">
                  <c:v>1.2638366289030054E-3</c:v>
                </c:pt>
              </c:numCache>
            </c:numRef>
          </c:val>
          <c:smooth val="0"/>
          <c:extLst>
            <c:ext xmlns:c16="http://schemas.microsoft.com/office/drawing/2014/chart" uri="{C3380CC4-5D6E-409C-BE32-E72D297353CC}">
              <c16:uniqueId val="{00000005-1D31-424A-AC6E-7353DC8E6582}"/>
            </c:ext>
          </c:extLst>
        </c:ser>
        <c:dLbls>
          <c:showLegendKey val="0"/>
          <c:showVal val="0"/>
          <c:showCatName val="0"/>
          <c:showSerName val="0"/>
          <c:showPercent val="0"/>
          <c:showBubbleSize val="0"/>
        </c:dLbls>
        <c:smooth val="0"/>
        <c:axId val="695263256"/>
        <c:axId val="695267192"/>
      </c:lineChart>
      <c:catAx>
        <c:axId val="69526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695267192"/>
        <c:crosses val="autoZero"/>
        <c:auto val="1"/>
        <c:lblAlgn val="ctr"/>
        <c:lblOffset val="100"/>
        <c:noMultiLvlLbl val="0"/>
      </c:catAx>
      <c:valAx>
        <c:axId val="695267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695263256"/>
        <c:crosses val="autoZero"/>
        <c:crossBetween val="between"/>
      </c:valAx>
      <c:spPr>
        <a:noFill/>
        <a:ln>
          <a:noFill/>
        </a:ln>
        <a:effectLst/>
      </c:spPr>
    </c:plotArea>
    <c:legend>
      <c:legendPos val="b"/>
      <c:layout>
        <c:manualLayout>
          <c:xMode val="edge"/>
          <c:yMode val="edge"/>
          <c:x val="0.11663190350415067"/>
          <c:y val="0.81236885761656852"/>
          <c:w val="0.74208242094964361"/>
          <c:h val="0.169476402531085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Blad1!$A$4:$A$37</c:f>
              <c:strCache>
                <c:ptCount val="34"/>
                <c:pt idx="0">
                  <c:v>BTH</c:v>
                </c:pt>
                <c:pt idx="1">
                  <c:v>CTH</c:v>
                </c:pt>
                <c:pt idx="2">
                  <c:v>FHS</c:v>
                </c:pt>
                <c:pt idx="3">
                  <c:v>GIH</c:v>
                </c:pt>
                <c:pt idx="4">
                  <c:v>GU</c:v>
                </c:pt>
                <c:pt idx="5">
                  <c:v>HB</c:v>
                </c:pt>
                <c:pt idx="6">
                  <c:v>HDA</c:v>
                </c:pt>
                <c:pt idx="7">
                  <c:v>HH</c:v>
                </c:pt>
                <c:pt idx="8">
                  <c:v>HHS</c:v>
                </c:pt>
                <c:pt idx="9">
                  <c:v>HIG</c:v>
                </c:pt>
                <c:pt idx="10">
                  <c:v>HJ</c:v>
                </c:pt>
                <c:pt idx="11">
                  <c:v>HKR</c:v>
                </c:pt>
                <c:pt idx="12">
                  <c:v>HS</c:v>
                </c:pt>
                <c:pt idx="13">
                  <c:v>HV</c:v>
                </c:pt>
                <c:pt idx="14">
                  <c:v>KAU</c:v>
                </c:pt>
                <c:pt idx="15">
                  <c:v>KF</c:v>
                </c:pt>
                <c:pt idx="16">
                  <c:v>KI</c:v>
                </c:pt>
                <c:pt idx="17">
                  <c:v>KKH</c:v>
                </c:pt>
                <c:pt idx="18">
                  <c:v>KMH</c:v>
                </c:pt>
                <c:pt idx="19">
                  <c:v>KTH</c:v>
                </c:pt>
                <c:pt idx="20">
                  <c:v>LIU</c:v>
                </c:pt>
                <c:pt idx="21">
                  <c:v>LNU</c:v>
                </c:pt>
                <c:pt idx="22">
                  <c:v>LTU</c:v>
                </c:pt>
                <c:pt idx="23">
                  <c:v>LU</c:v>
                </c:pt>
                <c:pt idx="24">
                  <c:v>MAU</c:v>
                </c:pt>
                <c:pt idx="25">
                  <c:v>MDH</c:v>
                </c:pt>
                <c:pt idx="26">
                  <c:v>MIU</c:v>
                </c:pt>
                <c:pt idx="27">
                  <c:v>ORU</c:v>
                </c:pt>
                <c:pt idx="28">
                  <c:v>SH</c:v>
                </c:pt>
                <c:pt idx="29">
                  <c:v>SKH</c:v>
                </c:pt>
                <c:pt idx="30">
                  <c:v>SLU</c:v>
                </c:pt>
                <c:pt idx="31">
                  <c:v>SU</c:v>
                </c:pt>
                <c:pt idx="32">
                  <c:v>UMU</c:v>
                </c:pt>
                <c:pt idx="33">
                  <c:v>UU</c:v>
                </c:pt>
              </c:strCache>
            </c:strRef>
          </c:cat>
          <c:val>
            <c:numRef>
              <c:f>Blad1!$B$4:$B$37</c:f>
              <c:numCache>
                <c:formatCode>0.0%</c:formatCode>
                <c:ptCount val="34"/>
                <c:pt idx="0">
                  <c:v>0.57199999999999995</c:v>
                </c:pt>
                <c:pt idx="1">
                  <c:v>0.6</c:v>
                </c:pt>
                <c:pt idx="2">
                  <c:v>0.55200000000000005</c:v>
                </c:pt>
                <c:pt idx="4">
                  <c:v>0.54</c:v>
                </c:pt>
                <c:pt idx="5">
                  <c:v>0.52200000000000002</c:v>
                </c:pt>
                <c:pt idx="6">
                  <c:v>0.54</c:v>
                </c:pt>
                <c:pt idx="7">
                  <c:v>0.55200000000000005</c:v>
                </c:pt>
                <c:pt idx="9">
                  <c:v>0.55000000000000004</c:v>
                </c:pt>
                <c:pt idx="10">
                  <c:v>0.56499999999999995</c:v>
                </c:pt>
                <c:pt idx="11">
                  <c:v>0.55000000000000004</c:v>
                </c:pt>
                <c:pt idx="12">
                  <c:v>0.56699999999999995</c:v>
                </c:pt>
                <c:pt idx="13">
                  <c:v>0.55300000000000005</c:v>
                </c:pt>
                <c:pt idx="14">
                  <c:v>0.55500000000000005</c:v>
                </c:pt>
                <c:pt idx="15">
                  <c:v>0.49</c:v>
                </c:pt>
                <c:pt idx="16">
                  <c:v>0.54100000000000004</c:v>
                </c:pt>
                <c:pt idx="17">
                  <c:v>0.51500000000000001</c:v>
                </c:pt>
                <c:pt idx="18">
                  <c:v>0.55200000000000005</c:v>
                </c:pt>
                <c:pt idx="19">
                  <c:v>0.54500000000000004</c:v>
                </c:pt>
                <c:pt idx="20">
                  <c:v>0.54200000000000004</c:v>
                </c:pt>
                <c:pt idx="21">
                  <c:v>0.55000000000000004</c:v>
                </c:pt>
                <c:pt idx="22">
                  <c:v>0.53</c:v>
                </c:pt>
                <c:pt idx="23">
                  <c:v>0.53500000000000003</c:v>
                </c:pt>
                <c:pt idx="24">
                  <c:v>0.53300000000000003</c:v>
                </c:pt>
                <c:pt idx="25">
                  <c:v>0.56000000000000005</c:v>
                </c:pt>
                <c:pt idx="26">
                  <c:v>0.54159999999999997</c:v>
                </c:pt>
                <c:pt idx="27">
                  <c:v>0.53</c:v>
                </c:pt>
                <c:pt idx="28">
                  <c:v>0.55300000000000005</c:v>
                </c:pt>
                <c:pt idx="29">
                  <c:v>0.5</c:v>
                </c:pt>
                <c:pt idx="30">
                  <c:v>0.52500000000000002</c:v>
                </c:pt>
                <c:pt idx="31">
                  <c:v>0.54</c:v>
                </c:pt>
                <c:pt idx="32">
                  <c:v>0.52300000000000002</c:v>
                </c:pt>
                <c:pt idx="33">
                  <c:v>0.53</c:v>
                </c:pt>
              </c:numCache>
            </c:numRef>
          </c:val>
          <c:extLst>
            <c:ext xmlns:c16="http://schemas.microsoft.com/office/drawing/2014/chart" uri="{C3380CC4-5D6E-409C-BE32-E72D297353CC}">
              <c16:uniqueId val="{00000000-0A21-4F75-A18C-DAF5EA4B814A}"/>
            </c:ext>
          </c:extLst>
        </c:ser>
        <c:dLbls>
          <c:showLegendKey val="0"/>
          <c:showVal val="0"/>
          <c:showCatName val="0"/>
          <c:showSerName val="0"/>
          <c:showPercent val="0"/>
          <c:showBubbleSize val="0"/>
        </c:dLbls>
        <c:gapWidth val="219"/>
        <c:overlap val="-27"/>
        <c:axId val="569871856"/>
        <c:axId val="569872512"/>
      </c:barChart>
      <c:catAx>
        <c:axId val="56987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69872512"/>
        <c:crosses val="autoZero"/>
        <c:auto val="1"/>
        <c:lblAlgn val="ctr"/>
        <c:lblOffset val="100"/>
        <c:noMultiLvlLbl val="0"/>
      </c:catAx>
      <c:valAx>
        <c:axId val="569872512"/>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69871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[SUHF_Sammanställning_2021_Hanna 211119.xlsm]Andel indirekta kostnader Tot!Pivottabell1</c:name>
    <c:fmtId val="8"/>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s>
    <c:plotArea>
      <c:layout/>
      <c:barChart>
        <c:barDir val="col"/>
        <c:grouping val="clustered"/>
        <c:varyColors val="0"/>
        <c:ser>
          <c:idx val="0"/>
          <c:order val="0"/>
          <c:tx>
            <c:strRef>
              <c:f>'Andel indirekta kostnader Tot'!$B$3:$B$4</c:f>
              <c:strCache>
                <c:ptCount val="1"/>
                <c:pt idx="0">
                  <c:v>2017</c:v>
                </c:pt>
              </c:strCache>
            </c:strRef>
          </c:tx>
          <c:spPr>
            <a:solidFill>
              <a:schemeClr val="accent1"/>
            </a:solidFill>
            <a:ln>
              <a:noFill/>
            </a:ln>
            <a:effectLst/>
          </c:spPr>
          <c:invertIfNegative val="0"/>
          <c:cat>
            <c:strRef>
              <c:f>'Andel indirekta kostnader Tot'!$A$5:$A$8</c:f>
              <c:strCache>
                <c:ptCount val="3"/>
                <c:pt idx="0">
                  <c:v>1 utbildning</c:v>
                </c:pt>
                <c:pt idx="1">
                  <c:v>2 forskning</c:v>
                </c:pt>
                <c:pt idx="2">
                  <c:v>3 uppdragsutbildning</c:v>
                </c:pt>
              </c:strCache>
            </c:strRef>
          </c:cat>
          <c:val>
            <c:numRef>
              <c:f>'Andel indirekta kostnader Tot'!$B$5:$B$8</c:f>
              <c:numCache>
                <c:formatCode>0.00%</c:formatCode>
                <c:ptCount val="3"/>
                <c:pt idx="0">
                  <c:v>0.3319725889971965</c:v>
                </c:pt>
                <c:pt idx="1">
                  <c:v>0.19541700380233468</c:v>
                </c:pt>
              </c:numCache>
            </c:numRef>
          </c:val>
          <c:extLst>
            <c:ext xmlns:c16="http://schemas.microsoft.com/office/drawing/2014/chart" uri="{C3380CC4-5D6E-409C-BE32-E72D297353CC}">
              <c16:uniqueId val="{00000000-EC4E-47D8-B229-5887CDDCA45F}"/>
            </c:ext>
          </c:extLst>
        </c:ser>
        <c:ser>
          <c:idx val="1"/>
          <c:order val="1"/>
          <c:tx>
            <c:strRef>
              <c:f>'Andel indirekta kostnader Tot'!$C$3:$C$4</c:f>
              <c:strCache>
                <c:ptCount val="1"/>
                <c:pt idx="0">
                  <c:v>2018</c:v>
                </c:pt>
              </c:strCache>
            </c:strRef>
          </c:tx>
          <c:spPr>
            <a:solidFill>
              <a:schemeClr val="accent2"/>
            </a:solidFill>
            <a:ln>
              <a:noFill/>
            </a:ln>
            <a:effectLst/>
          </c:spPr>
          <c:invertIfNegative val="0"/>
          <c:cat>
            <c:strRef>
              <c:f>'Andel indirekta kostnader Tot'!$A$5:$A$8</c:f>
              <c:strCache>
                <c:ptCount val="3"/>
                <c:pt idx="0">
                  <c:v>1 utbildning</c:v>
                </c:pt>
                <c:pt idx="1">
                  <c:v>2 forskning</c:v>
                </c:pt>
                <c:pt idx="2">
                  <c:v>3 uppdragsutbildning</c:v>
                </c:pt>
              </c:strCache>
            </c:strRef>
          </c:cat>
          <c:val>
            <c:numRef>
              <c:f>'Andel indirekta kostnader Tot'!$C$5:$C$8</c:f>
              <c:numCache>
                <c:formatCode>0.00%</c:formatCode>
                <c:ptCount val="3"/>
                <c:pt idx="0">
                  <c:v>0.32999248751499888</c:v>
                </c:pt>
                <c:pt idx="1">
                  <c:v>0.19471543859028084</c:v>
                </c:pt>
              </c:numCache>
            </c:numRef>
          </c:val>
          <c:extLst>
            <c:ext xmlns:c16="http://schemas.microsoft.com/office/drawing/2014/chart" uri="{C3380CC4-5D6E-409C-BE32-E72D297353CC}">
              <c16:uniqueId val="{00000001-EC4E-47D8-B229-5887CDDCA45F}"/>
            </c:ext>
          </c:extLst>
        </c:ser>
        <c:ser>
          <c:idx val="2"/>
          <c:order val="2"/>
          <c:tx>
            <c:strRef>
              <c:f>'Andel indirekta kostnader Tot'!$D$3:$D$4</c:f>
              <c:strCache>
                <c:ptCount val="1"/>
                <c:pt idx="0">
                  <c:v>2019</c:v>
                </c:pt>
              </c:strCache>
            </c:strRef>
          </c:tx>
          <c:spPr>
            <a:solidFill>
              <a:schemeClr val="accent3"/>
            </a:solidFill>
            <a:ln>
              <a:noFill/>
            </a:ln>
            <a:effectLst/>
          </c:spPr>
          <c:invertIfNegative val="0"/>
          <c:cat>
            <c:strRef>
              <c:f>'Andel indirekta kostnader Tot'!$A$5:$A$8</c:f>
              <c:strCache>
                <c:ptCount val="3"/>
                <c:pt idx="0">
                  <c:v>1 utbildning</c:v>
                </c:pt>
                <c:pt idx="1">
                  <c:v>2 forskning</c:v>
                </c:pt>
                <c:pt idx="2">
                  <c:v>3 uppdragsutbildning</c:v>
                </c:pt>
              </c:strCache>
            </c:strRef>
          </c:cat>
          <c:val>
            <c:numRef>
              <c:f>'Andel indirekta kostnader Tot'!$D$5:$D$8</c:f>
              <c:numCache>
                <c:formatCode>0.00%</c:formatCode>
                <c:ptCount val="3"/>
                <c:pt idx="0">
                  <c:v>0.33737174205829201</c:v>
                </c:pt>
                <c:pt idx="1">
                  <c:v>0.19577353998778557</c:v>
                </c:pt>
                <c:pt idx="2">
                  <c:v>0.10014329291003282</c:v>
                </c:pt>
              </c:numCache>
            </c:numRef>
          </c:val>
          <c:extLst>
            <c:ext xmlns:c16="http://schemas.microsoft.com/office/drawing/2014/chart" uri="{C3380CC4-5D6E-409C-BE32-E72D297353CC}">
              <c16:uniqueId val="{00000002-EC4E-47D8-B229-5887CDDCA45F}"/>
            </c:ext>
          </c:extLst>
        </c:ser>
        <c:ser>
          <c:idx val="3"/>
          <c:order val="3"/>
          <c:tx>
            <c:strRef>
              <c:f>'Andel indirekta kostnader Tot'!$E$3:$E$4</c:f>
              <c:strCache>
                <c:ptCount val="1"/>
                <c:pt idx="0">
                  <c:v>2020</c:v>
                </c:pt>
              </c:strCache>
            </c:strRef>
          </c:tx>
          <c:spPr>
            <a:solidFill>
              <a:schemeClr val="accent4"/>
            </a:solidFill>
            <a:ln>
              <a:noFill/>
            </a:ln>
            <a:effectLst/>
          </c:spPr>
          <c:invertIfNegative val="0"/>
          <c:cat>
            <c:strRef>
              <c:f>'Andel indirekta kostnader Tot'!$A$5:$A$8</c:f>
              <c:strCache>
                <c:ptCount val="3"/>
                <c:pt idx="0">
                  <c:v>1 utbildning</c:v>
                </c:pt>
                <c:pt idx="1">
                  <c:v>2 forskning</c:v>
                </c:pt>
                <c:pt idx="2">
                  <c:v>3 uppdragsutbildning</c:v>
                </c:pt>
              </c:strCache>
            </c:strRef>
          </c:cat>
          <c:val>
            <c:numRef>
              <c:f>'Andel indirekta kostnader Tot'!$E$5:$E$8</c:f>
              <c:numCache>
                <c:formatCode>0.00%</c:formatCode>
                <c:ptCount val="3"/>
                <c:pt idx="0">
                  <c:v>0.3338658771117094</c:v>
                </c:pt>
                <c:pt idx="1">
                  <c:v>0.19619992792232313</c:v>
                </c:pt>
                <c:pt idx="2">
                  <c:v>0.12549832955276943</c:v>
                </c:pt>
              </c:numCache>
            </c:numRef>
          </c:val>
          <c:extLst>
            <c:ext xmlns:c16="http://schemas.microsoft.com/office/drawing/2014/chart" uri="{C3380CC4-5D6E-409C-BE32-E72D297353CC}">
              <c16:uniqueId val="{00000003-EC4E-47D8-B229-5887CDDCA45F}"/>
            </c:ext>
          </c:extLst>
        </c:ser>
        <c:ser>
          <c:idx val="4"/>
          <c:order val="4"/>
          <c:tx>
            <c:strRef>
              <c:f>'Andel indirekta kostnader Tot'!$F$3:$F$4</c:f>
              <c:strCache>
                <c:ptCount val="1"/>
                <c:pt idx="0">
                  <c:v>2021</c:v>
                </c:pt>
              </c:strCache>
            </c:strRef>
          </c:tx>
          <c:spPr>
            <a:solidFill>
              <a:schemeClr val="accent5"/>
            </a:solidFill>
            <a:ln>
              <a:noFill/>
            </a:ln>
            <a:effectLst/>
          </c:spPr>
          <c:invertIfNegative val="0"/>
          <c:cat>
            <c:strRef>
              <c:f>'Andel indirekta kostnader Tot'!$A$5:$A$8</c:f>
              <c:strCache>
                <c:ptCount val="3"/>
                <c:pt idx="0">
                  <c:v>1 utbildning</c:v>
                </c:pt>
                <c:pt idx="1">
                  <c:v>2 forskning</c:v>
                </c:pt>
                <c:pt idx="2">
                  <c:v>3 uppdragsutbildning</c:v>
                </c:pt>
              </c:strCache>
            </c:strRef>
          </c:cat>
          <c:val>
            <c:numRef>
              <c:f>'Andel indirekta kostnader Tot'!$F$5:$F$8</c:f>
              <c:numCache>
                <c:formatCode>0.00%</c:formatCode>
                <c:ptCount val="3"/>
                <c:pt idx="0">
                  <c:v>0.33603790246093745</c:v>
                </c:pt>
                <c:pt idx="1">
                  <c:v>0.20289258249210176</c:v>
                </c:pt>
                <c:pt idx="2">
                  <c:v>0.1602367104845604</c:v>
                </c:pt>
              </c:numCache>
            </c:numRef>
          </c:val>
          <c:extLst>
            <c:ext xmlns:c16="http://schemas.microsoft.com/office/drawing/2014/chart" uri="{C3380CC4-5D6E-409C-BE32-E72D297353CC}">
              <c16:uniqueId val="{00000004-EC4E-47D8-B229-5887CDDCA45F}"/>
            </c:ext>
          </c:extLst>
        </c:ser>
        <c:dLbls>
          <c:showLegendKey val="0"/>
          <c:showVal val="0"/>
          <c:showCatName val="0"/>
          <c:showSerName val="0"/>
          <c:showPercent val="0"/>
          <c:showBubbleSize val="0"/>
        </c:dLbls>
        <c:gapWidth val="219"/>
        <c:overlap val="-27"/>
        <c:axId val="715623208"/>
        <c:axId val="715618944"/>
      </c:barChart>
      <c:catAx>
        <c:axId val="715623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15618944"/>
        <c:crosses val="autoZero"/>
        <c:auto val="1"/>
        <c:lblAlgn val="ctr"/>
        <c:lblOffset val="100"/>
        <c:noMultiLvlLbl val="0"/>
      </c:catAx>
      <c:valAx>
        <c:axId val="715618944"/>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5623208"/>
        <c:crosses val="autoZero"/>
        <c:crossBetween val="between"/>
      </c:valAx>
      <c:spPr>
        <a:noFill/>
        <a:ln>
          <a:noFill/>
        </a:ln>
        <a:effectLst/>
      </c:spPr>
    </c:plotArea>
    <c:legend>
      <c:legendPos val="t"/>
      <c:layout>
        <c:manualLayout>
          <c:xMode val="edge"/>
          <c:yMode val="edge"/>
          <c:x val="0.2499364093288198"/>
          <c:y val="5.3179763651991896E-2"/>
          <c:w val="0.47067793885388487"/>
          <c:h val="0.147401019769733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[Kopia av SUHF_Sammanställning_2021_Hanna 211208 ver1.xlsm]Indirekta 2021!Pivottabell6</c:name>
    <c:fmtId val="1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s>
    <c:plotArea>
      <c:layout/>
      <c:barChart>
        <c:barDir val="col"/>
        <c:grouping val="clustered"/>
        <c:varyColors val="0"/>
        <c:ser>
          <c:idx val="0"/>
          <c:order val="0"/>
          <c:tx>
            <c:strRef>
              <c:f>'Indirekta 2021'!$B$3:$B$4</c:f>
              <c:strCache>
                <c:ptCount val="1"/>
                <c:pt idx="0">
                  <c:v>2021</c:v>
                </c:pt>
              </c:strCache>
            </c:strRef>
          </c:tx>
          <c:spPr>
            <a:solidFill>
              <a:schemeClr val="accent1"/>
            </a:solidFill>
            <a:ln>
              <a:noFill/>
            </a:ln>
            <a:effectLst/>
          </c:spPr>
          <c:invertIfNegative val="0"/>
          <c:cat>
            <c:strRef>
              <c:f>'Indirekta 2021'!$A$5:$A$39</c:f>
              <c:strCache>
                <c:ptCount val="34"/>
                <c:pt idx="0">
                  <c:v>KI</c:v>
                </c:pt>
                <c:pt idx="1">
                  <c:v>LU</c:v>
                </c:pt>
                <c:pt idx="2">
                  <c:v>CTH</c:v>
                </c:pt>
                <c:pt idx="3">
                  <c:v>UMU</c:v>
                </c:pt>
                <c:pt idx="4">
                  <c:v>UU</c:v>
                </c:pt>
                <c:pt idx="5">
                  <c:v>SLU</c:v>
                </c:pt>
                <c:pt idx="6">
                  <c:v>KTH</c:v>
                </c:pt>
                <c:pt idx="7">
                  <c:v>GU</c:v>
                </c:pt>
                <c:pt idx="8">
                  <c:v>LTU</c:v>
                </c:pt>
                <c:pt idx="9">
                  <c:v>SKH</c:v>
                </c:pt>
                <c:pt idx="10">
                  <c:v>HHS</c:v>
                </c:pt>
                <c:pt idx="11">
                  <c:v>ORU</c:v>
                </c:pt>
                <c:pt idx="12">
                  <c:v>FHS</c:v>
                </c:pt>
                <c:pt idx="13">
                  <c:v>LIU</c:v>
                </c:pt>
                <c:pt idx="14">
                  <c:v>SU</c:v>
                </c:pt>
                <c:pt idx="15">
                  <c:v>MDH</c:v>
                </c:pt>
                <c:pt idx="16">
                  <c:v>SH</c:v>
                </c:pt>
                <c:pt idx="17">
                  <c:v>HDA</c:v>
                </c:pt>
                <c:pt idx="18">
                  <c:v>KAU</c:v>
                </c:pt>
                <c:pt idx="19">
                  <c:v>HB</c:v>
                </c:pt>
                <c:pt idx="20">
                  <c:v>LNU</c:v>
                </c:pt>
                <c:pt idx="21">
                  <c:v>HH</c:v>
                </c:pt>
                <c:pt idx="22">
                  <c:v>MAU</c:v>
                </c:pt>
                <c:pt idx="23">
                  <c:v>HIG</c:v>
                </c:pt>
                <c:pt idx="24">
                  <c:v>BTH</c:v>
                </c:pt>
                <c:pt idx="25">
                  <c:v>HKR</c:v>
                </c:pt>
                <c:pt idx="26">
                  <c:v>MIU</c:v>
                </c:pt>
                <c:pt idx="27">
                  <c:v>HV</c:v>
                </c:pt>
                <c:pt idx="28">
                  <c:v>KMH</c:v>
                </c:pt>
                <c:pt idx="29">
                  <c:v>HS</c:v>
                </c:pt>
                <c:pt idx="30">
                  <c:v>HJ</c:v>
                </c:pt>
                <c:pt idx="31">
                  <c:v>GIH</c:v>
                </c:pt>
                <c:pt idx="32">
                  <c:v>KKH</c:v>
                </c:pt>
                <c:pt idx="33">
                  <c:v>KF</c:v>
                </c:pt>
              </c:strCache>
            </c:strRef>
          </c:cat>
          <c:val>
            <c:numRef>
              <c:f>'Indirekta 2021'!$B$5:$B$39</c:f>
              <c:numCache>
                <c:formatCode>0.0%</c:formatCode>
                <c:ptCount val="34"/>
                <c:pt idx="0">
                  <c:v>0.16730006037697404</c:v>
                </c:pt>
                <c:pt idx="1">
                  <c:v>0.21307534889367824</c:v>
                </c:pt>
                <c:pt idx="2">
                  <c:v>0.22217019916117434</c:v>
                </c:pt>
                <c:pt idx="3">
                  <c:v>0.23307589886343733</c:v>
                </c:pt>
                <c:pt idx="4">
                  <c:v>0.23730998224530717</c:v>
                </c:pt>
                <c:pt idx="5">
                  <c:v>0.24706927377501944</c:v>
                </c:pt>
                <c:pt idx="6">
                  <c:v>0.25390914624680483</c:v>
                </c:pt>
                <c:pt idx="7">
                  <c:v>0.2596348495480067</c:v>
                </c:pt>
                <c:pt idx="8">
                  <c:v>0.26444476409666284</c:v>
                </c:pt>
                <c:pt idx="9">
                  <c:v>0.26933263699779908</c:v>
                </c:pt>
                <c:pt idx="10">
                  <c:v>0.27074633299591638</c:v>
                </c:pt>
                <c:pt idx="11">
                  <c:v>0.27605454546584446</c:v>
                </c:pt>
                <c:pt idx="12">
                  <c:v>0.27628714372603735</c:v>
                </c:pt>
                <c:pt idx="13">
                  <c:v>0.28707005275571562</c:v>
                </c:pt>
                <c:pt idx="14">
                  <c:v>0.2900265569806712</c:v>
                </c:pt>
                <c:pt idx="15">
                  <c:v>0.29368895693808561</c:v>
                </c:pt>
                <c:pt idx="16">
                  <c:v>0.29469851112618284</c:v>
                </c:pt>
                <c:pt idx="17">
                  <c:v>0.30203210886088727</c:v>
                </c:pt>
                <c:pt idx="18">
                  <c:v>0.31656545105342704</c:v>
                </c:pt>
                <c:pt idx="19">
                  <c:v>0.32047758385802588</c:v>
                </c:pt>
                <c:pt idx="20">
                  <c:v>0.32426472713932675</c:v>
                </c:pt>
                <c:pt idx="21">
                  <c:v>0.32439157603893914</c:v>
                </c:pt>
                <c:pt idx="22">
                  <c:v>0.32511381286327401</c:v>
                </c:pt>
                <c:pt idx="23">
                  <c:v>0.32854457238433571</c:v>
                </c:pt>
                <c:pt idx="24">
                  <c:v>0.33123064727885265</c:v>
                </c:pt>
                <c:pt idx="25">
                  <c:v>0.3327355412335754</c:v>
                </c:pt>
                <c:pt idx="26">
                  <c:v>0.33846997835350506</c:v>
                </c:pt>
                <c:pt idx="27">
                  <c:v>0.34371920612408219</c:v>
                </c:pt>
                <c:pt idx="28">
                  <c:v>0.34412858047819916</c:v>
                </c:pt>
                <c:pt idx="29">
                  <c:v>0.34750728210292925</c:v>
                </c:pt>
                <c:pt idx="30">
                  <c:v>0.35262877283043081</c:v>
                </c:pt>
                <c:pt idx="31">
                  <c:v>0.3568842374019171</c:v>
                </c:pt>
                <c:pt idx="32">
                  <c:v>0.36110956012909134</c:v>
                </c:pt>
                <c:pt idx="33">
                  <c:v>0.37603607701203373</c:v>
                </c:pt>
              </c:numCache>
            </c:numRef>
          </c:val>
          <c:extLst>
            <c:ext xmlns:c16="http://schemas.microsoft.com/office/drawing/2014/chart" uri="{C3380CC4-5D6E-409C-BE32-E72D297353CC}">
              <c16:uniqueId val="{00000000-AB4F-40C8-A122-872E252BD67A}"/>
            </c:ext>
          </c:extLst>
        </c:ser>
        <c:dLbls>
          <c:showLegendKey val="0"/>
          <c:showVal val="0"/>
          <c:showCatName val="0"/>
          <c:showSerName val="0"/>
          <c:showPercent val="0"/>
          <c:showBubbleSize val="0"/>
        </c:dLbls>
        <c:gapWidth val="219"/>
        <c:overlap val="-27"/>
        <c:axId val="728032040"/>
        <c:axId val="472170872"/>
      </c:barChart>
      <c:catAx>
        <c:axId val="7280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72170872"/>
        <c:crosses val="autoZero"/>
        <c:auto val="1"/>
        <c:lblAlgn val="ctr"/>
        <c:lblOffset val="100"/>
        <c:noMultiLvlLbl val="0"/>
      </c:catAx>
      <c:valAx>
        <c:axId val="472170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3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xVal>
            <c:numRef>
              <c:f>'Indirekta punkter2021 (2)'!$B$47:$B$80</c:f>
              <c:numCache>
                <c:formatCode>#,##0</c:formatCode>
                <c:ptCount val="34"/>
                <c:pt idx="0">
                  <c:v>7299.1054999999997</c:v>
                </c:pt>
                <c:pt idx="1">
                  <c:v>9027.3919999999998</c:v>
                </c:pt>
                <c:pt idx="2">
                  <c:v>4079.799</c:v>
                </c:pt>
                <c:pt idx="3">
                  <c:v>4540.817</c:v>
                </c:pt>
                <c:pt idx="4">
                  <c:v>7461.1260000000002</c:v>
                </c:pt>
                <c:pt idx="5">
                  <c:v>3281.848</c:v>
                </c:pt>
                <c:pt idx="6">
                  <c:v>5063.1260000000002</c:v>
                </c:pt>
                <c:pt idx="7">
                  <c:v>6908.6338106100002</c:v>
                </c:pt>
                <c:pt idx="8">
                  <c:v>1738</c:v>
                </c:pt>
                <c:pt idx="9">
                  <c:v>268.07</c:v>
                </c:pt>
                <c:pt idx="10">
                  <c:v>519.63400000000001</c:v>
                </c:pt>
                <c:pt idx="11">
                  <c:v>1609.153</c:v>
                </c:pt>
                <c:pt idx="12">
                  <c:v>590.24099999999999</c:v>
                </c:pt>
                <c:pt idx="13">
                  <c:v>4149.5029999999997</c:v>
                </c:pt>
                <c:pt idx="14">
                  <c:v>5557.2879999999996</c:v>
                </c:pt>
                <c:pt idx="15">
                  <c:v>1068.508</c:v>
                </c:pt>
                <c:pt idx="16">
                  <c:v>990.81600000000003</c:v>
                </c:pt>
                <c:pt idx="17">
                  <c:v>752.81399999999996</c:v>
                </c:pt>
                <c:pt idx="18">
                  <c:v>1202.2190000000001</c:v>
                </c:pt>
                <c:pt idx="19">
                  <c:v>799.35699999999997</c:v>
                </c:pt>
                <c:pt idx="20">
                  <c:v>2006.2619999999999</c:v>
                </c:pt>
                <c:pt idx="21">
                  <c:v>622.51</c:v>
                </c:pt>
                <c:pt idx="22">
                  <c:v>1714.663</c:v>
                </c:pt>
                <c:pt idx="23">
                  <c:v>723.43</c:v>
                </c:pt>
                <c:pt idx="24">
                  <c:v>484.428</c:v>
                </c:pt>
                <c:pt idx="25">
                  <c:v>568.202</c:v>
                </c:pt>
                <c:pt idx="26">
                  <c:v>1031.4110000000001</c:v>
                </c:pt>
                <c:pt idx="27">
                  <c:v>635.98099999999999</c:v>
                </c:pt>
                <c:pt idx="28">
                  <c:v>203.63900000000001</c:v>
                </c:pt>
                <c:pt idx="29">
                  <c:v>512.35199999999998</c:v>
                </c:pt>
                <c:pt idx="30">
                  <c:v>1059.7149999999999</c:v>
                </c:pt>
                <c:pt idx="31">
                  <c:v>181.73400000000001</c:v>
                </c:pt>
                <c:pt idx="32">
                  <c:v>89.549000000000007</c:v>
                </c:pt>
                <c:pt idx="33">
                  <c:v>206.66900000000001</c:v>
                </c:pt>
              </c:numCache>
            </c:numRef>
          </c:xVal>
          <c:yVal>
            <c:numRef>
              <c:f>'Indirekta punkter2021 (2)'!$C$47:$C$80</c:f>
              <c:numCache>
                <c:formatCode>0.0%</c:formatCode>
                <c:ptCount val="34"/>
                <c:pt idx="0">
                  <c:v>0.16730006037697404</c:v>
                </c:pt>
                <c:pt idx="1">
                  <c:v>0.21307534889367824</c:v>
                </c:pt>
                <c:pt idx="2">
                  <c:v>0.22217019916117434</c:v>
                </c:pt>
                <c:pt idx="3">
                  <c:v>0.23307589886343733</c:v>
                </c:pt>
                <c:pt idx="4">
                  <c:v>0.23730998224530717</c:v>
                </c:pt>
                <c:pt idx="5">
                  <c:v>0.24706927377501944</c:v>
                </c:pt>
                <c:pt idx="6">
                  <c:v>0.25390914624680483</c:v>
                </c:pt>
                <c:pt idx="7">
                  <c:v>0.2596348495480067</c:v>
                </c:pt>
                <c:pt idx="8">
                  <c:v>0.26444476409666284</c:v>
                </c:pt>
                <c:pt idx="9">
                  <c:v>0.26933263699779908</c:v>
                </c:pt>
                <c:pt idx="10">
                  <c:v>0.27074633299591638</c:v>
                </c:pt>
                <c:pt idx="11">
                  <c:v>0.27605454546584446</c:v>
                </c:pt>
                <c:pt idx="12">
                  <c:v>0.27628714372603735</c:v>
                </c:pt>
                <c:pt idx="13">
                  <c:v>0.28707005275571562</c:v>
                </c:pt>
                <c:pt idx="14">
                  <c:v>0.2900265569806712</c:v>
                </c:pt>
                <c:pt idx="15">
                  <c:v>0.29368895693808561</c:v>
                </c:pt>
                <c:pt idx="16">
                  <c:v>0.29469851112618284</c:v>
                </c:pt>
                <c:pt idx="17">
                  <c:v>0.30203210886088727</c:v>
                </c:pt>
                <c:pt idx="18">
                  <c:v>0.31656545105342704</c:v>
                </c:pt>
                <c:pt idx="19">
                  <c:v>0.32047758385802588</c:v>
                </c:pt>
                <c:pt idx="20">
                  <c:v>0.32426472713932675</c:v>
                </c:pt>
                <c:pt idx="21">
                  <c:v>0.32439157603893914</c:v>
                </c:pt>
                <c:pt idx="22">
                  <c:v>0.32511381286327401</c:v>
                </c:pt>
                <c:pt idx="23">
                  <c:v>0.32854457238433571</c:v>
                </c:pt>
                <c:pt idx="24">
                  <c:v>0.33123064727885265</c:v>
                </c:pt>
                <c:pt idx="25">
                  <c:v>0.3327355412335754</c:v>
                </c:pt>
                <c:pt idx="26">
                  <c:v>0.33846997835350506</c:v>
                </c:pt>
                <c:pt idx="27">
                  <c:v>0.34371920612408219</c:v>
                </c:pt>
                <c:pt idx="28">
                  <c:v>0.34412858047819916</c:v>
                </c:pt>
                <c:pt idx="29">
                  <c:v>0.34750728210292925</c:v>
                </c:pt>
                <c:pt idx="30">
                  <c:v>0.35262877283043081</c:v>
                </c:pt>
                <c:pt idx="31">
                  <c:v>0.3568842374019171</c:v>
                </c:pt>
                <c:pt idx="32">
                  <c:v>0.36110956012909134</c:v>
                </c:pt>
                <c:pt idx="33">
                  <c:v>0.37603607701203373</c:v>
                </c:pt>
              </c:numCache>
            </c:numRef>
          </c:yVal>
          <c:smooth val="0"/>
          <c:extLst>
            <c:ext xmlns:c16="http://schemas.microsoft.com/office/drawing/2014/chart" uri="{C3380CC4-5D6E-409C-BE32-E72D297353CC}">
              <c16:uniqueId val="{00000000-A96A-428B-B034-C8AC5E66C42B}"/>
            </c:ext>
          </c:extLst>
        </c:ser>
        <c:dLbls>
          <c:showLegendKey val="0"/>
          <c:showVal val="0"/>
          <c:showCatName val="0"/>
          <c:showSerName val="0"/>
          <c:showPercent val="0"/>
          <c:showBubbleSize val="0"/>
        </c:dLbls>
        <c:axId val="601029616"/>
        <c:axId val="601033224"/>
      </c:scatterChart>
      <c:valAx>
        <c:axId val="6010296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1033224"/>
        <c:crosses val="autoZero"/>
        <c:crossBetween val="midCat"/>
        <c:majorUnit val="500"/>
        <c:minorUnit val="100"/>
      </c:valAx>
      <c:valAx>
        <c:axId val="6010332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10296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[Kopia av SUHF_Sammanställning_2021_Hanna 211208 ver1.xlsm]Andel indirekta kostnader Tot!Pivottabell2</c:name>
    <c:fmtId val="10"/>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clustered"/>
        <c:varyColors val="0"/>
        <c:ser>
          <c:idx val="0"/>
          <c:order val="0"/>
          <c:tx>
            <c:strRef>
              <c:f>'Andel indirekta kostnader Tot'!$B$21:$B$22</c:f>
              <c:strCache>
                <c:ptCount val="1"/>
                <c:pt idx="0">
                  <c:v>2017</c:v>
                </c:pt>
              </c:strCache>
            </c:strRef>
          </c:tx>
          <c:spPr>
            <a:solidFill>
              <a:schemeClr val="accent1"/>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Tot'!$B$23:$B$33</c:f>
              <c:numCache>
                <c:formatCode>0.0%</c:formatCode>
                <c:ptCount val="10"/>
                <c:pt idx="0">
                  <c:v>0.21356571827113541</c:v>
                </c:pt>
                <c:pt idx="1">
                  <c:v>0.25805047617498783</c:v>
                </c:pt>
                <c:pt idx="2">
                  <c:v>0.18133780416265666</c:v>
                </c:pt>
                <c:pt idx="3">
                  <c:v>0.25329060037437934</c:v>
                </c:pt>
                <c:pt idx="4">
                  <c:v>0.28512143300135512</c:v>
                </c:pt>
                <c:pt idx="5">
                  <c:v>0.21806691639641404</c:v>
                </c:pt>
                <c:pt idx="6">
                  <c:v>0.2108267781388434</c:v>
                </c:pt>
                <c:pt idx="7">
                  <c:v>0.28337436043156417</c:v>
                </c:pt>
                <c:pt idx="8">
                  <c:v>0.21664984554239386</c:v>
                </c:pt>
                <c:pt idx="9">
                  <c:v>0.22191386452300463</c:v>
                </c:pt>
              </c:numCache>
            </c:numRef>
          </c:val>
          <c:extLst>
            <c:ext xmlns:c16="http://schemas.microsoft.com/office/drawing/2014/chart" uri="{C3380CC4-5D6E-409C-BE32-E72D297353CC}">
              <c16:uniqueId val="{00000000-B5FE-43B5-81D0-1BB5B977EAE3}"/>
            </c:ext>
          </c:extLst>
        </c:ser>
        <c:ser>
          <c:idx val="1"/>
          <c:order val="1"/>
          <c:tx>
            <c:strRef>
              <c:f>'Andel indirekta kostnader Tot'!$C$21:$C$22</c:f>
              <c:strCache>
                <c:ptCount val="1"/>
                <c:pt idx="0">
                  <c:v>2018</c:v>
                </c:pt>
              </c:strCache>
            </c:strRef>
          </c:tx>
          <c:spPr>
            <a:solidFill>
              <a:schemeClr val="accent2"/>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Tot'!$C$23:$C$33</c:f>
              <c:numCache>
                <c:formatCode>0.0%</c:formatCode>
                <c:ptCount val="10"/>
                <c:pt idx="0">
                  <c:v>0.22678590188329403</c:v>
                </c:pt>
                <c:pt idx="1">
                  <c:v>0.2434712186716792</c:v>
                </c:pt>
                <c:pt idx="2">
                  <c:v>0.17355927792869011</c:v>
                </c:pt>
                <c:pt idx="3">
                  <c:v>0.24848539500780178</c:v>
                </c:pt>
                <c:pt idx="4">
                  <c:v>0.28438097300183462</c:v>
                </c:pt>
                <c:pt idx="5">
                  <c:v>0.22162175207941223</c:v>
                </c:pt>
                <c:pt idx="6">
                  <c:v>0.2041891020696201</c:v>
                </c:pt>
                <c:pt idx="7">
                  <c:v>0.27649824142083251</c:v>
                </c:pt>
                <c:pt idx="8">
                  <c:v>0.22472182622805437</c:v>
                </c:pt>
                <c:pt idx="9">
                  <c:v>0.22238733578753958</c:v>
                </c:pt>
              </c:numCache>
            </c:numRef>
          </c:val>
          <c:extLst>
            <c:ext xmlns:c16="http://schemas.microsoft.com/office/drawing/2014/chart" uri="{C3380CC4-5D6E-409C-BE32-E72D297353CC}">
              <c16:uniqueId val="{00000001-B5FE-43B5-81D0-1BB5B977EAE3}"/>
            </c:ext>
          </c:extLst>
        </c:ser>
        <c:ser>
          <c:idx val="2"/>
          <c:order val="2"/>
          <c:tx>
            <c:strRef>
              <c:f>'Andel indirekta kostnader Tot'!$D$21:$D$22</c:f>
              <c:strCache>
                <c:ptCount val="1"/>
                <c:pt idx="0">
                  <c:v>2019</c:v>
                </c:pt>
              </c:strCache>
            </c:strRef>
          </c:tx>
          <c:spPr>
            <a:solidFill>
              <a:schemeClr val="accent3"/>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Tot'!$D$23:$D$33</c:f>
              <c:numCache>
                <c:formatCode>0.0%</c:formatCode>
                <c:ptCount val="10"/>
                <c:pt idx="0">
                  <c:v>0.22734076188944705</c:v>
                </c:pt>
                <c:pt idx="1">
                  <c:v>0.25449743507869249</c:v>
                </c:pt>
                <c:pt idx="2">
                  <c:v>0.16649820930718448</c:v>
                </c:pt>
                <c:pt idx="3">
                  <c:v>0.24772173294302058</c:v>
                </c:pt>
                <c:pt idx="4">
                  <c:v>0.28471115107960016</c:v>
                </c:pt>
                <c:pt idx="5">
                  <c:v>0.21290408039717967</c:v>
                </c:pt>
                <c:pt idx="6">
                  <c:v>0.23658777186367086</c:v>
                </c:pt>
                <c:pt idx="7">
                  <c:v>0.2745165822558901</c:v>
                </c:pt>
                <c:pt idx="8">
                  <c:v>0.22552530064385803</c:v>
                </c:pt>
                <c:pt idx="9">
                  <c:v>0.22605718420751489</c:v>
                </c:pt>
              </c:numCache>
            </c:numRef>
          </c:val>
          <c:extLst>
            <c:ext xmlns:c16="http://schemas.microsoft.com/office/drawing/2014/chart" uri="{C3380CC4-5D6E-409C-BE32-E72D297353CC}">
              <c16:uniqueId val="{00000002-B5FE-43B5-81D0-1BB5B977EAE3}"/>
            </c:ext>
          </c:extLst>
        </c:ser>
        <c:ser>
          <c:idx val="3"/>
          <c:order val="3"/>
          <c:tx>
            <c:strRef>
              <c:f>'Andel indirekta kostnader Tot'!$E$21:$E$22</c:f>
              <c:strCache>
                <c:ptCount val="1"/>
                <c:pt idx="0">
                  <c:v>2020</c:v>
                </c:pt>
              </c:strCache>
            </c:strRef>
          </c:tx>
          <c:spPr>
            <a:solidFill>
              <a:schemeClr val="accent4"/>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Tot'!$E$23:$E$33</c:f>
              <c:numCache>
                <c:formatCode>0.0%</c:formatCode>
                <c:ptCount val="10"/>
                <c:pt idx="0">
                  <c:v>0.22987600492724586</c:v>
                </c:pt>
                <c:pt idx="1">
                  <c:v>0.25090597818039773</c:v>
                </c:pt>
                <c:pt idx="2">
                  <c:v>0.16956067957983262</c:v>
                </c:pt>
                <c:pt idx="3">
                  <c:v>0.2435568551817982</c:v>
                </c:pt>
                <c:pt idx="4">
                  <c:v>0.27781052041863458</c:v>
                </c:pt>
                <c:pt idx="5">
                  <c:v>0.21232791294116371</c:v>
                </c:pt>
                <c:pt idx="6">
                  <c:v>0.23869577626179264</c:v>
                </c:pt>
                <c:pt idx="7">
                  <c:v>0.27889553314121035</c:v>
                </c:pt>
                <c:pt idx="8">
                  <c:v>0.22659480408384508</c:v>
                </c:pt>
                <c:pt idx="9">
                  <c:v>0.23302213209622583</c:v>
                </c:pt>
              </c:numCache>
            </c:numRef>
          </c:val>
          <c:extLst>
            <c:ext xmlns:c16="http://schemas.microsoft.com/office/drawing/2014/chart" uri="{C3380CC4-5D6E-409C-BE32-E72D297353CC}">
              <c16:uniqueId val="{00000003-B5FE-43B5-81D0-1BB5B977EAE3}"/>
            </c:ext>
          </c:extLst>
        </c:ser>
        <c:ser>
          <c:idx val="4"/>
          <c:order val="4"/>
          <c:tx>
            <c:strRef>
              <c:f>'Andel indirekta kostnader Tot'!$F$21:$F$22</c:f>
              <c:strCache>
                <c:ptCount val="1"/>
                <c:pt idx="0">
                  <c:v>2021</c:v>
                </c:pt>
              </c:strCache>
            </c:strRef>
          </c:tx>
          <c:spPr>
            <a:solidFill>
              <a:schemeClr val="accent5"/>
            </a:solidFill>
            <a:ln>
              <a:noFill/>
            </a:ln>
            <a:effectLst/>
          </c:spPr>
          <c:invertIfNegative val="0"/>
          <c:cat>
            <c:strRef>
              <c:f>'Andel indirekta kostnader Tot'!$A$23:$A$33</c:f>
              <c:strCache>
                <c:ptCount val="10"/>
                <c:pt idx="0">
                  <c:v>CTH</c:v>
                </c:pt>
                <c:pt idx="1">
                  <c:v>GU</c:v>
                </c:pt>
                <c:pt idx="2">
                  <c:v>KI</c:v>
                </c:pt>
                <c:pt idx="3">
                  <c:v>KTH</c:v>
                </c:pt>
                <c:pt idx="4">
                  <c:v>LIU</c:v>
                </c:pt>
                <c:pt idx="5">
                  <c:v>LU</c:v>
                </c:pt>
                <c:pt idx="6">
                  <c:v>SLU</c:v>
                </c:pt>
                <c:pt idx="7">
                  <c:v>SU</c:v>
                </c:pt>
                <c:pt idx="8">
                  <c:v>UMU</c:v>
                </c:pt>
                <c:pt idx="9">
                  <c:v>UU</c:v>
                </c:pt>
              </c:strCache>
            </c:strRef>
          </c:cat>
          <c:val>
            <c:numRef>
              <c:f>'Andel indirekta kostnader Tot'!$F$23:$F$33</c:f>
              <c:numCache>
                <c:formatCode>0.0%</c:formatCode>
                <c:ptCount val="10"/>
                <c:pt idx="0">
                  <c:v>0.22217019916117434</c:v>
                </c:pt>
                <c:pt idx="1">
                  <c:v>0.2596348495480067</c:v>
                </c:pt>
                <c:pt idx="2">
                  <c:v>0.16730006037697404</c:v>
                </c:pt>
                <c:pt idx="3">
                  <c:v>0.25390914624680483</c:v>
                </c:pt>
                <c:pt idx="4">
                  <c:v>0.28707005275571562</c:v>
                </c:pt>
                <c:pt idx="5">
                  <c:v>0.21307534889367824</c:v>
                </c:pt>
                <c:pt idx="6">
                  <c:v>0.24706927377501944</c:v>
                </c:pt>
                <c:pt idx="7">
                  <c:v>0.2900265569806712</c:v>
                </c:pt>
                <c:pt idx="8">
                  <c:v>0.23307589886343733</c:v>
                </c:pt>
                <c:pt idx="9">
                  <c:v>0.23730998224530717</c:v>
                </c:pt>
              </c:numCache>
            </c:numRef>
          </c:val>
          <c:extLst>
            <c:ext xmlns:c16="http://schemas.microsoft.com/office/drawing/2014/chart" uri="{C3380CC4-5D6E-409C-BE32-E72D297353CC}">
              <c16:uniqueId val="{00000004-B5FE-43B5-81D0-1BB5B977EAE3}"/>
            </c:ext>
          </c:extLst>
        </c:ser>
        <c:dLbls>
          <c:showLegendKey val="0"/>
          <c:showVal val="0"/>
          <c:showCatName val="0"/>
          <c:showSerName val="0"/>
          <c:showPercent val="0"/>
          <c:showBubbleSize val="0"/>
        </c:dLbls>
        <c:gapWidth val="219"/>
        <c:overlap val="-27"/>
        <c:axId val="715636000"/>
        <c:axId val="715636656"/>
      </c:barChart>
      <c:catAx>
        <c:axId val="7156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5636656"/>
        <c:crosses val="autoZero"/>
        <c:auto val="1"/>
        <c:lblAlgn val="ctr"/>
        <c:lblOffset val="100"/>
        <c:noMultiLvlLbl val="0"/>
      </c:catAx>
      <c:valAx>
        <c:axId val="715636656"/>
        <c:scaling>
          <c:orientation val="minMax"/>
          <c:max val="0.4"/>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5636000"/>
        <c:crosses val="autoZero"/>
        <c:crossBetween val="between"/>
        <c:majorUnit val="5.000000000000001E-2"/>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[SUHF_Sammanställning_2021_Hanna 211119.xlsm]Andel indirekta kostnader Tot!Pivottabell3</c:name>
    <c:fmtId val="6"/>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clustered"/>
        <c:varyColors val="0"/>
        <c:ser>
          <c:idx val="0"/>
          <c:order val="0"/>
          <c:tx>
            <c:strRef>
              <c:f>'Andel indirekta kostnader Tot'!$B$40:$B$41</c:f>
              <c:strCache>
                <c:ptCount val="1"/>
                <c:pt idx="0">
                  <c:v>2017</c:v>
                </c:pt>
              </c:strCache>
            </c:strRef>
          </c:tx>
          <c:spPr>
            <a:solidFill>
              <a:schemeClr val="accent1"/>
            </a:solidFill>
            <a:ln>
              <a:noFill/>
            </a:ln>
            <a:effectLst/>
          </c:spPr>
          <c:invertIfNegative val="0"/>
          <c:cat>
            <c:strRef>
              <c:f>'Andel indirekta kostnader Tot'!$A$42:$A$50</c:f>
              <c:strCache>
                <c:ptCount val="8"/>
                <c:pt idx="0">
                  <c:v>HJ</c:v>
                </c:pt>
                <c:pt idx="1">
                  <c:v>KAU</c:v>
                </c:pt>
                <c:pt idx="2">
                  <c:v>LNU</c:v>
                </c:pt>
                <c:pt idx="3">
                  <c:v>LTU</c:v>
                </c:pt>
                <c:pt idx="4">
                  <c:v>MAU</c:v>
                </c:pt>
                <c:pt idx="5">
                  <c:v>MDH</c:v>
                </c:pt>
                <c:pt idx="6">
                  <c:v>MIU</c:v>
                </c:pt>
                <c:pt idx="7">
                  <c:v>ORU</c:v>
                </c:pt>
              </c:strCache>
            </c:strRef>
          </c:cat>
          <c:val>
            <c:numRef>
              <c:f>'Andel indirekta kostnader Tot'!$B$42:$B$50</c:f>
              <c:numCache>
                <c:formatCode>0.0%</c:formatCode>
                <c:ptCount val="8"/>
                <c:pt idx="0">
                  <c:v>0.36657277563969276</c:v>
                </c:pt>
                <c:pt idx="1">
                  <c:v>0.30223315192883493</c:v>
                </c:pt>
                <c:pt idx="2">
                  <c:v>0.32144342686622013</c:v>
                </c:pt>
                <c:pt idx="3">
                  <c:v>0.22172838630807448</c:v>
                </c:pt>
                <c:pt idx="4">
                  <c:v>0.32338356094785181</c:v>
                </c:pt>
                <c:pt idx="6">
                  <c:v>0.35415017678629451</c:v>
                </c:pt>
                <c:pt idx="7">
                  <c:v>0.2876161831819351</c:v>
                </c:pt>
              </c:numCache>
            </c:numRef>
          </c:val>
          <c:extLst>
            <c:ext xmlns:c16="http://schemas.microsoft.com/office/drawing/2014/chart" uri="{C3380CC4-5D6E-409C-BE32-E72D297353CC}">
              <c16:uniqueId val="{00000000-B061-43DD-981D-32B8C660C974}"/>
            </c:ext>
          </c:extLst>
        </c:ser>
        <c:ser>
          <c:idx val="1"/>
          <c:order val="1"/>
          <c:tx>
            <c:strRef>
              <c:f>'Andel indirekta kostnader Tot'!$C$40:$C$41</c:f>
              <c:strCache>
                <c:ptCount val="1"/>
                <c:pt idx="0">
                  <c:v>2018</c:v>
                </c:pt>
              </c:strCache>
            </c:strRef>
          </c:tx>
          <c:spPr>
            <a:solidFill>
              <a:schemeClr val="accent2"/>
            </a:solidFill>
            <a:ln>
              <a:noFill/>
            </a:ln>
            <a:effectLst/>
          </c:spPr>
          <c:invertIfNegative val="0"/>
          <c:cat>
            <c:strRef>
              <c:f>'Andel indirekta kostnader Tot'!$A$42:$A$50</c:f>
              <c:strCache>
                <c:ptCount val="8"/>
                <c:pt idx="0">
                  <c:v>HJ</c:v>
                </c:pt>
                <c:pt idx="1">
                  <c:v>KAU</c:v>
                </c:pt>
                <c:pt idx="2">
                  <c:v>LNU</c:v>
                </c:pt>
                <c:pt idx="3">
                  <c:v>LTU</c:v>
                </c:pt>
                <c:pt idx="4">
                  <c:v>MAU</c:v>
                </c:pt>
                <c:pt idx="5">
                  <c:v>MDH</c:v>
                </c:pt>
                <c:pt idx="6">
                  <c:v>MIU</c:v>
                </c:pt>
                <c:pt idx="7">
                  <c:v>ORU</c:v>
                </c:pt>
              </c:strCache>
            </c:strRef>
          </c:cat>
          <c:val>
            <c:numRef>
              <c:f>'Andel indirekta kostnader Tot'!$C$42:$C$50</c:f>
              <c:numCache>
                <c:formatCode>0.0%</c:formatCode>
                <c:ptCount val="8"/>
                <c:pt idx="0">
                  <c:v>0.35939498348305349</c:v>
                </c:pt>
                <c:pt idx="1">
                  <c:v>0.30885943020480416</c:v>
                </c:pt>
                <c:pt idx="2">
                  <c:v>0.32135886848654904</c:v>
                </c:pt>
                <c:pt idx="3">
                  <c:v>0.22902418814262371</c:v>
                </c:pt>
                <c:pt idx="4">
                  <c:v>0.33242557342195794</c:v>
                </c:pt>
                <c:pt idx="5">
                  <c:v>0.30306929913213837</c:v>
                </c:pt>
                <c:pt idx="6">
                  <c:v>0.37722056009875876</c:v>
                </c:pt>
                <c:pt idx="7">
                  <c:v>0.29339858489881132</c:v>
                </c:pt>
              </c:numCache>
            </c:numRef>
          </c:val>
          <c:extLst>
            <c:ext xmlns:c16="http://schemas.microsoft.com/office/drawing/2014/chart" uri="{C3380CC4-5D6E-409C-BE32-E72D297353CC}">
              <c16:uniqueId val="{00000001-B061-43DD-981D-32B8C660C974}"/>
            </c:ext>
          </c:extLst>
        </c:ser>
        <c:ser>
          <c:idx val="2"/>
          <c:order val="2"/>
          <c:tx>
            <c:strRef>
              <c:f>'Andel indirekta kostnader Tot'!$D$40:$D$41</c:f>
              <c:strCache>
                <c:ptCount val="1"/>
                <c:pt idx="0">
                  <c:v>2019</c:v>
                </c:pt>
              </c:strCache>
            </c:strRef>
          </c:tx>
          <c:spPr>
            <a:solidFill>
              <a:schemeClr val="accent3"/>
            </a:solidFill>
            <a:ln>
              <a:noFill/>
            </a:ln>
            <a:effectLst/>
          </c:spPr>
          <c:invertIfNegative val="0"/>
          <c:cat>
            <c:strRef>
              <c:f>'Andel indirekta kostnader Tot'!$A$42:$A$50</c:f>
              <c:strCache>
                <c:ptCount val="8"/>
                <c:pt idx="0">
                  <c:v>HJ</c:v>
                </c:pt>
                <c:pt idx="1">
                  <c:v>KAU</c:v>
                </c:pt>
                <c:pt idx="2">
                  <c:v>LNU</c:v>
                </c:pt>
                <c:pt idx="3">
                  <c:v>LTU</c:v>
                </c:pt>
                <c:pt idx="4">
                  <c:v>MAU</c:v>
                </c:pt>
                <c:pt idx="5">
                  <c:v>MDH</c:v>
                </c:pt>
                <c:pt idx="6">
                  <c:v>MIU</c:v>
                </c:pt>
                <c:pt idx="7">
                  <c:v>ORU</c:v>
                </c:pt>
              </c:strCache>
            </c:strRef>
          </c:cat>
          <c:val>
            <c:numRef>
              <c:f>'Andel indirekta kostnader Tot'!$D$42:$D$50</c:f>
              <c:numCache>
                <c:formatCode>0.0%</c:formatCode>
                <c:ptCount val="8"/>
                <c:pt idx="0">
                  <c:v>0.34424137454923492</c:v>
                </c:pt>
                <c:pt idx="1">
                  <c:v>0.3079483535540789</c:v>
                </c:pt>
                <c:pt idx="2">
                  <c:v>0.31675972341090325</c:v>
                </c:pt>
                <c:pt idx="3">
                  <c:v>0.23120899938612643</c:v>
                </c:pt>
                <c:pt idx="4">
                  <c:v>0.31614109617571307</c:v>
                </c:pt>
                <c:pt idx="5">
                  <c:v>0.29675086988021993</c:v>
                </c:pt>
                <c:pt idx="6">
                  <c:v>0.33883704462793224</c:v>
                </c:pt>
                <c:pt idx="7">
                  <c:v>0.29435205718219498</c:v>
                </c:pt>
              </c:numCache>
            </c:numRef>
          </c:val>
          <c:extLst>
            <c:ext xmlns:c16="http://schemas.microsoft.com/office/drawing/2014/chart" uri="{C3380CC4-5D6E-409C-BE32-E72D297353CC}">
              <c16:uniqueId val="{00000002-B061-43DD-981D-32B8C660C974}"/>
            </c:ext>
          </c:extLst>
        </c:ser>
        <c:ser>
          <c:idx val="3"/>
          <c:order val="3"/>
          <c:tx>
            <c:strRef>
              <c:f>'Andel indirekta kostnader Tot'!$E$40:$E$41</c:f>
              <c:strCache>
                <c:ptCount val="1"/>
                <c:pt idx="0">
                  <c:v>2020</c:v>
                </c:pt>
              </c:strCache>
            </c:strRef>
          </c:tx>
          <c:spPr>
            <a:solidFill>
              <a:schemeClr val="accent4"/>
            </a:solidFill>
            <a:ln>
              <a:noFill/>
            </a:ln>
            <a:effectLst/>
          </c:spPr>
          <c:invertIfNegative val="0"/>
          <c:cat>
            <c:strRef>
              <c:f>'Andel indirekta kostnader Tot'!$A$42:$A$50</c:f>
              <c:strCache>
                <c:ptCount val="8"/>
                <c:pt idx="0">
                  <c:v>HJ</c:v>
                </c:pt>
                <c:pt idx="1">
                  <c:v>KAU</c:v>
                </c:pt>
                <c:pt idx="2">
                  <c:v>LNU</c:v>
                </c:pt>
                <c:pt idx="3">
                  <c:v>LTU</c:v>
                </c:pt>
                <c:pt idx="4">
                  <c:v>MAU</c:v>
                </c:pt>
                <c:pt idx="5">
                  <c:v>MDH</c:v>
                </c:pt>
                <c:pt idx="6">
                  <c:v>MIU</c:v>
                </c:pt>
                <c:pt idx="7">
                  <c:v>ORU</c:v>
                </c:pt>
              </c:strCache>
            </c:strRef>
          </c:cat>
          <c:val>
            <c:numRef>
              <c:f>'Andel indirekta kostnader Tot'!$E$42:$E$50</c:f>
              <c:numCache>
                <c:formatCode>0.0%</c:formatCode>
                <c:ptCount val="8"/>
                <c:pt idx="0">
                  <c:v>0.36405986850243111</c:v>
                </c:pt>
                <c:pt idx="1">
                  <c:v>0.30548655435452104</c:v>
                </c:pt>
                <c:pt idx="2">
                  <c:v>0.30764339550395503</c:v>
                </c:pt>
                <c:pt idx="3">
                  <c:v>0.224</c:v>
                </c:pt>
                <c:pt idx="4">
                  <c:v>0.30793338459324537</c:v>
                </c:pt>
                <c:pt idx="5">
                  <c:v>0.30148539840623678</c:v>
                </c:pt>
                <c:pt idx="6">
                  <c:v>0.32349802430562452</c:v>
                </c:pt>
                <c:pt idx="7">
                  <c:v>0.26923186208612293</c:v>
                </c:pt>
              </c:numCache>
            </c:numRef>
          </c:val>
          <c:extLst>
            <c:ext xmlns:c16="http://schemas.microsoft.com/office/drawing/2014/chart" uri="{C3380CC4-5D6E-409C-BE32-E72D297353CC}">
              <c16:uniqueId val="{00000003-B061-43DD-981D-32B8C660C974}"/>
            </c:ext>
          </c:extLst>
        </c:ser>
        <c:ser>
          <c:idx val="4"/>
          <c:order val="4"/>
          <c:tx>
            <c:strRef>
              <c:f>'Andel indirekta kostnader Tot'!$F$40:$F$41</c:f>
              <c:strCache>
                <c:ptCount val="1"/>
                <c:pt idx="0">
                  <c:v>2021</c:v>
                </c:pt>
              </c:strCache>
            </c:strRef>
          </c:tx>
          <c:spPr>
            <a:solidFill>
              <a:schemeClr val="accent5"/>
            </a:solidFill>
            <a:ln>
              <a:noFill/>
            </a:ln>
            <a:effectLst/>
          </c:spPr>
          <c:invertIfNegative val="0"/>
          <c:cat>
            <c:strRef>
              <c:f>'Andel indirekta kostnader Tot'!$A$42:$A$50</c:f>
              <c:strCache>
                <c:ptCount val="8"/>
                <c:pt idx="0">
                  <c:v>HJ</c:v>
                </c:pt>
                <c:pt idx="1">
                  <c:v>KAU</c:v>
                </c:pt>
                <c:pt idx="2">
                  <c:v>LNU</c:v>
                </c:pt>
                <c:pt idx="3">
                  <c:v>LTU</c:v>
                </c:pt>
                <c:pt idx="4">
                  <c:v>MAU</c:v>
                </c:pt>
                <c:pt idx="5">
                  <c:v>MDH</c:v>
                </c:pt>
                <c:pt idx="6">
                  <c:v>MIU</c:v>
                </c:pt>
                <c:pt idx="7">
                  <c:v>ORU</c:v>
                </c:pt>
              </c:strCache>
            </c:strRef>
          </c:cat>
          <c:val>
            <c:numRef>
              <c:f>'Andel indirekta kostnader Tot'!$F$42:$F$50</c:f>
              <c:numCache>
                <c:formatCode>0.0%</c:formatCode>
                <c:ptCount val="8"/>
                <c:pt idx="0">
                  <c:v>0.35262877283043081</c:v>
                </c:pt>
                <c:pt idx="1">
                  <c:v>0.31656545105342704</c:v>
                </c:pt>
                <c:pt idx="2">
                  <c:v>0.32426472713932675</c:v>
                </c:pt>
                <c:pt idx="3">
                  <c:v>0.26444476409666284</c:v>
                </c:pt>
                <c:pt idx="4">
                  <c:v>0.32511381286327401</c:v>
                </c:pt>
                <c:pt idx="5">
                  <c:v>0.29368895693808561</c:v>
                </c:pt>
                <c:pt idx="6">
                  <c:v>0.33846997835350506</c:v>
                </c:pt>
                <c:pt idx="7">
                  <c:v>0.27605454546584446</c:v>
                </c:pt>
              </c:numCache>
            </c:numRef>
          </c:val>
          <c:extLst>
            <c:ext xmlns:c16="http://schemas.microsoft.com/office/drawing/2014/chart" uri="{C3380CC4-5D6E-409C-BE32-E72D297353CC}">
              <c16:uniqueId val="{00000004-B061-43DD-981D-32B8C660C974}"/>
            </c:ext>
          </c:extLst>
        </c:ser>
        <c:dLbls>
          <c:showLegendKey val="0"/>
          <c:showVal val="0"/>
          <c:showCatName val="0"/>
          <c:showSerName val="0"/>
          <c:showPercent val="0"/>
          <c:showBubbleSize val="0"/>
        </c:dLbls>
        <c:gapWidth val="219"/>
        <c:overlap val="-27"/>
        <c:axId val="728058480"/>
        <c:axId val="728059136"/>
      </c:barChart>
      <c:catAx>
        <c:axId val="72805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28059136"/>
        <c:crosses val="autoZero"/>
        <c:auto val="1"/>
        <c:lblAlgn val="ctr"/>
        <c:lblOffset val="100"/>
        <c:noMultiLvlLbl val="0"/>
      </c:catAx>
      <c:valAx>
        <c:axId val="728059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8058480"/>
        <c:crosses val="autoZero"/>
        <c:crossBetween val="between"/>
        <c:majorUnit val="5.000000000000001E-2"/>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024" cy="497127"/>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7890" y="0"/>
            <a:ext cx="2945024" cy="497127"/>
          </a:xfrm>
          <a:prstGeom prst="rect">
            <a:avLst/>
          </a:prstGeom>
        </p:spPr>
        <p:txBody>
          <a:bodyPr vert="horz" lIns="91440" tIns="45720" rIns="91440" bIns="45720" rtlCol="0"/>
          <a:lstStyle>
            <a:lvl1pPr algn="r">
              <a:defRPr sz="1200"/>
            </a:lvl1pPr>
          </a:lstStyle>
          <a:p>
            <a:fld id="{69F0C135-BE3B-4235-8E15-A196F19D26CD}" type="datetimeFigureOut">
              <a:rPr lang="sv-SE" smtClean="0"/>
              <a:pPr/>
              <a:t>2021-12-21</a:t>
            </a:fld>
            <a:endParaRPr lang="sv-SE"/>
          </a:p>
        </p:txBody>
      </p:sp>
      <p:sp>
        <p:nvSpPr>
          <p:cNvPr id="4" name="Platshållare för sidfot 3"/>
          <p:cNvSpPr>
            <a:spLocks noGrp="1"/>
          </p:cNvSpPr>
          <p:nvPr>
            <p:ph type="ftr" sz="quarter" idx="2"/>
          </p:nvPr>
        </p:nvSpPr>
        <p:spPr>
          <a:xfrm>
            <a:off x="0" y="9432686"/>
            <a:ext cx="2945024" cy="49712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7890" y="9432686"/>
            <a:ext cx="2945024" cy="497126"/>
          </a:xfrm>
          <a:prstGeom prst="rect">
            <a:avLst/>
          </a:prstGeom>
        </p:spPr>
        <p:txBody>
          <a:bodyPr vert="horz" lIns="91440" tIns="45720" rIns="91440" bIns="45720" rtlCol="0" anchor="b"/>
          <a:lstStyle>
            <a:lvl1pPr algn="r">
              <a:defRPr sz="1200"/>
            </a:lvl1pPr>
          </a:lstStyle>
          <a:p>
            <a:fld id="{5EBC9DF4-4EEE-4693-A7E8-4D2DC5FC0431}" type="slidenum">
              <a:rPr lang="sv-SE" smtClean="0"/>
              <a:pPr/>
              <a:t>‹#›</a:t>
            </a:fld>
            <a:endParaRPr lang="sv-SE"/>
          </a:p>
        </p:txBody>
      </p:sp>
    </p:spTree>
    <p:extLst>
      <p:ext uri="{BB962C8B-B14F-4D97-AF65-F5344CB8AC3E}">
        <p14:creationId xmlns:p14="http://schemas.microsoft.com/office/powerpoint/2010/main" val="109473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ABC7A7C0-C96E-4210-9225-8171730061F0}" type="datetimeFigureOut">
              <a:rPr lang="sv-SE" smtClean="0"/>
              <a:pPr/>
              <a:t>2021-12-21</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1" y="4717415"/>
            <a:ext cx="5435600" cy="446913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E16E163-94DB-4BD5-A038-51AD98916E45}" type="slidenum">
              <a:rPr lang="sv-SE" smtClean="0"/>
              <a:pPr/>
              <a:t>‹#›</a:t>
            </a:fld>
            <a:endParaRPr lang="sv-SE"/>
          </a:p>
        </p:txBody>
      </p:sp>
    </p:spTree>
    <p:extLst>
      <p:ext uri="{BB962C8B-B14F-4D97-AF65-F5344CB8AC3E}">
        <p14:creationId xmlns:p14="http://schemas.microsoft.com/office/powerpoint/2010/main" val="233807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000">
                <a:solidFill>
                  <a:schemeClr val="accent2"/>
                </a:solidFill>
                <a:latin typeface="Arial" charset="0"/>
              </a:defRPr>
            </a:lvl1pPr>
            <a:lvl2pPr marL="742950" indent="-285750" defTabSz="925513" eaLnBrk="0" hangingPunct="0">
              <a:defRPr sz="2000">
                <a:solidFill>
                  <a:schemeClr val="accent2"/>
                </a:solidFill>
                <a:latin typeface="Arial" charset="0"/>
              </a:defRPr>
            </a:lvl2pPr>
            <a:lvl3pPr marL="1143000" indent="-228600" defTabSz="925513" eaLnBrk="0" hangingPunct="0">
              <a:defRPr sz="2000">
                <a:solidFill>
                  <a:schemeClr val="accent2"/>
                </a:solidFill>
                <a:latin typeface="Arial" charset="0"/>
              </a:defRPr>
            </a:lvl3pPr>
            <a:lvl4pPr marL="1600200" indent="-228600" defTabSz="925513" eaLnBrk="0" hangingPunct="0">
              <a:defRPr sz="2000">
                <a:solidFill>
                  <a:schemeClr val="accent2"/>
                </a:solidFill>
                <a:latin typeface="Arial" charset="0"/>
              </a:defRPr>
            </a:lvl4pPr>
            <a:lvl5pPr marL="2057400" indent="-228600" defTabSz="925513" eaLnBrk="0" hangingPunct="0">
              <a:defRPr sz="2000">
                <a:solidFill>
                  <a:schemeClr val="accent2"/>
                </a:solidFill>
                <a:latin typeface="Arial" charset="0"/>
              </a:defRPr>
            </a:lvl5pPr>
            <a:lvl6pPr marL="2514600" indent="-228600" defTabSz="925513" eaLnBrk="0" fontAlgn="base" hangingPunct="0">
              <a:spcBef>
                <a:spcPct val="20000"/>
              </a:spcBef>
              <a:spcAft>
                <a:spcPct val="0"/>
              </a:spcAft>
              <a:buChar char="•"/>
              <a:defRPr sz="2000">
                <a:solidFill>
                  <a:schemeClr val="accent2"/>
                </a:solidFill>
                <a:latin typeface="Arial" charset="0"/>
              </a:defRPr>
            </a:lvl6pPr>
            <a:lvl7pPr marL="2971800" indent="-228600" defTabSz="925513" eaLnBrk="0" fontAlgn="base" hangingPunct="0">
              <a:spcBef>
                <a:spcPct val="20000"/>
              </a:spcBef>
              <a:spcAft>
                <a:spcPct val="0"/>
              </a:spcAft>
              <a:buChar char="•"/>
              <a:defRPr sz="2000">
                <a:solidFill>
                  <a:schemeClr val="accent2"/>
                </a:solidFill>
                <a:latin typeface="Arial" charset="0"/>
              </a:defRPr>
            </a:lvl7pPr>
            <a:lvl8pPr marL="3429000" indent="-228600" defTabSz="925513" eaLnBrk="0" fontAlgn="base" hangingPunct="0">
              <a:spcBef>
                <a:spcPct val="20000"/>
              </a:spcBef>
              <a:spcAft>
                <a:spcPct val="0"/>
              </a:spcAft>
              <a:buChar char="•"/>
              <a:defRPr sz="2000">
                <a:solidFill>
                  <a:schemeClr val="accent2"/>
                </a:solidFill>
                <a:latin typeface="Arial" charset="0"/>
              </a:defRPr>
            </a:lvl8pPr>
            <a:lvl9pPr marL="3886200" indent="-228600" defTabSz="925513" eaLnBrk="0" fontAlgn="base" hangingPunct="0">
              <a:spcBef>
                <a:spcPct val="20000"/>
              </a:spcBef>
              <a:spcAft>
                <a:spcPct val="0"/>
              </a:spcAft>
              <a:buChar char="•"/>
              <a:defRPr sz="2000">
                <a:solidFill>
                  <a:schemeClr val="accent2"/>
                </a:solidFill>
                <a:latin typeface="Arial" charset="0"/>
              </a:defRPr>
            </a:lvl9pPr>
          </a:lstStyle>
          <a:p>
            <a:pPr eaLnBrk="1" hangingPunct="1"/>
            <a:fld id="{97BF9C32-D7D2-40C4-B74C-7B7C7DEED525}" type="slidenum">
              <a:rPr lang="sv-SE" sz="1200">
                <a:solidFill>
                  <a:schemeClr val="tx1"/>
                </a:solidFill>
              </a:rPr>
              <a:pPr eaLnBrk="1" hangingPunct="1"/>
              <a:t>1</a:t>
            </a:fld>
            <a:endParaRPr lang="sv-SE" sz="1200">
              <a:solidFill>
                <a:schemeClr val="tx1"/>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t>Version 1.2 080530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årsskiftet 2010-2011 gjordes en sammanslagning av Dramatiska Institutet och Teaterhögskolan i Stockholm under namnet Stockholms dramatiska högskola. 1 januari 2014 gick Stockholms dramatiska högskola samman med Operahögskolan och Dans- och Cirkushögskolan till Stockholms konstnärliga högskola. </a:t>
            </a:r>
          </a:p>
          <a:p>
            <a:endParaRPr lang="sv-SE" dirty="0"/>
          </a:p>
          <a:p>
            <a:r>
              <a:rPr lang="sv-SE" dirty="0"/>
              <a:t>Högskolan på Gotland gick 1 juli 2013 samman med Uppsala universitet.</a:t>
            </a:r>
          </a:p>
        </p:txBody>
      </p:sp>
      <p:sp>
        <p:nvSpPr>
          <p:cNvPr id="4" name="Platshållare för bildnummer 3"/>
          <p:cNvSpPr>
            <a:spLocks noGrp="1"/>
          </p:cNvSpPr>
          <p:nvPr>
            <p:ph type="sldNum" sz="quarter" idx="10"/>
          </p:nvPr>
        </p:nvSpPr>
        <p:spPr/>
        <p:txBody>
          <a:bodyPr/>
          <a:lstStyle/>
          <a:p>
            <a:fld id="{E818B36A-E682-48A3-A1BD-ABB467B5B4E3}" type="slidenum">
              <a:rPr lang="sv-SE" smtClean="0"/>
              <a:t>30</a:t>
            </a:fld>
            <a:endParaRPr lang="sv-SE"/>
          </a:p>
        </p:txBody>
      </p:sp>
    </p:spTree>
    <p:extLst>
      <p:ext uri="{BB962C8B-B14F-4D97-AF65-F5344CB8AC3E}">
        <p14:creationId xmlns:p14="http://schemas.microsoft.com/office/powerpoint/2010/main" val="333542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r>
              <a:rPr lang="sv-SE"/>
              <a:t>SUHF-statistiken 2020 uppdatering 2021-09-28</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SUHF-statistiken 2020 uppdatering 2021-09-28</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SUHF-statistiken 2020 uppdatering 2021-09-28</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r>
              <a:rPr lang="sv-SE"/>
              <a:t>SUHF-statistiken 2020 uppdatering 2021-09-28</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56C304BA-3836-46FA-BA8F-BF48B33A0D2A}" type="slidenum">
              <a:rPr lang="sv-SE" smtClean="0"/>
              <a:pPr/>
              <a:t>‹#›</a:t>
            </a:fld>
            <a:endParaRPr lang="sv-SE" dirty="0"/>
          </a:p>
        </p:txBody>
      </p:sp>
      <p:sp>
        <p:nvSpPr>
          <p:cNvPr id="8" name="Platshållare för innehåll 7"/>
          <p:cNvSpPr>
            <a:spLocks noGrp="1"/>
          </p:cNvSpPr>
          <p:nvPr>
            <p:ph sz="quarter" idx="13"/>
          </p:nvPr>
        </p:nvSpPr>
        <p:spPr>
          <a:xfrm>
            <a:off x="2484438" y="6597650"/>
            <a:ext cx="914400" cy="914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r>
              <a:rPr lang="sv-SE"/>
              <a:t>SUHF-statistiken 2020 uppdatering 2021-09-28</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r>
              <a:rPr lang="sv-SE"/>
              <a:t>SUHF-statistiken 2020 uppdatering 2021-09-28</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r>
              <a:rPr lang="sv-SE"/>
              <a:t>SUHF-statistiken 2020 uppdatering 2021-09-28</a:t>
            </a:r>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r>
              <a:rPr lang="sv-SE"/>
              <a:t>SUHF-statistiken 2020 uppdatering 2021-09-28</a:t>
            </a:r>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SUHF-statistiken 2020 uppdatering 2021-09-28</a:t>
            </a:r>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t>SUHF-statistiken 2020 uppdatering 2021-09-28</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t>SUHF-statistiken 2020 uppdatering 2021-09-28</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6C304BA-3836-46FA-BA8F-BF48B33A0D2A}"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48348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SUHF-statistiken 2020 uppdatering 2021-09-28</a:t>
            </a:r>
            <a:endParaRPr lang="sv-SE" dirty="0"/>
          </a:p>
        </p:txBody>
      </p:sp>
      <p:sp>
        <p:nvSpPr>
          <p:cNvPr id="5" name="Platshållare för sidfot 4"/>
          <p:cNvSpPr>
            <a:spLocks noGrp="1"/>
          </p:cNvSpPr>
          <p:nvPr>
            <p:ph type="ftr" sz="quarter" idx="3"/>
          </p:nvPr>
        </p:nvSpPr>
        <p:spPr>
          <a:xfrm>
            <a:off x="5436096" y="6356350"/>
            <a:ext cx="17281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7380312" y="6356350"/>
            <a:ext cx="13064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304BA-3836-46FA-BA8F-BF48B33A0D2A}"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uhf.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7808" y="4365104"/>
            <a:ext cx="7772400" cy="935533"/>
          </a:xfrm>
        </p:spPr>
        <p:txBody>
          <a:bodyPr>
            <a:noAutofit/>
          </a:bodyPr>
          <a:lstStyle/>
          <a:p>
            <a:r>
              <a:rPr lang="sv-SE" dirty="0"/>
              <a:t>Lärosätenas indirekta kostnader</a:t>
            </a:r>
            <a:br>
              <a:rPr lang="sv-SE" dirty="0"/>
            </a:br>
            <a:r>
              <a:rPr lang="sv-SE" dirty="0"/>
              <a:t>SUHF-statistiken 2021</a:t>
            </a:r>
          </a:p>
        </p:txBody>
      </p:sp>
      <p:sp>
        <p:nvSpPr>
          <p:cNvPr id="2051" name="Rectangle 3"/>
          <p:cNvSpPr>
            <a:spLocks noGrp="1" noChangeArrowheads="1"/>
          </p:cNvSpPr>
          <p:nvPr>
            <p:ph type="subTitle" idx="1"/>
          </p:nvPr>
        </p:nvSpPr>
        <p:spPr>
          <a:xfrm>
            <a:off x="1371600" y="2180369"/>
            <a:ext cx="6400800" cy="1536750"/>
          </a:xfrm>
        </p:spPr>
        <p:txBody>
          <a:bodyPr>
            <a:noAutofit/>
          </a:bodyPr>
          <a:lstStyle/>
          <a:p>
            <a:pPr eaLnBrk="1" hangingPunct="1"/>
            <a:r>
              <a:rPr lang="sv-SE" sz="2000" dirty="0">
                <a:solidFill>
                  <a:schemeClr val="tx2"/>
                </a:solidFill>
              </a:rPr>
              <a:t>Sveriges universitets- och </a:t>
            </a:r>
            <a:br>
              <a:rPr lang="sv-SE" sz="2000" dirty="0">
                <a:solidFill>
                  <a:schemeClr val="tx2"/>
                </a:solidFill>
              </a:rPr>
            </a:br>
            <a:r>
              <a:rPr lang="sv-SE" sz="2000" dirty="0">
                <a:solidFill>
                  <a:schemeClr val="tx2"/>
                </a:solidFill>
              </a:rPr>
              <a:t>högskoleförbund</a:t>
            </a:r>
          </a:p>
          <a:p>
            <a:pPr eaLnBrk="1" hangingPunct="1"/>
            <a:r>
              <a:rPr lang="en-US" sz="2000" i="1" dirty="0">
                <a:solidFill>
                  <a:schemeClr val="tx2"/>
                </a:solidFill>
              </a:rPr>
              <a:t>The Association of </a:t>
            </a:r>
          </a:p>
          <a:p>
            <a:pPr eaLnBrk="1" hangingPunct="1"/>
            <a:r>
              <a:rPr lang="en-US" sz="2000" i="1" dirty="0">
                <a:solidFill>
                  <a:schemeClr val="tx2"/>
                </a:solidFill>
              </a:rPr>
              <a:t>Swedish Higher Education Institutions</a:t>
            </a:r>
          </a:p>
        </p:txBody>
      </p:sp>
      <p:pic>
        <p:nvPicPr>
          <p:cNvPr id="5" name="Picture 4" descr="SUHF_logo_u_txt_pms307">
            <a:hlinkClick r:id="rId3"/>
          </p:cNvPr>
          <p:cNvPicPr>
            <a:picLocks noChangeAspect="1" noChangeArrowheads="1"/>
          </p:cNvPicPr>
          <p:nvPr/>
        </p:nvPicPr>
        <p:blipFill>
          <a:blip r:embed="rId4" cstate="print"/>
          <a:srcRect/>
          <a:stretch>
            <a:fillRect/>
          </a:stretch>
        </p:blipFill>
        <p:spPr>
          <a:xfrm>
            <a:off x="3085694" y="795510"/>
            <a:ext cx="2972612" cy="1097521"/>
          </a:xfrm>
          <a:prstGeom prst="rect">
            <a:avLst/>
          </a:prstGeom>
          <a:noFill/>
        </p:spPr>
      </p:pic>
      <p:sp>
        <p:nvSpPr>
          <p:cNvPr id="2" name="Platshållare för datum 1">
            <a:extLst>
              <a:ext uri="{FF2B5EF4-FFF2-40B4-BE49-F238E27FC236}">
                <a16:creationId xmlns:a16="http://schemas.microsoft.com/office/drawing/2014/main" id="{7BEDA376-F36C-4B14-8513-F79CE41884D3}"/>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0F917DDB-E5AD-4759-B071-FDBDB225686F}"/>
              </a:ext>
            </a:extLst>
          </p:cNvPr>
          <p:cNvSpPr>
            <a:spLocks noGrp="1"/>
          </p:cNvSpPr>
          <p:nvPr>
            <p:ph type="sldNum" sz="quarter" idx="12"/>
          </p:nvPr>
        </p:nvSpPr>
        <p:spPr/>
        <p:txBody>
          <a:bodyPr/>
          <a:lstStyle/>
          <a:p>
            <a:fld id="{56C304BA-3836-46FA-BA8F-BF48B33A0D2A}" type="slidenum">
              <a:rPr lang="sv-SE" smtClean="0"/>
              <a:pPr/>
              <a:t>1</a:t>
            </a:fld>
            <a:endParaRPr lang="sv-SE"/>
          </a:p>
        </p:txBody>
      </p:sp>
    </p:spTree>
    <p:extLst>
      <p:ext uri="{BB962C8B-B14F-4D97-AF65-F5344CB8AC3E}">
        <p14:creationId xmlns:p14="http://schemas.microsoft.com/office/powerpoint/2010/main" val="119675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692696"/>
            <a:ext cx="8219256" cy="792088"/>
          </a:xfrm>
        </p:spPr>
        <p:txBody>
          <a:bodyPr/>
          <a:lstStyle/>
          <a:p>
            <a:pPr eaLnBrk="1" hangingPunct="1"/>
            <a:r>
              <a:rPr lang="sv-SE" sz="3600" b="1" dirty="0"/>
              <a:t>Utveckling 2017-2021</a:t>
            </a:r>
          </a:p>
        </p:txBody>
      </p:sp>
      <p:sp>
        <p:nvSpPr>
          <p:cNvPr id="112643" name="Rectangle 3"/>
          <p:cNvSpPr>
            <a:spLocks noGrp="1" noChangeArrowheads="1"/>
          </p:cNvSpPr>
          <p:nvPr>
            <p:ph type="body" idx="1"/>
          </p:nvPr>
        </p:nvSpPr>
        <p:spPr>
          <a:xfrm>
            <a:off x="427636" y="1543220"/>
            <a:ext cx="8280920" cy="4622084"/>
          </a:xfrm>
        </p:spPr>
        <p:txBody>
          <a:bodyPr>
            <a:normAutofit/>
          </a:bodyPr>
          <a:lstStyle/>
          <a:p>
            <a:pPr marL="0" indent="0" algn="ctr" eaLnBrk="1" hangingPunct="1">
              <a:buNone/>
            </a:pPr>
            <a:r>
              <a:rPr lang="sv-SE" sz="2400" i="1" dirty="0">
                <a:solidFill>
                  <a:srgbClr val="C00000"/>
                </a:solidFill>
              </a:rPr>
              <a:t>Lärosäten med omsättning 1-2 mdkr – </a:t>
            </a:r>
            <a:r>
              <a:rPr lang="sv-SE" sz="2400" b="1" i="1" dirty="0">
                <a:solidFill>
                  <a:srgbClr val="C00000"/>
                </a:solidFill>
              </a:rPr>
              <a:t>totalt</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AE35FF8F-7EF6-4EA5-9BA0-367C7C603F35}"/>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4F80B042-17A7-4BE3-9B51-0037F41B85B2}"/>
              </a:ext>
            </a:extLst>
          </p:cNvPr>
          <p:cNvSpPr>
            <a:spLocks noGrp="1"/>
          </p:cNvSpPr>
          <p:nvPr>
            <p:ph type="sldNum" sz="quarter" idx="12"/>
          </p:nvPr>
        </p:nvSpPr>
        <p:spPr/>
        <p:txBody>
          <a:bodyPr/>
          <a:lstStyle/>
          <a:p>
            <a:fld id="{56C304BA-3836-46FA-BA8F-BF48B33A0D2A}" type="slidenum">
              <a:rPr lang="sv-SE" smtClean="0"/>
              <a:pPr/>
              <a:t>10</a:t>
            </a:fld>
            <a:endParaRPr lang="sv-SE" dirty="0"/>
          </a:p>
        </p:txBody>
      </p:sp>
      <p:graphicFrame>
        <p:nvGraphicFramePr>
          <p:cNvPr id="10" name="Diagram 9">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1613003691"/>
              </p:ext>
            </p:extLst>
          </p:nvPr>
        </p:nvGraphicFramePr>
        <p:xfrm>
          <a:off x="539552" y="2046832"/>
          <a:ext cx="8169004" cy="4176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017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18864" y="642953"/>
            <a:ext cx="8229600" cy="841831"/>
          </a:xfrm>
        </p:spPr>
        <p:txBody>
          <a:bodyPr/>
          <a:lstStyle/>
          <a:p>
            <a:pPr eaLnBrk="1" hangingPunct="1"/>
            <a:r>
              <a:rPr lang="sv-SE" sz="3600" b="1" dirty="0"/>
              <a:t>Utveckling 2017-2021</a:t>
            </a:r>
          </a:p>
        </p:txBody>
      </p:sp>
      <p:sp>
        <p:nvSpPr>
          <p:cNvPr id="112643" name="Rectangle 3"/>
          <p:cNvSpPr>
            <a:spLocks noGrp="1" noChangeArrowheads="1"/>
          </p:cNvSpPr>
          <p:nvPr>
            <p:ph type="body" idx="1"/>
          </p:nvPr>
        </p:nvSpPr>
        <p:spPr>
          <a:xfrm>
            <a:off x="467544" y="1284438"/>
            <a:ext cx="8280920" cy="4242918"/>
          </a:xfrm>
        </p:spPr>
        <p:txBody>
          <a:bodyPr>
            <a:normAutofit/>
          </a:bodyPr>
          <a:lstStyle/>
          <a:p>
            <a:pPr marL="0" indent="0" algn="ctr" eaLnBrk="1" hangingPunct="1">
              <a:buNone/>
            </a:pPr>
            <a:r>
              <a:rPr lang="sv-SE" sz="2400" i="1" dirty="0">
                <a:solidFill>
                  <a:srgbClr val="C00000"/>
                </a:solidFill>
              </a:rPr>
              <a:t>Lärosäten med omsättning 0,5-1 mdkr - </a:t>
            </a:r>
            <a:r>
              <a:rPr lang="sv-SE" sz="2400" b="1" i="1" dirty="0">
                <a:solidFill>
                  <a:srgbClr val="C00000"/>
                </a:solidFill>
              </a:rPr>
              <a:t>t</a:t>
            </a:r>
            <a:r>
              <a:rPr lang="sv-SE" sz="2400" b="1" i="1" dirty="0">
                <a:solidFill>
                  <a:schemeClr val="accent2"/>
                </a:solidFill>
              </a:rPr>
              <a:t>otalt</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3C20D0D9-9D33-47CB-886F-54F493EBAC3A}"/>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DAC38DCB-D323-42B4-924A-41A51552ADA3}"/>
              </a:ext>
            </a:extLst>
          </p:cNvPr>
          <p:cNvSpPr>
            <a:spLocks noGrp="1"/>
          </p:cNvSpPr>
          <p:nvPr>
            <p:ph type="sldNum" sz="quarter" idx="12"/>
          </p:nvPr>
        </p:nvSpPr>
        <p:spPr/>
        <p:txBody>
          <a:bodyPr/>
          <a:lstStyle/>
          <a:p>
            <a:fld id="{56C304BA-3836-46FA-BA8F-BF48B33A0D2A}" type="slidenum">
              <a:rPr lang="sv-SE" smtClean="0"/>
              <a:pPr/>
              <a:t>11</a:t>
            </a:fld>
            <a:endParaRPr lang="sv-SE" dirty="0"/>
          </a:p>
        </p:txBody>
      </p:sp>
      <p:graphicFrame>
        <p:nvGraphicFramePr>
          <p:cNvPr id="10" name="Diagram 9">
            <a:extLst>
              <a:ext uri="{FF2B5EF4-FFF2-40B4-BE49-F238E27FC236}">
                <a16:creationId xmlns:a16="http://schemas.microsoft.com/office/drawing/2014/main" id="{00000000-0008-0000-0600-000006000000}"/>
              </a:ext>
            </a:extLst>
          </p:cNvPr>
          <p:cNvGraphicFramePr>
            <a:graphicFrameLocks/>
          </p:cNvGraphicFramePr>
          <p:nvPr>
            <p:extLst>
              <p:ext uri="{D42A27DB-BD31-4B8C-83A1-F6EECF244321}">
                <p14:modId xmlns:p14="http://schemas.microsoft.com/office/powerpoint/2010/main" val="2654180527"/>
              </p:ext>
            </p:extLst>
          </p:nvPr>
        </p:nvGraphicFramePr>
        <p:xfrm>
          <a:off x="467544" y="1988840"/>
          <a:ext cx="8136904" cy="418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507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18864" y="642953"/>
            <a:ext cx="8229600" cy="863947"/>
          </a:xfrm>
        </p:spPr>
        <p:txBody>
          <a:bodyPr/>
          <a:lstStyle/>
          <a:p>
            <a:pPr eaLnBrk="1" hangingPunct="1"/>
            <a:r>
              <a:rPr lang="sv-SE" sz="3600" b="1" dirty="0"/>
              <a:t>Utveckling 2017-2021</a:t>
            </a:r>
          </a:p>
        </p:txBody>
      </p:sp>
      <p:sp>
        <p:nvSpPr>
          <p:cNvPr id="112643" name="Rectangle 3"/>
          <p:cNvSpPr>
            <a:spLocks noGrp="1" noChangeArrowheads="1"/>
          </p:cNvSpPr>
          <p:nvPr>
            <p:ph type="body" idx="1"/>
          </p:nvPr>
        </p:nvSpPr>
        <p:spPr>
          <a:xfrm>
            <a:off x="467544" y="1412776"/>
            <a:ext cx="7776864" cy="4114580"/>
          </a:xfrm>
        </p:spPr>
        <p:txBody>
          <a:bodyPr>
            <a:normAutofit/>
          </a:bodyPr>
          <a:lstStyle/>
          <a:p>
            <a:pPr marL="0" indent="0" algn="ctr" eaLnBrk="1" hangingPunct="1">
              <a:buNone/>
            </a:pPr>
            <a:r>
              <a:rPr lang="sv-SE" sz="2400" i="1" dirty="0">
                <a:solidFill>
                  <a:srgbClr val="C00000"/>
                </a:solidFill>
              </a:rPr>
              <a:t>Lärosäten med omsättning under 0,5 mdkr - </a:t>
            </a:r>
            <a:r>
              <a:rPr lang="sv-SE" sz="2400" b="1" i="1" dirty="0">
                <a:solidFill>
                  <a:srgbClr val="C00000"/>
                </a:solidFill>
              </a:rPr>
              <a:t>t</a:t>
            </a:r>
            <a:r>
              <a:rPr lang="sv-SE" sz="2400" b="1" i="1" dirty="0">
                <a:solidFill>
                  <a:schemeClr val="accent2"/>
                </a:solidFill>
              </a:rPr>
              <a:t>otalt</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3C20D0D9-9D33-47CB-886F-54F493EBAC3A}"/>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DAC38DCB-D323-42B4-924A-41A51552ADA3}"/>
              </a:ext>
            </a:extLst>
          </p:cNvPr>
          <p:cNvSpPr>
            <a:spLocks noGrp="1"/>
          </p:cNvSpPr>
          <p:nvPr>
            <p:ph type="sldNum" sz="quarter" idx="12"/>
          </p:nvPr>
        </p:nvSpPr>
        <p:spPr/>
        <p:txBody>
          <a:bodyPr/>
          <a:lstStyle/>
          <a:p>
            <a:fld id="{56C304BA-3836-46FA-BA8F-BF48B33A0D2A}" type="slidenum">
              <a:rPr lang="sv-SE" smtClean="0"/>
              <a:pPr/>
              <a:t>12</a:t>
            </a:fld>
            <a:endParaRPr lang="sv-SE" dirty="0"/>
          </a:p>
        </p:txBody>
      </p:sp>
      <p:graphicFrame>
        <p:nvGraphicFramePr>
          <p:cNvPr id="10" name="Diagram 9">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2657365933"/>
              </p:ext>
            </p:extLst>
          </p:nvPr>
        </p:nvGraphicFramePr>
        <p:xfrm>
          <a:off x="827584" y="2060848"/>
          <a:ext cx="6920607"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990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1052885"/>
            <a:ext cx="8229600" cy="863947"/>
          </a:xfrm>
        </p:spPr>
        <p:txBody>
          <a:bodyPr>
            <a:normAutofit fontScale="90000"/>
          </a:bodyPr>
          <a:lstStyle/>
          <a:p>
            <a:pPr eaLnBrk="1" hangingPunct="1"/>
            <a:r>
              <a:rPr lang="sv-SE" sz="3600" b="1" dirty="0"/>
              <a:t>Andel indirekta kostnader 2021</a:t>
            </a:r>
            <a:br>
              <a:rPr lang="sv-SE" sz="3600" b="1" dirty="0"/>
            </a:br>
            <a:r>
              <a:rPr lang="sv-SE" sz="3600" b="1" i="1" dirty="0"/>
              <a:t>Utbildning</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D1E25C83-7371-4AAB-A821-503E732337B0}"/>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96E3112C-3C24-4863-A98C-2C3044E8B403}"/>
              </a:ext>
            </a:extLst>
          </p:cNvPr>
          <p:cNvSpPr>
            <a:spLocks noGrp="1"/>
          </p:cNvSpPr>
          <p:nvPr>
            <p:ph type="sldNum" sz="quarter" idx="12"/>
          </p:nvPr>
        </p:nvSpPr>
        <p:spPr/>
        <p:txBody>
          <a:bodyPr/>
          <a:lstStyle/>
          <a:p>
            <a:fld id="{56C304BA-3836-46FA-BA8F-BF48B33A0D2A}" type="slidenum">
              <a:rPr lang="sv-SE" smtClean="0"/>
              <a:pPr/>
              <a:t>13</a:t>
            </a:fld>
            <a:endParaRPr lang="sv-SE" dirty="0"/>
          </a:p>
        </p:txBody>
      </p:sp>
      <p:graphicFrame>
        <p:nvGraphicFramePr>
          <p:cNvPr id="9" name="Diagram 8">
            <a:extLst>
              <a:ext uri="{FF2B5EF4-FFF2-40B4-BE49-F238E27FC236}">
                <a16:creationId xmlns:a16="http://schemas.microsoft.com/office/drawing/2014/main" id="{8154BACD-01F4-42E2-9A26-B0139DD797DC}"/>
              </a:ext>
            </a:extLst>
          </p:cNvPr>
          <p:cNvGraphicFramePr>
            <a:graphicFrameLocks noChangeAspect="1"/>
          </p:cNvGraphicFramePr>
          <p:nvPr>
            <p:extLst>
              <p:ext uri="{D42A27DB-BD31-4B8C-83A1-F6EECF244321}">
                <p14:modId xmlns:p14="http://schemas.microsoft.com/office/powerpoint/2010/main" val="1345541631"/>
              </p:ext>
            </p:extLst>
          </p:nvPr>
        </p:nvGraphicFramePr>
        <p:xfrm>
          <a:off x="467544" y="1990974"/>
          <a:ext cx="8304908"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 7">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165839286"/>
              </p:ext>
            </p:extLst>
          </p:nvPr>
        </p:nvGraphicFramePr>
        <p:xfrm>
          <a:off x="323528" y="1918348"/>
          <a:ext cx="8136904" cy="43189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776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431284" y="404664"/>
            <a:ext cx="6285384" cy="863947"/>
          </a:xfrm>
        </p:spPr>
        <p:txBody>
          <a:bodyPr>
            <a:normAutofit fontScale="90000"/>
          </a:bodyPr>
          <a:lstStyle/>
          <a:p>
            <a:pPr eaLnBrk="1" hangingPunct="1"/>
            <a:r>
              <a:rPr lang="sv-SE" sz="4000" b="1" dirty="0"/>
              <a:t>Andel indirekta kostnader 2021</a:t>
            </a:r>
            <a:br>
              <a:rPr lang="sv-SE" sz="3600" b="1" dirty="0"/>
            </a:br>
            <a:r>
              <a:rPr lang="sv-SE" sz="2700" b="1" i="1" dirty="0">
                <a:solidFill>
                  <a:srgbClr val="C00000"/>
                </a:solidFill>
              </a:rPr>
              <a:t>Utbildning</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85B3598F-5AE9-4D9C-87C4-69FD359CD72B}"/>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163B1CA7-4BC2-4AC7-9D9E-5BEA7A1EA46C}"/>
              </a:ext>
            </a:extLst>
          </p:cNvPr>
          <p:cNvSpPr>
            <a:spLocks noGrp="1"/>
          </p:cNvSpPr>
          <p:nvPr>
            <p:ph type="sldNum" sz="quarter" idx="12"/>
          </p:nvPr>
        </p:nvSpPr>
        <p:spPr/>
        <p:txBody>
          <a:bodyPr/>
          <a:lstStyle/>
          <a:p>
            <a:fld id="{56C304BA-3836-46FA-BA8F-BF48B33A0D2A}" type="slidenum">
              <a:rPr lang="sv-SE" smtClean="0"/>
              <a:pPr/>
              <a:t>14</a:t>
            </a:fld>
            <a:endParaRPr lang="sv-SE" dirty="0"/>
          </a:p>
        </p:txBody>
      </p:sp>
      <p:sp>
        <p:nvSpPr>
          <p:cNvPr id="4" name="textruta 3">
            <a:extLst>
              <a:ext uri="{FF2B5EF4-FFF2-40B4-BE49-F238E27FC236}">
                <a16:creationId xmlns:a16="http://schemas.microsoft.com/office/drawing/2014/main" id="{F5F60FB0-D4C9-4038-BF44-398151A7DB3A}"/>
              </a:ext>
            </a:extLst>
          </p:cNvPr>
          <p:cNvSpPr txBox="1"/>
          <p:nvPr/>
        </p:nvSpPr>
        <p:spPr>
          <a:xfrm>
            <a:off x="6300192" y="5859142"/>
            <a:ext cx="2416476" cy="430887"/>
          </a:xfrm>
          <a:prstGeom prst="rect">
            <a:avLst/>
          </a:prstGeom>
          <a:noFill/>
        </p:spPr>
        <p:txBody>
          <a:bodyPr wrap="square" rtlCol="0">
            <a:spAutoFit/>
          </a:bodyPr>
          <a:lstStyle/>
          <a:p>
            <a:r>
              <a:rPr lang="sv-SE" sz="1100" dirty="0"/>
              <a:t>Verksamhetskostnader utbildning (mnkr)</a:t>
            </a:r>
          </a:p>
        </p:txBody>
      </p:sp>
      <p:graphicFrame>
        <p:nvGraphicFramePr>
          <p:cNvPr id="8" name="Diagram 7">
            <a:extLst>
              <a:ext uri="{FF2B5EF4-FFF2-40B4-BE49-F238E27FC236}">
                <a16:creationId xmlns:a16="http://schemas.microsoft.com/office/drawing/2014/main" id="{00000000-0008-0000-1300-000004000000}"/>
              </a:ext>
            </a:extLst>
          </p:cNvPr>
          <p:cNvGraphicFramePr>
            <a:graphicFrameLocks/>
          </p:cNvGraphicFramePr>
          <p:nvPr>
            <p:extLst>
              <p:ext uri="{D42A27DB-BD31-4B8C-83A1-F6EECF244321}">
                <p14:modId xmlns:p14="http://schemas.microsoft.com/office/powerpoint/2010/main" val="616036555"/>
              </p:ext>
            </p:extLst>
          </p:nvPr>
        </p:nvGraphicFramePr>
        <p:xfrm>
          <a:off x="1187624" y="1493438"/>
          <a:ext cx="7200800" cy="4329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9122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620688"/>
            <a:ext cx="8229600" cy="1244625"/>
          </a:xfrm>
          <a:noFill/>
        </p:spPr>
        <p:txBody>
          <a:bodyPr>
            <a:normAutofit/>
          </a:bodyPr>
          <a:lstStyle/>
          <a:p>
            <a:pPr eaLnBrk="1" hangingPunct="1"/>
            <a:r>
              <a:rPr lang="sv-SE" sz="4000" b="1" dirty="0"/>
              <a:t>Utveckling 2017-2021</a:t>
            </a:r>
            <a:br>
              <a:rPr lang="sv-SE" sz="3600" b="1" dirty="0"/>
            </a:br>
            <a:r>
              <a:rPr lang="sv-SE" sz="2700" i="1" dirty="0">
                <a:solidFill>
                  <a:srgbClr val="C00000"/>
                </a:solidFill>
              </a:rPr>
              <a:t>Lärosäten med omsättning över 3 mdkr – </a:t>
            </a:r>
            <a:r>
              <a:rPr lang="sv-SE" sz="2700" b="1" i="1" dirty="0">
                <a:solidFill>
                  <a:srgbClr val="C00000"/>
                </a:solidFill>
              </a:rPr>
              <a:t>utbildning </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1D3BFB10-F6D1-4BB3-8E6E-EF042F89A7D8}"/>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E21049F4-E12B-43FC-B1C2-500EAC58035F}"/>
              </a:ext>
            </a:extLst>
          </p:cNvPr>
          <p:cNvSpPr>
            <a:spLocks noGrp="1"/>
          </p:cNvSpPr>
          <p:nvPr>
            <p:ph type="sldNum" sz="quarter" idx="12"/>
          </p:nvPr>
        </p:nvSpPr>
        <p:spPr/>
        <p:txBody>
          <a:bodyPr/>
          <a:lstStyle/>
          <a:p>
            <a:fld id="{56C304BA-3836-46FA-BA8F-BF48B33A0D2A}" type="slidenum">
              <a:rPr lang="sv-SE" smtClean="0"/>
              <a:pPr/>
              <a:t>15</a:t>
            </a:fld>
            <a:endParaRPr lang="sv-SE" dirty="0"/>
          </a:p>
        </p:txBody>
      </p:sp>
      <p:graphicFrame>
        <p:nvGraphicFramePr>
          <p:cNvPr id="8" name="Diagram 7">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3001860819"/>
              </p:ext>
            </p:extLst>
          </p:nvPr>
        </p:nvGraphicFramePr>
        <p:xfrm>
          <a:off x="539552" y="2010568"/>
          <a:ext cx="8064896" cy="4226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314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692696"/>
            <a:ext cx="8219256" cy="792088"/>
          </a:xfrm>
        </p:spPr>
        <p:txBody>
          <a:bodyPr/>
          <a:lstStyle/>
          <a:p>
            <a:pPr eaLnBrk="1" hangingPunct="1"/>
            <a:r>
              <a:rPr lang="sv-SE" sz="3600" b="1" dirty="0"/>
              <a:t>Utveckling 2017-2021</a:t>
            </a:r>
          </a:p>
        </p:txBody>
      </p:sp>
      <p:sp>
        <p:nvSpPr>
          <p:cNvPr id="112643" name="Rectangle 3"/>
          <p:cNvSpPr>
            <a:spLocks noGrp="1" noChangeArrowheads="1"/>
          </p:cNvSpPr>
          <p:nvPr>
            <p:ph type="body" idx="1"/>
          </p:nvPr>
        </p:nvSpPr>
        <p:spPr>
          <a:xfrm>
            <a:off x="427636" y="1543220"/>
            <a:ext cx="8280920" cy="4622084"/>
          </a:xfrm>
        </p:spPr>
        <p:txBody>
          <a:bodyPr>
            <a:normAutofit/>
          </a:bodyPr>
          <a:lstStyle/>
          <a:p>
            <a:pPr marL="0" indent="0" algn="ctr" eaLnBrk="1" hangingPunct="1">
              <a:buNone/>
            </a:pPr>
            <a:r>
              <a:rPr lang="sv-SE" sz="2400" i="1" dirty="0">
                <a:solidFill>
                  <a:srgbClr val="C00000"/>
                </a:solidFill>
              </a:rPr>
              <a:t>Lärosäten med omsättning 1-2 mdkr – </a:t>
            </a:r>
            <a:r>
              <a:rPr lang="sv-SE" sz="2400" b="1" i="1" dirty="0">
                <a:solidFill>
                  <a:srgbClr val="C00000"/>
                </a:solidFill>
              </a:rPr>
              <a:t>utbildning</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AE35FF8F-7EF6-4EA5-9BA0-367C7C603F35}"/>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4F80B042-17A7-4BE3-9B51-0037F41B85B2}"/>
              </a:ext>
            </a:extLst>
          </p:cNvPr>
          <p:cNvSpPr>
            <a:spLocks noGrp="1"/>
          </p:cNvSpPr>
          <p:nvPr>
            <p:ph type="sldNum" sz="quarter" idx="12"/>
          </p:nvPr>
        </p:nvSpPr>
        <p:spPr/>
        <p:txBody>
          <a:bodyPr/>
          <a:lstStyle/>
          <a:p>
            <a:fld id="{56C304BA-3836-46FA-BA8F-BF48B33A0D2A}" type="slidenum">
              <a:rPr lang="sv-SE" smtClean="0"/>
              <a:pPr/>
              <a:t>16</a:t>
            </a:fld>
            <a:endParaRPr lang="sv-SE" dirty="0"/>
          </a:p>
        </p:txBody>
      </p:sp>
      <p:graphicFrame>
        <p:nvGraphicFramePr>
          <p:cNvPr id="9" name="Diagram 8">
            <a:extLst>
              <a:ext uri="{FF2B5EF4-FFF2-40B4-BE49-F238E27FC236}">
                <a16:creationId xmlns:a16="http://schemas.microsoft.com/office/drawing/2014/main" id="{00000000-0008-0000-0A00-000004000000}"/>
              </a:ext>
            </a:extLst>
          </p:cNvPr>
          <p:cNvGraphicFramePr>
            <a:graphicFrameLocks/>
          </p:cNvGraphicFramePr>
          <p:nvPr>
            <p:extLst>
              <p:ext uri="{D42A27DB-BD31-4B8C-83A1-F6EECF244321}">
                <p14:modId xmlns:p14="http://schemas.microsoft.com/office/powerpoint/2010/main" val="1217706555"/>
              </p:ext>
            </p:extLst>
          </p:nvPr>
        </p:nvGraphicFramePr>
        <p:xfrm>
          <a:off x="467544" y="2132856"/>
          <a:ext cx="8136904"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3208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18864" y="642953"/>
            <a:ext cx="8229600" cy="841831"/>
          </a:xfrm>
        </p:spPr>
        <p:txBody>
          <a:bodyPr/>
          <a:lstStyle/>
          <a:p>
            <a:pPr eaLnBrk="1" hangingPunct="1"/>
            <a:r>
              <a:rPr lang="sv-SE" sz="3600" b="1" dirty="0"/>
              <a:t>Utveckling 2017-2021</a:t>
            </a:r>
          </a:p>
        </p:txBody>
      </p:sp>
      <p:sp>
        <p:nvSpPr>
          <p:cNvPr id="112643" name="Rectangle 3"/>
          <p:cNvSpPr>
            <a:spLocks noGrp="1" noChangeArrowheads="1"/>
          </p:cNvSpPr>
          <p:nvPr>
            <p:ph type="body" idx="1"/>
          </p:nvPr>
        </p:nvSpPr>
        <p:spPr>
          <a:xfrm>
            <a:off x="467544" y="1284438"/>
            <a:ext cx="8280920" cy="4242918"/>
          </a:xfrm>
        </p:spPr>
        <p:txBody>
          <a:bodyPr>
            <a:normAutofit/>
          </a:bodyPr>
          <a:lstStyle/>
          <a:p>
            <a:pPr marL="0" indent="0" algn="ctr" eaLnBrk="1" hangingPunct="1">
              <a:buNone/>
            </a:pPr>
            <a:r>
              <a:rPr lang="sv-SE" sz="2400" i="1" dirty="0">
                <a:solidFill>
                  <a:srgbClr val="C00000"/>
                </a:solidFill>
              </a:rPr>
              <a:t>Lärosäten med omsättning 0,5-1 mdkr - </a:t>
            </a:r>
            <a:r>
              <a:rPr lang="sv-SE" sz="2400" b="1" i="1" dirty="0">
                <a:solidFill>
                  <a:srgbClr val="C00000"/>
                </a:solidFill>
              </a:rPr>
              <a:t>utbildning</a:t>
            </a:r>
            <a:endParaRPr lang="sv-SE" sz="2400" b="1"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3C20D0D9-9D33-47CB-886F-54F493EBAC3A}"/>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DAC38DCB-D323-42B4-924A-41A51552ADA3}"/>
              </a:ext>
            </a:extLst>
          </p:cNvPr>
          <p:cNvSpPr>
            <a:spLocks noGrp="1"/>
          </p:cNvSpPr>
          <p:nvPr>
            <p:ph type="sldNum" sz="quarter" idx="12"/>
          </p:nvPr>
        </p:nvSpPr>
        <p:spPr/>
        <p:txBody>
          <a:bodyPr/>
          <a:lstStyle/>
          <a:p>
            <a:fld id="{56C304BA-3836-46FA-BA8F-BF48B33A0D2A}" type="slidenum">
              <a:rPr lang="sv-SE" smtClean="0"/>
              <a:pPr/>
              <a:t>17</a:t>
            </a:fld>
            <a:endParaRPr lang="sv-SE" dirty="0"/>
          </a:p>
        </p:txBody>
      </p:sp>
      <p:graphicFrame>
        <p:nvGraphicFramePr>
          <p:cNvPr id="9" name="Diagram 8">
            <a:extLst>
              <a:ext uri="{FF2B5EF4-FFF2-40B4-BE49-F238E27FC236}">
                <a16:creationId xmlns:a16="http://schemas.microsoft.com/office/drawing/2014/main" id="{00000000-0008-0000-0A00-000005000000}"/>
              </a:ext>
            </a:extLst>
          </p:cNvPr>
          <p:cNvGraphicFramePr>
            <a:graphicFrameLocks/>
          </p:cNvGraphicFramePr>
          <p:nvPr>
            <p:extLst>
              <p:ext uri="{D42A27DB-BD31-4B8C-83A1-F6EECF244321}">
                <p14:modId xmlns:p14="http://schemas.microsoft.com/office/powerpoint/2010/main" val="392238120"/>
              </p:ext>
            </p:extLst>
          </p:nvPr>
        </p:nvGraphicFramePr>
        <p:xfrm>
          <a:off x="518864" y="2101850"/>
          <a:ext cx="8085584" cy="4135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025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18864" y="642953"/>
            <a:ext cx="8229600" cy="863947"/>
          </a:xfrm>
        </p:spPr>
        <p:txBody>
          <a:bodyPr/>
          <a:lstStyle/>
          <a:p>
            <a:pPr eaLnBrk="1" hangingPunct="1"/>
            <a:r>
              <a:rPr lang="sv-SE" sz="3600" b="1" dirty="0"/>
              <a:t>Utveckling 2017-2021</a:t>
            </a:r>
          </a:p>
        </p:txBody>
      </p:sp>
      <p:sp>
        <p:nvSpPr>
          <p:cNvPr id="112643" name="Rectangle 3"/>
          <p:cNvSpPr>
            <a:spLocks noGrp="1" noChangeArrowheads="1"/>
          </p:cNvSpPr>
          <p:nvPr>
            <p:ph type="body" idx="1"/>
          </p:nvPr>
        </p:nvSpPr>
        <p:spPr>
          <a:xfrm>
            <a:off x="467544" y="1412776"/>
            <a:ext cx="7776864" cy="4114580"/>
          </a:xfrm>
        </p:spPr>
        <p:txBody>
          <a:bodyPr>
            <a:normAutofit/>
          </a:bodyPr>
          <a:lstStyle/>
          <a:p>
            <a:pPr marL="0" indent="0" algn="ctr" eaLnBrk="1" hangingPunct="1">
              <a:buNone/>
            </a:pPr>
            <a:r>
              <a:rPr lang="sv-SE" sz="2400" i="1" dirty="0">
                <a:solidFill>
                  <a:srgbClr val="C00000"/>
                </a:solidFill>
              </a:rPr>
              <a:t>Lärosäten med omsättning under 0,5 mdkr - </a:t>
            </a:r>
            <a:r>
              <a:rPr lang="sv-SE" sz="2400" b="1" i="1" dirty="0">
                <a:solidFill>
                  <a:srgbClr val="C00000"/>
                </a:solidFill>
              </a:rPr>
              <a:t>utbildning</a:t>
            </a:r>
            <a:endParaRPr lang="sv-SE" sz="2400" b="1"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3C20D0D9-9D33-47CB-886F-54F493EBAC3A}"/>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DAC38DCB-D323-42B4-924A-41A51552ADA3}"/>
              </a:ext>
            </a:extLst>
          </p:cNvPr>
          <p:cNvSpPr>
            <a:spLocks noGrp="1"/>
          </p:cNvSpPr>
          <p:nvPr>
            <p:ph type="sldNum" sz="quarter" idx="12"/>
          </p:nvPr>
        </p:nvSpPr>
        <p:spPr/>
        <p:txBody>
          <a:bodyPr/>
          <a:lstStyle/>
          <a:p>
            <a:fld id="{56C304BA-3836-46FA-BA8F-BF48B33A0D2A}" type="slidenum">
              <a:rPr lang="sv-SE" smtClean="0"/>
              <a:pPr/>
              <a:t>18</a:t>
            </a:fld>
            <a:endParaRPr lang="sv-SE" dirty="0"/>
          </a:p>
        </p:txBody>
      </p:sp>
      <p:graphicFrame>
        <p:nvGraphicFramePr>
          <p:cNvPr id="9" name="Diagram 8">
            <a:extLst>
              <a:ext uri="{FF2B5EF4-FFF2-40B4-BE49-F238E27FC236}">
                <a16:creationId xmlns:a16="http://schemas.microsoft.com/office/drawing/2014/main" id="{00000000-0008-0000-0A00-000006000000}"/>
              </a:ext>
            </a:extLst>
          </p:cNvPr>
          <p:cNvGraphicFramePr>
            <a:graphicFrameLocks/>
          </p:cNvGraphicFramePr>
          <p:nvPr>
            <p:extLst>
              <p:ext uri="{D42A27DB-BD31-4B8C-83A1-F6EECF244321}">
                <p14:modId xmlns:p14="http://schemas.microsoft.com/office/powerpoint/2010/main" val="1746625471"/>
              </p:ext>
            </p:extLst>
          </p:nvPr>
        </p:nvGraphicFramePr>
        <p:xfrm>
          <a:off x="1331640" y="2162975"/>
          <a:ext cx="5693047" cy="38165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7190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416224" y="1536377"/>
            <a:ext cx="8280920" cy="4032448"/>
          </a:xfrm>
        </p:spPr>
        <p:txBody>
          <a:bodyPr>
            <a:normAutofit/>
          </a:bodyPr>
          <a:lstStyle/>
          <a:p>
            <a:pPr marL="0" indent="0" algn="ctr" eaLnBrk="1" hangingPunct="1">
              <a:buNone/>
            </a:pPr>
            <a:endParaRPr lang="sv-SE" sz="2400" i="1" dirty="0">
              <a:solidFill>
                <a:schemeClr val="accent2"/>
              </a:solidFill>
            </a:endParaRPr>
          </a:p>
          <a:p>
            <a:pPr marL="0" indent="0" algn="ctr" eaLnBrk="1" hangingPunct="1">
              <a:buNone/>
            </a:pPr>
            <a:endParaRPr lang="sv-SE" sz="2400"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B6A30003-DEE2-459F-8F85-B3BF0FF5368E}"/>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98A5F521-CF98-46F6-908C-E94DCDF636D1}"/>
              </a:ext>
            </a:extLst>
          </p:cNvPr>
          <p:cNvSpPr>
            <a:spLocks noGrp="1"/>
          </p:cNvSpPr>
          <p:nvPr>
            <p:ph type="sldNum" sz="quarter" idx="12"/>
          </p:nvPr>
        </p:nvSpPr>
        <p:spPr/>
        <p:txBody>
          <a:bodyPr/>
          <a:lstStyle/>
          <a:p>
            <a:fld id="{56C304BA-3836-46FA-BA8F-BF48B33A0D2A}" type="slidenum">
              <a:rPr lang="sv-SE" smtClean="0"/>
              <a:pPr/>
              <a:t>19</a:t>
            </a:fld>
            <a:endParaRPr lang="sv-SE" dirty="0"/>
          </a:p>
        </p:txBody>
      </p:sp>
      <p:sp>
        <p:nvSpPr>
          <p:cNvPr id="9" name="Rectangle 2">
            <a:extLst>
              <a:ext uri="{FF2B5EF4-FFF2-40B4-BE49-F238E27FC236}">
                <a16:creationId xmlns:a16="http://schemas.microsoft.com/office/drawing/2014/main" id="{559E558C-9D35-49B9-9F6A-BC5E1B0168BC}"/>
              </a:ext>
            </a:extLst>
          </p:cNvPr>
          <p:cNvSpPr txBox="1">
            <a:spLocks noChangeArrowheads="1"/>
          </p:cNvSpPr>
          <p:nvPr/>
        </p:nvSpPr>
        <p:spPr>
          <a:xfrm>
            <a:off x="1298975" y="642953"/>
            <a:ext cx="8167936" cy="893424"/>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5700" b="1" dirty="0"/>
              <a:t>Utveckling 2019-2021</a:t>
            </a:r>
          </a:p>
          <a:p>
            <a:r>
              <a:rPr lang="sv-SE" sz="3600" i="1" dirty="0">
                <a:solidFill>
                  <a:srgbClr val="C00000"/>
                </a:solidFill>
              </a:rPr>
              <a:t>Samtliga lärosäten – </a:t>
            </a:r>
            <a:r>
              <a:rPr lang="sv-SE" sz="3600" b="1" i="1" dirty="0">
                <a:solidFill>
                  <a:srgbClr val="C00000"/>
                </a:solidFill>
              </a:rPr>
              <a:t>uppdragsutbildning</a:t>
            </a:r>
            <a:endParaRPr lang="sv-SE" sz="3600" b="1" dirty="0"/>
          </a:p>
        </p:txBody>
      </p:sp>
      <p:graphicFrame>
        <p:nvGraphicFramePr>
          <p:cNvPr id="8" name="Diagram 7">
            <a:extLst>
              <a:ext uri="{FF2B5EF4-FFF2-40B4-BE49-F238E27FC236}">
                <a16:creationId xmlns:a16="http://schemas.microsoft.com/office/drawing/2014/main" id="{00000000-0008-0000-0C00-000004000000}"/>
              </a:ext>
            </a:extLst>
          </p:cNvPr>
          <p:cNvGraphicFramePr>
            <a:graphicFrameLocks/>
          </p:cNvGraphicFramePr>
          <p:nvPr>
            <p:extLst>
              <p:ext uri="{D42A27DB-BD31-4B8C-83A1-F6EECF244321}">
                <p14:modId xmlns:p14="http://schemas.microsoft.com/office/powerpoint/2010/main" val="640886620"/>
              </p:ext>
            </p:extLst>
          </p:nvPr>
        </p:nvGraphicFramePr>
        <p:xfrm>
          <a:off x="755576" y="1825624"/>
          <a:ext cx="7560840" cy="4411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2314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34888" y="428846"/>
            <a:ext cx="8229600" cy="863947"/>
          </a:xfrm>
        </p:spPr>
        <p:txBody>
          <a:bodyPr/>
          <a:lstStyle/>
          <a:p>
            <a:pPr eaLnBrk="1" hangingPunct="1"/>
            <a:r>
              <a:rPr lang="sv-SE" sz="3600" b="1" dirty="0"/>
              <a:t>SUHF-statistiken 2021</a:t>
            </a:r>
          </a:p>
        </p:txBody>
      </p:sp>
      <p:sp>
        <p:nvSpPr>
          <p:cNvPr id="112643" name="Rectangle 3"/>
          <p:cNvSpPr>
            <a:spLocks noGrp="1" noChangeArrowheads="1"/>
          </p:cNvSpPr>
          <p:nvPr>
            <p:ph type="body" idx="1"/>
          </p:nvPr>
        </p:nvSpPr>
        <p:spPr>
          <a:xfrm>
            <a:off x="435748" y="1136983"/>
            <a:ext cx="8280920" cy="5219367"/>
          </a:xfrm>
        </p:spPr>
        <p:txBody>
          <a:bodyPr>
            <a:normAutofit fontScale="25000" lnSpcReduction="20000"/>
          </a:bodyPr>
          <a:lstStyle/>
          <a:p>
            <a:pPr marL="0" indent="0" eaLnBrk="1" hangingPunct="1">
              <a:buNone/>
            </a:pPr>
            <a:r>
              <a:rPr lang="sv-SE" sz="5600" u="sng" dirty="0">
                <a:solidFill>
                  <a:schemeClr val="tx2"/>
                </a:solidFill>
                <a:latin typeface="+mj-lt"/>
              </a:rPr>
              <a:t>Inledning/bakgrund till SUHF-modellen (styrkor/svagheter)</a:t>
            </a:r>
          </a:p>
          <a:p>
            <a:pPr marL="0" indent="0" eaLnBrk="1" hangingPunct="1">
              <a:buNone/>
            </a:pPr>
            <a:r>
              <a:rPr lang="sv-SE" sz="4800" dirty="0">
                <a:solidFill>
                  <a:schemeClr val="tx2"/>
                </a:solidFill>
              </a:rPr>
              <a:t>SUHF (Sveriges universitets och högskoleförbund) tog i november 2007 beslut om att rekommendera sina medlemmar att införa en ny redovisningsmodell för indirekta kostnader. Syftet från SUHF har varit att skapa en modell som på ett enkelt men ändå rättvisande och kostnadseffektivt sätt bidrar till god intern styrning och kontroll och som stödjer högskolans behov av tillförlitliga beslutsunderlag för verksamhetsstyrning och uppföljning. Modellen ska leda till rättvisande redovisning och kalkylering samt även medverka till bättre uppföljning av full kostnadstäckning vid högskolornas olika verksamheter. Modellen är enkel, tydlig och transparent samtidigt som den vid en likformig tillämpning ökar möjligheterna till jämförbarhet mellan olika verksamheter och år. </a:t>
            </a:r>
          </a:p>
          <a:p>
            <a:pPr marL="0" indent="0" eaLnBrk="1" hangingPunct="1">
              <a:buNone/>
            </a:pPr>
            <a:endParaRPr lang="sv-SE" sz="4800" dirty="0">
              <a:solidFill>
                <a:schemeClr val="tx2"/>
              </a:solidFill>
            </a:endParaRPr>
          </a:p>
          <a:p>
            <a:pPr marL="0" indent="0" eaLnBrk="1" hangingPunct="1">
              <a:buNone/>
            </a:pPr>
            <a:r>
              <a:rPr lang="sv-SE" sz="4800" dirty="0">
                <a:solidFill>
                  <a:schemeClr val="tx2"/>
                </a:solidFill>
              </a:rPr>
              <a:t>Målet är att modellen ska bidra till att harmonisera redovisningen mellan lärosätena över tiden, men att den i första hand inte avser att mäta effektiviteten mellan lärosätena. Anledningen till detta är att det inte finns ett standardiserat och/eller ”tvingande” sätt att redovisa olika kostnader samt att det i modellen ges ett visst utrymme att hantera aktiviteter genom olika grader av schabloniseringar. Ett exempel på detta är tex fördelningen av indirekta kostnader mellan utbildning och forskning, som är mycket svårt att göra på ett enhetligt sätt. Annat som kan påverka är även storleken på lärosäten, fördelning mellan utbildning/forskning och i viss mån hur man valt att organisera sig.</a:t>
            </a:r>
          </a:p>
          <a:p>
            <a:pPr marL="0" indent="0" eaLnBrk="1" hangingPunct="1">
              <a:buNone/>
            </a:pPr>
            <a:endParaRPr lang="sv-SE" sz="4800" dirty="0">
              <a:solidFill>
                <a:schemeClr val="tx2"/>
              </a:solidFill>
            </a:endParaRPr>
          </a:p>
          <a:p>
            <a:pPr marL="0" indent="0" eaLnBrk="1" hangingPunct="1">
              <a:buNone/>
            </a:pPr>
            <a:r>
              <a:rPr lang="sv-SE" sz="4800" dirty="0">
                <a:solidFill>
                  <a:schemeClr val="tx2"/>
                </a:solidFill>
              </a:rPr>
              <a:t>Styrkan i modellen är dessutom att den är gemensam och accepterad av hela sektorn, och utgör en grund för hur kalkylering sker, och möjliggör ett gemensamt regelverk kring hantering av ansökningar om extern finansiering av forskning, beviljande och redovisning av samfinansiering.</a:t>
            </a:r>
          </a:p>
          <a:p>
            <a:pPr marL="0" indent="0" eaLnBrk="1" hangingPunct="1">
              <a:buNone/>
            </a:pPr>
            <a:endParaRPr lang="sv-SE" sz="2400" dirty="0">
              <a:solidFill>
                <a:schemeClr val="tx2"/>
              </a:solidFill>
            </a:endParaRPr>
          </a:p>
          <a:p>
            <a:pPr marL="0" indent="0" eaLnBrk="1" hangingPunct="1">
              <a:buNone/>
            </a:pPr>
            <a:r>
              <a:rPr lang="sv-SE" sz="5600" u="sng" dirty="0">
                <a:solidFill>
                  <a:schemeClr val="tx2"/>
                </a:solidFill>
                <a:latin typeface="+mj-lt"/>
              </a:rPr>
              <a:t>Syfte med statistikinsamlingen</a:t>
            </a:r>
          </a:p>
          <a:p>
            <a:pPr marL="0" indent="0" eaLnBrk="1" hangingPunct="1">
              <a:buNone/>
            </a:pPr>
            <a:r>
              <a:rPr lang="sv-SE" sz="4800" dirty="0">
                <a:solidFill>
                  <a:schemeClr val="tx2"/>
                </a:solidFill>
              </a:rPr>
              <a:t>SUHF har sedan 2011 årligen begärt in uppgifter om indirekta kostnader vid alla universitet och högskolor i Sverige och från 2019 har insamlingen kompletterats med en enkät, i syfte fånga in information kopplat till lärosätenas tillämpning av SUHF-modellen. </a:t>
            </a:r>
          </a:p>
          <a:p>
            <a:pPr marL="0" indent="0" eaLnBrk="1" hangingPunct="1">
              <a:buNone/>
            </a:pPr>
            <a:endParaRPr lang="sv-SE" sz="4800" dirty="0">
              <a:solidFill>
                <a:schemeClr val="tx2"/>
              </a:solidFill>
            </a:endParaRPr>
          </a:p>
          <a:p>
            <a:pPr marL="0" indent="0" eaLnBrk="1" hangingPunct="1">
              <a:buNone/>
            </a:pPr>
            <a:r>
              <a:rPr lang="sv-SE" sz="4800" dirty="0">
                <a:solidFill>
                  <a:schemeClr val="tx2"/>
                </a:solidFill>
              </a:rPr>
              <a:t>Den inlämnade statistiken syftar till att vara ett stöd för det egna lärosätet att följa utvecklingen gällande de egna indirekta kostnaderna över tid, eller för att ha som utgångspunkt i mer djupgående jämförelser och analyser i förhållande till något annat specifikt lärosäte. </a:t>
            </a:r>
          </a:p>
          <a:p>
            <a:pPr marL="0" indent="0" eaLnBrk="1" hangingPunct="1">
              <a:buNone/>
            </a:pPr>
            <a:endParaRPr lang="sv-SE" sz="4800" dirty="0">
              <a:solidFill>
                <a:schemeClr val="tx2"/>
              </a:solidFill>
            </a:endParaRPr>
          </a:p>
          <a:p>
            <a:pPr marL="0" indent="0" eaLnBrk="1" hangingPunct="1">
              <a:buNone/>
            </a:pPr>
            <a:r>
              <a:rPr lang="sv-SE" sz="4800" dirty="0">
                <a:solidFill>
                  <a:schemeClr val="tx2"/>
                </a:solidFill>
              </a:rPr>
              <a:t>Syftet med insamlingen är inte att presentera en bild som ska användas för att identifiera vilka lärosäten som har, och vilka som inte har en effektiv stödverksamhet. Det går inte att utifrån statistiken säga detta p.g.a. olikheter i hantering och förutsättningar enligt ovanstående resonemang. </a:t>
            </a:r>
          </a:p>
          <a:p>
            <a:pPr marL="0" indent="0" eaLnBrk="1" hangingPunct="1">
              <a:buNone/>
            </a:pPr>
            <a:r>
              <a:rPr lang="sv-SE" sz="4800" dirty="0">
                <a:solidFill>
                  <a:schemeClr val="tx2"/>
                </a:solidFill>
              </a:rPr>
              <a:t>Insamlingen är ett tillfälle då avsteg och frågetecken avseende modellen kan identifieras, där vi således kan rikta särskilda informations- och utvecklingsinsatser.</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B17BA3E4-A00D-425E-AD3C-5F1BE316BEB7}"/>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A0FEA081-B1B0-48B8-97B3-3AA1AB7D17AA}"/>
              </a:ext>
            </a:extLst>
          </p:cNvPr>
          <p:cNvSpPr>
            <a:spLocks noGrp="1"/>
          </p:cNvSpPr>
          <p:nvPr>
            <p:ph type="sldNum" sz="quarter" idx="12"/>
          </p:nvPr>
        </p:nvSpPr>
        <p:spPr/>
        <p:txBody>
          <a:bodyPr/>
          <a:lstStyle/>
          <a:p>
            <a:fld id="{56C304BA-3836-46FA-BA8F-BF48B33A0D2A}" type="slidenum">
              <a:rPr lang="sv-SE" smtClean="0"/>
              <a:pPr/>
              <a:t>2</a:t>
            </a:fld>
            <a:endParaRPr lang="sv-SE" dirty="0"/>
          </a:p>
        </p:txBody>
      </p:sp>
    </p:spTree>
    <p:extLst>
      <p:ext uri="{BB962C8B-B14F-4D97-AF65-F5344CB8AC3E}">
        <p14:creationId xmlns:p14="http://schemas.microsoft.com/office/powerpoint/2010/main" val="358767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122684"/>
            <a:ext cx="8229600" cy="863947"/>
          </a:xfrm>
        </p:spPr>
        <p:txBody>
          <a:bodyPr>
            <a:normAutofit fontScale="90000"/>
          </a:bodyPr>
          <a:lstStyle/>
          <a:p>
            <a:pPr eaLnBrk="1" hangingPunct="1"/>
            <a:r>
              <a:rPr lang="sv-SE" sz="3600" b="1" dirty="0"/>
              <a:t>Andel indirekta kostnader 2021</a:t>
            </a:r>
            <a:br>
              <a:rPr lang="sv-SE" sz="3600" b="1" dirty="0"/>
            </a:br>
            <a:r>
              <a:rPr lang="sv-SE" sz="3600" b="1" i="1" dirty="0"/>
              <a:t>Forskning</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D1E25C83-7371-4AAB-A821-503E732337B0}"/>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96E3112C-3C24-4863-A98C-2C3044E8B403}"/>
              </a:ext>
            </a:extLst>
          </p:cNvPr>
          <p:cNvSpPr>
            <a:spLocks noGrp="1"/>
          </p:cNvSpPr>
          <p:nvPr>
            <p:ph type="sldNum" sz="quarter" idx="12"/>
          </p:nvPr>
        </p:nvSpPr>
        <p:spPr/>
        <p:txBody>
          <a:bodyPr/>
          <a:lstStyle/>
          <a:p>
            <a:fld id="{56C304BA-3836-46FA-BA8F-BF48B33A0D2A}" type="slidenum">
              <a:rPr lang="sv-SE" smtClean="0"/>
              <a:pPr/>
              <a:t>20</a:t>
            </a:fld>
            <a:endParaRPr lang="sv-SE" dirty="0"/>
          </a:p>
        </p:txBody>
      </p:sp>
      <p:graphicFrame>
        <p:nvGraphicFramePr>
          <p:cNvPr id="9" name="Diagram 8">
            <a:extLst>
              <a:ext uri="{FF2B5EF4-FFF2-40B4-BE49-F238E27FC236}">
                <a16:creationId xmlns:a16="http://schemas.microsoft.com/office/drawing/2014/main" id="{8154BACD-01F4-42E2-9A26-B0139DD797DC}"/>
              </a:ext>
            </a:extLst>
          </p:cNvPr>
          <p:cNvGraphicFramePr>
            <a:graphicFrameLocks noChangeAspect="1"/>
          </p:cNvGraphicFramePr>
          <p:nvPr>
            <p:extLst>
              <p:ext uri="{D42A27DB-BD31-4B8C-83A1-F6EECF244321}">
                <p14:modId xmlns:p14="http://schemas.microsoft.com/office/powerpoint/2010/main" val="1345541631"/>
              </p:ext>
            </p:extLst>
          </p:nvPr>
        </p:nvGraphicFramePr>
        <p:xfrm>
          <a:off x="467544" y="1990974"/>
          <a:ext cx="8304908"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 11">
            <a:extLst>
              <a:ext uri="{FF2B5EF4-FFF2-40B4-BE49-F238E27FC236}">
                <a16:creationId xmlns:a16="http://schemas.microsoft.com/office/drawing/2014/main" id="{00000000-0008-0000-0A00-000002000000}"/>
              </a:ext>
            </a:extLst>
          </p:cNvPr>
          <p:cNvGraphicFramePr>
            <a:graphicFrameLocks noChangeAspect="1"/>
          </p:cNvGraphicFramePr>
          <p:nvPr>
            <p:extLst>
              <p:ext uri="{D42A27DB-BD31-4B8C-83A1-F6EECF244321}">
                <p14:modId xmlns:p14="http://schemas.microsoft.com/office/powerpoint/2010/main" val="3110322429"/>
              </p:ext>
            </p:extLst>
          </p:nvPr>
        </p:nvGraphicFramePr>
        <p:xfrm>
          <a:off x="419546" y="1772816"/>
          <a:ext cx="8304908" cy="39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 12">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3380653878"/>
              </p:ext>
            </p:extLst>
          </p:nvPr>
        </p:nvGraphicFramePr>
        <p:xfrm>
          <a:off x="467544" y="1918348"/>
          <a:ext cx="8136904" cy="42198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00943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85B3598F-5AE9-4D9C-87C4-69FD359CD72B}"/>
              </a:ext>
            </a:extLst>
          </p:cNvPr>
          <p:cNvSpPr>
            <a:spLocks noGrp="1"/>
          </p:cNvSpPr>
          <p:nvPr>
            <p:ph type="dt" sz="half" idx="10"/>
          </p:nvPr>
        </p:nvSpPr>
        <p:spPr>
          <a:xfrm>
            <a:off x="480080" y="6369245"/>
            <a:ext cx="4834880" cy="365125"/>
          </a:xfrm>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163B1CA7-4BC2-4AC7-9D9E-5BEA7A1EA46C}"/>
              </a:ext>
            </a:extLst>
          </p:cNvPr>
          <p:cNvSpPr>
            <a:spLocks noGrp="1"/>
          </p:cNvSpPr>
          <p:nvPr>
            <p:ph type="sldNum" sz="quarter" idx="12"/>
          </p:nvPr>
        </p:nvSpPr>
        <p:spPr/>
        <p:txBody>
          <a:bodyPr/>
          <a:lstStyle/>
          <a:p>
            <a:fld id="{56C304BA-3836-46FA-BA8F-BF48B33A0D2A}" type="slidenum">
              <a:rPr lang="sv-SE" smtClean="0"/>
              <a:pPr/>
              <a:t>21</a:t>
            </a:fld>
            <a:endParaRPr lang="sv-SE" dirty="0"/>
          </a:p>
        </p:txBody>
      </p:sp>
      <p:sp>
        <p:nvSpPr>
          <p:cNvPr id="7" name="Rubrik 6">
            <a:extLst>
              <a:ext uri="{FF2B5EF4-FFF2-40B4-BE49-F238E27FC236}">
                <a16:creationId xmlns:a16="http://schemas.microsoft.com/office/drawing/2014/main" id="{31C6C60E-6813-44AD-89D0-F8E86541A9D1}"/>
              </a:ext>
            </a:extLst>
          </p:cNvPr>
          <p:cNvSpPr>
            <a:spLocks noGrp="1"/>
          </p:cNvSpPr>
          <p:nvPr>
            <p:ph type="title"/>
          </p:nvPr>
        </p:nvSpPr>
        <p:spPr>
          <a:xfrm>
            <a:off x="2527657" y="306192"/>
            <a:ext cx="6145249" cy="1143000"/>
          </a:xfrm>
        </p:spPr>
        <p:txBody>
          <a:bodyPr>
            <a:normAutofit fontScale="90000"/>
          </a:bodyPr>
          <a:lstStyle/>
          <a:p>
            <a:r>
              <a:rPr lang="sv-SE" sz="4000" b="1" dirty="0"/>
              <a:t>Andel indirekta kostnader 2021</a:t>
            </a:r>
            <a:br>
              <a:rPr lang="sv-SE" sz="3600" b="1" dirty="0"/>
            </a:br>
            <a:r>
              <a:rPr lang="sv-SE" sz="2700" b="1" i="1" dirty="0">
                <a:solidFill>
                  <a:srgbClr val="C00000"/>
                </a:solidFill>
              </a:rPr>
              <a:t>Forskning</a:t>
            </a:r>
          </a:p>
        </p:txBody>
      </p:sp>
      <p:sp>
        <p:nvSpPr>
          <p:cNvPr id="10" name="textruta 9">
            <a:extLst>
              <a:ext uri="{FF2B5EF4-FFF2-40B4-BE49-F238E27FC236}">
                <a16:creationId xmlns:a16="http://schemas.microsoft.com/office/drawing/2014/main" id="{52F4FA2B-C168-4C26-B3C6-11ABDBBE5322}"/>
              </a:ext>
            </a:extLst>
          </p:cNvPr>
          <p:cNvSpPr txBox="1"/>
          <p:nvPr/>
        </p:nvSpPr>
        <p:spPr>
          <a:xfrm>
            <a:off x="6228184" y="6019617"/>
            <a:ext cx="2376264" cy="430887"/>
          </a:xfrm>
          <a:prstGeom prst="rect">
            <a:avLst/>
          </a:prstGeom>
          <a:noFill/>
        </p:spPr>
        <p:txBody>
          <a:bodyPr wrap="square" rtlCol="0">
            <a:spAutoFit/>
          </a:bodyPr>
          <a:lstStyle/>
          <a:p>
            <a:r>
              <a:rPr lang="sv-SE" sz="1100" dirty="0"/>
              <a:t>Verksamhetskostnader forskning (mnkr)</a:t>
            </a:r>
          </a:p>
        </p:txBody>
      </p:sp>
      <p:graphicFrame>
        <p:nvGraphicFramePr>
          <p:cNvPr id="9" name="Diagram 8">
            <a:extLst>
              <a:ext uri="{FF2B5EF4-FFF2-40B4-BE49-F238E27FC236}">
                <a16:creationId xmlns:a16="http://schemas.microsoft.com/office/drawing/2014/main" id="{00000000-0008-0000-1400-000003000000}"/>
              </a:ext>
            </a:extLst>
          </p:cNvPr>
          <p:cNvGraphicFramePr>
            <a:graphicFrameLocks/>
          </p:cNvGraphicFramePr>
          <p:nvPr>
            <p:extLst>
              <p:ext uri="{D42A27DB-BD31-4B8C-83A1-F6EECF244321}">
                <p14:modId xmlns:p14="http://schemas.microsoft.com/office/powerpoint/2010/main" val="3197552902"/>
              </p:ext>
            </p:extLst>
          </p:nvPr>
        </p:nvGraphicFramePr>
        <p:xfrm>
          <a:off x="971600" y="1432564"/>
          <a:ext cx="7416824" cy="44557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1324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620688"/>
            <a:ext cx="8229600" cy="1244625"/>
          </a:xfrm>
          <a:noFill/>
        </p:spPr>
        <p:txBody>
          <a:bodyPr>
            <a:normAutofit/>
          </a:bodyPr>
          <a:lstStyle/>
          <a:p>
            <a:pPr eaLnBrk="1" hangingPunct="1"/>
            <a:r>
              <a:rPr lang="sv-SE" sz="4000" b="1" dirty="0"/>
              <a:t>Utveckling 2017-2021</a:t>
            </a:r>
            <a:br>
              <a:rPr lang="sv-SE" sz="3600" b="1" dirty="0"/>
            </a:br>
            <a:r>
              <a:rPr lang="sv-SE" sz="2700" i="1" dirty="0">
                <a:solidFill>
                  <a:srgbClr val="C00000"/>
                </a:solidFill>
              </a:rPr>
              <a:t>Lärosäten med omsättning över 3 mdkr – </a:t>
            </a:r>
            <a:r>
              <a:rPr lang="sv-SE" sz="2700" b="1" i="1" dirty="0">
                <a:solidFill>
                  <a:srgbClr val="C00000"/>
                </a:solidFill>
              </a:rPr>
              <a:t>forskning </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1D3BFB10-F6D1-4BB3-8E6E-EF042F89A7D8}"/>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E21049F4-E12B-43FC-B1C2-500EAC58035F}"/>
              </a:ext>
            </a:extLst>
          </p:cNvPr>
          <p:cNvSpPr>
            <a:spLocks noGrp="1"/>
          </p:cNvSpPr>
          <p:nvPr>
            <p:ph type="sldNum" sz="quarter" idx="12"/>
          </p:nvPr>
        </p:nvSpPr>
        <p:spPr/>
        <p:txBody>
          <a:bodyPr/>
          <a:lstStyle/>
          <a:p>
            <a:fld id="{56C304BA-3836-46FA-BA8F-BF48B33A0D2A}" type="slidenum">
              <a:rPr lang="sv-SE" smtClean="0"/>
              <a:pPr/>
              <a:t>22</a:t>
            </a:fld>
            <a:endParaRPr lang="sv-SE" dirty="0"/>
          </a:p>
        </p:txBody>
      </p:sp>
      <p:graphicFrame>
        <p:nvGraphicFramePr>
          <p:cNvPr id="8" name="Diagram 7">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3268620843"/>
              </p:ext>
            </p:extLst>
          </p:nvPr>
        </p:nvGraphicFramePr>
        <p:xfrm>
          <a:off x="539552" y="2150268"/>
          <a:ext cx="7992888" cy="39430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9009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692696"/>
            <a:ext cx="8219256" cy="792088"/>
          </a:xfrm>
        </p:spPr>
        <p:txBody>
          <a:bodyPr/>
          <a:lstStyle/>
          <a:p>
            <a:pPr eaLnBrk="1" hangingPunct="1"/>
            <a:r>
              <a:rPr lang="sv-SE" sz="3600" b="1" dirty="0"/>
              <a:t>Utveckling 2017-2021</a:t>
            </a:r>
          </a:p>
        </p:txBody>
      </p:sp>
      <p:sp>
        <p:nvSpPr>
          <p:cNvPr id="112643" name="Rectangle 3"/>
          <p:cNvSpPr>
            <a:spLocks noGrp="1" noChangeArrowheads="1"/>
          </p:cNvSpPr>
          <p:nvPr>
            <p:ph type="body" idx="1"/>
          </p:nvPr>
        </p:nvSpPr>
        <p:spPr>
          <a:xfrm>
            <a:off x="427636" y="1543220"/>
            <a:ext cx="8280920" cy="4622084"/>
          </a:xfrm>
        </p:spPr>
        <p:txBody>
          <a:bodyPr>
            <a:normAutofit/>
          </a:bodyPr>
          <a:lstStyle/>
          <a:p>
            <a:pPr marL="0" indent="0" algn="ctr" eaLnBrk="1" hangingPunct="1">
              <a:buNone/>
            </a:pPr>
            <a:r>
              <a:rPr lang="sv-SE" sz="2400" i="1" dirty="0">
                <a:solidFill>
                  <a:srgbClr val="C00000"/>
                </a:solidFill>
              </a:rPr>
              <a:t>Lärosäten med omsättning 1-2 mdkr – </a:t>
            </a:r>
            <a:r>
              <a:rPr lang="sv-SE" sz="2400" b="1" i="1" dirty="0">
                <a:solidFill>
                  <a:srgbClr val="C00000"/>
                </a:solidFill>
              </a:rPr>
              <a:t>forskning</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AE35FF8F-7EF6-4EA5-9BA0-367C7C603F35}"/>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4F80B042-17A7-4BE3-9B51-0037F41B85B2}"/>
              </a:ext>
            </a:extLst>
          </p:cNvPr>
          <p:cNvSpPr>
            <a:spLocks noGrp="1"/>
          </p:cNvSpPr>
          <p:nvPr>
            <p:ph type="sldNum" sz="quarter" idx="12"/>
          </p:nvPr>
        </p:nvSpPr>
        <p:spPr/>
        <p:txBody>
          <a:bodyPr/>
          <a:lstStyle/>
          <a:p>
            <a:fld id="{56C304BA-3836-46FA-BA8F-BF48B33A0D2A}" type="slidenum">
              <a:rPr lang="sv-SE" smtClean="0"/>
              <a:pPr/>
              <a:t>23</a:t>
            </a:fld>
            <a:endParaRPr lang="sv-SE" dirty="0"/>
          </a:p>
        </p:txBody>
      </p:sp>
      <p:graphicFrame>
        <p:nvGraphicFramePr>
          <p:cNvPr id="9" name="Diagram 8">
            <a:extLst>
              <a:ext uri="{FF2B5EF4-FFF2-40B4-BE49-F238E27FC236}">
                <a16:creationId xmlns:a16="http://schemas.microsoft.com/office/drawing/2014/main" id="{00000000-0008-0000-0B00-000004000000}"/>
              </a:ext>
            </a:extLst>
          </p:cNvPr>
          <p:cNvGraphicFramePr>
            <a:graphicFrameLocks/>
          </p:cNvGraphicFramePr>
          <p:nvPr>
            <p:extLst>
              <p:ext uri="{D42A27DB-BD31-4B8C-83A1-F6EECF244321}">
                <p14:modId xmlns:p14="http://schemas.microsoft.com/office/powerpoint/2010/main" val="1260651116"/>
              </p:ext>
            </p:extLst>
          </p:nvPr>
        </p:nvGraphicFramePr>
        <p:xfrm>
          <a:off x="611560" y="2046832"/>
          <a:ext cx="7992888" cy="4176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7892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18864" y="642953"/>
            <a:ext cx="8229600" cy="841831"/>
          </a:xfrm>
        </p:spPr>
        <p:txBody>
          <a:bodyPr/>
          <a:lstStyle/>
          <a:p>
            <a:pPr eaLnBrk="1" hangingPunct="1"/>
            <a:r>
              <a:rPr lang="sv-SE" sz="3600" b="1" dirty="0"/>
              <a:t>Utveckling 2017-2021</a:t>
            </a:r>
          </a:p>
        </p:txBody>
      </p:sp>
      <p:sp>
        <p:nvSpPr>
          <p:cNvPr id="112643" name="Rectangle 3"/>
          <p:cNvSpPr>
            <a:spLocks noGrp="1" noChangeArrowheads="1"/>
          </p:cNvSpPr>
          <p:nvPr>
            <p:ph type="body" idx="1"/>
          </p:nvPr>
        </p:nvSpPr>
        <p:spPr>
          <a:xfrm>
            <a:off x="467544" y="1284438"/>
            <a:ext cx="8280920" cy="4242918"/>
          </a:xfrm>
        </p:spPr>
        <p:txBody>
          <a:bodyPr>
            <a:normAutofit/>
          </a:bodyPr>
          <a:lstStyle/>
          <a:p>
            <a:pPr marL="0" indent="0" algn="ctr" eaLnBrk="1" hangingPunct="1">
              <a:buNone/>
            </a:pPr>
            <a:r>
              <a:rPr lang="sv-SE" sz="2400" i="1" dirty="0">
                <a:solidFill>
                  <a:srgbClr val="C00000"/>
                </a:solidFill>
              </a:rPr>
              <a:t>Lärosäten med omsättning 0,5-1 mdkr - </a:t>
            </a:r>
            <a:r>
              <a:rPr lang="sv-SE" sz="2400" b="1" i="1" dirty="0">
                <a:solidFill>
                  <a:srgbClr val="C00000"/>
                </a:solidFill>
              </a:rPr>
              <a:t>forskning</a:t>
            </a:r>
            <a:endParaRPr lang="sv-SE" sz="2400" b="1"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3C20D0D9-9D33-47CB-886F-54F493EBAC3A}"/>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DAC38DCB-D323-42B4-924A-41A51552ADA3}"/>
              </a:ext>
            </a:extLst>
          </p:cNvPr>
          <p:cNvSpPr>
            <a:spLocks noGrp="1"/>
          </p:cNvSpPr>
          <p:nvPr>
            <p:ph type="sldNum" sz="quarter" idx="12"/>
          </p:nvPr>
        </p:nvSpPr>
        <p:spPr/>
        <p:txBody>
          <a:bodyPr/>
          <a:lstStyle/>
          <a:p>
            <a:fld id="{56C304BA-3836-46FA-BA8F-BF48B33A0D2A}" type="slidenum">
              <a:rPr lang="sv-SE" smtClean="0"/>
              <a:pPr/>
              <a:t>24</a:t>
            </a:fld>
            <a:endParaRPr lang="sv-SE" dirty="0"/>
          </a:p>
        </p:txBody>
      </p:sp>
      <p:graphicFrame>
        <p:nvGraphicFramePr>
          <p:cNvPr id="8" name="Diagram 7">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2926656621"/>
              </p:ext>
            </p:extLst>
          </p:nvPr>
        </p:nvGraphicFramePr>
        <p:xfrm>
          <a:off x="683568" y="2105024"/>
          <a:ext cx="7848872" cy="4063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4797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18864" y="642953"/>
            <a:ext cx="8229600" cy="863947"/>
          </a:xfrm>
        </p:spPr>
        <p:txBody>
          <a:bodyPr/>
          <a:lstStyle/>
          <a:p>
            <a:pPr eaLnBrk="1" hangingPunct="1"/>
            <a:r>
              <a:rPr lang="sv-SE" sz="3600" b="1" dirty="0"/>
              <a:t>Utveckling 2017-2021</a:t>
            </a:r>
          </a:p>
        </p:txBody>
      </p:sp>
      <p:sp>
        <p:nvSpPr>
          <p:cNvPr id="112643" name="Rectangle 3"/>
          <p:cNvSpPr>
            <a:spLocks noGrp="1" noChangeArrowheads="1"/>
          </p:cNvSpPr>
          <p:nvPr>
            <p:ph type="body" idx="1"/>
          </p:nvPr>
        </p:nvSpPr>
        <p:spPr>
          <a:xfrm>
            <a:off x="467544" y="1412776"/>
            <a:ext cx="7776864" cy="4114580"/>
          </a:xfrm>
        </p:spPr>
        <p:txBody>
          <a:bodyPr>
            <a:normAutofit/>
          </a:bodyPr>
          <a:lstStyle/>
          <a:p>
            <a:pPr marL="0" indent="0" algn="ctr" eaLnBrk="1" hangingPunct="1">
              <a:buNone/>
            </a:pPr>
            <a:r>
              <a:rPr lang="sv-SE" sz="2400" i="1" dirty="0">
                <a:solidFill>
                  <a:srgbClr val="C00000"/>
                </a:solidFill>
              </a:rPr>
              <a:t>Lärosäten med omsättning under 0,5 mdkr - </a:t>
            </a:r>
            <a:r>
              <a:rPr lang="sv-SE" sz="2400" b="1" i="1" dirty="0">
                <a:solidFill>
                  <a:srgbClr val="C00000"/>
                </a:solidFill>
              </a:rPr>
              <a:t>forskning</a:t>
            </a:r>
            <a:endParaRPr lang="sv-SE" sz="2400" b="1"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3C20D0D9-9D33-47CB-886F-54F493EBAC3A}"/>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DAC38DCB-D323-42B4-924A-41A51552ADA3}"/>
              </a:ext>
            </a:extLst>
          </p:cNvPr>
          <p:cNvSpPr>
            <a:spLocks noGrp="1"/>
          </p:cNvSpPr>
          <p:nvPr>
            <p:ph type="sldNum" sz="quarter" idx="12"/>
          </p:nvPr>
        </p:nvSpPr>
        <p:spPr/>
        <p:txBody>
          <a:bodyPr/>
          <a:lstStyle/>
          <a:p>
            <a:fld id="{56C304BA-3836-46FA-BA8F-BF48B33A0D2A}" type="slidenum">
              <a:rPr lang="sv-SE" smtClean="0"/>
              <a:pPr/>
              <a:t>25</a:t>
            </a:fld>
            <a:endParaRPr lang="sv-SE" dirty="0"/>
          </a:p>
        </p:txBody>
      </p:sp>
      <p:graphicFrame>
        <p:nvGraphicFramePr>
          <p:cNvPr id="9" name="Diagram 8">
            <a:extLst>
              <a:ext uri="{FF2B5EF4-FFF2-40B4-BE49-F238E27FC236}">
                <a16:creationId xmlns:a16="http://schemas.microsoft.com/office/drawing/2014/main" id="{00000000-0008-0000-0B00-000006000000}"/>
              </a:ext>
            </a:extLst>
          </p:cNvPr>
          <p:cNvGraphicFramePr>
            <a:graphicFrameLocks/>
          </p:cNvGraphicFramePr>
          <p:nvPr>
            <p:extLst>
              <p:ext uri="{D42A27DB-BD31-4B8C-83A1-F6EECF244321}">
                <p14:modId xmlns:p14="http://schemas.microsoft.com/office/powerpoint/2010/main" val="2406182321"/>
              </p:ext>
            </p:extLst>
          </p:nvPr>
        </p:nvGraphicFramePr>
        <p:xfrm>
          <a:off x="827584" y="2060848"/>
          <a:ext cx="7416824" cy="42363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0878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Funktioner </a:t>
            </a:r>
            <a:r>
              <a:rPr lang="sv-SE" sz="3600" b="1" i="1" dirty="0"/>
              <a:t>utbildning</a:t>
            </a:r>
          </a:p>
        </p:txBody>
      </p:sp>
      <p:sp>
        <p:nvSpPr>
          <p:cNvPr id="112643" name="Rectangle 3"/>
          <p:cNvSpPr>
            <a:spLocks noGrp="1" noChangeArrowheads="1"/>
          </p:cNvSpPr>
          <p:nvPr>
            <p:ph type="body" idx="1"/>
          </p:nvPr>
        </p:nvSpPr>
        <p:spPr>
          <a:xfrm>
            <a:off x="416224" y="1536377"/>
            <a:ext cx="8280920" cy="4032448"/>
          </a:xfrm>
        </p:spPr>
        <p:txBody>
          <a:bodyPr>
            <a:normAutofit/>
          </a:bodyPr>
          <a:lstStyle/>
          <a:p>
            <a:pPr marL="0" indent="0" algn="ctr" eaLnBrk="1" hangingPunct="1">
              <a:buNone/>
            </a:pPr>
            <a:endParaRPr lang="sv-SE" sz="2400" i="1" dirty="0">
              <a:solidFill>
                <a:schemeClr val="accent2"/>
              </a:solidFill>
            </a:endParaRPr>
          </a:p>
          <a:p>
            <a:pPr marL="0" indent="0" algn="ctr" eaLnBrk="1" hangingPunct="1">
              <a:buNone/>
            </a:pPr>
            <a:endParaRPr lang="sv-SE" sz="2400"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B6A30003-DEE2-459F-8F85-B3BF0FF5368E}"/>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98A5F521-CF98-46F6-908C-E94DCDF636D1}"/>
              </a:ext>
            </a:extLst>
          </p:cNvPr>
          <p:cNvSpPr>
            <a:spLocks noGrp="1"/>
          </p:cNvSpPr>
          <p:nvPr>
            <p:ph type="sldNum" sz="quarter" idx="12"/>
          </p:nvPr>
        </p:nvSpPr>
        <p:spPr/>
        <p:txBody>
          <a:bodyPr/>
          <a:lstStyle/>
          <a:p>
            <a:fld id="{56C304BA-3836-46FA-BA8F-BF48B33A0D2A}" type="slidenum">
              <a:rPr lang="sv-SE" smtClean="0"/>
              <a:pPr/>
              <a:t>26</a:t>
            </a:fld>
            <a:endParaRPr lang="sv-SE" dirty="0"/>
          </a:p>
        </p:txBody>
      </p:sp>
      <p:graphicFrame>
        <p:nvGraphicFramePr>
          <p:cNvPr id="7" name="Diagram 6">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2226397778"/>
              </p:ext>
            </p:extLst>
          </p:nvPr>
        </p:nvGraphicFramePr>
        <p:xfrm>
          <a:off x="755576" y="1576704"/>
          <a:ext cx="7776864" cy="4779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7475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7704" y="836712"/>
            <a:ext cx="6624736" cy="863947"/>
          </a:xfrm>
        </p:spPr>
        <p:txBody>
          <a:bodyPr>
            <a:normAutofit fontScale="90000"/>
          </a:bodyPr>
          <a:lstStyle/>
          <a:p>
            <a:r>
              <a:rPr lang="sv-SE" sz="3600" b="1" dirty="0"/>
              <a:t>Funktioner i relation till totala kostnader </a:t>
            </a:r>
            <a:r>
              <a:rPr lang="sv-SE" sz="3600" b="1" i="1" dirty="0"/>
              <a:t>utbildning</a:t>
            </a:r>
            <a:br>
              <a:rPr lang="sv-SE" sz="3600" b="1" dirty="0"/>
            </a:br>
            <a:endParaRPr lang="sv-SE" sz="3600" b="1" dirty="0"/>
          </a:p>
        </p:txBody>
      </p:sp>
      <p:sp>
        <p:nvSpPr>
          <p:cNvPr id="112643" name="Rectangle 3"/>
          <p:cNvSpPr>
            <a:spLocks noGrp="1" noChangeArrowheads="1"/>
          </p:cNvSpPr>
          <p:nvPr>
            <p:ph type="body" idx="1"/>
          </p:nvPr>
        </p:nvSpPr>
        <p:spPr>
          <a:xfrm>
            <a:off x="416224" y="1536376"/>
            <a:ext cx="8280920" cy="4340895"/>
          </a:xfrm>
        </p:spPr>
        <p:txBody>
          <a:bodyPr>
            <a:normAutofit/>
          </a:bodyPr>
          <a:lstStyle/>
          <a:p>
            <a:pPr marL="0" indent="0" algn="ctr" eaLnBrk="1" hangingPunct="1">
              <a:buNone/>
            </a:pPr>
            <a:endParaRPr lang="sv-SE" sz="2400" i="1" dirty="0">
              <a:solidFill>
                <a:schemeClr val="accent2"/>
              </a:solidFill>
            </a:endParaRPr>
          </a:p>
          <a:p>
            <a:pPr marL="0" indent="0" algn="ctr" eaLnBrk="1" hangingPunct="1">
              <a:buNone/>
            </a:pPr>
            <a:endParaRPr lang="sv-SE" sz="2400"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B6A30003-DEE2-459F-8F85-B3BF0FF5368E}"/>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98A5F521-CF98-46F6-908C-E94DCDF636D1}"/>
              </a:ext>
            </a:extLst>
          </p:cNvPr>
          <p:cNvSpPr>
            <a:spLocks noGrp="1"/>
          </p:cNvSpPr>
          <p:nvPr>
            <p:ph type="sldNum" sz="quarter" idx="12"/>
          </p:nvPr>
        </p:nvSpPr>
        <p:spPr/>
        <p:txBody>
          <a:bodyPr/>
          <a:lstStyle/>
          <a:p>
            <a:fld id="{56C304BA-3836-46FA-BA8F-BF48B33A0D2A}" type="slidenum">
              <a:rPr lang="sv-SE" smtClean="0"/>
              <a:pPr/>
              <a:t>27</a:t>
            </a:fld>
            <a:endParaRPr lang="sv-SE" dirty="0"/>
          </a:p>
        </p:txBody>
      </p:sp>
      <p:graphicFrame>
        <p:nvGraphicFramePr>
          <p:cNvPr id="9" name="Diagram 8"/>
          <p:cNvGraphicFramePr>
            <a:graphicFrameLocks/>
          </p:cNvGraphicFramePr>
          <p:nvPr>
            <p:extLst>
              <p:ext uri="{D42A27DB-BD31-4B8C-83A1-F6EECF244321}">
                <p14:modId xmlns:p14="http://schemas.microsoft.com/office/powerpoint/2010/main" val="957184077"/>
              </p:ext>
            </p:extLst>
          </p:nvPr>
        </p:nvGraphicFramePr>
        <p:xfrm>
          <a:off x="899592" y="1674812"/>
          <a:ext cx="7632848" cy="44904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1579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Funktioner </a:t>
            </a:r>
            <a:r>
              <a:rPr lang="sv-SE" sz="3600" b="1" i="1" dirty="0"/>
              <a:t>forskning</a:t>
            </a:r>
          </a:p>
        </p:txBody>
      </p:sp>
      <p:sp>
        <p:nvSpPr>
          <p:cNvPr id="112643" name="Rectangle 3"/>
          <p:cNvSpPr>
            <a:spLocks noGrp="1" noChangeArrowheads="1"/>
          </p:cNvSpPr>
          <p:nvPr>
            <p:ph type="body" idx="1"/>
          </p:nvPr>
        </p:nvSpPr>
        <p:spPr>
          <a:xfrm>
            <a:off x="416224" y="1536377"/>
            <a:ext cx="8280920" cy="4032448"/>
          </a:xfrm>
        </p:spPr>
        <p:txBody>
          <a:bodyPr>
            <a:normAutofit/>
          </a:bodyPr>
          <a:lstStyle/>
          <a:p>
            <a:pPr marL="0" indent="0" algn="ctr" eaLnBrk="1" hangingPunct="1">
              <a:buNone/>
            </a:pPr>
            <a:endParaRPr lang="sv-SE" sz="2400" i="1" dirty="0">
              <a:solidFill>
                <a:schemeClr val="accent2"/>
              </a:solidFill>
            </a:endParaRPr>
          </a:p>
          <a:p>
            <a:pPr marL="0" indent="0" algn="ctr" eaLnBrk="1" hangingPunct="1">
              <a:buNone/>
            </a:pPr>
            <a:endParaRPr lang="sv-SE" sz="2400"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B6A30003-DEE2-459F-8F85-B3BF0FF5368E}"/>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98A5F521-CF98-46F6-908C-E94DCDF636D1}"/>
              </a:ext>
            </a:extLst>
          </p:cNvPr>
          <p:cNvSpPr>
            <a:spLocks noGrp="1"/>
          </p:cNvSpPr>
          <p:nvPr>
            <p:ph type="sldNum" sz="quarter" idx="12"/>
          </p:nvPr>
        </p:nvSpPr>
        <p:spPr/>
        <p:txBody>
          <a:bodyPr/>
          <a:lstStyle/>
          <a:p>
            <a:fld id="{56C304BA-3836-46FA-BA8F-BF48B33A0D2A}" type="slidenum">
              <a:rPr lang="sv-SE" smtClean="0"/>
              <a:pPr/>
              <a:t>28</a:t>
            </a:fld>
            <a:endParaRPr lang="sv-SE" dirty="0"/>
          </a:p>
        </p:txBody>
      </p:sp>
      <p:graphicFrame>
        <p:nvGraphicFramePr>
          <p:cNvPr id="7" name="Diagram 6">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1615513452"/>
              </p:ext>
            </p:extLst>
          </p:nvPr>
        </p:nvGraphicFramePr>
        <p:xfrm>
          <a:off x="179512" y="1411415"/>
          <a:ext cx="8496944" cy="48979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1614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31232" y="836712"/>
            <a:ext cx="6465912" cy="863947"/>
          </a:xfrm>
        </p:spPr>
        <p:txBody>
          <a:bodyPr>
            <a:normAutofit fontScale="90000"/>
          </a:bodyPr>
          <a:lstStyle/>
          <a:p>
            <a:r>
              <a:rPr lang="sv-SE" sz="3600" b="1" dirty="0"/>
              <a:t>Funktioner i relation till totala kostnader forskning</a:t>
            </a:r>
            <a:br>
              <a:rPr lang="sv-SE" sz="3600" dirty="0"/>
            </a:br>
            <a:endParaRPr lang="sv-SE" sz="3600" b="1" dirty="0"/>
          </a:p>
        </p:txBody>
      </p:sp>
      <p:sp>
        <p:nvSpPr>
          <p:cNvPr id="112643" name="Rectangle 3"/>
          <p:cNvSpPr>
            <a:spLocks noGrp="1" noChangeArrowheads="1"/>
          </p:cNvSpPr>
          <p:nvPr>
            <p:ph type="body" idx="1"/>
          </p:nvPr>
        </p:nvSpPr>
        <p:spPr>
          <a:xfrm>
            <a:off x="416224" y="1536377"/>
            <a:ext cx="8280920" cy="4032448"/>
          </a:xfrm>
        </p:spPr>
        <p:txBody>
          <a:bodyPr>
            <a:normAutofit/>
          </a:bodyPr>
          <a:lstStyle/>
          <a:p>
            <a:pPr marL="0" indent="0" algn="ctr" eaLnBrk="1" hangingPunct="1">
              <a:buNone/>
            </a:pPr>
            <a:endParaRPr lang="sv-SE" sz="2400" i="1" dirty="0">
              <a:solidFill>
                <a:schemeClr val="accent2"/>
              </a:solidFill>
            </a:endParaRPr>
          </a:p>
          <a:p>
            <a:pPr marL="0" indent="0" algn="ctr" eaLnBrk="1" hangingPunct="1">
              <a:buNone/>
            </a:pPr>
            <a:endParaRPr lang="sv-SE" sz="2400"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B6A30003-DEE2-459F-8F85-B3BF0FF5368E}"/>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98A5F521-CF98-46F6-908C-E94DCDF636D1}"/>
              </a:ext>
            </a:extLst>
          </p:cNvPr>
          <p:cNvSpPr>
            <a:spLocks noGrp="1"/>
          </p:cNvSpPr>
          <p:nvPr>
            <p:ph type="sldNum" sz="quarter" idx="12"/>
          </p:nvPr>
        </p:nvSpPr>
        <p:spPr/>
        <p:txBody>
          <a:bodyPr/>
          <a:lstStyle/>
          <a:p>
            <a:fld id="{56C304BA-3836-46FA-BA8F-BF48B33A0D2A}" type="slidenum">
              <a:rPr lang="sv-SE" smtClean="0"/>
              <a:pPr/>
              <a:t>29</a:t>
            </a:fld>
            <a:endParaRPr lang="sv-SE" dirty="0"/>
          </a:p>
        </p:txBody>
      </p:sp>
      <p:graphicFrame>
        <p:nvGraphicFramePr>
          <p:cNvPr id="7" name="Diagram 6"/>
          <p:cNvGraphicFramePr>
            <a:graphicFrameLocks/>
          </p:cNvGraphicFramePr>
          <p:nvPr>
            <p:extLst>
              <p:ext uri="{D42A27DB-BD31-4B8C-83A1-F6EECF244321}">
                <p14:modId xmlns:p14="http://schemas.microsoft.com/office/powerpoint/2010/main" val="1248329998"/>
              </p:ext>
            </p:extLst>
          </p:nvPr>
        </p:nvGraphicFramePr>
        <p:xfrm>
          <a:off x="971600" y="1824037"/>
          <a:ext cx="7488832" cy="42999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523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SUHF-statistik 2021</a:t>
            </a:r>
          </a:p>
        </p:txBody>
      </p:sp>
      <p:sp>
        <p:nvSpPr>
          <p:cNvPr id="112643" name="Rectangle 3"/>
          <p:cNvSpPr>
            <a:spLocks noGrp="1" noChangeArrowheads="1"/>
          </p:cNvSpPr>
          <p:nvPr>
            <p:ph type="body" idx="1"/>
          </p:nvPr>
        </p:nvSpPr>
        <p:spPr>
          <a:xfrm>
            <a:off x="395536" y="1988840"/>
            <a:ext cx="8280920" cy="4248472"/>
          </a:xfrm>
        </p:spPr>
        <p:txBody>
          <a:bodyPr>
            <a:normAutofit fontScale="92500"/>
          </a:bodyPr>
          <a:lstStyle/>
          <a:p>
            <a:r>
              <a:rPr lang="sv-SE" sz="2400" dirty="0">
                <a:solidFill>
                  <a:srgbClr val="0070C0"/>
                </a:solidFill>
              </a:rPr>
              <a:t>Statistiken bygger på uppgifter från respektive lärosäte</a:t>
            </a:r>
            <a:r>
              <a:rPr lang="sv-SE" sz="1900" dirty="0">
                <a:solidFill>
                  <a:srgbClr val="0070C0"/>
                </a:solidFill>
              </a:rPr>
              <a:t>*</a:t>
            </a:r>
            <a:endParaRPr lang="sv-SE" sz="2400" dirty="0">
              <a:solidFill>
                <a:srgbClr val="0070C0"/>
              </a:solidFill>
            </a:endParaRPr>
          </a:p>
          <a:p>
            <a:r>
              <a:rPr lang="sv-SE" sz="2400" dirty="0">
                <a:solidFill>
                  <a:srgbClr val="0070C0"/>
                </a:solidFill>
              </a:rPr>
              <a:t>Respektive lärosäte ansvarar för kvaliteten i lämnade uppgifter</a:t>
            </a:r>
          </a:p>
          <a:p>
            <a:r>
              <a:rPr lang="sv-SE" sz="2400" dirty="0">
                <a:solidFill>
                  <a:srgbClr val="0070C0"/>
                </a:solidFill>
              </a:rPr>
              <a:t>Redovisade indirekta kostnader inkluderar </a:t>
            </a:r>
            <a:r>
              <a:rPr lang="sv-SE" sz="2400" dirty="0" err="1">
                <a:solidFill>
                  <a:srgbClr val="0070C0"/>
                </a:solidFill>
              </a:rPr>
              <a:t>direktifierade</a:t>
            </a:r>
            <a:r>
              <a:rPr lang="sv-SE" sz="2400" dirty="0">
                <a:solidFill>
                  <a:srgbClr val="0070C0"/>
                </a:solidFill>
              </a:rPr>
              <a:t>  kostnader</a:t>
            </a:r>
          </a:p>
          <a:p>
            <a:r>
              <a:rPr lang="sv-SE" sz="2400" dirty="0">
                <a:solidFill>
                  <a:srgbClr val="0070C0"/>
                </a:solidFill>
              </a:rPr>
              <a:t>Statistiken har justerats avseende </a:t>
            </a:r>
            <a:r>
              <a:rPr lang="sv-SE" sz="2400" dirty="0" err="1">
                <a:solidFill>
                  <a:srgbClr val="0070C0"/>
                </a:solidFill>
              </a:rPr>
              <a:t>direktifierade</a:t>
            </a:r>
            <a:r>
              <a:rPr lang="sv-SE" sz="2400" dirty="0">
                <a:solidFill>
                  <a:srgbClr val="0070C0"/>
                </a:solidFill>
              </a:rPr>
              <a:t> kostnader och andra noterade avvikelser för jämförelseåren </a:t>
            </a:r>
          </a:p>
          <a:p>
            <a:pPr marL="0" indent="0">
              <a:buNone/>
            </a:pPr>
            <a:endParaRPr lang="sv-SE" sz="2400" dirty="0">
              <a:solidFill>
                <a:srgbClr val="0070C0"/>
              </a:solidFill>
            </a:endParaRPr>
          </a:p>
          <a:p>
            <a:r>
              <a:rPr lang="sv-SE" sz="2400" dirty="0">
                <a:solidFill>
                  <a:srgbClr val="0070C0"/>
                </a:solidFill>
              </a:rPr>
              <a:t>Andel indirekta kostnader 2021 =</a:t>
            </a:r>
          </a:p>
          <a:p>
            <a:pPr marL="0" indent="0">
              <a:buNone/>
            </a:pPr>
            <a:r>
              <a:rPr lang="sv-SE" sz="2400" dirty="0">
                <a:solidFill>
                  <a:srgbClr val="0070C0"/>
                </a:solidFill>
              </a:rPr>
              <a:t>	</a:t>
            </a:r>
            <a:r>
              <a:rPr lang="sv-SE" sz="2400" b="1" u="sng" dirty="0">
                <a:solidFill>
                  <a:srgbClr val="0070C0"/>
                </a:solidFill>
              </a:rPr>
              <a:t>budgeterade indirekta kostnader 2021</a:t>
            </a:r>
            <a:br>
              <a:rPr lang="sv-SE" sz="2400" b="1" dirty="0">
                <a:solidFill>
                  <a:srgbClr val="0070C0"/>
                </a:solidFill>
              </a:rPr>
            </a:br>
            <a:r>
              <a:rPr lang="sv-SE" sz="2400" b="1" dirty="0">
                <a:solidFill>
                  <a:srgbClr val="0070C0"/>
                </a:solidFill>
              </a:rPr>
              <a:t>	verksamhetskostnader 2020</a:t>
            </a:r>
          </a:p>
          <a:p>
            <a:pPr marL="0" indent="0">
              <a:buNone/>
            </a:pPr>
            <a:endParaRPr lang="sv-SE" sz="1400" b="1" dirty="0">
              <a:solidFill>
                <a:srgbClr val="0070C0"/>
              </a:solidFill>
            </a:endParaRPr>
          </a:p>
          <a:p>
            <a:pPr marL="0" indent="0">
              <a:buNone/>
            </a:pPr>
            <a:endParaRPr lang="sv-SE" sz="1400" b="1" dirty="0">
              <a:solidFill>
                <a:srgbClr val="0070C0"/>
              </a:solidFill>
            </a:endParaRPr>
          </a:p>
          <a:p>
            <a:pPr marL="0" indent="0">
              <a:buNone/>
            </a:pPr>
            <a:r>
              <a:rPr lang="sv-SE" sz="1400" i="1" dirty="0">
                <a:solidFill>
                  <a:srgbClr val="0070C0"/>
                </a:solidFill>
              </a:rPr>
              <a:t>* Förteckning över uppgiftslämnande lärosäten återfinns på bild 30</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720814B9-FB25-4D93-A9ED-2B4274D6E8D8}"/>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8B62390E-9573-4409-A46D-E8C47157B05D}"/>
              </a:ext>
            </a:extLst>
          </p:cNvPr>
          <p:cNvSpPr>
            <a:spLocks noGrp="1"/>
          </p:cNvSpPr>
          <p:nvPr>
            <p:ph type="sldNum" sz="quarter" idx="12"/>
          </p:nvPr>
        </p:nvSpPr>
        <p:spPr/>
        <p:txBody>
          <a:bodyPr/>
          <a:lstStyle/>
          <a:p>
            <a:fld id="{56C304BA-3836-46FA-BA8F-BF48B33A0D2A}" type="slidenum">
              <a:rPr lang="sv-SE" smtClean="0"/>
              <a:pPr/>
              <a:t>3</a:t>
            </a:fld>
            <a:endParaRPr lang="sv-SE" dirty="0"/>
          </a:p>
        </p:txBody>
      </p:sp>
    </p:spTree>
    <p:extLst>
      <p:ext uri="{BB962C8B-B14F-4D97-AF65-F5344CB8AC3E}">
        <p14:creationId xmlns:p14="http://schemas.microsoft.com/office/powerpoint/2010/main" val="2683089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457200" y="274638"/>
            <a:ext cx="8229600" cy="850106"/>
          </a:xfrm>
        </p:spPr>
        <p:txBody>
          <a:bodyPr/>
          <a:lstStyle/>
          <a:p>
            <a:r>
              <a:rPr lang="sv-SE" dirty="0"/>
              <a:t>Förkortningar </a:t>
            </a:r>
            <a:r>
              <a:rPr lang="sv-SE" sz="2000" dirty="0"/>
              <a:t>(bokstavsordning)</a:t>
            </a:r>
          </a:p>
        </p:txBody>
      </p:sp>
      <p:sp>
        <p:nvSpPr>
          <p:cNvPr id="3" name="Platshållare för innehåll 2"/>
          <p:cNvSpPr>
            <a:spLocks noGrp="1"/>
          </p:cNvSpPr>
          <p:nvPr>
            <p:ph sz="half" idx="1"/>
          </p:nvPr>
        </p:nvSpPr>
        <p:spPr>
          <a:xfrm>
            <a:off x="467544" y="1628800"/>
            <a:ext cx="4038600" cy="4525963"/>
          </a:xfrm>
        </p:spPr>
        <p:txBody>
          <a:bodyPr>
            <a:normAutofit/>
          </a:bodyPr>
          <a:lstStyle/>
          <a:p>
            <a:pPr marL="0" indent="0">
              <a:buNone/>
            </a:pPr>
            <a:endParaRPr lang="sv-SE" dirty="0"/>
          </a:p>
          <a:p>
            <a:pPr marL="0" indent="0">
              <a:buNone/>
            </a:pPr>
            <a:r>
              <a:rPr lang="sv-SE" dirty="0"/>
              <a:t>		</a:t>
            </a:r>
          </a:p>
        </p:txBody>
      </p:sp>
      <p:graphicFrame>
        <p:nvGraphicFramePr>
          <p:cNvPr id="11" name="Platshållare för innehåll 10"/>
          <p:cNvGraphicFramePr>
            <a:graphicFrameLocks noGrp="1"/>
          </p:cNvGraphicFramePr>
          <p:nvPr>
            <p:ph sz="half" idx="2"/>
            <p:extLst>
              <p:ext uri="{D42A27DB-BD31-4B8C-83A1-F6EECF244321}">
                <p14:modId xmlns:p14="http://schemas.microsoft.com/office/powerpoint/2010/main" val="1857881213"/>
              </p:ext>
            </p:extLst>
          </p:nvPr>
        </p:nvGraphicFramePr>
        <p:xfrm>
          <a:off x="611560" y="4077071"/>
          <a:ext cx="3744416" cy="2448270"/>
        </p:xfrm>
        <a:graphic>
          <a:graphicData uri="http://schemas.openxmlformats.org/drawingml/2006/table">
            <a:tbl>
              <a:tblPr>
                <a:tableStyleId>{5C22544A-7EE6-4342-B048-85BDC9FD1C3A}</a:tableStyleId>
              </a:tblPr>
              <a:tblGrid>
                <a:gridCol w="2973034">
                  <a:extLst>
                    <a:ext uri="{9D8B030D-6E8A-4147-A177-3AD203B41FA5}">
                      <a16:colId xmlns:a16="http://schemas.microsoft.com/office/drawing/2014/main" val="20000"/>
                    </a:ext>
                  </a:extLst>
                </a:gridCol>
                <a:gridCol w="771382">
                  <a:extLst>
                    <a:ext uri="{9D8B030D-6E8A-4147-A177-3AD203B41FA5}">
                      <a16:colId xmlns:a16="http://schemas.microsoft.com/office/drawing/2014/main" val="20001"/>
                    </a:ext>
                  </a:extLst>
                </a:gridCol>
              </a:tblGrid>
              <a:tr h="244827">
                <a:tc>
                  <a:txBody>
                    <a:bodyPr/>
                    <a:lstStyle/>
                    <a:p>
                      <a:pPr algn="l" rtl="0" fontAlgn="ctr"/>
                      <a:r>
                        <a:rPr lang="sv-SE" sz="1300" i="1" u="none" strike="noStrike" dirty="0">
                          <a:effectLst/>
                        </a:rPr>
                        <a:t>Omsättning &lt; 3 mdkr</a:t>
                      </a:r>
                      <a:endParaRPr lang="sv-SE" sz="1300" b="0" i="1" u="none" strike="noStrike" dirty="0">
                        <a:solidFill>
                          <a:srgbClr val="000000"/>
                        </a:solidFill>
                        <a:effectLst/>
                        <a:latin typeface="Calibri"/>
                      </a:endParaRPr>
                    </a:p>
                  </a:txBody>
                  <a:tcPr marL="7620" marR="7620" marT="7620" marB="0" anchor="ctr"/>
                </a:tc>
                <a:tc>
                  <a:txBody>
                    <a:bodyPr/>
                    <a:lstStyle/>
                    <a:p>
                      <a:pPr algn="l" fontAlgn="b"/>
                      <a:endParaRPr lang="sv-SE"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244827">
                <a:tc>
                  <a:txBody>
                    <a:bodyPr/>
                    <a:lstStyle/>
                    <a:p>
                      <a:pPr algn="l" rtl="0" fontAlgn="ctr"/>
                      <a:r>
                        <a:rPr lang="sv-SE" sz="1300" u="none" strike="noStrike">
                          <a:effectLst/>
                        </a:rPr>
                        <a:t>Blekinge tekniska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BTH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1"/>
                  </a:ext>
                </a:extLst>
              </a:tr>
              <a:tr h="244827">
                <a:tc>
                  <a:txBody>
                    <a:bodyPr/>
                    <a:lstStyle/>
                    <a:p>
                      <a:pPr algn="l" rtl="0" fontAlgn="ctr"/>
                      <a:r>
                        <a:rPr lang="sv-SE" sz="1300" u="none" strike="noStrike" dirty="0">
                          <a:effectLst/>
                        </a:rPr>
                        <a:t>Försvarshögskolan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FHS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2"/>
                  </a:ext>
                </a:extLst>
              </a:tr>
              <a:tr h="244827">
                <a:tc>
                  <a:txBody>
                    <a:bodyPr/>
                    <a:lstStyle/>
                    <a:p>
                      <a:pPr algn="l" rtl="0" fontAlgn="ctr"/>
                      <a:r>
                        <a:rPr lang="sv-SE" sz="1300" u="none" strike="noStrike" dirty="0">
                          <a:effectLst/>
                        </a:rPr>
                        <a:t>Gymnastik- och idrottshögskolan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GIH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3"/>
                  </a:ext>
                </a:extLst>
              </a:tr>
              <a:tr h="244827">
                <a:tc>
                  <a:txBody>
                    <a:bodyPr/>
                    <a:lstStyle/>
                    <a:p>
                      <a:pPr algn="l" rtl="0" fontAlgn="ctr"/>
                      <a:r>
                        <a:rPr lang="sv-SE" sz="1300" u="none" strike="noStrike">
                          <a:effectLst/>
                        </a:rPr>
                        <a:t>Högskolan i Borås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HB </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4"/>
                  </a:ext>
                </a:extLst>
              </a:tr>
              <a:tr h="244827">
                <a:tc>
                  <a:txBody>
                    <a:bodyPr/>
                    <a:lstStyle/>
                    <a:p>
                      <a:pPr algn="l" rtl="0" fontAlgn="ctr"/>
                      <a:r>
                        <a:rPr lang="sv-SE" sz="1300" u="none" strike="noStrike" dirty="0">
                          <a:effectLst/>
                        </a:rPr>
                        <a:t>Högskolan Dalarna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HDA </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5"/>
                  </a:ext>
                </a:extLst>
              </a:tr>
              <a:tr h="244827">
                <a:tc>
                  <a:txBody>
                    <a:bodyPr/>
                    <a:lstStyle/>
                    <a:p>
                      <a:pPr algn="l" rtl="0" fontAlgn="ctr"/>
                      <a:r>
                        <a:rPr lang="sv-SE" sz="1300" u="none" strike="noStrike" dirty="0">
                          <a:effectLst/>
                        </a:rPr>
                        <a:t>Högskolan i Halmstad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HH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6"/>
                  </a:ext>
                </a:extLst>
              </a:tr>
              <a:tr h="244827">
                <a:tc>
                  <a:txBody>
                    <a:bodyPr/>
                    <a:lstStyle/>
                    <a:p>
                      <a:pPr algn="l" rtl="0" fontAlgn="ctr"/>
                      <a:r>
                        <a:rPr lang="sv-SE" sz="1300" u="none" strike="noStrike">
                          <a:effectLst/>
                        </a:rPr>
                        <a:t>Handelshögskolan i Stockholm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HHS</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7"/>
                  </a:ext>
                </a:extLst>
              </a:tr>
              <a:tr h="244827">
                <a:tc>
                  <a:txBody>
                    <a:bodyPr/>
                    <a:lstStyle/>
                    <a:p>
                      <a:pPr algn="l" rtl="0" fontAlgn="ctr"/>
                      <a:r>
                        <a:rPr lang="sv-SE" sz="1300" u="none" strike="noStrike" dirty="0">
                          <a:effectLst/>
                        </a:rPr>
                        <a:t>Högskolan i Gävle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err="1">
                          <a:effectLst/>
                        </a:rPr>
                        <a:t>HiG</a:t>
                      </a:r>
                      <a:r>
                        <a:rPr lang="sv-SE" sz="1300" u="none" strike="noStrike" dirty="0">
                          <a:effectLst/>
                        </a:rPr>
                        <a:t> </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8"/>
                  </a:ext>
                </a:extLst>
              </a:tr>
              <a:tr h="244827">
                <a:tc>
                  <a:txBody>
                    <a:bodyPr/>
                    <a:lstStyle/>
                    <a:p>
                      <a:pPr algn="l" rtl="0" fontAlgn="ctr"/>
                      <a:r>
                        <a:rPr lang="sv-SE" sz="1300" b="0" i="0" u="none" strike="noStrike" dirty="0">
                          <a:solidFill>
                            <a:srgbClr val="000000"/>
                          </a:solidFill>
                          <a:effectLst/>
                          <a:latin typeface="Calibri"/>
                        </a:rPr>
                        <a:t>Högskolan i Jönköping</a:t>
                      </a:r>
                    </a:p>
                  </a:txBody>
                  <a:tcPr marL="7620" marR="7620" marT="7620" marB="0" anchor="ctr"/>
                </a:tc>
                <a:tc>
                  <a:txBody>
                    <a:bodyPr/>
                    <a:lstStyle/>
                    <a:p>
                      <a:pPr algn="l" rtl="0" fontAlgn="ctr"/>
                      <a:r>
                        <a:rPr lang="sv-SE" sz="1300" b="0" i="0" u="none" strike="noStrike" dirty="0">
                          <a:solidFill>
                            <a:srgbClr val="000000"/>
                          </a:solidFill>
                          <a:effectLst/>
                          <a:latin typeface="Calibri"/>
                        </a:rPr>
                        <a:t>HJ</a:t>
                      </a:r>
                    </a:p>
                  </a:txBody>
                  <a:tcPr marL="7620" marR="7620" marT="7620" marB="0" anchor="ctr"/>
                </a:tc>
                <a:extLst>
                  <a:ext uri="{0D108BD9-81ED-4DB2-BD59-A6C34878D82A}">
                    <a16:rowId xmlns:a16="http://schemas.microsoft.com/office/drawing/2014/main" val="10009"/>
                  </a:ext>
                </a:extLst>
              </a:tr>
            </a:tbl>
          </a:graphicData>
        </a:graphic>
      </p:graphicFrame>
      <p:sp>
        <p:nvSpPr>
          <p:cNvPr id="5" name="Platshållare för bildnummer 4"/>
          <p:cNvSpPr>
            <a:spLocks noGrp="1"/>
          </p:cNvSpPr>
          <p:nvPr>
            <p:ph type="sldNum" sz="quarter" idx="12"/>
          </p:nvPr>
        </p:nvSpPr>
        <p:spPr/>
        <p:txBody>
          <a:bodyPr/>
          <a:lstStyle/>
          <a:p>
            <a:fld id="{9597EB39-9867-4D19-AC49-F3C3B5CC1072}" type="slidenum">
              <a:rPr lang="sv-SE" smtClean="0"/>
              <a:t>30</a:t>
            </a:fld>
            <a:endParaRPr lang="sv-SE"/>
          </a:p>
        </p:txBody>
      </p:sp>
      <p:graphicFrame>
        <p:nvGraphicFramePr>
          <p:cNvPr id="10" name="Tabell 9"/>
          <p:cNvGraphicFramePr>
            <a:graphicFrameLocks noGrp="1"/>
          </p:cNvGraphicFramePr>
          <p:nvPr>
            <p:extLst>
              <p:ext uri="{D42A27DB-BD31-4B8C-83A1-F6EECF244321}">
                <p14:modId xmlns:p14="http://schemas.microsoft.com/office/powerpoint/2010/main" val="1527448560"/>
              </p:ext>
            </p:extLst>
          </p:nvPr>
        </p:nvGraphicFramePr>
        <p:xfrm>
          <a:off x="611560" y="1268763"/>
          <a:ext cx="3744416" cy="2664299"/>
        </p:xfrm>
        <a:graphic>
          <a:graphicData uri="http://schemas.openxmlformats.org/drawingml/2006/table">
            <a:tbl>
              <a:tblPr>
                <a:tableStyleId>{5C22544A-7EE6-4342-B048-85BDC9FD1C3A}</a:tableStyleId>
              </a:tblPr>
              <a:tblGrid>
                <a:gridCol w="2973034">
                  <a:extLst>
                    <a:ext uri="{9D8B030D-6E8A-4147-A177-3AD203B41FA5}">
                      <a16:colId xmlns:a16="http://schemas.microsoft.com/office/drawing/2014/main" val="20000"/>
                    </a:ext>
                  </a:extLst>
                </a:gridCol>
                <a:gridCol w="771382">
                  <a:extLst>
                    <a:ext uri="{9D8B030D-6E8A-4147-A177-3AD203B41FA5}">
                      <a16:colId xmlns:a16="http://schemas.microsoft.com/office/drawing/2014/main" val="20001"/>
                    </a:ext>
                  </a:extLst>
                </a:gridCol>
              </a:tblGrid>
              <a:tr h="242209">
                <a:tc>
                  <a:txBody>
                    <a:bodyPr/>
                    <a:lstStyle/>
                    <a:p>
                      <a:pPr algn="l" fontAlgn="b"/>
                      <a:r>
                        <a:rPr lang="sv-SE" sz="1300" i="1" u="none" strike="noStrike" dirty="0">
                          <a:effectLst/>
                        </a:rPr>
                        <a:t>Omsättning &gt; 3 mdkr </a:t>
                      </a:r>
                      <a:endParaRPr lang="sv-SE" sz="1300" b="0" i="1" u="none" strike="noStrike" dirty="0">
                        <a:solidFill>
                          <a:srgbClr val="000000"/>
                        </a:solidFill>
                        <a:effectLst/>
                        <a:latin typeface="Calibri"/>
                      </a:endParaRPr>
                    </a:p>
                  </a:txBody>
                  <a:tcPr marL="7620" marR="7620" marT="7620" marB="0" anchor="b"/>
                </a:tc>
                <a:tc>
                  <a:txBody>
                    <a:bodyPr/>
                    <a:lstStyle/>
                    <a:p>
                      <a:pPr algn="l" fontAlgn="b"/>
                      <a:endParaRPr lang="sv-SE"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242209">
                <a:tc>
                  <a:txBody>
                    <a:bodyPr/>
                    <a:lstStyle/>
                    <a:p>
                      <a:pPr algn="l" rtl="0" fontAlgn="ctr"/>
                      <a:r>
                        <a:rPr lang="sv-SE" sz="1300" u="none" strike="noStrike">
                          <a:effectLst/>
                        </a:rPr>
                        <a:t>Chalmers tekniska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CTH</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1"/>
                  </a:ext>
                </a:extLst>
              </a:tr>
              <a:tr h="242209">
                <a:tc>
                  <a:txBody>
                    <a:bodyPr/>
                    <a:lstStyle/>
                    <a:p>
                      <a:pPr algn="l" rtl="0" fontAlgn="ctr"/>
                      <a:r>
                        <a:rPr lang="sv-SE" sz="1300" u="none" strike="noStrike" dirty="0">
                          <a:effectLst/>
                        </a:rPr>
                        <a:t>Göteborgs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GU</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2"/>
                  </a:ext>
                </a:extLst>
              </a:tr>
              <a:tr h="242209">
                <a:tc>
                  <a:txBody>
                    <a:bodyPr/>
                    <a:lstStyle/>
                    <a:p>
                      <a:pPr algn="l" rtl="0" fontAlgn="ctr"/>
                      <a:r>
                        <a:rPr lang="sv-SE" sz="1300" u="none" strike="noStrike">
                          <a:effectLst/>
                        </a:rPr>
                        <a:t>Karolinska Institutet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KI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3"/>
                  </a:ext>
                </a:extLst>
              </a:tr>
              <a:tr h="242209">
                <a:tc>
                  <a:txBody>
                    <a:bodyPr/>
                    <a:lstStyle/>
                    <a:p>
                      <a:pPr algn="l" rtl="0" fontAlgn="ctr"/>
                      <a:r>
                        <a:rPr lang="sv-SE" sz="1300" u="none" strike="noStrike">
                          <a:effectLst/>
                        </a:rPr>
                        <a:t>Kungliga Tekniska 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KTH</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4"/>
                  </a:ext>
                </a:extLst>
              </a:tr>
              <a:tr h="242209">
                <a:tc>
                  <a:txBody>
                    <a:bodyPr/>
                    <a:lstStyle/>
                    <a:p>
                      <a:pPr algn="l" rtl="0" fontAlgn="ctr"/>
                      <a:r>
                        <a:rPr lang="sv-SE" sz="1300" u="none" strike="noStrike" dirty="0">
                          <a:effectLst/>
                        </a:rPr>
                        <a:t>Linköpings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LiU</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5"/>
                  </a:ext>
                </a:extLst>
              </a:tr>
              <a:tr h="242209">
                <a:tc>
                  <a:txBody>
                    <a:bodyPr/>
                    <a:lstStyle/>
                    <a:p>
                      <a:pPr algn="l" rtl="0" fontAlgn="ctr"/>
                      <a:r>
                        <a:rPr lang="sv-SE" sz="1300" u="none" strike="noStrike" dirty="0">
                          <a:effectLst/>
                        </a:rPr>
                        <a:t>Lunds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LU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6"/>
                  </a:ext>
                </a:extLst>
              </a:tr>
              <a:tr h="242209">
                <a:tc>
                  <a:txBody>
                    <a:bodyPr/>
                    <a:lstStyle/>
                    <a:p>
                      <a:pPr algn="l" rtl="0" fontAlgn="ctr"/>
                      <a:r>
                        <a:rPr lang="sv-SE" sz="1300" u="none" strike="noStrike" dirty="0">
                          <a:effectLst/>
                        </a:rPr>
                        <a:t>Sveriges lantbruksuniversitet</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SLU</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7"/>
                  </a:ext>
                </a:extLst>
              </a:tr>
              <a:tr h="242209">
                <a:tc>
                  <a:txBody>
                    <a:bodyPr/>
                    <a:lstStyle/>
                    <a:p>
                      <a:pPr algn="l" rtl="0" fontAlgn="ctr"/>
                      <a:r>
                        <a:rPr lang="sv-SE" sz="1300" u="none" strike="noStrike" dirty="0">
                          <a:effectLst/>
                        </a:rPr>
                        <a:t>Stockholms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SU</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8"/>
                  </a:ext>
                </a:extLst>
              </a:tr>
              <a:tr h="242209">
                <a:tc>
                  <a:txBody>
                    <a:bodyPr/>
                    <a:lstStyle/>
                    <a:p>
                      <a:pPr algn="l" rtl="0" fontAlgn="ctr"/>
                      <a:r>
                        <a:rPr lang="sv-SE" sz="1300" u="none" strike="noStrike" dirty="0">
                          <a:effectLst/>
                        </a:rPr>
                        <a:t>Umeå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UmU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9"/>
                  </a:ext>
                </a:extLst>
              </a:tr>
              <a:tr h="242209">
                <a:tc>
                  <a:txBody>
                    <a:bodyPr/>
                    <a:lstStyle/>
                    <a:p>
                      <a:pPr algn="l" rtl="0" fontAlgn="ctr"/>
                      <a:r>
                        <a:rPr lang="sv-SE" sz="1300" u="none" strike="noStrike" dirty="0">
                          <a:effectLst/>
                        </a:rPr>
                        <a:t>Uppsala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UU</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10"/>
                  </a:ext>
                </a:extLst>
              </a:tr>
            </a:tbl>
          </a:graphicData>
        </a:graphic>
      </p:graphicFrame>
      <p:graphicFrame>
        <p:nvGraphicFramePr>
          <p:cNvPr id="13" name="Tabell 12"/>
          <p:cNvGraphicFramePr>
            <a:graphicFrameLocks noGrp="1"/>
          </p:cNvGraphicFramePr>
          <p:nvPr>
            <p:extLst>
              <p:ext uri="{D42A27DB-BD31-4B8C-83A1-F6EECF244321}">
                <p14:modId xmlns:p14="http://schemas.microsoft.com/office/powerpoint/2010/main" val="252810089"/>
              </p:ext>
            </p:extLst>
          </p:nvPr>
        </p:nvGraphicFramePr>
        <p:xfrm>
          <a:off x="4499992" y="1268753"/>
          <a:ext cx="3888432" cy="3754710"/>
        </p:xfrm>
        <a:graphic>
          <a:graphicData uri="http://schemas.openxmlformats.org/drawingml/2006/table">
            <a:tbl>
              <a:tblPr>
                <a:tableStyleId>{5C22544A-7EE6-4342-B048-85BDC9FD1C3A}</a:tableStyleId>
              </a:tblPr>
              <a:tblGrid>
                <a:gridCol w="3102216">
                  <a:extLst>
                    <a:ext uri="{9D8B030D-6E8A-4147-A177-3AD203B41FA5}">
                      <a16:colId xmlns:a16="http://schemas.microsoft.com/office/drawing/2014/main" val="20000"/>
                    </a:ext>
                  </a:extLst>
                </a:gridCol>
                <a:gridCol w="786216">
                  <a:extLst>
                    <a:ext uri="{9D8B030D-6E8A-4147-A177-3AD203B41FA5}">
                      <a16:colId xmlns:a16="http://schemas.microsoft.com/office/drawing/2014/main" val="20001"/>
                    </a:ext>
                  </a:extLst>
                </a:gridCol>
              </a:tblGrid>
              <a:tr h="250314">
                <a:tc>
                  <a:txBody>
                    <a:bodyPr/>
                    <a:lstStyle/>
                    <a:p>
                      <a:pPr algn="l" rtl="0" fontAlgn="ctr"/>
                      <a:r>
                        <a:rPr lang="sv-SE" sz="1300" u="none" strike="noStrike" dirty="0">
                          <a:effectLst/>
                        </a:rPr>
                        <a:t>Högskolan Kristianstad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HKr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0"/>
                  </a:ext>
                </a:extLst>
              </a:tr>
              <a:tr h="250314">
                <a:tc>
                  <a:txBody>
                    <a:bodyPr/>
                    <a:lstStyle/>
                    <a:p>
                      <a:pPr algn="l" rtl="0" fontAlgn="ctr"/>
                      <a:r>
                        <a:rPr lang="sv-SE" sz="1300" u="none" strike="noStrike">
                          <a:effectLst/>
                        </a:rPr>
                        <a:t>Högskolan i Skövde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HS</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1"/>
                  </a:ext>
                </a:extLst>
              </a:tr>
              <a:tr h="250314">
                <a:tc>
                  <a:txBody>
                    <a:bodyPr/>
                    <a:lstStyle/>
                    <a:p>
                      <a:pPr algn="l" rtl="0" fontAlgn="ctr"/>
                      <a:r>
                        <a:rPr lang="sv-SE" sz="1300" u="none" strike="noStrike">
                          <a:effectLst/>
                        </a:rPr>
                        <a:t>Högskolan Väst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HV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2"/>
                  </a:ext>
                </a:extLst>
              </a:tr>
              <a:tr h="250314">
                <a:tc>
                  <a:txBody>
                    <a:bodyPr/>
                    <a:lstStyle/>
                    <a:p>
                      <a:pPr algn="l" rtl="0" fontAlgn="ctr"/>
                      <a:r>
                        <a:rPr lang="sv-SE" sz="1300" u="none" strike="noStrike" dirty="0">
                          <a:effectLst/>
                        </a:rPr>
                        <a:t>Karlstads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KaU</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3"/>
                  </a:ext>
                </a:extLst>
              </a:tr>
              <a:tr h="250314">
                <a:tc>
                  <a:txBody>
                    <a:bodyPr/>
                    <a:lstStyle/>
                    <a:p>
                      <a:pPr algn="l" rtl="0" fontAlgn="ctr"/>
                      <a:r>
                        <a:rPr lang="sv-SE" sz="1300" u="none" strike="noStrike">
                          <a:effectLst/>
                        </a:rPr>
                        <a:t>Konstfack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KF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4"/>
                  </a:ext>
                </a:extLst>
              </a:tr>
              <a:tr h="250314">
                <a:tc>
                  <a:txBody>
                    <a:bodyPr/>
                    <a:lstStyle/>
                    <a:p>
                      <a:pPr algn="l" rtl="0" fontAlgn="ctr"/>
                      <a:r>
                        <a:rPr lang="sv-SE" sz="1300" u="none" strike="noStrike">
                          <a:effectLst/>
                        </a:rPr>
                        <a:t>Kungliga Konsthögskolan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KKH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5"/>
                  </a:ext>
                </a:extLst>
              </a:tr>
              <a:tr h="250314">
                <a:tc>
                  <a:txBody>
                    <a:bodyPr/>
                    <a:lstStyle/>
                    <a:p>
                      <a:pPr algn="l" rtl="0" fontAlgn="ctr"/>
                      <a:r>
                        <a:rPr lang="sv-SE" sz="1300" u="none" strike="noStrike">
                          <a:effectLst/>
                        </a:rPr>
                        <a:t>Kungliga Musikhögskolan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KMH</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6"/>
                  </a:ext>
                </a:extLst>
              </a:tr>
              <a:tr h="250314">
                <a:tc>
                  <a:txBody>
                    <a:bodyPr/>
                    <a:lstStyle/>
                    <a:p>
                      <a:pPr algn="l" rtl="0" fontAlgn="ctr"/>
                      <a:r>
                        <a:rPr lang="sv-SE" sz="1300" u="none" strike="noStrike" dirty="0">
                          <a:effectLst/>
                        </a:rPr>
                        <a:t>Linnéuniversitetet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LNU</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7"/>
                  </a:ext>
                </a:extLst>
              </a:tr>
              <a:tr h="250314">
                <a:tc>
                  <a:txBody>
                    <a:bodyPr/>
                    <a:lstStyle/>
                    <a:p>
                      <a:pPr algn="l" rtl="0" fontAlgn="ctr"/>
                      <a:r>
                        <a:rPr lang="sv-SE" sz="1300" u="none" strike="noStrike" dirty="0">
                          <a:effectLst/>
                        </a:rPr>
                        <a:t>Luleå tekniska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LTU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8"/>
                  </a:ext>
                </a:extLst>
              </a:tr>
              <a:tr h="250314">
                <a:tc>
                  <a:txBody>
                    <a:bodyPr/>
                    <a:lstStyle/>
                    <a:p>
                      <a:pPr algn="l" rtl="0" fontAlgn="ctr"/>
                      <a:r>
                        <a:rPr lang="sv-SE" sz="1300" u="none" strike="noStrike" dirty="0">
                          <a:effectLst/>
                        </a:rPr>
                        <a:t>Malmö Universitet</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err="1">
                          <a:effectLst/>
                        </a:rPr>
                        <a:t>MaU</a:t>
                      </a:r>
                      <a:r>
                        <a:rPr lang="sv-SE" sz="1300" u="none" strike="noStrike" dirty="0">
                          <a:effectLst/>
                        </a:rPr>
                        <a:t> </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9"/>
                  </a:ext>
                </a:extLst>
              </a:tr>
              <a:tr h="250314">
                <a:tc>
                  <a:txBody>
                    <a:bodyPr/>
                    <a:lstStyle/>
                    <a:p>
                      <a:pPr algn="l" rtl="0" fontAlgn="ctr"/>
                      <a:r>
                        <a:rPr lang="sv-SE" sz="1300" u="none" strike="noStrike">
                          <a:effectLst/>
                        </a:rPr>
                        <a:t>Mälardalens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MdH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10"/>
                  </a:ext>
                </a:extLst>
              </a:tr>
              <a:tr h="250314">
                <a:tc>
                  <a:txBody>
                    <a:bodyPr/>
                    <a:lstStyle/>
                    <a:p>
                      <a:pPr algn="l" rtl="0" fontAlgn="ctr"/>
                      <a:r>
                        <a:rPr lang="sv-SE" sz="1300" u="none" strike="noStrike" dirty="0">
                          <a:effectLst/>
                        </a:rPr>
                        <a:t>Mittuniversitetet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MiU</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11"/>
                  </a:ext>
                </a:extLst>
              </a:tr>
              <a:tr h="250314">
                <a:tc>
                  <a:txBody>
                    <a:bodyPr/>
                    <a:lstStyle/>
                    <a:p>
                      <a:pPr algn="l" rtl="0" fontAlgn="ctr"/>
                      <a:r>
                        <a:rPr lang="sv-SE" sz="1300" b="0" i="0" u="none" strike="noStrike" dirty="0">
                          <a:solidFill>
                            <a:srgbClr val="000000"/>
                          </a:solidFill>
                          <a:effectLst/>
                          <a:latin typeface="Calibri"/>
                        </a:rPr>
                        <a:t>Stockholms konstnärliga högskola</a:t>
                      </a:r>
                    </a:p>
                  </a:txBody>
                  <a:tcPr marL="7620" marR="7620" marT="7620" marB="0" anchor="ctr"/>
                </a:tc>
                <a:tc>
                  <a:txBody>
                    <a:bodyPr/>
                    <a:lstStyle/>
                    <a:p>
                      <a:pPr algn="l" rtl="0" fontAlgn="ctr"/>
                      <a:r>
                        <a:rPr lang="sv-SE" sz="1300" b="0" i="0" u="none" strike="noStrike" dirty="0">
                          <a:solidFill>
                            <a:srgbClr val="000000"/>
                          </a:solidFill>
                          <a:effectLst/>
                          <a:latin typeface="Calibri"/>
                        </a:rPr>
                        <a:t>SKH</a:t>
                      </a:r>
                    </a:p>
                  </a:txBody>
                  <a:tcPr marL="7620" marR="7620" marT="7620" marB="0" anchor="ctr"/>
                </a:tc>
                <a:extLst>
                  <a:ext uri="{0D108BD9-81ED-4DB2-BD59-A6C34878D82A}">
                    <a16:rowId xmlns:a16="http://schemas.microsoft.com/office/drawing/2014/main" val="10012"/>
                  </a:ext>
                </a:extLst>
              </a:tr>
              <a:tr h="250314">
                <a:tc>
                  <a:txBody>
                    <a:bodyPr/>
                    <a:lstStyle/>
                    <a:p>
                      <a:pPr algn="l" rtl="0" fontAlgn="ctr"/>
                      <a:r>
                        <a:rPr lang="sv-SE" sz="1300" u="none" strike="noStrike">
                          <a:effectLst/>
                        </a:rPr>
                        <a:t>Södertörns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SH</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13"/>
                  </a:ext>
                </a:extLst>
              </a:tr>
              <a:tr h="250314">
                <a:tc>
                  <a:txBody>
                    <a:bodyPr/>
                    <a:lstStyle/>
                    <a:p>
                      <a:pPr algn="l" rtl="0" fontAlgn="ctr"/>
                      <a:r>
                        <a:rPr lang="sv-SE" sz="1300" u="none" strike="noStrike" dirty="0">
                          <a:effectLst/>
                        </a:rPr>
                        <a:t>Örebro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ORU</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14"/>
                  </a:ext>
                </a:extLst>
              </a:tr>
            </a:tbl>
          </a:graphicData>
        </a:graphic>
      </p:graphicFrame>
      <p:pic>
        <p:nvPicPr>
          <p:cNvPr id="9" name="Picture 2" descr="SUHF_logo_u_txt_pms307">
            <a:extLst>
              <a:ext uri="{FF2B5EF4-FFF2-40B4-BE49-F238E27FC236}">
                <a16:creationId xmlns:a16="http://schemas.microsoft.com/office/drawing/2014/main" id="{5064C1D2-60AC-457E-A5D9-6996CB29D3D4}"/>
              </a:ext>
            </a:extLst>
          </p:cNvPr>
          <p:cNvPicPr>
            <a:picLocks noChangeAspect="1" noChangeArrowheads="1"/>
          </p:cNvPicPr>
          <p:nvPr/>
        </p:nvPicPr>
        <p:blipFill>
          <a:blip r:embed="rId3" cstate="print"/>
          <a:srcRect/>
          <a:stretch>
            <a:fillRect/>
          </a:stretch>
        </p:blipFill>
        <p:spPr bwMode="auto">
          <a:xfrm>
            <a:off x="179512" y="304734"/>
            <a:ext cx="1512168" cy="498551"/>
          </a:xfrm>
          <a:prstGeom prst="rect">
            <a:avLst/>
          </a:prstGeom>
          <a:noFill/>
          <a:ln w="12700">
            <a:noFill/>
            <a:miter lim="800000"/>
            <a:headEnd/>
            <a:tailEnd/>
          </a:ln>
        </p:spPr>
      </p:pic>
    </p:spTree>
    <p:extLst>
      <p:ext uri="{BB962C8B-B14F-4D97-AF65-F5344CB8AC3E}">
        <p14:creationId xmlns:p14="http://schemas.microsoft.com/office/powerpoint/2010/main" val="78503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Lärosätenas verksamhetskostnader 2020</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D1E25C83-7371-4AAB-A821-503E732337B0}"/>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96E3112C-3C24-4863-A98C-2C3044E8B403}"/>
              </a:ext>
            </a:extLst>
          </p:cNvPr>
          <p:cNvSpPr>
            <a:spLocks noGrp="1"/>
          </p:cNvSpPr>
          <p:nvPr>
            <p:ph type="sldNum" sz="quarter" idx="12"/>
          </p:nvPr>
        </p:nvSpPr>
        <p:spPr/>
        <p:txBody>
          <a:bodyPr/>
          <a:lstStyle/>
          <a:p>
            <a:fld id="{56C304BA-3836-46FA-BA8F-BF48B33A0D2A}" type="slidenum">
              <a:rPr lang="sv-SE" smtClean="0"/>
              <a:pPr/>
              <a:t>4</a:t>
            </a:fld>
            <a:endParaRPr lang="sv-SE" dirty="0"/>
          </a:p>
        </p:txBody>
      </p:sp>
      <p:graphicFrame>
        <p:nvGraphicFramePr>
          <p:cNvPr id="9" name="Diagram 8">
            <a:extLst>
              <a:ext uri="{FF2B5EF4-FFF2-40B4-BE49-F238E27FC236}">
                <a16:creationId xmlns:a16="http://schemas.microsoft.com/office/drawing/2014/main" id="{8154BACD-01F4-42E2-9A26-B0139DD797DC}"/>
              </a:ext>
            </a:extLst>
          </p:cNvPr>
          <p:cNvGraphicFramePr>
            <a:graphicFrameLocks noChangeAspect="1"/>
          </p:cNvGraphicFramePr>
          <p:nvPr/>
        </p:nvGraphicFramePr>
        <p:xfrm>
          <a:off x="467544" y="1990974"/>
          <a:ext cx="8304908"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 11">
            <a:extLst>
              <a:ext uri="{FF2B5EF4-FFF2-40B4-BE49-F238E27FC236}">
                <a16:creationId xmlns:a16="http://schemas.microsoft.com/office/drawing/2014/main" id="{00000000-0008-0000-0A00-000002000000}"/>
              </a:ext>
            </a:extLst>
          </p:cNvPr>
          <p:cNvGraphicFramePr>
            <a:graphicFrameLocks noChangeAspect="1"/>
          </p:cNvGraphicFramePr>
          <p:nvPr/>
        </p:nvGraphicFramePr>
        <p:xfrm>
          <a:off x="419546" y="1772816"/>
          <a:ext cx="8304908" cy="39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 9"/>
          <p:cNvGraphicFramePr>
            <a:graphicFrameLocks/>
          </p:cNvGraphicFramePr>
          <p:nvPr>
            <p:extLst>
              <p:ext uri="{D42A27DB-BD31-4B8C-83A1-F6EECF244321}">
                <p14:modId xmlns:p14="http://schemas.microsoft.com/office/powerpoint/2010/main" val="4153244346"/>
              </p:ext>
            </p:extLst>
          </p:nvPr>
        </p:nvGraphicFramePr>
        <p:xfrm>
          <a:off x="87312" y="1651000"/>
          <a:ext cx="8969376" cy="39382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8935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881252"/>
            <a:ext cx="8229600" cy="863947"/>
          </a:xfrm>
        </p:spPr>
        <p:txBody>
          <a:bodyPr>
            <a:normAutofit/>
          </a:bodyPr>
          <a:lstStyle/>
          <a:p>
            <a:pPr eaLnBrk="1" hangingPunct="1"/>
            <a:r>
              <a:rPr lang="sv-SE" sz="3600" b="1" dirty="0"/>
              <a:t>Procentsats för lönekostnadspålägg 2021</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1ACC357D-5ED6-4B81-B176-9E5B0087B3BE}"/>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818AC0F2-34D2-48CB-83B7-1AF12B796CA8}"/>
              </a:ext>
            </a:extLst>
          </p:cNvPr>
          <p:cNvSpPr>
            <a:spLocks noGrp="1"/>
          </p:cNvSpPr>
          <p:nvPr>
            <p:ph type="sldNum" sz="quarter" idx="12"/>
          </p:nvPr>
        </p:nvSpPr>
        <p:spPr/>
        <p:txBody>
          <a:bodyPr/>
          <a:lstStyle/>
          <a:p>
            <a:fld id="{56C304BA-3836-46FA-BA8F-BF48B33A0D2A}" type="slidenum">
              <a:rPr lang="sv-SE" smtClean="0"/>
              <a:pPr/>
              <a:t>5</a:t>
            </a:fld>
            <a:endParaRPr lang="sv-SE" dirty="0"/>
          </a:p>
        </p:txBody>
      </p:sp>
      <p:graphicFrame>
        <p:nvGraphicFramePr>
          <p:cNvPr id="7" name="Diagram 6">
            <a:extLst>
              <a:ext uri="{FF2B5EF4-FFF2-40B4-BE49-F238E27FC236}">
                <a16:creationId xmlns:a16="http://schemas.microsoft.com/office/drawing/2014/main" id="{8201FCF0-C37E-4363-8B45-A9DE70A956E8}"/>
              </a:ext>
            </a:extLst>
          </p:cNvPr>
          <p:cNvGraphicFramePr>
            <a:graphicFrameLocks/>
          </p:cNvGraphicFramePr>
          <p:nvPr>
            <p:extLst>
              <p:ext uri="{D42A27DB-BD31-4B8C-83A1-F6EECF244321}">
                <p14:modId xmlns:p14="http://schemas.microsoft.com/office/powerpoint/2010/main" val="1254166864"/>
              </p:ext>
            </p:extLst>
          </p:nvPr>
        </p:nvGraphicFramePr>
        <p:xfrm>
          <a:off x="836033" y="1745199"/>
          <a:ext cx="7471934" cy="312396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Rak koppling 5">
            <a:extLst>
              <a:ext uri="{FF2B5EF4-FFF2-40B4-BE49-F238E27FC236}">
                <a16:creationId xmlns:a16="http://schemas.microsoft.com/office/drawing/2014/main" id="{B40A0575-33D2-4C80-90DC-DEE8FFDEEF69}"/>
              </a:ext>
            </a:extLst>
          </p:cNvPr>
          <p:cNvCxnSpPr>
            <a:cxnSpLocks/>
          </p:cNvCxnSpPr>
          <p:nvPr/>
        </p:nvCxnSpPr>
        <p:spPr>
          <a:xfrm>
            <a:off x="1259632" y="3147085"/>
            <a:ext cx="691276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0" name="Rak koppling 9">
            <a:extLst>
              <a:ext uri="{FF2B5EF4-FFF2-40B4-BE49-F238E27FC236}">
                <a16:creationId xmlns:a16="http://schemas.microsoft.com/office/drawing/2014/main" id="{3DCFA7E5-D06A-42D8-BE19-C546E09B1BA2}"/>
              </a:ext>
            </a:extLst>
          </p:cNvPr>
          <p:cNvCxnSpPr>
            <a:cxnSpLocks/>
          </p:cNvCxnSpPr>
          <p:nvPr/>
        </p:nvCxnSpPr>
        <p:spPr>
          <a:xfrm>
            <a:off x="1259632" y="2996952"/>
            <a:ext cx="6912768"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1" name="Rak koppling 10">
            <a:extLst>
              <a:ext uri="{FF2B5EF4-FFF2-40B4-BE49-F238E27FC236}">
                <a16:creationId xmlns:a16="http://schemas.microsoft.com/office/drawing/2014/main" id="{3761682B-D1E8-428E-9914-BBC5595D29AF}"/>
              </a:ext>
            </a:extLst>
          </p:cNvPr>
          <p:cNvCxnSpPr/>
          <p:nvPr/>
        </p:nvCxnSpPr>
        <p:spPr>
          <a:xfrm>
            <a:off x="1372176" y="5185328"/>
            <a:ext cx="36004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Rak koppling 12">
            <a:extLst>
              <a:ext uri="{FF2B5EF4-FFF2-40B4-BE49-F238E27FC236}">
                <a16:creationId xmlns:a16="http://schemas.microsoft.com/office/drawing/2014/main" id="{F6199638-703F-45E7-A161-4C070C036BDB}"/>
              </a:ext>
            </a:extLst>
          </p:cNvPr>
          <p:cNvCxnSpPr>
            <a:cxnSpLocks/>
          </p:cNvCxnSpPr>
          <p:nvPr/>
        </p:nvCxnSpPr>
        <p:spPr>
          <a:xfrm>
            <a:off x="1372176" y="5446252"/>
            <a:ext cx="360040" cy="0"/>
          </a:xfrm>
          <a:prstGeom prst="line">
            <a:avLst/>
          </a:prstGeom>
        </p:spPr>
        <p:style>
          <a:lnRef idx="1">
            <a:schemeClr val="accent6"/>
          </a:lnRef>
          <a:fillRef idx="0">
            <a:schemeClr val="accent6"/>
          </a:fillRef>
          <a:effectRef idx="0">
            <a:schemeClr val="accent6"/>
          </a:effectRef>
          <a:fontRef idx="minor">
            <a:schemeClr val="tx1"/>
          </a:fontRef>
        </p:style>
      </p:cxnSp>
      <p:sp>
        <p:nvSpPr>
          <p:cNvPr id="15" name="textruta 14">
            <a:extLst>
              <a:ext uri="{FF2B5EF4-FFF2-40B4-BE49-F238E27FC236}">
                <a16:creationId xmlns:a16="http://schemas.microsoft.com/office/drawing/2014/main" id="{9995C78F-EA12-4133-AA93-00A9D470CD79}"/>
              </a:ext>
            </a:extLst>
          </p:cNvPr>
          <p:cNvSpPr txBox="1"/>
          <p:nvPr/>
        </p:nvSpPr>
        <p:spPr>
          <a:xfrm>
            <a:off x="1979712" y="5013176"/>
            <a:ext cx="5688632" cy="584775"/>
          </a:xfrm>
          <a:prstGeom prst="rect">
            <a:avLst/>
          </a:prstGeom>
          <a:noFill/>
        </p:spPr>
        <p:txBody>
          <a:bodyPr wrap="square" rtlCol="0">
            <a:spAutoFit/>
          </a:bodyPr>
          <a:lstStyle/>
          <a:p>
            <a:r>
              <a:rPr lang="sv-SE" sz="1600" dirty="0"/>
              <a:t>= Snitt rapporterande lärosäten	54,2%</a:t>
            </a:r>
          </a:p>
          <a:p>
            <a:r>
              <a:rPr lang="sv-SE" sz="1600" dirty="0"/>
              <a:t>= Snitt Arbetsgivarverket 	52,8%</a:t>
            </a:r>
          </a:p>
        </p:txBody>
      </p:sp>
    </p:spTree>
    <p:extLst>
      <p:ext uri="{BB962C8B-B14F-4D97-AF65-F5344CB8AC3E}">
        <p14:creationId xmlns:p14="http://schemas.microsoft.com/office/powerpoint/2010/main" val="314899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836712"/>
            <a:ext cx="8229600" cy="863947"/>
          </a:xfrm>
        </p:spPr>
        <p:txBody>
          <a:bodyPr/>
          <a:lstStyle/>
          <a:p>
            <a:pPr eaLnBrk="1" hangingPunct="1"/>
            <a:r>
              <a:rPr lang="sv-SE" sz="3600" b="1" dirty="0"/>
              <a:t>Andel indirekta kostnader</a:t>
            </a:r>
          </a:p>
        </p:txBody>
      </p:sp>
      <p:sp>
        <p:nvSpPr>
          <p:cNvPr id="112643" name="Rectangle 3"/>
          <p:cNvSpPr>
            <a:spLocks noGrp="1" noChangeArrowheads="1"/>
          </p:cNvSpPr>
          <p:nvPr>
            <p:ph type="body" idx="1"/>
          </p:nvPr>
        </p:nvSpPr>
        <p:spPr>
          <a:xfrm>
            <a:off x="395536" y="1667692"/>
            <a:ext cx="8280920" cy="4571630"/>
          </a:xfrm>
        </p:spPr>
        <p:txBody>
          <a:bodyPr>
            <a:normAutofit/>
          </a:bodyPr>
          <a:lstStyle/>
          <a:p>
            <a:pPr marL="0" indent="0" eaLnBrk="1" hangingPunct="1">
              <a:buNone/>
            </a:pPr>
            <a:r>
              <a:rPr lang="sv-SE" sz="2400" i="1" dirty="0">
                <a:solidFill>
                  <a:schemeClr val="accent2"/>
                </a:solidFill>
              </a:rPr>
              <a:t>Indirekta kostnader i förhållande till totala verksamhetskostnader</a:t>
            </a:r>
          </a:p>
          <a:p>
            <a:pPr marL="0" indent="0" eaLnBrk="1" hangingPunct="1">
              <a:buNone/>
            </a:pPr>
            <a:endParaRPr lang="sv-SE" sz="2400" i="1" dirty="0">
              <a:solidFill>
                <a:schemeClr val="accent2"/>
              </a:solidFill>
            </a:endParaRP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BA7C44D3-7852-4D7D-AC8C-2F0FF88326A7}"/>
              </a:ext>
            </a:extLst>
          </p:cNvPr>
          <p:cNvSpPr>
            <a:spLocks noGrp="1"/>
          </p:cNvSpPr>
          <p:nvPr>
            <p:ph type="dt" sz="half" idx="10"/>
          </p:nvPr>
        </p:nvSpPr>
        <p:spPr/>
        <p:txBody>
          <a:bodyPr/>
          <a:lstStyle/>
          <a:p>
            <a:r>
              <a:rPr lang="sv-SE" dirty="0"/>
              <a:t>SUHF-statistiken 2021</a:t>
            </a:r>
          </a:p>
        </p:txBody>
      </p:sp>
      <p:sp>
        <p:nvSpPr>
          <p:cNvPr id="4" name="Platshållare för bildnummer 3">
            <a:extLst>
              <a:ext uri="{FF2B5EF4-FFF2-40B4-BE49-F238E27FC236}">
                <a16:creationId xmlns:a16="http://schemas.microsoft.com/office/drawing/2014/main" id="{7D9C9EF3-E5FB-477D-825B-F97C62E8320A}"/>
              </a:ext>
            </a:extLst>
          </p:cNvPr>
          <p:cNvSpPr>
            <a:spLocks noGrp="1"/>
          </p:cNvSpPr>
          <p:nvPr>
            <p:ph type="sldNum" sz="quarter" idx="12"/>
          </p:nvPr>
        </p:nvSpPr>
        <p:spPr/>
        <p:txBody>
          <a:bodyPr/>
          <a:lstStyle/>
          <a:p>
            <a:fld id="{56C304BA-3836-46FA-BA8F-BF48B33A0D2A}" type="slidenum">
              <a:rPr lang="sv-SE" smtClean="0"/>
              <a:pPr/>
              <a:t>6</a:t>
            </a:fld>
            <a:endParaRPr lang="sv-SE" dirty="0"/>
          </a:p>
        </p:txBody>
      </p:sp>
      <p:graphicFrame>
        <p:nvGraphicFramePr>
          <p:cNvPr id="8" name="Tabell 7">
            <a:extLst>
              <a:ext uri="{FF2B5EF4-FFF2-40B4-BE49-F238E27FC236}">
                <a16:creationId xmlns:a16="http://schemas.microsoft.com/office/drawing/2014/main" id="{18AF34E8-9E6E-419F-B577-D8639E249406}"/>
              </a:ext>
            </a:extLst>
          </p:cNvPr>
          <p:cNvGraphicFramePr>
            <a:graphicFrameLocks noGrp="1"/>
          </p:cNvGraphicFramePr>
          <p:nvPr>
            <p:extLst>
              <p:ext uri="{D42A27DB-BD31-4B8C-83A1-F6EECF244321}">
                <p14:modId xmlns:p14="http://schemas.microsoft.com/office/powerpoint/2010/main" val="2433910108"/>
              </p:ext>
            </p:extLst>
          </p:nvPr>
        </p:nvGraphicFramePr>
        <p:xfrm>
          <a:off x="1403649" y="2311149"/>
          <a:ext cx="5544615" cy="882015"/>
        </p:xfrm>
        <a:graphic>
          <a:graphicData uri="http://schemas.openxmlformats.org/drawingml/2006/table">
            <a:tbl>
              <a:tblPr bandRow="1">
                <a:tableStyleId>{7DF18680-E054-41AD-8BC1-D1AEF772440D}</a:tableStyleId>
              </a:tblPr>
              <a:tblGrid>
                <a:gridCol w="1752533">
                  <a:extLst>
                    <a:ext uri="{9D8B030D-6E8A-4147-A177-3AD203B41FA5}">
                      <a16:colId xmlns:a16="http://schemas.microsoft.com/office/drawing/2014/main" val="941892420"/>
                    </a:ext>
                  </a:extLst>
                </a:gridCol>
                <a:gridCol w="695738">
                  <a:extLst>
                    <a:ext uri="{9D8B030D-6E8A-4147-A177-3AD203B41FA5}">
                      <a16:colId xmlns:a16="http://schemas.microsoft.com/office/drawing/2014/main" val="1331119120"/>
                    </a:ext>
                  </a:extLst>
                </a:gridCol>
                <a:gridCol w="720080">
                  <a:extLst>
                    <a:ext uri="{9D8B030D-6E8A-4147-A177-3AD203B41FA5}">
                      <a16:colId xmlns:a16="http://schemas.microsoft.com/office/drawing/2014/main" val="3226946323"/>
                    </a:ext>
                  </a:extLst>
                </a:gridCol>
                <a:gridCol w="720080">
                  <a:extLst>
                    <a:ext uri="{9D8B030D-6E8A-4147-A177-3AD203B41FA5}">
                      <a16:colId xmlns:a16="http://schemas.microsoft.com/office/drawing/2014/main" val="2699798710"/>
                    </a:ext>
                  </a:extLst>
                </a:gridCol>
                <a:gridCol w="792088">
                  <a:extLst>
                    <a:ext uri="{9D8B030D-6E8A-4147-A177-3AD203B41FA5}">
                      <a16:colId xmlns:a16="http://schemas.microsoft.com/office/drawing/2014/main" val="4270795902"/>
                    </a:ext>
                  </a:extLst>
                </a:gridCol>
                <a:gridCol w="864096">
                  <a:extLst>
                    <a:ext uri="{9D8B030D-6E8A-4147-A177-3AD203B41FA5}">
                      <a16:colId xmlns:a16="http://schemas.microsoft.com/office/drawing/2014/main" val="3115639454"/>
                    </a:ext>
                  </a:extLst>
                </a:gridCol>
              </a:tblGrid>
              <a:tr h="190500">
                <a:tc>
                  <a:txBody>
                    <a:bodyPr/>
                    <a:lstStyle/>
                    <a:p>
                      <a:pPr algn="l" fontAlgn="b"/>
                      <a:endParaRPr lang="sv-SE" sz="14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400" b="1" u="none" strike="noStrike" dirty="0">
                          <a:solidFill>
                            <a:srgbClr val="000000"/>
                          </a:solidFill>
                          <a:effectLst/>
                        </a:rPr>
                        <a:t>2017</a:t>
                      </a:r>
                      <a:endParaRPr lang="sv-SE" sz="14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400" b="1" u="none" strike="noStrike" dirty="0">
                          <a:solidFill>
                            <a:srgbClr val="000000"/>
                          </a:solidFill>
                          <a:effectLst/>
                        </a:rPr>
                        <a:t>2018</a:t>
                      </a:r>
                      <a:endParaRPr lang="sv-SE" sz="14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400" b="1" u="none" strike="noStrike" dirty="0">
                          <a:solidFill>
                            <a:srgbClr val="000000"/>
                          </a:solidFill>
                          <a:effectLst/>
                        </a:rPr>
                        <a:t>2019</a:t>
                      </a:r>
                      <a:endParaRPr lang="sv-SE" sz="14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400" b="1" u="none" strike="noStrike" dirty="0">
                          <a:solidFill>
                            <a:srgbClr val="000000"/>
                          </a:solidFill>
                          <a:effectLst/>
                        </a:rPr>
                        <a:t>2020</a:t>
                      </a:r>
                      <a:endParaRPr lang="sv-SE" sz="14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400" b="1" u="none" strike="noStrike" dirty="0">
                          <a:solidFill>
                            <a:srgbClr val="000000"/>
                          </a:solidFill>
                          <a:effectLst/>
                        </a:rPr>
                        <a:t>2021</a:t>
                      </a:r>
                      <a:endParaRPr lang="sv-SE"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48773163"/>
                  </a:ext>
                </a:extLst>
              </a:tr>
              <a:tr h="190500">
                <a:tc>
                  <a:txBody>
                    <a:bodyPr/>
                    <a:lstStyle/>
                    <a:p>
                      <a:pPr algn="l" fontAlgn="b"/>
                      <a:r>
                        <a:rPr lang="sv-SE" sz="1400" b="0" u="none" strike="noStrike" dirty="0">
                          <a:solidFill>
                            <a:srgbClr val="000000"/>
                          </a:solidFill>
                          <a:effectLst/>
                        </a:rPr>
                        <a:t>Utbildning</a:t>
                      </a:r>
                      <a:endParaRPr lang="sv-SE"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400" b="0" i="0" u="none" strike="noStrike" dirty="0">
                          <a:solidFill>
                            <a:srgbClr val="000000"/>
                          </a:solidFill>
                          <a:effectLst/>
                          <a:latin typeface="Calibri" panose="020F0502020204030204" pitchFamily="34" charset="0"/>
                        </a:rPr>
                        <a:t>33,2%</a:t>
                      </a:r>
                    </a:p>
                  </a:txBody>
                  <a:tcPr marL="9525" marR="9525" marT="9525" marB="0" anchor="b"/>
                </a:tc>
                <a:tc>
                  <a:txBody>
                    <a:bodyPr/>
                    <a:lstStyle/>
                    <a:p>
                      <a:pPr algn="r" fontAlgn="b"/>
                      <a:r>
                        <a:rPr lang="sv-SE" sz="1400" b="0" i="0" u="none" strike="noStrike" dirty="0">
                          <a:solidFill>
                            <a:srgbClr val="000000"/>
                          </a:solidFill>
                          <a:effectLst/>
                          <a:latin typeface="Calibri" panose="020F0502020204030204" pitchFamily="34" charset="0"/>
                        </a:rPr>
                        <a:t>33,0%</a:t>
                      </a:r>
                    </a:p>
                  </a:txBody>
                  <a:tcPr marL="9525" marR="9525" marT="9525" marB="0" anchor="b"/>
                </a:tc>
                <a:tc>
                  <a:txBody>
                    <a:bodyPr/>
                    <a:lstStyle/>
                    <a:p>
                      <a:pPr algn="r" fontAlgn="b"/>
                      <a:r>
                        <a:rPr lang="sv-SE" sz="1400" b="0" i="0" u="none" strike="noStrike" dirty="0">
                          <a:solidFill>
                            <a:srgbClr val="000000"/>
                          </a:solidFill>
                          <a:effectLst/>
                          <a:latin typeface="Calibri" panose="020F0502020204030204" pitchFamily="34" charset="0"/>
                        </a:rPr>
                        <a:t>33,7%</a:t>
                      </a:r>
                    </a:p>
                  </a:txBody>
                  <a:tcPr marL="9525" marR="9525" marT="9525" marB="0" anchor="b"/>
                </a:tc>
                <a:tc>
                  <a:txBody>
                    <a:bodyPr/>
                    <a:lstStyle/>
                    <a:p>
                      <a:pPr algn="r" fontAlgn="b"/>
                      <a:r>
                        <a:rPr lang="sv-SE" sz="1400" b="0" i="0" u="none" strike="noStrike" dirty="0">
                          <a:solidFill>
                            <a:srgbClr val="000000"/>
                          </a:solidFill>
                          <a:effectLst/>
                          <a:latin typeface="Calibri" panose="020F0502020204030204" pitchFamily="34" charset="0"/>
                        </a:rPr>
                        <a:t>33,4%</a:t>
                      </a:r>
                    </a:p>
                  </a:txBody>
                  <a:tcPr marL="9525" marR="9525" marT="9525" marB="0" anchor="b"/>
                </a:tc>
                <a:tc>
                  <a:txBody>
                    <a:bodyPr/>
                    <a:lstStyle/>
                    <a:p>
                      <a:pPr algn="r" fontAlgn="b"/>
                      <a:r>
                        <a:rPr lang="sv-SE" sz="1400" b="0" i="0" u="none" strike="noStrike" dirty="0">
                          <a:solidFill>
                            <a:srgbClr val="000000"/>
                          </a:solidFill>
                          <a:effectLst/>
                          <a:latin typeface="Calibri" panose="020F0502020204030204" pitchFamily="34" charset="0"/>
                        </a:rPr>
                        <a:t>33,6%</a:t>
                      </a:r>
                    </a:p>
                  </a:txBody>
                  <a:tcPr marL="9525" marR="9525" marT="9525" marB="0" anchor="b"/>
                </a:tc>
                <a:extLst>
                  <a:ext uri="{0D108BD9-81ED-4DB2-BD59-A6C34878D82A}">
                    <a16:rowId xmlns:a16="http://schemas.microsoft.com/office/drawing/2014/main" val="1948305713"/>
                  </a:ext>
                </a:extLst>
              </a:tr>
              <a:tr h="190500">
                <a:tc>
                  <a:txBody>
                    <a:bodyPr/>
                    <a:lstStyle/>
                    <a:p>
                      <a:pPr algn="l" fontAlgn="b"/>
                      <a:r>
                        <a:rPr lang="sv-SE" sz="1400" b="0" u="none" strike="noStrike" dirty="0">
                          <a:solidFill>
                            <a:srgbClr val="000000"/>
                          </a:solidFill>
                          <a:effectLst/>
                        </a:rPr>
                        <a:t>Forskning</a:t>
                      </a:r>
                      <a:endParaRPr lang="sv-SE" sz="14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sv-SE" sz="1400" b="0" i="0" u="none" strike="noStrike" dirty="0">
                          <a:solidFill>
                            <a:srgbClr val="000000"/>
                          </a:solidFill>
                          <a:effectLst/>
                          <a:latin typeface="Calibri" panose="020F0502020204030204" pitchFamily="34" charset="0"/>
                        </a:rPr>
                        <a:t>19,5%</a:t>
                      </a:r>
                    </a:p>
                  </a:txBody>
                  <a:tcPr marL="9525" marR="9525" marT="9525" marB="0" anchor="b"/>
                </a:tc>
                <a:tc>
                  <a:txBody>
                    <a:bodyPr/>
                    <a:lstStyle/>
                    <a:p>
                      <a:pPr algn="r" fontAlgn="b"/>
                      <a:r>
                        <a:rPr lang="sv-SE" sz="1400" b="0" i="0" u="none" strike="noStrike" dirty="0">
                          <a:solidFill>
                            <a:srgbClr val="000000"/>
                          </a:solidFill>
                          <a:effectLst/>
                          <a:latin typeface="Calibri" panose="020F0502020204030204" pitchFamily="34" charset="0"/>
                        </a:rPr>
                        <a:t>19,5%</a:t>
                      </a:r>
                    </a:p>
                  </a:txBody>
                  <a:tcPr marL="9525" marR="9525" marT="9525" marB="0" anchor="b"/>
                </a:tc>
                <a:tc>
                  <a:txBody>
                    <a:bodyPr/>
                    <a:lstStyle/>
                    <a:p>
                      <a:pPr algn="r" fontAlgn="b"/>
                      <a:r>
                        <a:rPr lang="sv-SE" sz="1400" b="0" i="0" u="none" strike="noStrike" dirty="0">
                          <a:solidFill>
                            <a:srgbClr val="000000"/>
                          </a:solidFill>
                          <a:effectLst/>
                          <a:latin typeface="Calibri" panose="020F0502020204030204" pitchFamily="34" charset="0"/>
                        </a:rPr>
                        <a:t>19,6%</a:t>
                      </a:r>
                    </a:p>
                  </a:txBody>
                  <a:tcPr marL="9525" marR="9525" marT="9525" marB="0" anchor="b"/>
                </a:tc>
                <a:tc>
                  <a:txBody>
                    <a:bodyPr/>
                    <a:lstStyle/>
                    <a:p>
                      <a:pPr algn="r" fontAlgn="b"/>
                      <a:r>
                        <a:rPr lang="sv-SE" sz="1400" b="0" i="0" u="none" strike="noStrike" dirty="0">
                          <a:solidFill>
                            <a:srgbClr val="000000"/>
                          </a:solidFill>
                          <a:effectLst/>
                          <a:latin typeface="Calibri" panose="020F0502020204030204" pitchFamily="34" charset="0"/>
                        </a:rPr>
                        <a:t>19,6%</a:t>
                      </a:r>
                    </a:p>
                  </a:txBody>
                  <a:tcPr marL="9525" marR="9525" marT="9525" marB="0" anchor="b"/>
                </a:tc>
                <a:tc>
                  <a:txBody>
                    <a:bodyPr/>
                    <a:lstStyle/>
                    <a:p>
                      <a:pPr algn="r" fontAlgn="b"/>
                      <a:r>
                        <a:rPr lang="sv-SE" sz="1400" b="0" i="0" u="none" strike="noStrike" dirty="0">
                          <a:solidFill>
                            <a:srgbClr val="000000"/>
                          </a:solidFill>
                          <a:effectLst/>
                          <a:latin typeface="Calibri" panose="020F0502020204030204" pitchFamily="34" charset="0"/>
                        </a:rPr>
                        <a:t>20,3%</a:t>
                      </a:r>
                    </a:p>
                  </a:txBody>
                  <a:tcPr marL="9525" marR="9525" marT="9525" marB="0" anchor="b"/>
                </a:tc>
                <a:extLst>
                  <a:ext uri="{0D108BD9-81ED-4DB2-BD59-A6C34878D82A}">
                    <a16:rowId xmlns:a16="http://schemas.microsoft.com/office/drawing/2014/main" val="3713522140"/>
                  </a:ext>
                </a:extLst>
              </a:tr>
              <a:tr h="0">
                <a:tc>
                  <a:txBody>
                    <a:bodyPr/>
                    <a:lstStyle/>
                    <a:p>
                      <a:pPr algn="l" fontAlgn="b"/>
                      <a:r>
                        <a:rPr lang="sv-SE" sz="1400" b="0" i="0" u="none" strike="noStrike" dirty="0">
                          <a:solidFill>
                            <a:srgbClr val="000000"/>
                          </a:solidFill>
                          <a:effectLst/>
                          <a:latin typeface="Calibri" panose="020F0502020204030204" pitchFamily="34" charset="0"/>
                        </a:rPr>
                        <a:t>Uppdragsutbildning</a:t>
                      </a:r>
                    </a:p>
                  </a:txBody>
                  <a:tcPr marL="0" marR="0" marT="0" marB="0" anchor="b"/>
                </a:tc>
                <a:tc>
                  <a:txBody>
                    <a:bodyPr/>
                    <a:lstStyle/>
                    <a:p>
                      <a:pPr algn="r" fontAlgn="b"/>
                      <a:endParaRPr lang="sv-SE"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sv-SE"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400" b="0" i="0" u="none" strike="noStrike" dirty="0">
                          <a:solidFill>
                            <a:srgbClr val="000000"/>
                          </a:solidFill>
                          <a:effectLst/>
                          <a:latin typeface="Calibri" panose="020F0502020204030204" pitchFamily="34" charset="0"/>
                        </a:rPr>
                        <a:t>10,0%</a:t>
                      </a:r>
                    </a:p>
                  </a:txBody>
                  <a:tcPr marL="9525" marR="9525" marT="9525" marB="0" anchor="b"/>
                </a:tc>
                <a:tc>
                  <a:txBody>
                    <a:bodyPr/>
                    <a:lstStyle/>
                    <a:p>
                      <a:pPr algn="r" fontAlgn="b"/>
                      <a:r>
                        <a:rPr lang="sv-SE" sz="1400" b="0" i="0" u="none" strike="noStrike" dirty="0">
                          <a:solidFill>
                            <a:srgbClr val="000000"/>
                          </a:solidFill>
                          <a:effectLst/>
                          <a:latin typeface="Calibri" panose="020F0502020204030204" pitchFamily="34" charset="0"/>
                        </a:rPr>
                        <a:t>12,6%</a:t>
                      </a:r>
                    </a:p>
                  </a:txBody>
                  <a:tcPr marL="9525" marR="9525" marT="9525" marB="0" anchor="b"/>
                </a:tc>
                <a:tc>
                  <a:txBody>
                    <a:bodyPr/>
                    <a:lstStyle/>
                    <a:p>
                      <a:pPr algn="r" fontAlgn="b"/>
                      <a:r>
                        <a:rPr lang="sv-SE" sz="1400" b="0" i="0" u="none" strike="noStrike" dirty="0">
                          <a:solidFill>
                            <a:srgbClr val="000000"/>
                          </a:solidFill>
                          <a:effectLst/>
                          <a:latin typeface="Calibri" panose="020F0502020204030204" pitchFamily="34" charset="0"/>
                        </a:rPr>
                        <a:t>16,0%</a:t>
                      </a:r>
                    </a:p>
                  </a:txBody>
                  <a:tcPr marL="9525" marR="9525" marT="9525" marB="0" anchor="b"/>
                </a:tc>
                <a:extLst>
                  <a:ext uri="{0D108BD9-81ED-4DB2-BD59-A6C34878D82A}">
                    <a16:rowId xmlns:a16="http://schemas.microsoft.com/office/drawing/2014/main" val="1020000340"/>
                  </a:ext>
                </a:extLst>
              </a:tr>
            </a:tbl>
          </a:graphicData>
        </a:graphic>
      </p:graphicFrame>
      <p:graphicFrame>
        <p:nvGraphicFramePr>
          <p:cNvPr id="11" name="Diagram 10">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2138612820"/>
              </p:ext>
            </p:extLst>
          </p:nvPr>
        </p:nvGraphicFramePr>
        <p:xfrm>
          <a:off x="1043609" y="3356992"/>
          <a:ext cx="6581154"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896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149571"/>
            <a:ext cx="8229600" cy="863947"/>
          </a:xfrm>
        </p:spPr>
        <p:txBody>
          <a:bodyPr>
            <a:normAutofit fontScale="90000"/>
          </a:bodyPr>
          <a:lstStyle/>
          <a:p>
            <a:pPr eaLnBrk="1" hangingPunct="1"/>
            <a:r>
              <a:rPr lang="sv-SE" sz="3600" b="1" dirty="0"/>
              <a:t>Andel indirekta kostnader 2021</a:t>
            </a:r>
            <a:br>
              <a:rPr lang="sv-SE" sz="3600" b="1" dirty="0"/>
            </a:br>
            <a:r>
              <a:rPr lang="sv-SE" sz="3600" b="1" i="1" dirty="0"/>
              <a:t>Totalt</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D1E25C83-7371-4AAB-A821-503E732337B0}"/>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96E3112C-3C24-4863-A98C-2C3044E8B403}"/>
              </a:ext>
            </a:extLst>
          </p:cNvPr>
          <p:cNvSpPr>
            <a:spLocks noGrp="1"/>
          </p:cNvSpPr>
          <p:nvPr>
            <p:ph type="sldNum" sz="quarter" idx="12"/>
          </p:nvPr>
        </p:nvSpPr>
        <p:spPr/>
        <p:txBody>
          <a:bodyPr/>
          <a:lstStyle/>
          <a:p>
            <a:fld id="{56C304BA-3836-46FA-BA8F-BF48B33A0D2A}" type="slidenum">
              <a:rPr lang="sv-SE" smtClean="0"/>
              <a:pPr/>
              <a:t>7</a:t>
            </a:fld>
            <a:endParaRPr lang="sv-SE" dirty="0"/>
          </a:p>
        </p:txBody>
      </p:sp>
      <p:graphicFrame>
        <p:nvGraphicFramePr>
          <p:cNvPr id="7" name="Diagram 6">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1019382869"/>
              </p:ext>
            </p:extLst>
          </p:nvPr>
        </p:nvGraphicFramePr>
        <p:xfrm>
          <a:off x="457200" y="2564904"/>
          <a:ext cx="8229600"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390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85B3598F-5AE9-4D9C-87C4-69FD359CD72B}"/>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163B1CA7-4BC2-4AC7-9D9E-5BEA7A1EA46C}"/>
              </a:ext>
            </a:extLst>
          </p:cNvPr>
          <p:cNvSpPr>
            <a:spLocks noGrp="1"/>
          </p:cNvSpPr>
          <p:nvPr>
            <p:ph type="sldNum" sz="quarter" idx="12"/>
          </p:nvPr>
        </p:nvSpPr>
        <p:spPr/>
        <p:txBody>
          <a:bodyPr/>
          <a:lstStyle/>
          <a:p>
            <a:fld id="{56C304BA-3836-46FA-BA8F-BF48B33A0D2A}" type="slidenum">
              <a:rPr lang="sv-SE" smtClean="0"/>
              <a:pPr/>
              <a:t>8</a:t>
            </a:fld>
            <a:endParaRPr lang="sv-SE" dirty="0"/>
          </a:p>
        </p:txBody>
      </p:sp>
      <p:sp>
        <p:nvSpPr>
          <p:cNvPr id="7" name="Rubrik 6">
            <a:extLst>
              <a:ext uri="{FF2B5EF4-FFF2-40B4-BE49-F238E27FC236}">
                <a16:creationId xmlns:a16="http://schemas.microsoft.com/office/drawing/2014/main" id="{31C6C60E-6813-44AD-89D0-F8E86541A9D1}"/>
              </a:ext>
            </a:extLst>
          </p:cNvPr>
          <p:cNvSpPr>
            <a:spLocks noGrp="1"/>
          </p:cNvSpPr>
          <p:nvPr>
            <p:ph type="title"/>
          </p:nvPr>
        </p:nvSpPr>
        <p:spPr>
          <a:xfrm>
            <a:off x="2339752" y="409672"/>
            <a:ext cx="6145249" cy="1143000"/>
          </a:xfrm>
        </p:spPr>
        <p:txBody>
          <a:bodyPr>
            <a:normAutofit fontScale="90000"/>
          </a:bodyPr>
          <a:lstStyle/>
          <a:p>
            <a:r>
              <a:rPr lang="sv-SE" sz="4000" b="1" dirty="0"/>
              <a:t>Andel indirekta kostnader 2021</a:t>
            </a:r>
            <a:br>
              <a:rPr lang="sv-SE" sz="4000" b="1" dirty="0"/>
            </a:br>
            <a:r>
              <a:rPr lang="sv-SE" sz="3600" b="1" i="1" dirty="0"/>
              <a:t>Totalt</a:t>
            </a:r>
            <a:endParaRPr lang="sv-SE" sz="2700" i="1" dirty="0">
              <a:solidFill>
                <a:srgbClr val="C00000"/>
              </a:solidFill>
            </a:endParaRPr>
          </a:p>
        </p:txBody>
      </p:sp>
      <p:sp>
        <p:nvSpPr>
          <p:cNvPr id="4" name="textruta 3">
            <a:extLst>
              <a:ext uri="{FF2B5EF4-FFF2-40B4-BE49-F238E27FC236}">
                <a16:creationId xmlns:a16="http://schemas.microsoft.com/office/drawing/2014/main" id="{97A9FC63-5291-49AC-8343-AB4FBA1CD13C}"/>
              </a:ext>
            </a:extLst>
          </p:cNvPr>
          <p:cNvSpPr txBox="1"/>
          <p:nvPr/>
        </p:nvSpPr>
        <p:spPr>
          <a:xfrm>
            <a:off x="6804248" y="5868042"/>
            <a:ext cx="2088232" cy="430887"/>
          </a:xfrm>
          <a:prstGeom prst="rect">
            <a:avLst/>
          </a:prstGeom>
          <a:noFill/>
        </p:spPr>
        <p:txBody>
          <a:bodyPr wrap="square" rtlCol="0">
            <a:spAutoFit/>
          </a:bodyPr>
          <a:lstStyle/>
          <a:p>
            <a:r>
              <a:rPr lang="sv-SE" sz="1100" dirty="0"/>
              <a:t>Totala verksamhetskostnader (mnkr)</a:t>
            </a:r>
          </a:p>
        </p:txBody>
      </p:sp>
      <p:graphicFrame>
        <p:nvGraphicFramePr>
          <p:cNvPr id="8" name="Diagram 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617291086"/>
              </p:ext>
            </p:extLst>
          </p:nvPr>
        </p:nvGraphicFramePr>
        <p:xfrm>
          <a:off x="924524" y="1731815"/>
          <a:ext cx="7679924" cy="4078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703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620688"/>
            <a:ext cx="8229600" cy="1244625"/>
          </a:xfrm>
          <a:noFill/>
        </p:spPr>
        <p:txBody>
          <a:bodyPr>
            <a:normAutofit/>
          </a:bodyPr>
          <a:lstStyle/>
          <a:p>
            <a:pPr eaLnBrk="1" hangingPunct="1"/>
            <a:r>
              <a:rPr lang="sv-SE" sz="4000" b="1" dirty="0"/>
              <a:t>Utveckling 2017-2021</a:t>
            </a:r>
            <a:br>
              <a:rPr lang="sv-SE" sz="3600" b="1" dirty="0"/>
            </a:br>
            <a:r>
              <a:rPr lang="sv-SE" sz="2700" i="1" dirty="0">
                <a:solidFill>
                  <a:srgbClr val="C00000"/>
                </a:solidFill>
              </a:rPr>
              <a:t>Lärosäten med omsättning över 3 mdkr – </a:t>
            </a:r>
            <a:r>
              <a:rPr lang="sv-SE" sz="2700" b="1" i="1" dirty="0">
                <a:solidFill>
                  <a:srgbClr val="C00000"/>
                </a:solidFill>
              </a:rPr>
              <a:t>totalt </a:t>
            </a:r>
          </a:p>
        </p:txBody>
      </p:sp>
      <p:pic>
        <p:nvPicPr>
          <p:cNvPr id="5" name="Picture 2" descr="SUHF_logo_u_txt_pms307"/>
          <p:cNvPicPr>
            <a:picLocks noChangeAspect="1" noChangeArrowheads="1"/>
          </p:cNvPicPr>
          <p:nvPr/>
        </p:nvPicPr>
        <p:blipFill>
          <a:blip r:embed="rId2" cstate="print"/>
          <a:srcRect/>
          <a:stretch>
            <a:fillRect/>
          </a:stretch>
        </p:blipFill>
        <p:spPr bwMode="auto">
          <a:xfrm>
            <a:off x="179512" y="304734"/>
            <a:ext cx="2051720" cy="676438"/>
          </a:xfrm>
          <a:prstGeom prst="rect">
            <a:avLst/>
          </a:prstGeom>
          <a:noFill/>
          <a:ln w="12700">
            <a:noFill/>
            <a:miter lim="800000"/>
            <a:headEnd/>
            <a:tailEnd/>
          </a:ln>
        </p:spPr>
      </p:pic>
      <p:sp>
        <p:nvSpPr>
          <p:cNvPr id="2" name="Platshållare för datum 1">
            <a:extLst>
              <a:ext uri="{FF2B5EF4-FFF2-40B4-BE49-F238E27FC236}">
                <a16:creationId xmlns:a16="http://schemas.microsoft.com/office/drawing/2014/main" id="{1D3BFB10-F6D1-4BB3-8E6E-EF042F89A7D8}"/>
              </a:ext>
            </a:extLst>
          </p:cNvPr>
          <p:cNvSpPr>
            <a:spLocks noGrp="1"/>
          </p:cNvSpPr>
          <p:nvPr>
            <p:ph type="dt" sz="half" idx="10"/>
          </p:nvPr>
        </p:nvSpPr>
        <p:spPr/>
        <p:txBody>
          <a:bodyPr/>
          <a:lstStyle/>
          <a:p>
            <a:r>
              <a:rPr lang="sv-SE" dirty="0"/>
              <a:t>SUHF-statistiken 2021</a:t>
            </a:r>
          </a:p>
        </p:txBody>
      </p:sp>
      <p:sp>
        <p:nvSpPr>
          <p:cNvPr id="3" name="Platshållare för bildnummer 2">
            <a:extLst>
              <a:ext uri="{FF2B5EF4-FFF2-40B4-BE49-F238E27FC236}">
                <a16:creationId xmlns:a16="http://schemas.microsoft.com/office/drawing/2014/main" id="{E21049F4-E12B-43FC-B1C2-500EAC58035F}"/>
              </a:ext>
            </a:extLst>
          </p:cNvPr>
          <p:cNvSpPr>
            <a:spLocks noGrp="1"/>
          </p:cNvSpPr>
          <p:nvPr>
            <p:ph type="sldNum" sz="quarter" idx="12"/>
          </p:nvPr>
        </p:nvSpPr>
        <p:spPr/>
        <p:txBody>
          <a:bodyPr/>
          <a:lstStyle/>
          <a:p>
            <a:fld id="{56C304BA-3836-46FA-BA8F-BF48B33A0D2A}" type="slidenum">
              <a:rPr lang="sv-SE" smtClean="0"/>
              <a:pPr/>
              <a:t>9</a:t>
            </a:fld>
            <a:endParaRPr lang="sv-SE" dirty="0"/>
          </a:p>
        </p:txBody>
      </p:sp>
      <p:graphicFrame>
        <p:nvGraphicFramePr>
          <p:cNvPr id="7" name="Diagram 6">
            <a:extLst>
              <a:ext uri="{FF2B5EF4-FFF2-40B4-BE49-F238E27FC236}">
                <a16:creationId xmlns:a16="http://schemas.microsoft.com/office/drawing/2014/main" id="{00000000-0008-0000-0900-000004000000}"/>
              </a:ext>
            </a:extLst>
          </p:cNvPr>
          <p:cNvGraphicFramePr>
            <a:graphicFrameLocks/>
          </p:cNvGraphicFramePr>
          <p:nvPr>
            <p:extLst>
              <p:ext uri="{D42A27DB-BD31-4B8C-83A1-F6EECF244321}">
                <p14:modId xmlns:p14="http://schemas.microsoft.com/office/powerpoint/2010/main" val="2114760144"/>
              </p:ext>
            </p:extLst>
          </p:nvPr>
        </p:nvGraphicFramePr>
        <p:xfrm>
          <a:off x="323528" y="1886743"/>
          <a:ext cx="8373616" cy="42785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771357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9463</TotalTime>
  <Words>1058</Words>
  <Application>Microsoft Office PowerPoint</Application>
  <PresentationFormat>Bildspel på skärmen (4:3)</PresentationFormat>
  <Paragraphs>235</Paragraphs>
  <Slides>30</Slides>
  <Notes>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30</vt:i4>
      </vt:variant>
    </vt:vector>
  </HeadingPairs>
  <TitlesOfParts>
    <vt:vector size="33" baseType="lpstr">
      <vt:lpstr>Arial</vt:lpstr>
      <vt:lpstr>Calibri</vt:lpstr>
      <vt:lpstr>Office-tema</vt:lpstr>
      <vt:lpstr>Lärosätenas indirekta kostnader SUHF-statistiken 2021</vt:lpstr>
      <vt:lpstr>SUHF-statistiken 2021</vt:lpstr>
      <vt:lpstr>SUHF-statistik 2021</vt:lpstr>
      <vt:lpstr>Lärosätenas verksamhetskostnader 2020</vt:lpstr>
      <vt:lpstr>Procentsats för lönekostnadspålägg 2021</vt:lpstr>
      <vt:lpstr>Andel indirekta kostnader</vt:lpstr>
      <vt:lpstr>Andel indirekta kostnader 2021 Totalt</vt:lpstr>
      <vt:lpstr>Andel indirekta kostnader 2021 Totalt</vt:lpstr>
      <vt:lpstr>Utveckling 2017-2021 Lärosäten med omsättning över 3 mdkr – totalt </vt:lpstr>
      <vt:lpstr>Utveckling 2017-2021</vt:lpstr>
      <vt:lpstr>Utveckling 2017-2021</vt:lpstr>
      <vt:lpstr>Utveckling 2017-2021</vt:lpstr>
      <vt:lpstr>Andel indirekta kostnader 2021 Utbildning</vt:lpstr>
      <vt:lpstr>Andel indirekta kostnader 2021 Utbildning</vt:lpstr>
      <vt:lpstr>Utveckling 2017-2021 Lärosäten med omsättning över 3 mdkr – utbildning </vt:lpstr>
      <vt:lpstr>Utveckling 2017-2021</vt:lpstr>
      <vt:lpstr>Utveckling 2017-2021</vt:lpstr>
      <vt:lpstr>Utveckling 2017-2021</vt:lpstr>
      <vt:lpstr>PowerPoint-presentation</vt:lpstr>
      <vt:lpstr>Andel indirekta kostnader 2021 Forskning</vt:lpstr>
      <vt:lpstr>Andel indirekta kostnader 2021 Forskning</vt:lpstr>
      <vt:lpstr>Utveckling 2017-2021 Lärosäten med omsättning över 3 mdkr – forskning </vt:lpstr>
      <vt:lpstr>Utveckling 2017-2021</vt:lpstr>
      <vt:lpstr>Utveckling 2017-2021</vt:lpstr>
      <vt:lpstr>Utveckling 2017-2021</vt:lpstr>
      <vt:lpstr>Funktioner utbildning</vt:lpstr>
      <vt:lpstr>Funktioner i relation till totala kostnader utbildning </vt:lpstr>
      <vt:lpstr>Funktioner forskning</vt:lpstr>
      <vt:lpstr>Funktioner i relation till totala kostnader forskning </vt:lpstr>
      <vt:lpstr>Förkortningar (bokstavsordning)</vt:lpstr>
    </vt:vector>
  </TitlesOfParts>
  <Company>Lunds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irev-akm</dc:creator>
  <cp:lastModifiedBy>Per Setterberg</cp:lastModifiedBy>
  <cp:revision>459</cp:revision>
  <cp:lastPrinted>2021-11-23T20:30:16Z</cp:lastPrinted>
  <dcterms:created xsi:type="dcterms:W3CDTF">2010-09-26T16:26:43Z</dcterms:created>
  <dcterms:modified xsi:type="dcterms:W3CDTF">2021-12-21T17:13:38Z</dcterms:modified>
</cp:coreProperties>
</file>