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13" r:id="rId5"/>
    <p:sldMasterId id="2147483724" r:id="rId6"/>
  </p:sldMasterIdLst>
  <p:notesMasterIdLst>
    <p:notesMasterId r:id="rId21"/>
  </p:notesMasterIdLst>
  <p:sldIdLst>
    <p:sldId id="256" r:id="rId7"/>
    <p:sldId id="397" r:id="rId8"/>
    <p:sldId id="399" r:id="rId9"/>
    <p:sldId id="396" r:id="rId10"/>
    <p:sldId id="392" r:id="rId11"/>
    <p:sldId id="391" r:id="rId12"/>
    <p:sldId id="338" r:id="rId13"/>
    <p:sldId id="383" r:id="rId14"/>
    <p:sldId id="365" r:id="rId15"/>
    <p:sldId id="390" r:id="rId16"/>
    <p:sldId id="393" r:id="rId17"/>
    <p:sldId id="394" r:id="rId18"/>
    <p:sldId id="395" r:id="rId19"/>
    <p:sldId id="3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Almesjö" initials="LA" lastIdx="1" clrIdx="0">
    <p:extLst>
      <p:ext uri="{19B8F6BF-5375-455C-9EA6-DF929625EA0E}">
        <p15:presenceInfo xmlns:p15="http://schemas.microsoft.com/office/powerpoint/2012/main" userId="S::lisa.almesjo@vinnova.se::921314be-adeb-4fef-88d0-0282d6a8e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A606E-06CE-4FBB-8539-F6BFD91C8993}" v="15" dt="2022-01-17T12:55:49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44" autoAdjust="0"/>
    <p:restoredTop sz="94850" autoAdjust="0"/>
  </p:normalViewPr>
  <p:slideViewPr>
    <p:cSldViewPr snapToGrid="0">
      <p:cViewPr varScale="1">
        <p:scale>
          <a:sx n="84" d="100"/>
          <a:sy n="84" d="100"/>
        </p:scale>
        <p:origin x="92" y="4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3T10:19:50.93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70351-AA80-4002-89C4-7EEB26E18028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8884-6D62-461E-B97B-F8274024BF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79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noProof="0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28884-6D62-461E-B97B-F8274024BFE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14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28884-6D62-461E-B97B-F8274024BFE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9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0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28884-6D62-461E-B97B-F8274024BFE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25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28884-6D62-461E-B97B-F8274024BFE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49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28884-6D62-461E-B97B-F8274024BFE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117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noProof="0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28884-6D62-461E-B97B-F8274024BFE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96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E6B232-9D46-45EF-A356-39BA98692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/>
        </p:blipFill>
        <p:spPr>
          <a:xfrm>
            <a:off x="2715905" y="0"/>
            <a:ext cx="7192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78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0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B2D551A-DA3B-1B41-8907-7D49FC804E2D}"/>
              </a:ext>
            </a:extLst>
          </p:cNvPr>
          <p:cNvSpPr/>
          <p:nvPr userDrawn="1"/>
        </p:nvSpPr>
        <p:spPr>
          <a:xfrm>
            <a:off x="0" y="0"/>
            <a:ext cx="12192000" cy="6888480"/>
          </a:xfrm>
          <a:prstGeom prst="rect">
            <a:avLst/>
          </a:prstGeom>
          <a:gradFill flip="none" rotWithShape="1">
            <a:gsLst>
              <a:gs pos="56000">
                <a:schemeClr val="accent2">
                  <a:lumMod val="50000"/>
                  <a:alpha val="0"/>
                </a:schemeClr>
              </a:gs>
              <a:gs pos="99000">
                <a:schemeClr val="accent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4E6508-8D4F-9A4C-A67B-DA840E8B41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130" y="6351156"/>
            <a:ext cx="1332607" cy="155954"/>
          </a:xfrm>
          <a:prstGeom prst="rect">
            <a:avLst/>
          </a:prstGeom>
        </p:spPr>
      </p:pic>
      <p:pic>
        <p:nvPicPr>
          <p:cNvPr id="12" name="Bildobjekt 11" descr="En bild som visar ritning, mat, dator&#10;&#10;Automatiskt genererad beskrivning">
            <a:extLst>
              <a:ext uri="{FF2B5EF4-FFF2-40B4-BE49-F238E27FC236}">
                <a16:creationId xmlns:a16="http://schemas.microsoft.com/office/drawing/2014/main" id="{3733FA59-8295-464C-A1E1-7473A589B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63" y="6060747"/>
            <a:ext cx="1692380" cy="444292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B428EF1-6A42-B34A-B4E1-8B0C2A583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75" y="650874"/>
            <a:ext cx="10745788" cy="5140325"/>
          </a:xfrm>
          <a:ln w="127000" cap="sq">
            <a:solidFill>
              <a:schemeClr val="tx1"/>
            </a:solidFill>
            <a:miter lim="800000"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lIns="360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60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F42D59-64A7-A546-B5B2-4F251A1243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0717" y="381000"/>
            <a:ext cx="540000" cy="540000"/>
          </a:xfrm>
          <a:solidFill>
            <a:schemeClr val="tx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2"/>
                </a:solidFill>
              </a:defRPr>
            </a:lvl1pPr>
            <a:lvl2pPr marL="232200" indent="0" algn="ctr">
              <a:buNone/>
              <a:defRPr sz="3600" b="1">
                <a:solidFill>
                  <a:schemeClr val="bg2"/>
                </a:solidFill>
              </a:defRPr>
            </a:lvl2pPr>
            <a:lvl3pPr marL="462600" indent="0" algn="ctr">
              <a:buNone/>
              <a:defRPr sz="3600" b="1">
                <a:solidFill>
                  <a:schemeClr val="bg2"/>
                </a:solidFill>
              </a:defRPr>
            </a:lvl3pPr>
            <a:lvl4pPr marL="693000" indent="0" algn="ctr">
              <a:buNone/>
              <a:defRPr sz="3600" b="1">
                <a:solidFill>
                  <a:schemeClr val="bg2"/>
                </a:solidFill>
              </a:defRPr>
            </a:lvl4pPr>
            <a:lvl5pPr marL="887400" indent="0" algn="ctr">
              <a:buNone/>
              <a:defRPr sz="3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179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14375" y="563343"/>
            <a:ext cx="10745788" cy="6127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437211"/>
            <a:ext cx="10745788" cy="43926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4"/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734C6280-2D97-4679-AB0D-ED6B1CBE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912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75" y="2017770"/>
            <a:ext cx="5058116" cy="38591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1084" y="2017770"/>
            <a:ext cx="5027065" cy="38591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075" y="1309745"/>
            <a:ext cx="10416925" cy="7080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D8EBDC4-4B58-409E-8280-9BE93E5C92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5E6D2FD3-63AF-3B47-9096-B9319CD1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563343"/>
            <a:ext cx="10745788" cy="6127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107985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störr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7" y="1324668"/>
            <a:ext cx="10728326" cy="7080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B0121FF0-E953-4C06-8458-D5E4003E7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7" y="1990778"/>
            <a:ext cx="10728326" cy="3886147"/>
          </a:xfrm>
        </p:spPr>
        <p:txBody>
          <a:bodyPr numCol="2" spcCol="331200">
            <a:noAutofit/>
          </a:bodyPr>
          <a:lstStyle>
            <a:lvl1pPr>
              <a:lnSpc>
                <a:spcPct val="170000"/>
              </a:lnSpc>
              <a:defRPr sz="2000"/>
            </a:lvl1pPr>
            <a:lvl2pPr>
              <a:lnSpc>
                <a:spcPct val="170000"/>
              </a:lnSpc>
              <a:defRPr sz="2000"/>
            </a:lvl2pPr>
            <a:lvl3pPr>
              <a:lnSpc>
                <a:spcPct val="170000"/>
              </a:lnSpc>
              <a:defRPr sz="2000"/>
            </a:lvl3pPr>
            <a:lvl4pPr>
              <a:lnSpc>
                <a:spcPct val="170000"/>
              </a:lnSpc>
              <a:defRPr sz="2000"/>
            </a:lvl4pPr>
            <a:lvl5pPr>
              <a:lnSpc>
                <a:spcPct val="170000"/>
              </a:lnSpc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09332076-FA15-41C0-9FDC-9052E6FD50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6">
            <a:extLst>
              <a:ext uri="{FF2B5EF4-FFF2-40B4-BE49-F238E27FC236}">
                <a16:creationId xmlns:a16="http://schemas.microsoft.com/office/drawing/2014/main" id="{011D82EF-EEFE-EE4B-9115-1CB698C04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563343"/>
            <a:ext cx="10745788" cy="6127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336040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4375" y="648335"/>
            <a:ext cx="4708525" cy="871391"/>
          </a:xfrm>
          <a:prstGeom prst="rect">
            <a:avLst/>
          </a:prstGeom>
        </p:spPr>
        <p:txBody>
          <a:bodyPr/>
          <a:lstStyle>
            <a:lvl1pPr>
              <a:defRPr sz="3300" spc="50" baseline="0"/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828800"/>
            <a:ext cx="4708525" cy="4048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4476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BF559C9-DF5D-499A-A75C-E0A5C9E957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86688F7-A7A5-7B4A-A590-A414AF5C3676}"/>
              </a:ext>
            </a:extLst>
          </p:cNvPr>
          <p:cNvSpPr txBox="1"/>
          <p:nvPr userDrawn="1"/>
        </p:nvSpPr>
        <p:spPr>
          <a:xfrm>
            <a:off x="5852160" y="288388"/>
            <a:ext cx="65" cy="276999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endParaRPr lang="sv-SE" err="1"/>
          </a:p>
        </p:txBody>
      </p:sp>
    </p:spTree>
    <p:extLst>
      <p:ext uri="{BB962C8B-B14F-4D97-AF65-F5344CB8AC3E}">
        <p14:creationId xmlns:p14="http://schemas.microsoft.com/office/powerpoint/2010/main" val="2549051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bild väns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774934" y="648335"/>
            <a:ext cx="4708525" cy="871391"/>
          </a:xfrm>
          <a:prstGeom prst="rect">
            <a:avLst/>
          </a:prstGeom>
        </p:spPr>
        <p:txBody>
          <a:bodyPr/>
          <a:lstStyle>
            <a:lvl1pPr>
              <a:defRPr sz="3300" spc="50" baseline="0"/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934" y="1828800"/>
            <a:ext cx="4708525" cy="4048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BF559C9-DF5D-499A-A75C-E0A5C9E957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950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371599" y="1979875"/>
            <a:ext cx="9467851" cy="2732632"/>
          </a:xfrm>
          <a:prstGeom prst="rect">
            <a:avLst/>
          </a:prstGeom>
        </p:spPr>
        <p:txBody>
          <a:bodyPr anchor="t" anchorCtr="0"/>
          <a:lstStyle>
            <a:lvl1pPr algn="ctr">
              <a:defRPr sz="4800" cap="none" spc="2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Här skriver jag ett citat som passar min presentation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371534" y="5149051"/>
            <a:ext cx="9469616" cy="51514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Citat namn</a:t>
            </a:r>
          </a:p>
          <a:p>
            <a:pPr lvl="0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1C0121-60AC-47FA-9F3D-928FDDB6D815}"/>
              </a:ext>
            </a:extLst>
          </p:cNvPr>
          <p:cNvSpPr txBox="1"/>
          <p:nvPr userDrawn="1"/>
        </p:nvSpPr>
        <p:spPr>
          <a:xfrm>
            <a:off x="5497115" y="289614"/>
            <a:ext cx="1197769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199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6416768C-569D-4716-BB4A-ABAC8ABD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b">
            <a:normAutofit/>
          </a:bodyPr>
          <a:lstStyle>
            <a:lvl1pPr algn="ctr">
              <a:defRPr sz="4500" cap="all" baseline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09304"/>
            <a:ext cx="10515600" cy="86691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0144D4E-3854-4A0B-AAF1-D9C4B2F89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/>
        </p:blipFill>
        <p:spPr>
          <a:xfrm>
            <a:off x="2715905" y="0"/>
            <a:ext cx="7192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3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971840C-211F-4A48-9AA9-3076CBDF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0443" y="6377081"/>
            <a:ext cx="1128960" cy="206598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3CF630BF-0F08-8247-A645-607779E9E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563343"/>
            <a:ext cx="10745788" cy="6127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3846766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B675044-E045-497B-9B64-F2838F4E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651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31838" y="1250949"/>
            <a:ext cx="10728327" cy="1822153"/>
          </a:xfrm>
        </p:spPr>
        <p:txBody>
          <a:bodyPr anchor="b" anchorCtr="0"/>
          <a:lstStyle>
            <a:lvl1pPr algn="ctr">
              <a:defRPr sz="640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Namn på min presentation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720200" y="3082007"/>
            <a:ext cx="8751600" cy="706018"/>
          </a:xfrm>
        </p:spPr>
        <p:txBody>
          <a:bodyPr>
            <a:noAutofit/>
          </a:bodyPr>
          <a:lstStyle>
            <a:lvl1pPr marL="0" indent="0" algn="ctr">
              <a:buNone/>
              <a:defRPr sz="260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Namn på presentatör eller underrubrik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DB92622-4171-4776-9DBD-E06289A36B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99F7449-210D-4138-9070-A85A449EFF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9C5660C-D0FE-434C-B2E8-AC0ACF0586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D504584-CB7A-4D50-B7AB-CA742EA9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280452" y="4560879"/>
            <a:ext cx="3631096" cy="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04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31838" y="1250949"/>
            <a:ext cx="10728327" cy="1822153"/>
          </a:xfrm>
        </p:spPr>
        <p:txBody>
          <a:bodyPr anchor="b" anchorCtr="0"/>
          <a:lstStyle>
            <a:lvl1pPr algn="ctr">
              <a:defRPr sz="640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my presentation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720200" y="3082007"/>
            <a:ext cx="8751600" cy="706018"/>
          </a:xfrm>
        </p:spPr>
        <p:txBody>
          <a:bodyPr>
            <a:noAutofit/>
          </a:bodyPr>
          <a:lstStyle>
            <a:lvl1pPr marL="0" indent="0" algn="ctr">
              <a:buNone/>
              <a:defRPr sz="260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Namn på presentatör eller underrubrik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DB92622-4171-4776-9DBD-E06289A36B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99F7449-210D-4138-9070-A85A449EFF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9C5660C-D0FE-434C-B2E8-AC0ACF0586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0CEAA0B-676E-45C5-A71A-37B5C5DEE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280452" y="4551273"/>
            <a:ext cx="3631096" cy="7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9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14375" y="549275"/>
            <a:ext cx="10742400" cy="6127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89DB86B-45C8-4E72-814D-D8DA7919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9EC3D7-B46A-4A5D-8E27-9F44416D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82ADB25-9D56-4621-A84C-01F6D2B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603A9E-F8C6-42FB-802F-FF216FFB463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4374" y="1578819"/>
            <a:ext cx="10742400" cy="4447455"/>
          </a:xfrm>
        </p:spPr>
        <p:txBody>
          <a:bodyPr numCol="1" spcCol="33120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05610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4375" y="549275"/>
            <a:ext cx="10742400" cy="6127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903178"/>
            <a:ext cx="5205410" cy="41022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29" y="1919111"/>
            <a:ext cx="5205410" cy="41022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1304926"/>
            <a:ext cx="10742400" cy="35454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cap="all" spc="1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252C26-61BE-450F-814F-966047CAD7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8477B16-9149-42C6-A6BA-DF0BB573FE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7F56A5-10F6-48AB-A670-85982F82DE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9429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21016" y="1735138"/>
            <a:ext cx="8749968" cy="1693863"/>
          </a:xfrm>
        </p:spPr>
        <p:txBody>
          <a:bodyPr anchor="b" anchorCtr="0"/>
          <a:lstStyle>
            <a:lvl1pPr algn="ctr">
              <a:defRPr sz="540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skriver jag en rubrik som kan vara två rader hög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720200" y="3609772"/>
            <a:ext cx="8751601" cy="706018"/>
          </a:xfrm>
        </p:spPr>
        <p:txBody>
          <a:bodyPr>
            <a:noAutofit/>
          </a:bodyPr>
          <a:lstStyle>
            <a:lvl1pPr marL="0" indent="0" algn="ctr">
              <a:buNone/>
              <a:defRPr sz="2400" cap="all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HÄR STÅR EN CENTRERAD LITE MINDRE RUBRIK</a:t>
            </a:r>
          </a:p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268064-4419-4741-9F64-81B5B158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84B6E31-2847-47DE-A382-B2E77442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6C051C9-BF67-4F90-BEC4-E2347296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101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>
            <a:extLst>
              <a:ext uri="{FF2B5EF4-FFF2-40B4-BE49-F238E27FC236}">
                <a16:creationId xmlns:a16="http://schemas.microsoft.com/office/drawing/2014/main" id="{AC8B0205-60DB-43ED-B7DE-F2260AF8D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564" y="2150172"/>
            <a:ext cx="3289599" cy="234562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4376" y="549275"/>
            <a:ext cx="10735084" cy="612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9B50CD-FECB-42B2-9ECD-B197E51CC6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31E46EB-0937-47E7-94EB-1FBF3A8D3DE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ED1D89-58BF-4543-89BB-659C53D79C9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21">
            <a:extLst>
              <a:ext uri="{FF2B5EF4-FFF2-40B4-BE49-F238E27FC236}">
                <a16:creationId xmlns:a16="http://schemas.microsoft.com/office/drawing/2014/main" id="{045E744A-FD2A-4F65-9A21-46408FF6FA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252" y="2724627"/>
            <a:ext cx="2998381" cy="1054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None/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1E69C77B-2FE0-40DB-9539-1D80F7A06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1200" y="3005019"/>
            <a:ext cx="3289599" cy="2345627"/>
          </a:xfrm>
          <a:prstGeom prst="rect">
            <a:avLst/>
          </a:prstGeom>
        </p:spPr>
      </p:pic>
      <p:sp>
        <p:nvSpPr>
          <p:cNvPr id="17" name="Platshållare för text 21">
            <a:extLst>
              <a:ext uri="{FF2B5EF4-FFF2-40B4-BE49-F238E27FC236}">
                <a16:creationId xmlns:a16="http://schemas.microsoft.com/office/drawing/2014/main" id="{AAE1AE24-C243-4EBD-8584-7D9901D914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8888" y="3579474"/>
            <a:ext cx="2998381" cy="1054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None/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9ED4E856-38A1-4F35-8E07-941F9609C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376" y="2150172"/>
            <a:ext cx="3289599" cy="2345627"/>
          </a:xfrm>
          <a:prstGeom prst="rect">
            <a:avLst/>
          </a:prstGeom>
        </p:spPr>
      </p:pic>
      <p:sp>
        <p:nvSpPr>
          <p:cNvPr id="20" name="Platshållare för text 21">
            <a:extLst>
              <a:ext uri="{FF2B5EF4-FFF2-40B4-BE49-F238E27FC236}">
                <a16:creationId xmlns:a16="http://schemas.microsoft.com/office/drawing/2014/main" id="{8CFA581F-8CB9-4246-B58C-A935821904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2064" y="2724627"/>
            <a:ext cx="2998381" cy="1054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None/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880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FD41ADFE-EA24-46C6-89B6-F00EDB40762D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0476" cy="68580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 Klicka på ikonen för att infoga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581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FD41ADFE-EA24-46C6-89B6-F00EDB40762D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4375" y="544513"/>
            <a:ext cx="4708525" cy="429617"/>
          </a:xfrm>
        </p:spPr>
        <p:txBody>
          <a:bodyPr/>
          <a:lstStyle>
            <a:lvl1pPr>
              <a:defRPr sz="3600" spc="0" baseline="0"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158235"/>
            <a:ext cx="4708525" cy="48631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4476" cy="68580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 Klicka på ikonen för att infoga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8BDBE17-FA5E-4C7C-86E8-91DBD45E95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7CBAB6-130E-41B3-900D-6B5D8C4F58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925C14-23DD-4781-BB62-010FC7C1F7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58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14375" y="549275"/>
            <a:ext cx="10742400" cy="612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603A9E-F8C6-42FB-802F-FF216FFB46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374" y="1250950"/>
            <a:ext cx="10742400" cy="4775325"/>
          </a:xfrm>
        </p:spPr>
        <p:txBody>
          <a:bodyPr numCol="1" spcCol="33120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23242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FD41ADFE-EA24-46C6-89B6-F00EDB40762D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751639" y="544513"/>
            <a:ext cx="4708525" cy="428400"/>
          </a:xfrm>
        </p:spPr>
        <p:txBody>
          <a:bodyPr/>
          <a:lstStyle>
            <a:lvl1pPr>
              <a:defRPr sz="3600" spc="0" baseline="0"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934" y="1158235"/>
            <a:ext cx="4708525" cy="48631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4" y="0"/>
            <a:ext cx="609447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 Klicka på ikonen för att infoga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8BDBE17-FA5E-4C7C-86E8-91DBD45E95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7CBAB6-130E-41B3-900D-6B5D8C4F58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925C14-23DD-4781-BB62-010FC7C1F7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8313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6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375" y="1554480"/>
            <a:ext cx="2616200" cy="206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F436458-17E3-41F7-B743-C637D1AEBA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43964" y="1554480"/>
            <a:ext cx="2616200" cy="206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6" name="Platshållare för bild 9">
            <a:extLst>
              <a:ext uri="{FF2B5EF4-FFF2-40B4-BE49-F238E27FC236}">
                <a16:creationId xmlns:a16="http://schemas.microsoft.com/office/drawing/2014/main" id="{5F97E123-216C-4649-9D8A-4EC0ADDE21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43964" y="3909870"/>
            <a:ext cx="2616200" cy="2061214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9" name="Platshållare för bild 9">
            <a:extLst>
              <a:ext uri="{FF2B5EF4-FFF2-40B4-BE49-F238E27FC236}">
                <a16:creationId xmlns:a16="http://schemas.microsoft.com/office/drawing/2014/main" id="{990A8E63-98B2-45B1-BFF7-A736FF8ADD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62184" y="3909870"/>
            <a:ext cx="2616200" cy="2061214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0" name="Platshållare för bild 9">
            <a:extLst>
              <a:ext uri="{FF2B5EF4-FFF2-40B4-BE49-F238E27FC236}">
                <a16:creationId xmlns:a16="http://schemas.microsoft.com/office/drawing/2014/main" id="{E6569798-608F-4AD1-81E5-A128EF9E3D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4375" y="3909870"/>
            <a:ext cx="4982230" cy="2061214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1" name="Platshållare för bild 9">
            <a:extLst>
              <a:ext uri="{FF2B5EF4-FFF2-40B4-BE49-F238E27FC236}">
                <a16:creationId xmlns:a16="http://schemas.microsoft.com/office/drawing/2014/main" id="{FBD1DA46-9854-49C8-AC48-095F3907F0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96154" y="1554480"/>
            <a:ext cx="4982230" cy="2061214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8C375DCE-17DE-45ED-AD5A-F0F2B7711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100" y="549275"/>
            <a:ext cx="10337800" cy="612775"/>
          </a:xfrm>
        </p:spPr>
        <p:txBody>
          <a:bodyPr/>
          <a:lstStyle>
            <a:lvl1pPr algn="ctr">
              <a:defRPr sz="5600" baseline="0"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2C2D38-E3F3-48C8-9079-0BE5EB70AC3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36A126D-C02C-47F7-9F0A-31D811AB375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1EDEDD-29B7-4183-B9F7-1CCC6B39A1B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2043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7237" y="1685826"/>
            <a:ext cx="4594992" cy="3397514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 cap="none" spc="5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skriver jag ett citat som passar min presentation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14375" y="5396564"/>
            <a:ext cx="4597854" cy="480362"/>
          </a:xfrm>
        </p:spPr>
        <p:txBody>
          <a:bodyPr>
            <a:noAutofit/>
          </a:bodyPr>
          <a:lstStyle>
            <a:lvl1pPr marL="0" indent="0" algn="l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Citat namn</a:t>
            </a:r>
          </a:p>
          <a:p>
            <a:pPr lvl="0"/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1C0121-60AC-47FA-9F3D-928FDDB6D815}"/>
              </a:ext>
            </a:extLst>
          </p:cNvPr>
          <p:cNvSpPr txBox="1"/>
          <p:nvPr userDrawn="1"/>
        </p:nvSpPr>
        <p:spPr>
          <a:xfrm>
            <a:off x="553640" y="-156542"/>
            <a:ext cx="1197769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19900" dirty="0">
                <a:solidFill>
                  <a:schemeClr val="tx1"/>
                </a:solidFill>
                <a:latin typeface="+mj-lt"/>
              </a:rPr>
              <a:t>”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E3B12A66-0332-4C76-A07F-F46BE0CF4C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4749"/>
            <a:ext cx="6096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6EA41E-7D41-4667-A7A0-9060474223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A328711-C5AA-44BB-B264-57911D758B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68909E-9148-4959-87F8-16BDC62C24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4759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9C740C-E70A-4A03-AFF1-618131A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746F8B-E22C-4AC3-814B-B661E91E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9EDAA4-56F9-473E-9272-9645D221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6777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0FA480E9-7A1E-49E9-A38D-047FFB8E76EE}"/>
              </a:ext>
            </a:extLst>
          </p:cNvPr>
          <p:cNvSpPr txBox="1"/>
          <p:nvPr userDrawn="1"/>
        </p:nvSpPr>
        <p:spPr>
          <a:xfrm>
            <a:off x="2562997" y="1841969"/>
            <a:ext cx="706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0" spc="50" baseline="0" dirty="0">
                <a:solidFill>
                  <a:schemeClr val="tx1"/>
                </a:solidFill>
                <a:latin typeface="+mj-lt"/>
              </a:rPr>
              <a:t>TACK</a:t>
            </a:r>
            <a:r>
              <a:rPr lang="sv-SE" sz="12000" spc="200" baseline="0" dirty="0">
                <a:solidFill>
                  <a:schemeClr val="tx1"/>
                </a:solidFill>
                <a:latin typeface="+mj-lt"/>
              </a:rPr>
              <a:t>!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7C098F24-9A61-4B0B-9BF1-A4A7635F20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3079" y="4779579"/>
            <a:ext cx="3468956" cy="754024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1A94FB4D-B36A-4974-97DA-B08C02C7AC09}"/>
              </a:ext>
            </a:extLst>
          </p:cNvPr>
          <p:cNvGrpSpPr/>
          <p:nvPr userDrawn="1"/>
        </p:nvGrpSpPr>
        <p:grpSpPr>
          <a:xfrm>
            <a:off x="3125148" y="5928705"/>
            <a:ext cx="5941704" cy="390895"/>
            <a:chOff x="2953940" y="5934146"/>
            <a:chExt cx="5941704" cy="390895"/>
          </a:xfrm>
        </p:grpSpPr>
        <p:sp>
          <p:nvSpPr>
            <p:cNvPr id="14" name="Shape 2944">
              <a:extLst>
                <a:ext uri="{FF2B5EF4-FFF2-40B4-BE49-F238E27FC236}">
                  <a16:creationId xmlns:a16="http://schemas.microsoft.com/office/drawing/2014/main" id="{F085A41D-4BBF-4E3B-88DC-324DE1954095}"/>
                </a:ext>
              </a:extLst>
            </p:cNvPr>
            <p:cNvSpPr/>
            <p:nvPr/>
          </p:nvSpPr>
          <p:spPr>
            <a:xfrm>
              <a:off x="2953940" y="5939588"/>
              <a:ext cx="385454" cy="38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16" name="Shape 2865">
              <a:extLst>
                <a:ext uri="{FF2B5EF4-FFF2-40B4-BE49-F238E27FC236}">
                  <a16:creationId xmlns:a16="http://schemas.microsoft.com/office/drawing/2014/main" id="{9358D106-80F9-49F1-8121-3FD6FC988625}"/>
                </a:ext>
              </a:extLst>
            </p:cNvPr>
            <p:cNvSpPr/>
            <p:nvPr/>
          </p:nvSpPr>
          <p:spPr>
            <a:xfrm>
              <a:off x="4476213" y="5934146"/>
              <a:ext cx="381638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17" name="Shape 2859">
              <a:extLst>
                <a:ext uri="{FF2B5EF4-FFF2-40B4-BE49-F238E27FC236}">
                  <a16:creationId xmlns:a16="http://schemas.microsoft.com/office/drawing/2014/main" id="{0BD55CB4-0EAF-4A45-BB02-6A715E787589}"/>
                </a:ext>
              </a:extLst>
            </p:cNvPr>
            <p:cNvSpPr/>
            <p:nvPr/>
          </p:nvSpPr>
          <p:spPr>
            <a:xfrm>
              <a:off x="5853448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25" name="Shape 2860">
              <a:extLst>
                <a:ext uri="{FF2B5EF4-FFF2-40B4-BE49-F238E27FC236}">
                  <a16:creationId xmlns:a16="http://schemas.microsoft.com/office/drawing/2014/main" id="{F4C62317-65DA-4381-AFC6-C53FDEC26B79}"/>
                </a:ext>
              </a:extLst>
            </p:cNvPr>
            <p:cNvSpPr/>
            <p:nvPr/>
          </p:nvSpPr>
          <p:spPr>
            <a:xfrm>
              <a:off x="7528771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1CA5878A-7717-4501-80FF-9AC7370F4CAE}"/>
                </a:ext>
              </a:extLst>
            </p:cNvPr>
            <p:cNvSpPr txBox="1"/>
            <p:nvPr/>
          </p:nvSpPr>
          <p:spPr>
            <a:xfrm>
              <a:off x="4850233" y="5992391"/>
              <a:ext cx="80290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/Vinnova</a:t>
              </a:r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298783A6-A253-4A02-B209-8528A3956B3A}"/>
                </a:ext>
              </a:extLst>
            </p:cNvPr>
            <p:cNvSpPr txBox="1"/>
            <p:nvPr/>
          </p:nvSpPr>
          <p:spPr>
            <a:xfrm>
              <a:off x="7943211" y="5992392"/>
              <a:ext cx="95243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/</a:t>
              </a:r>
              <a:r>
                <a:rPr lang="sv-SE" sz="1200" dirty="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9" name="TextBox 68">
              <a:extLst>
                <a:ext uri="{FF2B5EF4-FFF2-40B4-BE49-F238E27FC236}">
                  <a16:creationId xmlns:a16="http://schemas.microsoft.com/office/drawing/2014/main" id="{C129EA57-B3AB-4462-ABEE-7601279A50ED}"/>
                </a:ext>
              </a:extLst>
            </p:cNvPr>
            <p:cNvSpPr txBox="1"/>
            <p:nvPr/>
          </p:nvSpPr>
          <p:spPr>
            <a:xfrm>
              <a:off x="6263925" y="5996597"/>
              <a:ext cx="109253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@</a:t>
              </a:r>
              <a:r>
                <a:rPr lang="sv-SE" sz="1200" dirty="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30" name="TextBox 69">
              <a:extLst>
                <a:ext uri="{FF2B5EF4-FFF2-40B4-BE49-F238E27FC236}">
                  <a16:creationId xmlns:a16="http://schemas.microsoft.com/office/drawing/2014/main" id="{A79D43C9-317D-4428-B9FB-1B1CD36935E7}"/>
                </a:ext>
              </a:extLst>
            </p:cNvPr>
            <p:cNvSpPr txBox="1"/>
            <p:nvPr/>
          </p:nvSpPr>
          <p:spPr>
            <a:xfrm>
              <a:off x="3350730" y="5992392"/>
              <a:ext cx="101253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201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0FA480E9-7A1E-49E9-A38D-047FFB8E76EE}"/>
              </a:ext>
            </a:extLst>
          </p:cNvPr>
          <p:cNvSpPr txBox="1"/>
          <p:nvPr userDrawn="1"/>
        </p:nvSpPr>
        <p:spPr>
          <a:xfrm>
            <a:off x="2562997" y="1841969"/>
            <a:ext cx="706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0" spc="50" baseline="0" dirty="0" err="1">
                <a:solidFill>
                  <a:schemeClr val="tx1"/>
                </a:solidFill>
                <a:latin typeface="+mj-lt"/>
              </a:rPr>
              <a:t>Thank</a:t>
            </a:r>
            <a:r>
              <a:rPr lang="sv-SE" sz="12000" spc="50" baseline="0" dirty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2000" spc="50" baseline="0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sv-SE" sz="12000" spc="50" baseline="0" dirty="0">
                <a:solidFill>
                  <a:schemeClr val="tx1"/>
                </a:solidFill>
                <a:latin typeface="+mj-lt"/>
              </a:rPr>
              <a:t>!</a:t>
            </a:r>
            <a:endParaRPr lang="sv-SE" sz="12000" spc="200" baseline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A65F733-EDB0-41A1-94B7-13C94293EC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280452" y="4662075"/>
            <a:ext cx="3631096" cy="782823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BBA9CE86-EF08-48FB-A607-25C4A150A915}"/>
              </a:ext>
            </a:extLst>
          </p:cNvPr>
          <p:cNvGrpSpPr/>
          <p:nvPr userDrawn="1"/>
        </p:nvGrpSpPr>
        <p:grpSpPr>
          <a:xfrm>
            <a:off x="3128116" y="5934146"/>
            <a:ext cx="5950570" cy="390895"/>
            <a:chOff x="2953940" y="5934146"/>
            <a:chExt cx="5950570" cy="390895"/>
          </a:xfrm>
        </p:grpSpPr>
        <p:sp>
          <p:nvSpPr>
            <p:cNvPr id="25" name="Shape 2944">
              <a:extLst>
                <a:ext uri="{FF2B5EF4-FFF2-40B4-BE49-F238E27FC236}">
                  <a16:creationId xmlns:a16="http://schemas.microsoft.com/office/drawing/2014/main" id="{1F52EA93-08A5-4C02-9B68-4F5AAC531835}"/>
                </a:ext>
              </a:extLst>
            </p:cNvPr>
            <p:cNvSpPr/>
            <p:nvPr/>
          </p:nvSpPr>
          <p:spPr>
            <a:xfrm>
              <a:off x="2953940" y="5939588"/>
              <a:ext cx="385454" cy="38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27" name="Shape 2865">
              <a:extLst>
                <a:ext uri="{FF2B5EF4-FFF2-40B4-BE49-F238E27FC236}">
                  <a16:creationId xmlns:a16="http://schemas.microsoft.com/office/drawing/2014/main" id="{E2654528-EB8C-41CA-B35D-76A2E6B8D6D0}"/>
                </a:ext>
              </a:extLst>
            </p:cNvPr>
            <p:cNvSpPr/>
            <p:nvPr/>
          </p:nvSpPr>
          <p:spPr>
            <a:xfrm>
              <a:off x="4476213" y="5934146"/>
              <a:ext cx="381638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30" name="Shape 2859">
              <a:extLst>
                <a:ext uri="{FF2B5EF4-FFF2-40B4-BE49-F238E27FC236}">
                  <a16:creationId xmlns:a16="http://schemas.microsoft.com/office/drawing/2014/main" id="{F2A3F0B9-6C12-4C7A-BCF1-B0F1755FE737}"/>
                </a:ext>
              </a:extLst>
            </p:cNvPr>
            <p:cNvSpPr/>
            <p:nvPr/>
          </p:nvSpPr>
          <p:spPr>
            <a:xfrm>
              <a:off x="5853448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31" name="Shape 2860">
              <a:extLst>
                <a:ext uri="{FF2B5EF4-FFF2-40B4-BE49-F238E27FC236}">
                  <a16:creationId xmlns:a16="http://schemas.microsoft.com/office/drawing/2014/main" id="{CCB3150D-3386-4AA8-99F8-0C1BB9B6E143}"/>
                </a:ext>
              </a:extLst>
            </p:cNvPr>
            <p:cNvSpPr/>
            <p:nvPr/>
          </p:nvSpPr>
          <p:spPr>
            <a:xfrm>
              <a:off x="7528771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A86E3DF7-FE01-450B-BEFE-7689538F4E85}"/>
                </a:ext>
              </a:extLst>
            </p:cNvPr>
            <p:cNvSpPr txBox="1"/>
            <p:nvPr/>
          </p:nvSpPr>
          <p:spPr>
            <a:xfrm>
              <a:off x="4850234" y="5992391"/>
              <a:ext cx="97422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/Vinnova</a:t>
              </a:r>
            </a:p>
          </p:txBody>
        </p:sp>
        <p:sp>
          <p:nvSpPr>
            <p:cNvPr id="33" name="TextBox 67">
              <a:extLst>
                <a:ext uri="{FF2B5EF4-FFF2-40B4-BE49-F238E27FC236}">
                  <a16:creationId xmlns:a16="http://schemas.microsoft.com/office/drawing/2014/main" id="{531EE1E4-659B-4A5E-9FDA-D42B9D6ACCEC}"/>
                </a:ext>
              </a:extLst>
            </p:cNvPr>
            <p:cNvSpPr txBox="1"/>
            <p:nvPr/>
          </p:nvSpPr>
          <p:spPr>
            <a:xfrm>
              <a:off x="7943212" y="5992392"/>
              <a:ext cx="96129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/</a:t>
              </a:r>
              <a:r>
                <a:rPr lang="sv-SE" sz="1200" dirty="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715AABB9-0490-48C0-B8DF-976CF973698A}"/>
                </a:ext>
              </a:extLst>
            </p:cNvPr>
            <p:cNvSpPr txBox="1"/>
            <p:nvPr/>
          </p:nvSpPr>
          <p:spPr>
            <a:xfrm>
              <a:off x="6263925" y="5996597"/>
              <a:ext cx="109253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@</a:t>
              </a:r>
              <a:r>
                <a:rPr lang="sv-SE" sz="1200" dirty="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35" name="TextBox 69">
              <a:extLst>
                <a:ext uri="{FF2B5EF4-FFF2-40B4-BE49-F238E27FC236}">
                  <a16:creationId xmlns:a16="http://schemas.microsoft.com/office/drawing/2014/main" id="{0BEE6E40-3F15-4A2F-B79E-9B703D6E2693}"/>
                </a:ext>
              </a:extLst>
            </p:cNvPr>
            <p:cNvSpPr txBox="1"/>
            <p:nvPr/>
          </p:nvSpPr>
          <p:spPr>
            <a:xfrm>
              <a:off x="3350730" y="5992392"/>
              <a:ext cx="101253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884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7C098F24-9A61-4B0B-9BF1-A4A7635F20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2960" y="2934586"/>
            <a:ext cx="4549195" cy="988828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6FE92AEF-B99F-42ED-B49C-592A4D4C7C6A}"/>
              </a:ext>
            </a:extLst>
          </p:cNvPr>
          <p:cNvGrpSpPr/>
          <p:nvPr userDrawn="1"/>
        </p:nvGrpSpPr>
        <p:grpSpPr>
          <a:xfrm>
            <a:off x="3125148" y="4815923"/>
            <a:ext cx="5941704" cy="390895"/>
            <a:chOff x="2953940" y="5934146"/>
            <a:chExt cx="5941704" cy="390895"/>
          </a:xfrm>
        </p:grpSpPr>
        <p:sp>
          <p:nvSpPr>
            <p:cNvPr id="18" name="Shape 2944">
              <a:extLst>
                <a:ext uri="{FF2B5EF4-FFF2-40B4-BE49-F238E27FC236}">
                  <a16:creationId xmlns:a16="http://schemas.microsoft.com/office/drawing/2014/main" id="{CF095696-4842-486D-A9E6-E99B163D29D7}"/>
                </a:ext>
              </a:extLst>
            </p:cNvPr>
            <p:cNvSpPr/>
            <p:nvPr/>
          </p:nvSpPr>
          <p:spPr>
            <a:xfrm>
              <a:off x="2953940" y="5939588"/>
              <a:ext cx="385454" cy="38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19" name="Shape 2865">
              <a:extLst>
                <a:ext uri="{FF2B5EF4-FFF2-40B4-BE49-F238E27FC236}">
                  <a16:creationId xmlns:a16="http://schemas.microsoft.com/office/drawing/2014/main" id="{4DFE9CE8-F2EE-43CE-B609-B773717A3595}"/>
                </a:ext>
              </a:extLst>
            </p:cNvPr>
            <p:cNvSpPr/>
            <p:nvPr/>
          </p:nvSpPr>
          <p:spPr>
            <a:xfrm>
              <a:off x="4476213" y="5934146"/>
              <a:ext cx="381638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20" name="Shape 2859">
              <a:extLst>
                <a:ext uri="{FF2B5EF4-FFF2-40B4-BE49-F238E27FC236}">
                  <a16:creationId xmlns:a16="http://schemas.microsoft.com/office/drawing/2014/main" id="{9A30A80B-E55E-45BE-82AA-9E1B127CD2ED}"/>
                </a:ext>
              </a:extLst>
            </p:cNvPr>
            <p:cNvSpPr/>
            <p:nvPr/>
          </p:nvSpPr>
          <p:spPr>
            <a:xfrm>
              <a:off x="5853448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21" name="Shape 2860">
              <a:extLst>
                <a:ext uri="{FF2B5EF4-FFF2-40B4-BE49-F238E27FC236}">
                  <a16:creationId xmlns:a16="http://schemas.microsoft.com/office/drawing/2014/main" id="{AFEC9E8A-929A-43FA-B83B-C10322DC2D5B}"/>
                </a:ext>
              </a:extLst>
            </p:cNvPr>
            <p:cNvSpPr/>
            <p:nvPr/>
          </p:nvSpPr>
          <p:spPr>
            <a:xfrm>
              <a:off x="7528771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66">
              <a:extLst>
                <a:ext uri="{FF2B5EF4-FFF2-40B4-BE49-F238E27FC236}">
                  <a16:creationId xmlns:a16="http://schemas.microsoft.com/office/drawing/2014/main" id="{E1359A34-D8D1-4CB8-A795-F1413EF7B894}"/>
                </a:ext>
              </a:extLst>
            </p:cNvPr>
            <p:cNvSpPr txBox="1"/>
            <p:nvPr/>
          </p:nvSpPr>
          <p:spPr>
            <a:xfrm>
              <a:off x="4850233" y="5992391"/>
              <a:ext cx="80290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/Vinnova</a:t>
              </a: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20E4F729-546E-4976-A7BC-2575E44D5E4F}"/>
                </a:ext>
              </a:extLst>
            </p:cNvPr>
            <p:cNvSpPr txBox="1"/>
            <p:nvPr/>
          </p:nvSpPr>
          <p:spPr>
            <a:xfrm>
              <a:off x="7943211" y="5992392"/>
              <a:ext cx="952433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/</a:t>
              </a:r>
              <a:r>
                <a:rPr lang="sv-SE" sz="1200" dirty="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4" name="TextBox 68">
              <a:extLst>
                <a:ext uri="{FF2B5EF4-FFF2-40B4-BE49-F238E27FC236}">
                  <a16:creationId xmlns:a16="http://schemas.microsoft.com/office/drawing/2014/main" id="{5522CB07-1959-4E55-B2E1-2029190D4279}"/>
                </a:ext>
              </a:extLst>
            </p:cNvPr>
            <p:cNvSpPr txBox="1"/>
            <p:nvPr/>
          </p:nvSpPr>
          <p:spPr>
            <a:xfrm>
              <a:off x="6263925" y="5996597"/>
              <a:ext cx="109253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@</a:t>
              </a:r>
              <a:r>
                <a:rPr lang="sv-SE" sz="1200" dirty="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6" name="TextBox 69">
              <a:extLst>
                <a:ext uri="{FF2B5EF4-FFF2-40B4-BE49-F238E27FC236}">
                  <a16:creationId xmlns:a16="http://schemas.microsoft.com/office/drawing/2014/main" id="{7A2F68B5-543A-4A9F-B5AF-874092BE03CB}"/>
                </a:ext>
              </a:extLst>
            </p:cNvPr>
            <p:cNvSpPr txBox="1"/>
            <p:nvPr/>
          </p:nvSpPr>
          <p:spPr>
            <a:xfrm>
              <a:off x="3350730" y="5992392"/>
              <a:ext cx="101253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734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:a16="http://schemas.microsoft.com/office/drawing/2014/main" id="{E84C4FD0-0CC1-4741-B8CD-83CCEB9128FA}"/>
              </a:ext>
            </a:extLst>
          </p:cNvPr>
          <p:cNvGrpSpPr/>
          <p:nvPr userDrawn="1"/>
        </p:nvGrpSpPr>
        <p:grpSpPr>
          <a:xfrm>
            <a:off x="2953940" y="4848581"/>
            <a:ext cx="6411036" cy="390895"/>
            <a:chOff x="2953940" y="5934146"/>
            <a:chExt cx="6411036" cy="390895"/>
          </a:xfrm>
        </p:grpSpPr>
        <p:sp>
          <p:nvSpPr>
            <p:cNvPr id="14" name="Shape 2944">
              <a:extLst>
                <a:ext uri="{FF2B5EF4-FFF2-40B4-BE49-F238E27FC236}">
                  <a16:creationId xmlns:a16="http://schemas.microsoft.com/office/drawing/2014/main" id="{35A9D3FF-5D48-41D7-B586-397F7BFC1AAB}"/>
                </a:ext>
              </a:extLst>
            </p:cNvPr>
            <p:cNvSpPr/>
            <p:nvPr/>
          </p:nvSpPr>
          <p:spPr>
            <a:xfrm>
              <a:off x="2953940" y="5939588"/>
              <a:ext cx="385454" cy="38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16" name="Shape 2865">
              <a:extLst>
                <a:ext uri="{FF2B5EF4-FFF2-40B4-BE49-F238E27FC236}">
                  <a16:creationId xmlns:a16="http://schemas.microsoft.com/office/drawing/2014/main" id="{0953A1D3-6C23-4748-BCE6-49FD5E7639F2}"/>
                </a:ext>
              </a:extLst>
            </p:cNvPr>
            <p:cNvSpPr/>
            <p:nvPr/>
          </p:nvSpPr>
          <p:spPr>
            <a:xfrm>
              <a:off x="4476213" y="5934146"/>
              <a:ext cx="381638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17" name="Shape 2859">
              <a:extLst>
                <a:ext uri="{FF2B5EF4-FFF2-40B4-BE49-F238E27FC236}">
                  <a16:creationId xmlns:a16="http://schemas.microsoft.com/office/drawing/2014/main" id="{3389CAC5-E929-4294-86A6-50BD5DE1E927}"/>
                </a:ext>
              </a:extLst>
            </p:cNvPr>
            <p:cNvSpPr/>
            <p:nvPr/>
          </p:nvSpPr>
          <p:spPr>
            <a:xfrm>
              <a:off x="5853448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25" name="Shape 2860">
              <a:extLst>
                <a:ext uri="{FF2B5EF4-FFF2-40B4-BE49-F238E27FC236}">
                  <a16:creationId xmlns:a16="http://schemas.microsoft.com/office/drawing/2014/main" id="{1360480D-C438-4643-B53C-45022FA90D86}"/>
                </a:ext>
              </a:extLst>
            </p:cNvPr>
            <p:cNvSpPr/>
            <p:nvPr/>
          </p:nvSpPr>
          <p:spPr>
            <a:xfrm>
              <a:off x="7528771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 dirty="0">
                <a:solidFill>
                  <a:schemeClr val="bg2"/>
                </a:solidFill>
              </a:endParaRPr>
            </a:p>
          </p:txBody>
        </p:sp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A640FB6B-1013-429C-9C9A-77EC528FF22C}"/>
                </a:ext>
              </a:extLst>
            </p:cNvPr>
            <p:cNvSpPr txBox="1"/>
            <p:nvPr/>
          </p:nvSpPr>
          <p:spPr>
            <a:xfrm>
              <a:off x="4850234" y="5992391"/>
              <a:ext cx="76378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</a:t>
              </a:r>
              <a:endParaRPr lang="sv-SE" sz="12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id="{007540F1-1675-4528-9163-D33E552772C9}"/>
                </a:ext>
              </a:extLst>
            </p:cNvPr>
            <p:cNvSpPr txBox="1"/>
            <p:nvPr/>
          </p:nvSpPr>
          <p:spPr>
            <a:xfrm>
              <a:off x="7943211" y="5992392"/>
              <a:ext cx="1421765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fb.com/</a:t>
              </a:r>
              <a:r>
                <a:rPr lang="sv-SE" sz="1200" dirty="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31" name="TextBox 68">
              <a:extLst>
                <a:ext uri="{FF2B5EF4-FFF2-40B4-BE49-F238E27FC236}">
                  <a16:creationId xmlns:a16="http://schemas.microsoft.com/office/drawing/2014/main" id="{36B39E78-B05D-48F2-9906-F8C3C105077E}"/>
                </a:ext>
              </a:extLst>
            </p:cNvPr>
            <p:cNvSpPr txBox="1"/>
            <p:nvPr/>
          </p:nvSpPr>
          <p:spPr>
            <a:xfrm>
              <a:off x="6263925" y="5996597"/>
              <a:ext cx="109253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@</a:t>
              </a:r>
              <a:r>
                <a:rPr lang="sv-SE" sz="1200" dirty="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32" name="TextBox 69">
              <a:extLst>
                <a:ext uri="{FF2B5EF4-FFF2-40B4-BE49-F238E27FC236}">
                  <a16:creationId xmlns:a16="http://schemas.microsoft.com/office/drawing/2014/main" id="{220FAC32-0C07-427B-9D82-6C4801399BDF}"/>
                </a:ext>
              </a:extLst>
            </p:cNvPr>
            <p:cNvSpPr txBox="1"/>
            <p:nvPr/>
          </p:nvSpPr>
          <p:spPr>
            <a:xfrm>
              <a:off x="3350730" y="5992392"/>
              <a:ext cx="101253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dirty="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Vinnova.se</a:t>
              </a:r>
            </a:p>
          </p:txBody>
        </p:sp>
      </p:grp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6B56C237-AFC4-43E7-884B-249067924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802676" y="2934586"/>
            <a:ext cx="4586648" cy="9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7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7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70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130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8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C5D3EC"/>
            </a:gs>
            <a:gs pos="75000">
              <a:schemeClr val="accent1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CBA185-A52F-4C80-A710-8FCA4171B8C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53476" y="6346545"/>
            <a:ext cx="2260545" cy="329663"/>
          </a:xfrm>
          <a:prstGeom prst="rect">
            <a:avLst/>
          </a:prstGeom>
        </p:spPr>
      </p:pic>
      <p:pic>
        <p:nvPicPr>
          <p:cNvPr id="12" name="Bildobjekt 11" descr="En bild som visar sitter, tecken, parkerad, mat&#10;&#10;Automatiskt genererad beskrivning">
            <a:extLst>
              <a:ext uri="{FF2B5EF4-FFF2-40B4-BE49-F238E27FC236}">
                <a16:creationId xmlns:a16="http://schemas.microsoft.com/office/drawing/2014/main" id="{D436C986-E48F-4386-997C-CCB36E9EF79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05" y="6345008"/>
            <a:ext cx="654515" cy="331200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6A058CB2-3F2A-4ADB-B335-E2B584EB633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03" y="6345517"/>
            <a:ext cx="1071844" cy="331200"/>
          </a:xfrm>
          <a:prstGeom prst="rect">
            <a:avLst/>
          </a:prstGeom>
        </p:spPr>
      </p:pic>
      <p:pic>
        <p:nvPicPr>
          <p:cNvPr id="22" name="Bildobjekt 21" descr="En bild som visar himmel, stjärna, mörk, natt&#10;&#10;Automatiskt genererad beskrivning">
            <a:extLst>
              <a:ext uri="{FF2B5EF4-FFF2-40B4-BE49-F238E27FC236}">
                <a16:creationId xmlns:a16="http://schemas.microsoft.com/office/drawing/2014/main" id="{34093659-9390-411B-9048-66FED318997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04" y="6345008"/>
            <a:ext cx="2039429" cy="331200"/>
          </a:xfrm>
          <a:prstGeom prst="rect">
            <a:avLst/>
          </a:prstGeom>
        </p:spPr>
      </p:pic>
      <p:pic>
        <p:nvPicPr>
          <p:cNvPr id="11" name="Platshållare för innehåll 9" descr="En bild som visar objekt, tecken, klocka, sitter&#10;&#10;Automatiskt genererad beskrivning">
            <a:extLst>
              <a:ext uri="{FF2B5EF4-FFF2-40B4-BE49-F238E27FC236}">
                <a16:creationId xmlns:a16="http://schemas.microsoft.com/office/drawing/2014/main" id="{321718C6-06C8-4573-A217-64D28D44C03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17" y="6382159"/>
            <a:ext cx="1552602" cy="33416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9BC65AD-AEBB-49D9-B287-3F07A9FC0B7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52817" y="6231989"/>
            <a:ext cx="2082420" cy="4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12" r:id="rId3"/>
    <p:sldLayoutId id="2147483702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4375" y="2017770"/>
            <a:ext cx="10418400" cy="3859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817995" y="6379488"/>
            <a:ext cx="556009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B6ABCF0-737E-4FCA-B8D0-50A3193D9DE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130" y="6351156"/>
            <a:ext cx="1332607" cy="155954"/>
          </a:xfrm>
          <a:prstGeom prst="rect">
            <a:avLst/>
          </a:prstGeom>
        </p:spPr>
      </p:pic>
      <p:pic>
        <p:nvPicPr>
          <p:cNvPr id="11" name="Bildobjekt 10" descr="En bild som visar ritning, mat, dator&#10;&#10;Automatiskt genererad beskrivning">
            <a:extLst>
              <a:ext uri="{FF2B5EF4-FFF2-40B4-BE49-F238E27FC236}">
                <a16:creationId xmlns:a16="http://schemas.microsoft.com/office/drawing/2014/main" id="{802F1A0A-7606-A547-87A8-746E06112CA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63" y="6060747"/>
            <a:ext cx="1692380" cy="444292"/>
          </a:xfrm>
          <a:prstGeom prst="rect">
            <a:avLst/>
          </a:prstGeom>
        </p:spPr>
      </p:pic>
      <p:sp>
        <p:nvSpPr>
          <p:cNvPr id="7" name="Platshållare för rubrik 6">
            <a:extLst>
              <a:ext uri="{FF2B5EF4-FFF2-40B4-BE49-F238E27FC236}">
                <a16:creationId xmlns:a16="http://schemas.microsoft.com/office/drawing/2014/main" id="{F6773188-DD55-1940-906C-138AEB23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66467"/>
            <a:ext cx="10745788" cy="103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311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600" kern="1200" cap="none" spc="50" baseline="0">
          <a:solidFill>
            <a:schemeClr val="bg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50">
          <p15:clr>
            <a:srgbClr val="F26B43"/>
          </p15:clr>
        </p15:guide>
        <p15:guide id="4" pos="7219">
          <p15:clr>
            <a:srgbClr val="F26B43"/>
          </p15:clr>
        </p15:guide>
        <p15:guide id="6" orient="horz" pos="3702">
          <p15:clr>
            <a:srgbClr val="F26B43"/>
          </p15:clr>
        </p15:guide>
        <p15:guide id="9" orient="horz" pos="4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7549" y="549275"/>
            <a:ext cx="10742613" cy="612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4374" y="1304925"/>
            <a:ext cx="10742613" cy="4721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0491" y="6540664"/>
            <a:ext cx="65722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sv-SE" dirty="0">
                <a:solidFill>
                  <a:schemeClr val="tx1"/>
                </a:solidFill>
              </a:rPr>
              <a:t>201x-xx-xx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50493" y="6205493"/>
            <a:ext cx="5267325" cy="15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50492" y="6371054"/>
            <a:ext cx="556009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B6ABCF0-737E-4FCA-B8D0-50A3193D9DE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505130" y="6351156"/>
            <a:ext cx="1332607" cy="1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50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4094">
          <p15:clr>
            <a:srgbClr val="F26B43"/>
          </p15:clr>
        </p15:guide>
        <p15:guide id="6" orient="horz" pos="3793">
          <p15:clr>
            <a:srgbClr val="F26B43"/>
          </p15:clr>
        </p15:guide>
        <p15:guide id="8" orient="horz" pos="735">
          <p15:clr>
            <a:srgbClr val="F26B43"/>
          </p15:clr>
        </p15:guide>
        <p15:guide id="9" orient="horz" pos="343">
          <p15:clr>
            <a:srgbClr val="F26B43"/>
          </p15:clr>
        </p15:guide>
        <p15:guide id="11" orient="horz" pos="8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kau.padlet.org/markusschneider1/dialogseminariu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F35A3-1300-4E7C-B02A-3A578DC1B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81711"/>
            <a:ext cx="9144000" cy="2685156"/>
          </a:xfrm>
        </p:spPr>
        <p:txBody>
          <a:bodyPr>
            <a:noAutofit/>
          </a:bodyPr>
          <a:lstStyle/>
          <a:p>
            <a:r>
              <a:rPr lang="sv-SE" sz="4800" b="1">
                <a:solidFill>
                  <a:schemeClr val="accent1"/>
                </a:solidFill>
              </a:rPr>
              <a:t>En nationell strategi för svenskt deltagande i </a:t>
            </a:r>
            <a:br>
              <a:rPr lang="sv-SE" sz="4800" b="1">
                <a:solidFill>
                  <a:schemeClr val="accent1"/>
                </a:solidFill>
              </a:rPr>
            </a:br>
            <a:r>
              <a:rPr lang="sv-SE" sz="4800" b="1">
                <a:solidFill>
                  <a:schemeClr val="accent1"/>
                </a:solidFill>
              </a:rPr>
              <a:t>Horisont Europa 2021–2027</a:t>
            </a:r>
            <a:br>
              <a:rPr lang="sv-SE" sz="4400" b="1">
                <a:solidFill>
                  <a:schemeClr val="accent1"/>
                </a:solidFill>
              </a:rPr>
            </a:br>
            <a:br>
              <a:rPr lang="sv-SE" sz="4400" b="1">
                <a:solidFill>
                  <a:schemeClr val="accent1"/>
                </a:solidFill>
              </a:rPr>
            </a:br>
            <a:r>
              <a:rPr lang="sv-SE" sz="3200" b="1">
                <a:solidFill>
                  <a:schemeClr val="accent1"/>
                </a:solidFill>
              </a:rPr>
              <a:t>SUHF dialogseminarium 21 januari 2022</a:t>
            </a:r>
            <a:br>
              <a:rPr lang="sv-SE" sz="3200" b="1">
                <a:solidFill>
                  <a:schemeClr val="accent1"/>
                </a:solidFill>
              </a:rPr>
            </a:br>
            <a:r>
              <a:rPr lang="sv-SE" sz="3200" b="1">
                <a:solidFill>
                  <a:schemeClr val="accent1"/>
                </a:solidFill>
              </a:rPr>
              <a:t>Karin aase &amp; Lisa almesjö, vinnova</a:t>
            </a:r>
            <a:endParaRPr lang="sv-SE" sz="4400" b="1">
              <a:solidFill>
                <a:schemeClr val="accent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95ECDB-0824-4C1B-83A2-91C6C2B2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9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D55ED9-4D47-4460-9525-06DC79D2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10" y="1115730"/>
            <a:ext cx="10742400" cy="612775"/>
          </a:xfrm>
        </p:spPr>
        <p:txBody>
          <a:bodyPr>
            <a:normAutofit fontScale="90000"/>
          </a:bodyPr>
          <a:lstStyle/>
          <a:p>
            <a:r>
              <a:rPr lang="sv-SE" b="1">
                <a:solidFill>
                  <a:schemeClr val="accent1"/>
                </a:solidFill>
              </a:rPr>
              <a:t>Mål för det svenska deltagandet i Horisont Europa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0979BE-8AD6-4FD0-A064-6E07306D5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375" y="1988753"/>
            <a:ext cx="11089005" cy="4775325"/>
          </a:xfrm>
        </p:spPr>
        <p:txBody>
          <a:bodyPr>
            <a:normAutofit/>
          </a:bodyPr>
          <a:lstStyle/>
          <a:p>
            <a:r>
              <a:rPr lang="sv-SE"/>
              <a:t>					</a:t>
            </a:r>
          </a:p>
          <a:p>
            <a:endParaRPr lang="en-GB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1EF56B7-7A31-4048-BF52-BD1C32D5DD9F}"/>
              </a:ext>
            </a:extLst>
          </p:cNvPr>
          <p:cNvSpPr txBox="1"/>
          <p:nvPr/>
        </p:nvSpPr>
        <p:spPr>
          <a:xfrm>
            <a:off x="803910" y="1988753"/>
            <a:ext cx="10999470" cy="440120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sv-SE" sz="2800"/>
              <a:t>Sveriges deltagande i Horisont Europa ska bidra till kunskapsutvecklingen vid högre utbildning inom universitet                  och högskolor.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sv-SE" sz="2800"/>
              <a:t>Svenska forskare och svenskt näringsliv ska kunna använda och            dra nytta av forskningsinfrastrukturer och test- och demonstrationsmiljöer i Europa.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sv-SE" sz="2800"/>
              <a:t>Sverige ska vara ledande inom öppen vetenskap.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sv-SE" sz="2800"/>
              <a:t>Sverige ska i ökad utsträckning påverka EU:s forsknings- och innovationspolitik genom ett aktivt deltagande.</a:t>
            </a:r>
          </a:p>
          <a:p>
            <a:endParaRPr lang="sv-SE" sz="2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584ED00-47D0-43D9-A305-D23D9437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2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E4216FD-199C-4894-BE39-4ECD03B95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949" y="1865793"/>
            <a:ext cx="10515600" cy="404522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tx1"/>
                </a:solidFill>
              </a:rPr>
              <a:t>Svenska potentiella deltagare behöver </a:t>
            </a:r>
            <a:r>
              <a:rPr lang="sv-SE" sz="3200" b="1">
                <a:solidFill>
                  <a:schemeClr val="tx1"/>
                </a:solidFill>
              </a:rPr>
              <a:t>tydliggöra och identifiera inom vilka forskningsområden de är starka</a:t>
            </a:r>
            <a:r>
              <a:rPr lang="sv-SE" sz="3200">
                <a:solidFill>
                  <a:schemeClr val="tx1"/>
                </a:solidFill>
              </a:rPr>
              <a:t>. De behöver överväga att använda dessa styrkor för att samverka med andra satsningar som görs inom Horisont Europa. Sådan samverkan stärker de nationella satsningarna.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tx1"/>
                </a:solidFill>
              </a:rPr>
              <a:t>Forskningsfinansiärerna och universitet och högskolor behöver ha </a:t>
            </a:r>
            <a:r>
              <a:rPr lang="sv-SE" sz="3200" b="1">
                <a:solidFill>
                  <a:schemeClr val="tx1"/>
                </a:solidFill>
              </a:rPr>
              <a:t>dialog med avnämare </a:t>
            </a:r>
            <a:r>
              <a:rPr lang="sv-SE" sz="3200">
                <a:solidFill>
                  <a:schemeClr val="tx1"/>
                </a:solidFill>
              </a:rPr>
              <a:t>när EU-projekt med svenska deltagare utformas så att projekten är intressanta för svenska verksamheter.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C018543-AA74-43DE-9ED1-FB1E19A44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449" y="946981"/>
            <a:ext cx="10863660" cy="6035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 cap="none" spc="5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solidFill>
                  <a:schemeClr val="accent1"/>
                </a:solidFill>
              </a:rPr>
              <a:t>Genomförande (utdrag)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4665B34-69F8-44C3-A981-0537A7E68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E4216FD-199C-4894-BE39-4ECD03B95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949" y="1865793"/>
            <a:ext cx="10515600" cy="404522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 b="1">
                <a:solidFill>
                  <a:schemeClr val="tx1"/>
                </a:solidFill>
              </a:rPr>
              <a:t>(…) ta fram gemensamma utgångspunkter och mål</a:t>
            </a:r>
            <a:r>
              <a:rPr lang="sv-SE" sz="3200">
                <a:solidFill>
                  <a:schemeClr val="tx1"/>
                </a:solidFill>
              </a:rPr>
              <a:t>, </a:t>
            </a:r>
            <a:r>
              <a:rPr lang="sv-SE" sz="3200" b="1">
                <a:solidFill>
                  <a:schemeClr val="tx1"/>
                </a:solidFill>
              </a:rPr>
              <a:t>stärka samordning och informationsdelning</a:t>
            </a:r>
            <a:r>
              <a:rPr lang="sv-SE" sz="3200">
                <a:solidFill>
                  <a:schemeClr val="tx1"/>
                </a:solidFill>
              </a:rPr>
              <a:t> mellan Regeringskansliet, experter i programkommittéerna och aktörerna i forsknings- och innovationssystemet.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C018543-AA74-43DE-9ED1-FB1E19A44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449" y="946981"/>
            <a:ext cx="10863660" cy="6035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 cap="none" spc="5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solidFill>
                  <a:schemeClr val="accent1"/>
                </a:solidFill>
              </a:rPr>
              <a:t>Genomförande (utdrag)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8941997-0EAA-41A1-ABCF-8E2D4DBF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F35A3-1300-4E7C-B02A-3A578DC1B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229" y="2111358"/>
            <a:ext cx="9144000" cy="987269"/>
          </a:xfrm>
        </p:spPr>
        <p:txBody>
          <a:bodyPr>
            <a:noAutofit/>
          </a:bodyPr>
          <a:lstStyle/>
          <a:p>
            <a:r>
              <a:rPr lang="sv-SE" b="1">
                <a:solidFill>
                  <a:schemeClr val="accent1"/>
                </a:solidFill>
              </a:rPr>
              <a:t>TACK!</a:t>
            </a:r>
            <a:endParaRPr lang="sv-SE" sz="5400" b="1">
              <a:solidFill>
                <a:schemeClr val="accent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91AF4B-96B8-4B17-A1E5-C6347AFE9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A5BF21C-1A27-415A-B3B2-CE955654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831725"/>
            <a:ext cx="10742400" cy="612775"/>
          </a:xfrm>
        </p:spPr>
        <p:txBody>
          <a:bodyPr>
            <a:normAutofit fontScale="90000"/>
          </a:bodyPr>
          <a:lstStyle/>
          <a:p>
            <a:r>
              <a:rPr lang="sv-SE" dirty="0"/>
              <a:t>Diskussion i smågrupper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F8064F6-C2F7-4621-AC01-4A04608997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374" y="1486329"/>
            <a:ext cx="10742400" cy="4539946"/>
          </a:xfrm>
        </p:spPr>
        <p:txBody>
          <a:bodyPr/>
          <a:lstStyle/>
          <a:p>
            <a:r>
              <a:rPr lang="sv-SE" dirty="0"/>
              <a:t>Frågor:</a:t>
            </a:r>
          </a:p>
          <a:p>
            <a:pPr marL="514350" indent="-514350">
              <a:buAutoNum type="arabicParenR"/>
            </a:pPr>
            <a:r>
              <a:rPr lang="sv-SE" dirty="0"/>
              <a:t>Vad är värdet med en nationell strategi?</a:t>
            </a:r>
          </a:p>
          <a:p>
            <a:pPr marL="514350" indent="-514350">
              <a:buAutoNum type="arabicParenR"/>
            </a:pPr>
            <a:r>
              <a:rPr lang="sv-SE" dirty="0"/>
              <a:t>Vilket stöd behövs för effektivt deltagande i EU:s ramprogram för forskning och innovation?</a:t>
            </a:r>
          </a:p>
          <a:p>
            <a:pPr marL="514350" indent="-514350">
              <a:buAutoNum type="arabicParenR"/>
            </a:pPr>
            <a:endParaRPr lang="sv-SE" dirty="0"/>
          </a:p>
          <a:p>
            <a:r>
              <a:rPr lang="sv-SE" dirty="0"/>
              <a:t>Indelning i grupper</a:t>
            </a:r>
          </a:p>
          <a:p>
            <a:r>
              <a:rPr lang="sv-SE" dirty="0"/>
              <a:t>Redovisa i </a:t>
            </a:r>
            <a:r>
              <a:rPr lang="sv-SE" dirty="0" err="1"/>
              <a:t>Padlet</a:t>
            </a:r>
            <a:r>
              <a:rPr lang="sv-SE" dirty="0"/>
              <a:t>: </a:t>
            </a:r>
            <a:r>
              <a:rPr lang="sv-SE" dirty="0">
                <a:hlinkClick r:id="rId2"/>
              </a:rPr>
              <a:t>Dialogseminarium (padlet.org)</a:t>
            </a:r>
            <a:endParaRPr lang="sv-SE" dirty="0"/>
          </a:p>
          <a:p>
            <a:r>
              <a:rPr lang="sv-SE" dirty="0"/>
              <a:t>Återsamling </a:t>
            </a:r>
            <a:r>
              <a:rPr lang="sv-SE" dirty="0" err="1"/>
              <a:t>kl</a:t>
            </a:r>
            <a:r>
              <a:rPr lang="sv-SE" dirty="0"/>
              <a:t> 15:40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F2FBC7D-0F74-42E3-832D-09B30956B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9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214DF065-EB52-463D-AA8E-B39ADC57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814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Agenda</a:t>
            </a:r>
          </a:p>
        </p:txBody>
      </p:sp>
      <p:sp>
        <p:nvSpPr>
          <p:cNvPr id="11" name="Pratbubbla: rektangel med rundade hörn 10">
            <a:extLst>
              <a:ext uri="{FF2B5EF4-FFF2-40B4-BE49-F238E27FC236}">
                <a16:creationId xmlns:a16="http://schemas.microsoft.com/office/drawing/2014/main" id="{CE14F470-948C-4147-8A80-10A8D470E002}"/>
              </a:ext>
            </a:extLst>
          </p:cNvPr>
          <p:cNvSpPr/>
          <p:nvPr/>
        </p:nvSpPr>
        <p:spPr>
          <a:xfrm>
            <a:off x="8289474" y="1698171"/>
            <a:ext cx="3412671" cy="149971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ratbubbla: rektangel med rundade hörn 11">
            <a:extLst>
              <a:ext uri="{FF2B5EF4-FFF2-40B4-BE49-F238E27FC236}">
                <a16:creationId xmlns:a16="http://schemas.microsoft.com/office/drawing/2014/main" id="{DB2248FE-BD4B-4DCE-906C-91056AC86E83}"/>
              </a:ext>
            </a:extLst>
          </p:cNvPr>
          <p:cNvSpPr/>
          <p:nvPr/>
        </p:nvSpPr>
        <p:spPr>
          <a:xfrm>
            <a:off x="8289475" y="3543300"/>
            <a:ext cx="3477984" cy="22250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3A695E8-5CFF-4A4B-8BC4-7442C5E3E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3907" y="1872319"/>
            <a:ext cx="3412671" cy="3896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Inspirera varandra för ett starkt deltagande i Horisont Europa.</a:t>
            </a:r>
          </a:p>
          <a:p>
            <a:pPr marL="0" indent="0">
              <a:buNone/>
            </a:pPr>
            <a:endParaRPr lang="sv-S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Dela erfarenheter och strategiska ställningstaganden från det egna deltagandet.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02081FC-DA35-48FC-9939-37A9C6372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542" y="2141537"/>
            <a:ext cx="6906985" cy="4351338"/>
          </a:xfrm>
        </p:spPr>
        <p:txBody>
          <a:bodyPr>
            <a:normAutofit/>
          </a:bodyPr>
          <a:lstStyle/>
          <a:p>
            <a:r>
              <a:rPr lang="sv-SE" sz="2400" dirty="0" err="1"/>
              <a:t>Mentimeter</a:t>
            </a:r>
            <a:r>
              <a:rPr lang="sv-SE" sz="2400" dirty="0"/>
              <a:t> </a:t>
            </a:r>
          </a:p>
          <a:p>
            <a:r>
              <a:rPr lang="sv-SE" sz="2400" dirty="0"/>
              <a:t>Introduktion till den nationella strategin </a:t>
            </a:r>
            <a:br>
              <a:rPr lang="sv-SE" sz="2400" dirty="0"/>
            </a:br>
            <a:r>
              <a:rPr lang="sv-SE" sz="2400" i="1" dirty="0"/>
              <a:t>Lisa Almesjö, Vinnova</a:t>
            </a:r>
          </a:p>
          <a:p>
            <a:r>
              <a:rPr lang="sv-SE" sz="2400" dirty="0"/>
              <a:t>Kommentarer</a:t>
            </a:r>
            <a:br>
              <a:rPr lang="sv-SE" sz="2400" dirty="0"/>
            </a:br>
            <a:r>
              <a:rPr lang="sv-SE" sz="2400" i="1" dirty="0"/>
              <a:t>Mikael Östling, Kungliga Tekniska Högskolan</a:t>
            </a:r>
            <a:br>
              <a:rPr lang="sv-SE" sz="2400" i="1" dirty="0"/>
            </a:br>
            <a:r>
              <a:rPr lang="sv-SE" sz="2400" i="1" dirty="0"/>
              <a:t>Lucia </a:t>
            </a:r>
            <a:r>
              <a:rPr lang="sv-SE" sz="2400" i="1" dirty="0" err="1"/>
              <a:t>Naldi</a:t>
            </a:r>
            <a:r>
              <a:rPr lang="sv-SE" sz="2400" i="1" dirty="0"/>
              <a:t>, Jönköping University</a:t>
            </a:r>
          </a:p>
          <a:p>
            <a:r>
              <a:rPr lang="sv-SE" sz="2400" dirty="0"/>
              <a:t>Diskussion i smågrupper med redovisning i </a:t>
            </a:r>
            <a:r>
              <a:rPr lang="sv-SE" sz="2400" dirty="0" err="1"/>
              <a:t>Padlet</a:t>
            </a:r>
            <a:endParaRPr lang="sv-SE" sz="2400" dirty="0"/>
          </a:p>
          <a:p>
            <a:r>
              <a:rPr lang="sv-SE" sz="2400" dirty="0"/>
              <a:t>Spaningar från </a:t>
            </a:r>
            <a:r>
              <a:rPr lang="sv-SE" sz="2400" dirty="0" err="1"/>
              <a:t>Padlet</a:t>
            </a:r>
            <a:endParaRPr lang="sv-SE" sz="2400" dirty="0"/>
          </a:p>
          <a:p>
            <a:pPr marL="0" indent="0">
              <a:buNone/>
            </a:pPr>
            <a:endParaRPr lang="sv-SE" sz="2400" i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D17DA96-1ED6-4FF0-A2B6-8719E19DB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8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C73410-CCFF-4390-882C-524412269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02"/>
            <a:ext cx="12192000" cy="5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2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8589450-7B4D-4955-ACDD-8B209E10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8634"/>
            <a:ext cx="10515600" cy="1325563"/>
          </a:xfrm>
        </p:spPr>
        <p:txBody>
          <a:bodyPr/>
          <a:lstStyle/>
          <a:p>
            <a:r>
              <a:rPr lang="sv-SE" dirty="0" err="1"/>
              <a:t>Mentimeter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33F7D10-074D-4BB9-8303-9F85A057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01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i="0" dirty="0">
                <a:effectLst/>
                <a:latin typeface="MentiText"/>
              </a:rPr>
              <a:t>Gå in på </a:t>
            </a:r>
            <a:r>
              <a:rPr lang="sv-SE" b="1" i="0" dirty="0">
                <a:effectLst/>
                <a:latin typeface="MentiText"/>
                <a:hlinkClick r:id="rId2"/>
              </a:rPr>
              <a:t>www.menti.com</a:t>
            </a:r>
            <a:r>
              <a:rPr lang="sv-SE" b="1" i="0" dirty="0">
                <a:effectLst/>
                <a:latin typeface="MentiText"/>
              </a:rPr>
              <a:t> </a:t>
            </a:r>
          </a:p>
          <a:p>
            <a:pPr marL="0" indent="0">
              <a:buNone/>
            </a:pPr>
            <a:r>
              <a:rPr lang="sv-SE" b="1" i="0" dirty="0">
                <a:effectLst/>
                <a:latin typeface="MentiText"/>
              </a:rPr>
              <a:t>Kod:</a:t>
            </a:r>
            <a:r>
              <a:rPr lang="sv-SE" i="0" dirty="0">
                <a:effectLst/>
                <a:latin typeface="MentiText"/>
              </a:rPr>
              <a:t> 6239 9324  </a:t>
            </a:r>
          </a:p>
          <a:p>
            <a:pPr marL="0" indent="0">
              <a:buNone/>
            </a:pPr>
            <a:endParaRPr lang="sv-SE" dirty="0">
              <a:latin typeface="MentiText"/>
            </a:endParaRPr>
          </a:p>
          <a:p>
            <a:pPr marL="0" indent="0">
              <a:buNone/>
            </a:pPr>
            <a:r>
              <a:rPr lang="sv-SE" dirty="0">
                <a:latin typeface="MentiText"/>
              </a:rPr>
              <a:t>Tre frågor kring ert deltagande i EUs forsknings-</a:t>
            </a:r>
            <a:br>
              <a:rPr lang="sv-SE" dirty="0">
                <a:latin typeface="MentiText"/>
              </a:rPr>
            </a:br>
            <a:r>
              <a:rPr lang="sv-SE" dirty="0">
                <a:latin typeface="MentiText"/>
              </a:rPr>
              <a:t>och innovationsprogram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EA6B8A-DEA4-40A1-A116-C7B7B17E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165" y="2532810"/>
            <a:ext cx="2055737" cy="209305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FB2678E-4B96-4899-9C90-1969CF8D5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B84D7-CEFD-4C47-9848-E468C16E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647700"/>
            <a:ext cx="10515600" cy="974408"/>
          </a:xfrm>
        </p:spPr>
        <p:txBody>
          <a:bodyPr/>
          <a:lstStyle/>
          <a:p>
            <a:r>
              <a:rPr lang="en-GB" b="1">
                <a:solidFill>
                  <a:schemeClr val="accent1"/>
                </a:solidFill>
              </a:rPr>
              <a:t>Introduktion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A74F77-EC7E-457A-BE3B-59215D6CC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420" y="1896092"/>
            <a:ext cx="10835640" cy="39247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 i="0" u="none" strike="noStrike" baseline="0">
                <a:solidFill>
                  <a:schemeClr val="tx1"/>
                </a:solidFill>
              </a:rPr>
              <a:t>Det europeiska forsknings- och innovationssamarbetet är av stor betydelse för svenska universitet och högskolor, näringsliv, institut, offentliga verksamheter och andra aktörer.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 i="0" u="none" strike="noStrike" baseline="0">
                <a:solidFill>
                  <a:schemeClr val="tx1"/>
                </a:solidFill>
              </a:rPr>
              <a:t>Ramprogrammet är strategiskt viktigt för svensk forskning och innovation.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 i="0" u="none" strike="noStrike" baseline="0">
                <a:solidFill>
                  <a:schemeClr val="tx1"/>
                </a:solidFill>
              </a:rPr>
              <a:t>regeringen avser med strategin att stärka det svenska deltagandet.</a:t>
            </a:r>
            <a:endParaRPr lang="en-GB" sz="3200">
              <a:solidFill>
                <a:schemeClr val="tx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FF3B35-BB7E-4278-B840-6D76C420E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2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CB6C0D7-9B73-439E-8108-CA4D96785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2" y="842604"/>
            <a:ext cx="12190476" cy="5547753"/>
          </a:xfrm>
          <a:prstGeom prst="rect">
            <a:avLst/>
          </a:prstGeom>
          <a:noFill/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00F23C-20A3-4389-880F-423D79CD6B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05130" y="6351156"/>
            <a:ext cx="1332607" cy="155954"/>
          </a:xfrm>
        </p:spPr>
        <p:txBody>
          <a:bodyPr>
            <a:normAutofit fontScale="55000" lnSpcReduction="20000"/>
          </a:bodyPr>
          <a:lstStyle/>
          <a:p>
            <a:endParaRPr lang="en-US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A81A148-56D7-4E7A-A09D-1625B99CED2C}"/>
              </a:ext>
            </a:extLst>
          </p:cNvPr>
          <p:cNvSpPr txBox="1"/>
          <p:nvPr/>
        </p:nvSpPr>
        <p:spPr>
          <a:xfrm>
            <a:off x="5696" y="6207028"/>
            <a:ext cx="926775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 För Vetenskapsrådet så inkluderas även poster till internationella organisationer samt utländska statliga enheter (1180 MSEK).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(2) För Horisont 2020 är medel uppskattade med avseende på data från eCORDA, från KOMs Dashboard. Flera antaganden finns, bla linjär utbetalning över åren samt snittprojektlängd på 3 år, med hänsyn taget till projekt som har signerats under 2015, 2016 samt 2017.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7BD61AA-AAFF-4F8A-A1A9-FF0A0FF19AE0}"/>
              </a:ext>
            </a:extLst>
          </p:cNvPr>
          <p:cNvSpPr txBox="1"/>
          <p:nvPr/>
        </p:nvSpPr>
        <p:spPr>
          <a:xfrm>
            <a:off x="152973" y="50808"/>
            <a:ext cx="10696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t>Forskningsfinansiering i Sverige</a:t>
            </a:r>
            <a:b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</a:b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t>FoU understöd inrapporterat till SCB för 2017 (senaste data tillgänglig) + eCorda (H2020 för 2017)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68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B84D7-CEFD-4C47-9848-E468C16E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350520"/>
            <a:ext cx="10515600" cy="974408"/>
          </a:xfrm>
        </p:spPr>
        <p:txBody>
          <a:bodyPr/>
          <a:lstStyle/>
          <a:p>
            <a:r>
              <a:rPr lang="en-GB" b="1">
                <a:solidFill>
                  <a:schemeClr val="accent1"/>
                </a:solidFill>
              </a:rPr>
              <a:t>PROCESS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A74F77-EC7E-457A-BE3B-59215D6CC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420" y="1720832"/>
            <a:ext cx="10515600" cy="3924767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tx1"/>
                </a:solidFill>
              </a:rPr>
              <a:t>Uppdrag till (de statliga) forskningsfinansiärerna att lämna förslag till nationell strategi för svenskt deltagande i Horisont Europa (maj 2020)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tx1"/>
                </a:solidFill>
              </a:rPr>
              <a:t>Analyser, Enkät, Intervjuer, Hearing…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tx1"/>
                </a:solidFill>
              </a:rPr>
              <a:t>Forskningsfinansiärernas förslag lämnades till regeringen sista oktober 2020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>
                <a:solidFill>
                  <a:schemeClr val="tx1"/>
                </a:solidFill>
              </a:rPr>
              <a:t>Regeringen fattade beslut om nationell strategi 7 oktober 2021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883D9DB-4D58-4C52-B1F8-E6090EC5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E4216FD-199C-4894-BE39-4ECD03B95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509" y="2046108"/>
            <a:ext cx="10515600" cy="4045226"/>
          </a:xfrm>
        </p:spPr>
        <p:txBody>
          <a:bodyPr>
            <a:normAutofit/>
          </a:bodyPr>
          <a:lstStyle/>
          <a:p>
            <a:pPr algn="just"/>
            <a:r>
              <a:rPr lang="sv-SE" sz="3200" b="0" i="0" u="none" strike="noStrike" baseline="0">
                <a:solidFill>
                  <a:schemeClr val="tx1"/>
                </a:solidFill>
              </a:rPr>
              <a:t>Det övergripande målet för svensk forskningspolitik är att </a:t>
            </a:r>
            <a:r>
              <a:rPr lang="sv-SE" sz="3200" b="1" i="0" u="none" strike="noStrike" baseline="0">
                <a:solidFill>
                  <a:schemeClr val="tx1"/>
                </a:solidFill>
              </a:rPr>
              <a:t>Sverige ska vara ett av världens främsta forsknings- och innovationsländer och en ledande kunskapsnation</a:t>
            </a:r>
            <a:r>
              <a:rPr lang="sv-SE" sz="3200" b="0" i="0" u="none" strike="noStrike" baseline="0">
                <a:solidFill>
                  <a:schemeClr val="tx1"/>
                </a:solidFill>
              </a:rPr>
              <a:t>, där högkvalitativ forskning, högre utbildning och innovation leder till </a:t>
            </a:r>
            <a:r>
              <a:rPr lang="sv-SE" sz="3200" b="1" i="0" u="none" strike="noStrike" baseline="0">
                <a:solidFill>
                  <a:schemeClr val="tx1"/>
                </a:solidFill>
              </a:rPr>
              <a:t>samhällets utveckling och välfärd, näringslivets konkurrenskraft</a:t>
            </a:r>
            <a:r>
              <a:rPr lang="sv-SE" sz="3200" b="0" i="0" u="none" strike="noStrike" baseline="0">
                <a:solidFill>
                  <a:schemeClr val="tx1"/>
                </a:solidFill>
              </a:rPr>
              <a:t> och svarar mot de </a:t>
            </a:r>
            <a:r>
              <a:rPr lang="sv-SE" sz="3200" b="1" i="0" u="none" strike="noStrike" baseline="0">
                <a:solidFill>
                  <a:schemeClr val="tx1"/>
                </a:solidFill>
              </a:rPr>
              <a:t>samhällsutmaningar</a:t>
            </a:r>
            <a:r>
              <a:rPr lang="sv-SE" sz="3200" b="0" i="0" u="none" strike="noStrike" baseline="0">
                <a:solidFill>
                  <a:schemeClr val="tx1"/>
                </a:solidFill>
              </a:rPr>
              <a:t> vi står inför, både i </a:t>
            </a:r>
            <a:r>
              <a:rPr lang="sv-SE" sz="3200" b="1" i="0" u="none" strike="noStrike" baseline="0">
                <a:solidFill>
                  <a:schemeClr val="tx1"/>
                </a:solidFill>
              </a:rPr>
              <a:t>Sverige och globalt</a:t>
            </a:r>
            <a:r>
              <a:rPr lang="sv-SE" sz="3200" b="0" i="0" u="none" strike="noStrike" baseline="0">
                <a:solidFill>
                  <a:schemeClr val="tx1"/>
                </a:solidFill>
              </a:rPr>
              <a:t>. </a:t>
            </a:r>
            <a:r>
              <a:rPr lang="sv-SE" sz="3200" b="1" i="0" u="none" strike="noStrike" baseline="0">
                <a:solidFill>
                  <a:schemeClr val="tx1"/>
                </a:solidFill>
              </a:rPr>
              <a:t>Det övergripande målet ska gälla även för det svenska deltagandet i Horisont Europa. </a:t>
            </a:r>
          </a:p>
          <a:p>
            <a:pPr algn="just"/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C018543-AA74-43DE-9ED1-FB1E19A44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449" y="946980"/>
            <a:ext cx="8310021" cy="8669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 cap="none" spc="5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accent1"/>
                </a:solidFill>
              </a:rPr>
              <a:t>Regeringens övergripande mål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4A2770-D129-40E3-BB88-29D9C8C7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D55ED9-4D47-4460-9525-06DC79D2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10" y="1115730"/>
            <a:ext cx="10742400" cy="612775"/>
          </a:xfrm>
        </p:spPr>
        <p:txBody>
          <a:bodyPr>
            <a:normAutofit fontScale="90000"/>
          </a:bodyPr>
          <a:lstStyle/>
          <a:p>
            <a:r>
              <a:rPr lang="sv-SE" b="1">
                <a:solidFill>
                  <a:schemeClr val="accent1"/>
                </a:solidFill>
              </a:rPr>
              <a:t>Mål för det svenska deltagandet i Horisont Europa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0979BE-8AD6-4FD0-A064-6E07306D5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375" y="1988753"/>
            <a:ext cx="11089005" cy="4775325"/>
          </a:xfrm>
        </p:spPr>
        <p:txBody>
          <a:bodyPr>
            <a:normAutofit/>
          </a:bodyPr>
          <a:lstStyle/>
          <a:p>
            <a:r>
              <a:rPr lang="sv-SE"/>
              <a:t>					</a:t>
            </a:r>
          </a:p>
          <a:p>
            <a:endParaRPr lang="en-GB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1EF56B7-7A31-4048-BF52-BD1C32D5DD9F}"/>
              </a:ext>
            </a:extLst>
          </p:cNvPr>
          <p:cNvSpPr txBox="1"/>
          <p:nvPr/>
        </p:nvSpPr>
        <p:spPr>
          <a:xfrm>
            <a:off x="803910" y="1988753"/>
            <a:ext cx="11304270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800"/>
              <a:t>Sverige ska ha ett högt deltagande i Horisont Europa.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/>
              <a:t>Deltagande i Horisont Europa ska bidra till att höja kvaliteten på svensk forskning samt stärka näringslivets konkurrenskraft och innovationsförmåga.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/>
              <a:t>Deltagande i Horisont Europa ska bidra till att stärka Sveriges nationella satsningar.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/>
              <a:t>Kunskap och resultat från Horisont Europa ska i större utsträckning komma till användning i det svenska samhället.</a:t>
            </a:r>
          </a:p>
          <a:p>
            <a:endParaRPr lang="sv-SE" sz="2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63A4640-BA5B-4754-82C7-106F00B4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9" y="224996"/>
            <a:ext cx="1755427" cy="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7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nnova mörk">
  <a:themeElements>
    <a:clrScheme name="Egen 8">
      <a:dk1>
        <a:srgbClr val="FFFFFF"/>
      </a:dk1>
      <a:lt1>
        <a:srgbClr val="404040"/>
      </a:lt1>
      <a:dk2>
        <a:srgbClr val="E16896"/>
      </a:dk2>
      <a:lt2>
        <a:srgbClr val="EAEAEA"/>
      </a:lt2>
      <a:accent1>
        <a:srgbClr val="EAEAEA"/>
      </a:accent1>
      <a:accent2>
        <a:srgbClr val="005392"/>
      </a:accent2>
      <a:accent3>
        <a:srgbClr val="FF9300"/>
      </a:accent3>
      <a:accent4>
        <a:srgbClr val="12AEAC"/>
      </a:accent4>
      <a:accent5>
        <a:srgbClr val="75D5FF"/>
      </a:accent5>
      <a:accent6>
        <a:srgbClr val="202B45"/>
      </a:accent6>
      <a:hlink>
        <a:srgbClr val="FFD478"/>
      </a:hlink>
      <a:folHlink>
        <a:srgbClr val="FFD4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innova_PPTmall_sista_tredje" id="{3C84C530-CFBF-4CBB-BDC6-F858ED275D44}" vid="{76A032BC-976E-4F0C-BA16-B0A38CBCF4AB}"/>
    </a:ext>
  </a:extLst>
</a:theme>
</file>

<file path=ppt/theme/theme3.xml><?xml version="1.0" encoding="utf-8"?>
<a:theme xmlns:a="http://schemas.openxmlformats.org/drawingml/2006/main" name="1_Vinnova mörk">
  <a:themeElements>
    <a:clrScheme name="Vinnova mörk">
      <a:dk1>
        <a:srgbClr val="FFFFFF"/>
      </a:dk1>
      <a:lt1>
        <a:srgbClr val="404040"/>
      </a:lt1>
      <a:dk2>
        <a:srgbClr val="008782"/>
      </a:dk2>
      <a:lt2>
        <a:srgbClr val="FFFCE9"/>
      </a:lt2>
      <a:accent1>
        <a:srgbClr val="CBEEF0"/>
      </a:accent1>
      <a:accent2>
        <a:srgbClr val="184EA3"/>
      </a:accent2>
      <a:accent3>
        <a:srgbClr val="33849B"/>
      </a:accent3>
      <a:accent4>
        <a:srgbClr val="81BD27"/>
      </a:accent4>
      <a:accent5>
        <a:srgbClr val="FFFFFF"/>
      </a:accent5>
      <a:accent6>
        <a:srgbClr val="008782"/>
      </a:accent6>
      <a:hlink>
        <a:srgbClr val="CBEEF0"/>
      </a:hlink>
      <a:folHlink>
        <a:srgbClr val="CBEEF0"/>
      </a:folHlink>
    </a:clrScheme>
    <a:fontScheme name="Vinnova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innova_PPT-Mall-210215.potx" id="{E152AC11-F49F-4D91-B70B-FA93CBCF6315}" vid="{FCDBA5BC-4A72-4655-9A45-EF747CDC0B39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EF588B-D16A-493E-8684-823853CD613A}">
  <we:reference id="5dfe852d-2c42-4b3a-a2a0-df25e73584ce" version="4.3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4C833A4B2C149A336A007F36B535C" ma:contentTypeVersion="12" ma:contentTypeDescription="Create a new document." ma:contentTypeScope="" ma:versionID="3a392c4e7aa1cfd88cf0adea49e5f379">
  <xsd:schema xmlns:xsd="http://www.w3.org/2001/XMLSchema" xmlns:xs="http://www.w3.org/2001/XMLSchema" xmlns:p="http://schemas.microsoft.com/office/2006/metadata/properties" xmlns:ns2="e31998f4-9c8b-4fc9-91f6-5af5ed2f7167" xmlns:ns3="eaa67ca0-e9e7-46ec-92cd-2e3ebefc3777" targetNamespace="http://schemas.microsoft.com/office/2006/metadata/properties" ma:root="true" ma:fieldsID="008c8823a19ba60c972c2c75f411201c" ns2:_="" ns3:_="">
    <xsd:import namespace="e31998f4-9c8b-4fc9-91f6-5af5ed2f7167"/>
    <xsd:import namespace="eaa67ca0-e9e7-46ec-92cd-2e3ebefc37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998f4-9c8b-4fc9-91f6-5af5ed2f7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67ca0-e9e7-46ec-92cd-2e3ebefc3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2CE097-FFD5-4B53-A357-BC89146E1FCF}">
  <ds:schemaRefs>
    <ds:schemaRef ds:uri="http://purl.org/dc/elements/1.1/"/>
    <ds:schemaRef ds:uri="http://schemas.microsoft.com/office/2006/metadata/properties"/>
    <ds:schemaRef ds:uri="e31998f4-9c8b-4fc9-91f6-5af5ed2f7167"/>
    <ds:schemaRef ds:uri="eaa67ca0-e9e7-46ec-92cd-2e3ebefc37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42521A-C41E-46BC-90B6-AD3C9B9CE1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1998f4-9c8b-4fc9-91f6-5af5ed2f7167"/>
    <ds:schemaRef ds:uri="eaa67ca0-e9e7-46ec-92cd-2e3ebefc3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E6A32B-880A-46F7-A41A-4715F2F10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666</Words>
  <Application>Microsoft Office PowerPoint</Application>
  <PresentationFormat>Bredbild</PresentationFormat>
  <Paragraphs>62</Paragraphs>
  <Slides>14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Franklin Gothic Demi Cond</vt:lpstr>
      <vt:lpstr>Gill Sans</vt:lpstr>
      <vt:lpstr>MentiText</vt:lpstr>
      <vt:lpstr>Office Theme</vt:lpstr>
      <vt:lpstr>Vinnova mörk</vt:lpstr>
      <vt:lpstr>1_Vinnova mörk</vt:lpstr>
      <vt:lpstr>En nationell strategi för svenskt deltagande i  Horisont Europa 2021–2027  SUHF dialogseminarium 21 januari 2022 Karin aase &amp; Lisa almesjö, vinnova</vt:lpstr>
      <vt:lpstr>Agenda</vt:lpstr>
      <vt:lpstr>PowerPoint-presentation</vt:lpstr>
      <vt:lpstr>Mentimeter</vt:lpstr>
      <vt:lpstr>Introduktion</vt:lpstr>
      <vt:lpstr>PowerPoint-presentation</vt:lpstr>
      <vt:lpstr>PROCESS</vt:lpstr>
      <vt:lpstr>Regeringens övergripande mål</vt:lpstr>
      <vt:lpstr>Mål för det svenska deltagandet i Horisont Europa</vt:lpstr>
      <vt:lpstr>Mål för det svenska deltagandet i Horisont Europa</vt:lpstr>
      <vt:lpstr>Genomförande (utdrag)</vt:lpstr>
      <vt:lpstr>Genomförande (utdrag)</vt:lpstr>
      <vt:lpstr>TACK!</vt:lpstr>
      <vt:lpstr>Diskussion i smågrupper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om förslaget till strategi för Sveriges deltagande i Horisont Europa</dc:title>
  <dc:creator>Karin Aase</dc:creator>
  <cp:lastModifiedBy>Lisa Almesjö</cp:lastModifiedBy>
  <cp:revision>8</cp:revision>
  <dcterms:created xsi:type="dcterms:W3CDTF">2020-09-28T09:49:51Z</dcterms:created>
  <dcterms:modified xsi:type="dcterms:W3CDTF">2022-01-19T08:35:12Z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0x0101000FB4C833A4B2C149A336A007F36B535C</vt:lpwstr>
  </property>
</Properties>
</file>