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style2.xml" ContentType="application/vnd.ms-office.chartstyle+xml"/>
  <Override PartName="/ppt/charts/colors2.xml" ContentType="application/vnd.ms-office.chartcolorstyle+xml"/>
  <Override PartName="/ppt/charts/chart7.xml" ContentType="application/vnd.openxmlformats-officedocument.drawingml.chart+xml"/>
  <Override PartName="/ppt/charts/style3.xml" ContentType="application/vnd.ms-office.chartstyle+xml"/>
  <Override PartName="/ppt/charts/colors3.xml" ContentType="application/vnd.ms-office.chartcolorstyle+xml"/>
  <Override PartName="/ppt/charts/chart8.xml" ContentType="application/vnd.openxmlformats-officedocument.drawingml.chart+xml"/>
  <Override PartName="/ppt/charts/style4.xml" ContentType="application/vnd.ms-office.chartstyle+xml"/>
  <Override PartName="/ppt/charts/colors4.xml" ContentType="application/vnd.ms-office.chartcolorstyle+xml"/>
  <Override PartName="/ppt/charts/chart9.xml" ContentType="application/vnd.openxmlformats-officedocument.drawingml.chart+xml"/>
  <Override PartName="/ppt/charts/style5.xml" ContentType="application/vnd.ms-office.chartstyle+xml"/>
  <Override PartName="/ppt/charts/colors5.xml" ContentType="application/vnd.ms-office.chartcolorstyle+xml"/>
  <Override PartName="/ppt/charts/chart10.xml" ContentType="application/vnd.openxmlformats-officedocument.drawingml.chart+xml"/>
  <Override PartName="/ppt/charts/style6.xml" ContentType="application/vnd.ms-office.chartstyle+xml"/>
  <Override PartName="/ppt/charts/colors6.xml" ContentType="application/vnd.ms-office.chartcolorstyle+xml"/>
  <Override PartName="/ppt/charts/chart11.xml" ContentType="application/vnd.openxmlformats-officedocument.drawingml.chart+xml"/>
  <Override PartName="/ppt/charts/style7.xml" ContentType="application/vnd.ms-office.chartstyle+xml"/>
  <Override PartName="/ppt/charts/colors7.xml" ContentType="application/vnd.ms-office.chartcolorstyle+xml"/>
  <Override PartName="/ppt/charts/chart12.xml" ContentType="application/vnd.openxmlformats-officedocument.drawingml.chart+xml"/>
  <Override PartName="/ppt/charts/style8.xml" ContentType="application/vnd.ms-office.chartstyle+xml"/>
  <Override PartName="/ppt/charts/colors8.xml" ContentType="application/vnd.ms-office.chartcolorstyle+xml"/>
  <Override PartName="/ppt/charts/chart13.xml" ContentType="application/vnd.openxmlformats-officedocument.drawingml.chart+xml"/>
  <Override PartName="/ppt/charts/style9.xml" ContentType="application/vnd.ms-office.chartstyle+xml"/>
  <Override PartName="/ppt/charts/colors9.xml" ContentType="application/vnd.ms-office.chartcolorstyle+xml"/>
  <Override PartName="/ppt/charts/chart14.xml" ContentType="application/vnd.openxmlformats-officedocument.drawingml.chart+xml"/>
  <Override PartName="/ppt/charts/chart15.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6.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7.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8.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9.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20.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21.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25.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26.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7.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8.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9.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30.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31.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32.xml" ContentType="application/vnd.openxmlformats-officedocument.drawingml.chart+xml"/>
  <Override PartName="/ppt/charts/style25.xml" ContentType="application/vnd.ms-office.chartstyle+xml"/>
  <Override PartName="/ppt/charts/colors25.xml" ContentType="application/vnd.ms-office.chartcolorstyl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36"/>
  </p:notesMasterIdLst>
  <p:sldIdLst>
    <p:sldId id="256" r:id="rId4"/>
    <p:sldId id="257" r:id="rId5"/>
    <p:sldId id="298" r:id="rId6"/>
    <p:sldId id="287" r:id="rId7"/>
    <p:sldId id="297" r:id="rId8"/>
    <p:sldId id="300" r:id="rId9"/>
    <p:sldId id="288" r:id="rId10"/>
    <p:sldId id="289" r:id="rId11"/>
    <p:sldId id="290" r:id="rId12"/>
    <p:sldId id="264" r:id="rId13"/>
    <p:sldId id="265" r:id="rId14"/>
    <p:sldId id="266" r:id="rId15"/>
    <p:sldId id="267" r:id="rId16"/>
    <p:sldId id="291" r:id="rId17"/>
    <p:sldId id="292" r:id="rId18"/>
    <p:sldId id="270" r:id="rId19"/>
    <p:sldId id="271" r:id="rId20"/>
    <p:sldId id="272" r:id="rId21"/>
    <p:sldId id="273" r:id="rId22"/>
    <p:sldId id="274" r:id="rId23"/>
    <p:sldId id="293" r:id="rId24"/>
    <p:sldId id="294" r:id="rId25"/>
    <p:sldId id="277" r:id="rId26"/>
    <p:sldId id="278" r:id="rId27"/>
    <p:sldId id="279" r:id="rId28"/>
    <p:sldId id="280" r:id="rId29"/>
    <p:sldId id="282" r:id="rId30"/>
    <p:sldId id="284" r:id="rId31"/>
    <p:sldId id="286" r:id="rId32"/>
    <p:sldId id="295" r:id="rId33"/>
    <p:sldId id="285" r:id="rId34"/>
    <p:sldId id="301" r:id="rId35"/>
  </p:sldIdLst>
  <p:sldSz cx="9144000" cy="6858000" type="screen4x3"/>
  <p:notesSz cx="6794500" cy="99314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C429F671-B622-4AE1-A861-5FB7430F2D79}">
          <p14:sldIdLst>
            <p14:sldId id="256"/>
            <p14:sldId id="257"/>
            <p14:sldId id="298"/>
            <p14:sldId id="287"/>
            <p14:sldId id="297"/>
            <p14:sldId id="300"/>
            <p14:sldId id="288"/>
            <p14:sldId id="289"/>
            <p14:sldId id="290"/>
            <p14:sldId id="264"/>
            <p14:sldId id="265"/>
            <p14:sldId id="266"/>
            <p14:sldId id="267"/>
            <p14:sldId id="291"/>
            <p14:sldId id="292"/>
            <p14:sldId id="270"/>
            <p14:sldId id="271"/>
            <p14:sldId id="272"/>
            <p14:sldId id="273"/>
            <p14:sldId id="274"/>
            <p14:sldId id="293"/>
            <p14:sldId id="294"/>
            <p14:sldId id="277"/>
            <p14:sldId id="278"/>
            <p14:sldId id="279"/>
            <p14:sldId id="280"/>
            <p14:sldId id="282"/>
            <p14:sldId id="284"/>
            <p14:sldId id="286"/>
            <p14:sldId id="295"/>
            <p14:sldId id="285"/>
            <p14:sldId id="30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84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SUHF_Sammanst&#228;llning_2022_Hanna%20Daniel%20Per%20221115.xlsm" TargetMode="External"/><Relationship Id="rId2" Type="http://schemas.microsoft.com/office/2011/relationships/chartColorStyle" Target="colors6.xml"/><Relationship Id="rId1" Type="http://schemas.microsoft.com/office/2011/relationships/chartStyle" Target="style6.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SUHF_Sammanst&#228;llning_2022_Hanna%20Daniel%20Per%20221115.xlsm" TargetMode="External"/><Relationship Id="rId2" Type="http://schemas.microsoft.com/office/2011/relationships/chartColorStyle" Target="colors7.xml"/><Relationship Id="rId1" Type="http://schemas.microsoft.com/office/2011/relationships/chartStyle" Target="style7.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SUHF_Sammanst&#228;llning_2022_Hanna%20Daniel%20Per%20221115.xlsm" TargetMode="External"/><Relationship Id="rId2" Type="http://schemas.microsoft.com/office/2011/relationships/chartColorStyle" Target="colors8.xml"/><Relationship Id="rId1" Type="http://schemas.microsoft.com/office/2011/relationships/chartStyle" Target="style8.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SUHF_Sammanst&#228;llning_2022_Hanna%20Daniel%20Per%20221115.xlsm" TargetMode="External"/><Relationship Id="rId2" Type="http://schemas.microsoft.com/office/2011/relationships/chartColorStyle" Target="colors9.xml"/><Relationship Id="rId1" Type="http://schemas.microsoft.com/office/2011/relationships/chartStyle" Target="style9.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SUHF_Sammanst&#228;llning_2022_Hanna%20Daniel%20Per%20221115.xlsm" TargetMode="External"/><Relationship Id="rId2" Type="http://schemas.microsoft.com/office/2011/relationships/chartColorStyle" Target="colors10.xml"/><Relationship Id="rId1" Type="http://schemas.microsoft.com/office/2011/relationships/chartStyle" Target="style10.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SUHF_Sammanst&#228;llning_2022_Hanna%20Daniel%20Per%20221115.xlsm" TargetMode="External"/><Relationship Id="rId2" Type="http://schemas.microsoft.com/office/2011/relationships/chartColorStyle" Target="colors11.xml"/><Relationship Id="rId1" Type="http://schemas.microsoft.com/office/2011/relationships/chartStyle" Target="style11.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SUHF_Sammanst&#228;llning_2022_Hanna%20Daniel%20Per%20221115.xlsm" TargetMode="External"/><Relationship Id="rId2" Type="http://schemas.microsoft.com/office/2011/relationships/chartColorStyle" Target="colors12.xml"/><Relationship Id="rId1" Type="http://schemas.microsoft.com/office/2011/relationships/chartStyle" Target="style12.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SUHF_Sammanst&#228;llning_2022_HMPS%20221203.xlsm" TargetMode="External"/><Relationship Id="rId2" Type="http://schemas.microsoft.com/office/2011/relationships/chartColorStyle" Target="colors13.xml"/><Relationship Id="rId1" Type="http://schemas.microsoft.com/office/2011/relationships/chartStyle" Target="style13.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SUHF_Sammanst&#228;llning_2022_HMPS%20221203.xlsm" TargetMode="External"/><Relationship Id="rId2" Type="http://schemas.microsoft.com/office/2011/relationships/chartColorStyle" Target="colors14.xml"/><Relationship Id="rId1" Type="http://schemas.microsoft.com/office/2011/relationships/chartStyle" Target="style14.xml"/></Relationships>
</file>

<file path=ppt/charts/_rels/chart20.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SUHF_Sammanst&#228;llning_2022_Hanna%20Daniel%20Per%20221115.xlsm" TargetMode="External"/><Relationship Id="rId2" Type="http://schemas.microsoft.com/office/2011/relationships/chartColorStyle" Target="colors15.xml"/><Relationship Id="rId1" Type="http://schemas.microsoft.com/office/2011/relationships/chartStyle" Target="style15.xml"/></Relationships>
</file>

<file path=ppt/charts/_rels/chart21.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SUHF_Sammanst&#228;llning_2022_HMPS%20221203.xlsm" TargetMode="External"/><Relationship Id="rId2" Type="http://schemas.microsoft.com/office/2011/relationships/chartColorStyle" Target="colors16.xml"/><Relationship Id="rId1" Type="http://schemas.microsoft.com/office/2011/relationships/chartStyle" Target="style16.xml"/></Relationships>
</file>

<file path=ppt/charts/_rels/chart24.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SUHF_Sammanst&#228;llning_2022_Hanna%20Daniel%20Per%20221115.xlsm" TargetMode="External"/><Relationship Id="rId2" Type="http://schemas.microsoft.com/office/2011/relationships/chartColorStyle" Target="colors17.xml"/><Relationship Id="rId1" Type="http://schemas.microsoft.com/office/2011/relationships/chartStyle" Target="style17.xml"/></Relationships>
</file>

<file path=ppt/charts/_rels/chart25.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SUHF_Sammanst&#228;llning_2022_Hanna%20Daniel%20Per%20221115.xlsm" TargetMode="External"/><Relationship Id="rId2" Type="http://schemas.microsoft.com/office/2011/relationships/chartColorStyle" Target="colors18.xml"/><Relationship Id="rId1" Type="http://schemas.microsoft.com/office/2011/relationships/chartStyle" Target="style18.xml"/></Relationships>
</file>

<file path=ppt/charts/_rels/chart26.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SUHF_Sammanst&#228;llning_2022_Hanna%20Daniel%20Per%20221115.xlsm" TargetMode="External"/><Relationship Id="rId2" Type="http://schemas.microsoft.com/office/2011/relationships/chartColorStyle" Target="colors19.xml"/><Relationship Id="rId1" Type="http://schemas.microsoft.com/office/2011/relationships/chartStyle" Target="style19.xml"/></Relationships>
</file>

<file path=ppt/charts/_rels/chart27.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SUHF_Sammanst&#228;llning_2022_HMPS%20221203.xlsm" TargetMode="External"/><Relationship Id="rId2" Type="http://schemas.microsoft.com/office/2011/relationships/chartColorStyle" Target="colors20.xml"/><Relationship Id="rId1" Type="http://schemas.microsoft.com/office/2011/relationships/chartStyle" Target="style20.xml"/></Relationships>
</file>

<file path=ppt/charts/_rels/chart28.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SUHF_Sammanst&#228;llning_2022_HMPS%20221203.xlsm" TargetMode="External"/><Relationship Id="rId2" Type="http://schemas.microsoft.com/office/2011/relationships/chartColorStyle" Target="colors21.xml"/><Relationship Id="rId1" Type="http://schemas.microsoft.com/office/2011/relationships/chartStyle" Target="style21.xml"/></Relationships>
</file>

<file path=ppt/charts/_rels/chart29.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SUHF_Sammanst&#228;llning_2022_Hanna%20Daniel%20Per%20221115.xlsm" TargetMode="External"/><Relationship Id="rId2" Type="http://schemas.microsoft.com/office/2011/relationships/chartColorStyle" Target="colors22.xml"/><Relationship Id="rId1" Type="http://schemas.microsoft.com/office/2011/relationships/chartStyle" Target="style2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SUHF_Sammanst&#228;llning_2022_Hanna%20Daniel%20Per%20221115.xlsm" TargetMode="External"/><Relationship Id="rId2" Type="http://schemas.microsoft.com/office/2011/relationships/chartColorStyle" Target="colors1.xml"/><Relationship Id="rId1" Type="http://schemas.microsoft.com/office/2011/relationships/chartStyle" Target="style1.xml"/></Relationships>
</file>

<file path=ppt/charts/_rels/chart30.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SUHF_Sammanst&#228;llning_2022_Hanna%20Daniel%20Per%20221115.xlsm" TargetMode="External"/><Relationship Id="rId2" Type="http://schemas.microsoft.com/office/2011/relationships/chartColorStyle" Target="colors23.xml"/><Relationship Id="rId1" Type="http://schemas.microsoft.com/office/2011/relationships/chartStyle" Target="style23.xml"/></Relationships>
</file>

<file path=ppt/charts/_rels/chart31.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SUHF_Sammanst&#228;llning_2022_Hanna%20Daniel%20Per%20221115.xlsm" TargetMode="External"/><Relationship Id="rId2" Type="http://schemas.microsoft.com/office/2011/relationships/chartColorStyle" Target="colors24.xml"/><Relationship Id="rId1" Type="http://schemas.microsoft.com/office/2011/relationships/chartStyle" Target="style24.xml"/></Relationships>
</file>

<file path=ppt/charts/_rels/chart32.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Jfr%20utfall-budget%20n&#228;mnare%202022.xlsx" TargetMode="External"/><Relationship Id="rId2" Type="http://schemas.microsoft.com/office/2011/relationships/chartColorStyle" Target="colors25.xml"/><Relationship Id="rId1" Type="http://schemas.microsoft.com/office/2011/relationships/chartStyle" Target="style2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SUHF_Sammanst&#228;llning_2022_Hanna%20Daniel%20Per%20221115.xlsm" TargetMode="External"/><Relationship Id="rId2" Type="http://schemas.microsoft.com/office/2011/relationships/chartColorStyle" Target="colors2.xml"/><Relationship Id="rId1" Type="http://schemas.microsoft.com/office/2011/relationships/chartStyle" Target="style2.xml"/></Relationships>
</file>

<file path=ppt/charts/_rels/chart7.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SUHF_Sammanst&#228;llning_2022_Hanna%20Daniel%20Per%20221115.xlsm" TargetMode="External"/><Relationship Id="rId2" Type="http://schemas.microsoft.com/office/2011/relationships/chartColorStyle" Target="colors3.xml"/><Relationship Id="rId1" Type="http://schemas.microsoft.com/office/2011/relationships/chartStyle" Target="style3.xml"/></Relationships>
</file>

<file path=ppt/charts/_rels/chart8.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SUHF_Sammanst&#228;llning_2022_Hanna%20Daniel%20Per%20221115.xlsm" TargetMode="External"/><Relationship Id="rId2" Type="http://schemas.microsoft.com/office/2011/relationships/chartColorStyle" Target="colors4.xml"/><Relationship Id="rId1" Type="http://schemas.microsoft.com/office/2011/relationships/chartStyle" Target="style4.xml"/></Relationships>
</file>

<file path=ppt/charts/_rels/chart9.xml.rels><?xml version="1.0" encoding="UTF-8" standalone="yes"?>
<Relationships xmlns="http://schemas.openxmlformats.org/package/2006/relationships"><Relationship Id="rId3" Type="http://schemas.openxmlformats.org/officeDocument/2006/relationships/oleObject" Target="file:///C:\Users\hanmo703\Work%20Folders\Documents\SUHF-modellen\2022\Sammanst&#228;llningar\SUHF_Sammanst&#228;llning_2022_Hanna%20Daniel%20Per%20221115.xlsm"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sv-SE"/>
  <c:roundedCorners val="0"/>
  <c:style val="2"/>
  <c:chart>
    <c:autoTitleDeleted val="1"/>
    <c:plotArea>
      <c:layout/>
      <c:barChart>
        <c:barDir val="col"/>
        <c:grouping val="clustered"/>
        <c:varyColors val="0"/>
        <c:dLbls>
          <c:showLegendKey val="0"/>
          <c:showVal val="0"/>
          <c:showCatName val="0"/>
          <c:showSerName val="0"/>
          <c:showPercent val="0"/>
          <c:showBubbleSize val="0"/>
        </c:dLbls>
        <c:gapWidth val="150"/>
        <c:axId val="82297972"/>
        <c:axId val="41889647"/>
      </c:barChart>
      <c:catAx>
        <c:axId val="82297972"/>
        <c:scaling>
          <c:orientation val="minMax"/>
        </c:scaling>
        <c:delete val="0"/>
        <c:axPos val="b"/>
        <c:numFmt formatCode="General" sourceLinked="1"/>
        <c:majorTickMark val="cross"/>
        <c:minorTickMark val="cross"/>
        <c:tickLblPos val="none"/>
        <c:spPr>
          <a:ln w="0">
            <a:noFill/>
          </a:ln>
        </c:spPr>
        <c:txPr>
          <a:bodyPr/>
          <a:lstStyle/>
          <a:p>
            <a:pPr>
              <a:defRPr sz="1800" b="0" spc="-1"/>
            </a:pPr>
            <a:endParaRPr lang="sv-SE"/>
          </a:p>
        </c:txPr>
        <c:crossAx val="41889647"/>
        <c:crosses val="autoZero"/>
        <c:auto val="1"/>
        <c:lblAlgn val="ctr"/>
        <c:lblOffset val="100"/>
        <c:noMultiLvlLbl val="0"/>
      </c:catAx>
      <c:valAx>
        <c:axId val="41889647"/>
        <c:scaling>
          <c:orientation val="minMax"/>
        </c:scaling>
        <c:delete val="0"/>
        <c:axPos val="l"/>
        <c:numFmt formatCode="General" sourceLinked="1"/>
        <c:majorTickMark val="cross"/>
        <c:minorTickMark val="cross"/>
        <c:tickLblPos val="none"/>
        <c:spPr>
          <a:ln w="0">
            <a:noFill/>
          </a:ln>
        </c:spPr>
        <c:txPr>
          <a:bodyPr/>
          <a:lstStyle/>
          <a:p>
            <a:pPr>
              <a:defRPr sz="1800" b="0" spc="-1"/>
            </a:pPr>
            <a:endParaRPr lang="sv-SE"/>
          </a:p>
        </c:txPr>
        <c:crossAx val="82297972"/>
        <c:crosses val="autoZero"/>
        <c:crossBetween val="midCat"/>
      </c:valAx>
      <c:spPr>
        <a:noFill/>
        <a:ln w="0">
          <a:noFill/>
        </a:ln>
      </c:spPr>
    </c:plotArea>
    <c:plotVisOnly val="1"/>
    <c:dispBlanksAs val="gap"/>
    <c:showDLblsOverMax val="1"/>
  </c:chart>
  <c:spPr>
    <a:noFill/>
    <a:ln w="9360">
      <a:noFill/>
    </a:ln>
  </c:spPr>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[SUHF_Sammanställning_2022_Hanna Daniel Per 221115.xlsm]Andel indirekta kostnader Tot!Pivottabell2</c:name>
    <c:fmtId val="14"/>
  </c:pivotSource>
  <c:chart>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pivotFmt>
      <c:pivotFmt>
        <c:idx val="8"/>
        <c:spPr>
          <a:solidFill>
            <a:schemeClr val="accent1"/>
          </a:solidFill>
          <a:ln>
            <a:noFill/>
          </a:ln>
          <a:effectLst/>
        </c:spPr>
        <c:marker>
          <c:symbol val="none"/>
        </c:marker>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pivotFmt>
      <c:pivotFmt>
        <c:idx val="18"/>
        <c:spPr>
          <a:solidFill>
            <a:schemeClr val="accent1"/>
          </a:solidFill>
          <a:ln>
            <a:noFill/>
          </a:ln>
          <a:effectLst/>
        </c:spPr>
        <c:marker>
          <c:symbol val="none"/>
        </c:marker>
      </c:pivotFmt>
      <c:pivotFmt>
        <c:idx val="19"/>
        <c:spPr>
          <a:solidFill>
            <a:schemeClr val="accent1"/>
          </a:solidFill>
          <a:ln>
            <a:noFill/>
          </a:ln>
          <a:effectLst/>
        </c:spPr>
        <c:marker>
          <c:symbol val="none"/>
        </c:marker>
      </c:pivotFmt>
      <c:pivotFmt>
        <c:idx val="20"/>
        <c:spPr>
          <a:solidFill>
            <a:schemeClr val="accent1"/>
          </a:solidFill>
          <a:ln>
            <a:noFill/>
          </a:ln>
          <a:effectLst/>
        </c:spPr>
        <c:marker>
          <c:symbol val="none"/>
        </c:marker>
      </c:pivotFmt>
      <c:pivotFmt>
        <c:idx val="21"/>
        <c:spPr>
          <a:solidFill>
            <a:schemeClr val="accent1"/>
          </a:solidFill>
          <a:ln>
            <a:noFill/>
          </a:ln>
          <a:effectLst/>
        </c:spPr>
        <c:marker>
          <c:symbol val="none"/>
        </c:marker>
      </c:pivotFmt>
    </c:pivotFmts>
    <c:plotArea>
      <c:layout/>
      <c:barChart>
        <c:barDir val="col"/>
        <c:grouping val="clustered"/>
        <c:varyColors val="0"/>
        <c:ser>
          <c:idx val="0"/>
          <c:order val="0"/>
          <c:tx>
            <c:strRef>
              <c:f>'Andel indirekta kostnader Tot'!$B$21:$B$22</c:f>
              <c:strCache>
                <c:ptCount val="1"/>
                <c:pt idx="0">
                  <c:v>2018</c:v>
                </c:pt>
              </c:strCache>
            </c:strRef>
          </c:tx>
          <c:spPr>
            <a:solidFill>
              <a:schemeClr val="accent1"/>
            </a:solidFill>
            <a:ln>
              <a:noFill/>
            </a:ln>
            <a:effectLst/>
          </c:spPr>
          <c:invertIfNegative val="0"/>
          <c:cat>
            <c:strRef>
              <c:f>'Andel indirekta kostnader Tot'!$A$23:$A$33</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Tot'!$B$23:$B$33</c:f>
              <c:numCache>
                <c:formatCode>0.0%</c:formatCode>
                <c:ptCount val="10"/>
                <c:pt idx="0">
                  <c:v>0.22678590188329403</c:v>
                </c:pt>
                <c:pt idx="1">
                  <c:v>0.2434712186716792</c:v>
                </c:pt>
                <c:pt idx="2">
                  <c:v>0.17355927792869011</c:v>
                </c:pt>
                <c:pt idx="3">
                  <c:v>0.24848539500780178</c:v>
                </c:pt>
                <c:pt idx="4">
                  <c:v>0.28438097300183462</c:v>
                </c:pt>
                <c:pt idx="5">
                  <c:v>0.22162175207941223</c:v>
                </c:pt>
                <c:pt idx="6">
                  <c:v>0.2041891020696201</c:v>
                </c:pt>
                <c:pt idx="7">
                  <c:v>0.27649824142083251</c:v>
                </c:pt>
                <c:pt idx="8">
                  <c:v>0.22472182622805437</c:v>
                </c:pt>
                <c:pt idx="9">
                  <c:v>0.22238733578753958</c:v>
                </c:pt>
              </c:numCache>
            </c:numRef>
          </c:val>
          <c:extLst>
            <c:ext xmlns:c16="http://schemas.microsoft.com/office/drawing/2014/chart" uri="{C3380CC4-5D6E-409C-BE32-E72D297353CC}">
              <c16:uniqueId val="{00000000-A48D-4566-967E-9EB6678204B8}"/>
            </c:ext>
          </c:extLst>
        </c:ser>
        <c:ser>
          <c:idx val="1"/>
          <c:order val="1"/>
          <c:tx>
            <c:strRef>
              <c:f>'Andel indirekta kostnader Tot'!$C$21:$C$22</c:f>
              <c:strCache>
                <c:ptCount val="1"/>
                <c:pt idx="0">
                  <c:v>2019</c:v>
                </c:pt>
              </c:strCache>
            </c:strRef>
          </c:tx>
          <c:spPr>
            <a:solidFill>
              <a:schemeClr val="accent2"/>
            </a:solidFill>
            <a:ln>
              <a:noFill/>
            </a:ln>
            <a:effectLst/>
          </c:spPr>
          <c:invertIfNegative val="0"/>
          <c:cat>
            <c:strRef>
              <c:f>'Andel indirekta kostnader Tot'!$A$23:$A$33</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Tot'!$C$23:$C$33</c:f>
              <c:numCache>
                <c:formatCode>0.0%</c:formatCode>
                <c:ptCount val="10"/>
                <c:pt idx="0">
                  <c:v>0.22734076188944705</c:v>
                </c:pt>
                <c:pt idx="1">
                  <c:v>0.25449743507869249</c:v>
                </c:pt>
                <c:pt idx="2">
                  <c:v>0.16649820930718448</c:v>
                </c:pt>
                <c:pt idx="3">
                  <c:v>0.24772173294302058</c:v>
                </c:pt>
                <c:pt idx="4">
                  <c:v>0.28471115107960016</c:v>
                </c:pt>
                <c:pt idx="5">
                  <c:v>0.21290408039717967</c:v>
                </c:pt>
                <c:pt idx="6">
                  <c:v>0.23658777186367086</c:v>
                </c:pt>
                <c:pt idx="7">
                  <c:v>0.2745165822558901</c:v>
                </c:pt>
                <c:pt idx="8">
                  <c:v>0.22552530064385803</c:v>
                </c:pt>
                <c:pt idx="9">
                  <c:v>0.22605718420751489</c:v>
                </c:pt>
              </c:numCache>
            </c:numRef>
          </c:val>
          <c:extLst>
            <c:ext xmlns:c16="http://schemas.microsoft.com/office/drawing/2014/chart" uri="{C3380CC4-5D6E-409C-BE32-E72D297353CC}">
              <c16:uniqueId val="{00000001-A48D-4566-967E-9EB6678204B8}"/>
            </c:ext>
          </c:extLst>
        </c:ser>
        <c:ser>
          <c:idx val="2"/>
          <c:order val="2"/>
          <c:tx>
            <c:strRef>
              <c:f>'Andel indirekta kostnader Tot'!$D$21:$D$22</c:f>
              <c:strCache>
                <c:ptCount val="1"/>
                <c:pt idx="0">
                  <c:v>2020</c:v>
                </c:pt>
              </c:strCache>
            </c:strRef>
          </c:tx>
          <c:spPr>
            <a:solidFill>
              <a:schemeClr val="accent3"/>
            </a:solidFill>
            <a:ln>
              <a:noFill/>
            </a:ln>
            <a:effectLst/>
          </c:spPr>
          <c:invertIfNegative val="0"/>
          <c:cat>
            <c:strRef>
              <c:f>'Andel indirekta kostnader Tot'!$A$23:$A$33</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Tot'!$D$23:$D$33</c:f>
              <c:numCache>
                <c:formatCode>0.0%</c:formatCode>
                <c:ptCount val="10"/>
                <c:pt idx="0">
                  <c:v>0.22987600492724586</c:v>
                </c:pt>
                <c:pt idx="1">
                  <c:v>0.25090597818039773</c:v>
                </c:pt>
                <c:pt idx="2">
                  <c:v>0.16956067957983262</c:v>
                </c:pt>
                <c:pt idx="3">
                  <c:v>0.2435568551817982</c:v>
                </c:pt>
                <c:pt idx="4">
                  <c:v>0.27781052041863458</c:v>
                </c:pt>
                <c:pt idx="5">
                  <c:v>0.21232791294116371</c:v>
                </c:pt>
                <c:pt idx="6">
                  <c:v>0.23869577626179264</c:v>
                </c:pt>
                <c:pt idx="7">
                  <c:v>0.27889553314121035</c:v>
                </c:pt>
                <c:pt idx="8">
                  <c:v>0.22659480408384508</c:v>
                </c:pt>
                <c:pt idx="9">
                  <c:v>0.23302213209622583</c:v>
                </c:pt>
              </c:numCache>
            </c:numRef>
          </c:val>
          <c:extLst>
            <c:ext xmlns:c16="http://schemas.microsoft.com/office/drawing/2014/chart" uri="{C3380CC4-5D6E-409C-BE32-E72D297353CC}">
              <c16:uniqueId val="{00000002-A48D-4566-967E-9EB6678204B8}"/>
            </c:ext>
          </c:extLst>
        </c:ser>
        <c:ser>
          <c:idx val="3"/>
          <c:order val="3"/>
          <c:tx>
            <c:strRef>
              <c:f>'Andel indirekta kostnader Tot'!$E$21:$E$22</c:f>
              <c:strCache>
                <c:ptCount val="1"/>
                <c:pt idx="0">
                  <c:v>2021</c:v>
                </c:pt>
              </c:strCache>
            </c:strRef>
          </c:tx>
          <c:spPr>
            <a:solidFill>
              <a:schemeClr val="accent4"/>
            </a:solidFill>
            <a:ln>
              <a:noFill/>
            </a:ln>
            <a:effectLst/>
          </c:spPr>
          <c:invertIfNegative val="0"/>
          <c:cat>
            <c:strRef>
              <c:f>'Andel indirekta kostnader Tot'!$A$23:$A$33</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Tot'!$E$23:$E$33</c:f>
              <c:numCache>
                <c:formatCode>0.0%</c:formatCode>
                <c:ptCount val="10"/>
                <c:pt idx="0">
                  <c:v>0.22217019916117434</c:v>
                </c:pt>
                <c:pt idx="1">
                  <c:v>0.2596348495480067</c:v>
                </c:pt>
                <c:pt idx="2">
                  <c:v>0.16730006037697404</c:v>
                </c:pt>
                <c:pt idx="3">
                  <c:v>0.25390914624680483</c:v>
                </c:pt>
                <c:pt idx="4">
                  <c:v>0.28707005275571562</c:v>
                </c:pt>
                <c:pt idx="5">
                  <c:v>0.21307534889367824</c:v>
                </c:pt>
                <c:pt idx="6">
                  <c:v>0.24706927377501944</c:v>
                </c:pt>
                <c:pt idx="7">
                  <c:v>0.2900265569806712</c:v>
                </c:pt>
                <c:pt idx="8">
                  <c:v>0.23307589886343733</c:v>
                </c:pt>
                <c:pt idx="9">
                  <c:v>0.23730998224530717</c:v>
                </c:pt>
              </c:numCache>
            </c:numRef>
          </c:val>
          <c:extLst>
            <c:ext xmlns:c16="http://schemas.microsoft.com/office/drawing/2014/chart" uri="{C3380CC4-5D6E-409C-BE32-E72D297353CC}">
              <c16:uniqueId val="{00000003-A48D-4566-967E-9EB6678204B8}"/>
            </c:ext>
          </c:extLst>
        </c:ser>
        <c:ser>
          <c:idx val="4"/>
          <c:order val="4"/>
          <c:tx>
            <c:strRef>
              <c:f>'Andel indirekta kostnader Tot'!$F$21:$F$22</c:f>
              <c:strCache>
                <c:ptCount val="1"/>
                <c:pt idx="0">
                  <c:v>2022</c:v>
                </c:pt>
              </c:strCache>
            </c:strRef>
          </c:tx>
          <c:spPr>
            <a:solidFill>
              <a:schemeClr val="accent5"/>
            </a:solidFill>
            <a:ln>
              <a:noFill/>
            </a:ln>
            <a:effectLst/>
          </c:spPr>
          <c:invertIfNegative val="0"/>
          <c:cat>
            <c:strRef>
              <c:f>'Andel indirekta kostnader Tot'!$A$23:$A$33</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Tot'!$F$23:$F$33</c:f>
              <c:numCache>
                <c:formatCode>0.0%</c:formatCode>
                <c:ptCount val="10"/>
                <c:pt idx="0">
                  <c:v>0.23337578572694756</c:v>
                </c:pt>
                <c:pt idx="1">
                  <c:v>0.2653156765370282</c:v>
                </c:pt>
                <c:pt idx="2">
                  <c:v>0.16379795111129947</c:v>
                </c:pt>
                <c:pt idx="3">
                  <c:v>0.24580676089642869</c:v>
                </c:pt>
                <c:pt idx="4">
                  <c:v>0.26426975512400891</c:v>
                </c:pt>
                <c:pt idx="5">
                  <c:v>0.21497027386773301</c:v>
                </c:pt>
                <c:pt idx="6">
                  <c:v>0.26588267501872292</c:v>
                </c:pt>
                <c:pt idx="7">
                  <c:v>0.24949816389552432</c:v>
                </c:pt>
                <c:pt idx="8">
                  <c:v>0.23702295861912276</c:v>
                </c:pt>
                <c:pt idx="9">
                  <c:v>0.24015235987022487</c:v>
                </c:pt>
              </c:numCache>
            </c:numRef>
          </c:val>
          <c:extLst>
            <c:ext xmlns:c16="http://schemas.microsoft.com/office/drawing/2014/chart" uri="{C3380CC4-5D6E-409C-BE32-E72D297353CC}">
              <c16:uniqueId val="{00000004-A48D-4566-967E-9EB6678204B8}"/>
            </c:ext>
          </c:extLst>
        </c:ser>
        <c:dLbls>
          <c:showLegendKey val="0"/>
          <c:showVal val="0"/>
          <c:showCatName val="0"/>
          <c:showSerName val="0"/>
          <c:showPercent val="0"/>
          <c:showBubbleSize val="0"/>
        </c:dLbls>
        <c:gapWidth val="219"/>
        <c:overlap val="-27"/>
        <c:axId val="715636000"/>
        <c:axId val="715636656"/>
      </c:barChart>
      <c:catAx>
        <c:axId val="715636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crossAx val="715636656"/>
        <c:crosses val="autoZero"/>
        <c:auto val="1"/>
        <c:lblAlgn val="ctr"/>
        <c:lblOffset val="100"/>
        <c:noMultiLvlLbl val="0"/>
      </c:catAx>
      <c:valAx>
        <c:axId val="715636656"/>
        <c:scaling>
          <c:orientation val="minMax"/>
          <c:max val="0.4"/>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15636000"/>
        <c:crosses val="autoZero"/>
        <c:crossBetween val="between"/>
        <c:majorUnit val="5.000000000000001E-2"/>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[SUHF_Sammanställning_2022_HMPS 221203.xlsm]Andel indirekta kostnader Tot!Pivottabell3</c:name>
    <c:fmtId val="12"/>
  </c:pivotSource>
  <c:chart>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pivotFmt>
      <c:pivotFmt>
        <c:idx val="8"/>
        <c:spPr>
          <a:solidFill>
            <a:schemeClr val="accent1"/>
          </a:solidFill>
          <a:ln>
            <a:noFill/>
          </a:ln>
          <a:effectLst/>
        </c:spPr>
        <c:marker>
          <c:symbol val="none"/>
        </c:marker>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pivotFmt>
      <c:pivotFmt>
        <c:idx val="18"/>
        <c:spPr>
          <a:solidFill>
            <a:schemeClr val="accent1"/>
          </a:solidFill>
          <a:ln>
            <a:noFill/>
          </a:ln>
          <a:effectLst/>
        </c:spPr>
        <c:marker>
          <c:symbol val="none"/>
        </c:marker>
      </c:pivotFmt>
      <c:pivotFmt>
        <c:idx val="19"/>
        <c:spPr>
          <a:solidFill>
            <a:schemeClr val="accent1"/>
          </a:solidFill>
          <a:ln>
            <a:noFill/>
          </a:ln>
          <a:effectLst/>
        </c:spPr>
        <c:marker>
          <c:symbol val="none"/>
        </c:marker>
      </c:pivotFmt>
      <c:pivotFmt>
        <c:idx val="20"/>
        <c:spPr>
          <a:solidFill>
            <a:schemeClr val="accent1"/>
          </a:solidFill>
          <a:ln>
            <a:noFill/>
          </a:ln>
          <a:effectLst/>
        </c:spPr>
        <c:marker>
          <c:symbol val="none"/>
        </c:marker>
      </c:pivotFmt>
      <c:pivotFmt>
        <c:idx val="21"/>
        <c:spPr>
          <a:solidFill>
            <a:schemeClr val="accent1"/>
          </a:solidFill>
          <a:ln>
            <a:noFill/>
          </a:ln>
          <a:effectLst/>
        </c:spPr>
        <c:marker>
          <c:symbol val="none"/>
        </c:marker>
      </c:pivotFmt>
    </c:pivotFmts>
    <c:plotArea>
      <c:layout/>
      <c:barChart>
        <c:barDir val="col"/>
        <c:grouping val="clustered"/>
        <c:varyColors val="0"/>
        <c:ser>
          <c:idx val="0"/>
          <c:order val="0"/>
          <c:tx>
            <c:strRef>
              <c:f>'Andel indirekta kostnader Tot'!$B$40:$B$41</c:f>
              <c:strCache>
                <c:ptCount val="1"/>
                <c:pt idx="0">
                  <c:v>2018</c:v>
                </c:pt>
              </c:strCache>
            </c:strRef>
          </c:tx>
          <c:spPr>
            <a:solidFill>
              <a:schemeClr val="accent1"/>
            </a:solidFill>
            <a:ln>
              <a:noFill/>
            </a:ln>
            <a:effectLst/>
          </c:spPr>
          <c:invertIfNegative val="0"/>
          <c:cat>
            <c:strRef>
              <c:f>'Andel indirekta kostnader Tot'!$A$42:$A$50</c:f>
              <c:strCache>
                <c:ptCount val="8"/>
                <c:pt idx="0">
                  <c:v>HJ</c:v>
                </c:pt>
                <c:pt idx="1">
                  <c:v>KAU</c:v>
                </c:pt>
                <c:pt idx="2">
                  <c:v>LNU</c:v>
                </c:pt>
                <c:pt idx="3">
                  <c:v>LTU</c:v>
                </c:pt>
                <c:pt idx="4">
                  <c:v>MAU</c:v>
                </c:pt>
                <c:pt idx="5">
                  <c:v>MDU</c:v>
                </c:pt>
                <c:pt idx="6">
                  <c:v>MIU</c:v>
                </c:pt>
                <c:pt idx="7">
                  <c:v>ORU</c:v>
                </c:pt>
              </c:strCache>
            </c:strRef>
          </c:cat>
          <c:val>
            <c:numRef>
              <c:f>'Andel indirekta kostnader Tot'!$B$42:$B$50</c:f>
              <c:numCache>
                <c:formatCode>0.0%</c:formatCode>
                <c:ptCount val="8"/>
                <c:pt idx="0">
                  <c:v>0.35939498348305349</c:v>
                </c:pt>
                <c:pt idx="1">
                  <c:v>0.30885943020480416</c:v>
                </c:pt>
                <c:pt idx="2">
                  <c:v>0.32135886848654904</c:v>
                </c:pt>
                <c:pt idx="3">
                  <c:v>0.22902418814262371</c:v>
                </c:pt>
                <c:pt idx="4">
                  <c:v>0.33242557342195794</c:v>
                </c:pt>
                <c:pt idx="5">
                  <c:v>0.30306929913213837</c:v>
                </c:pt>
                <c:pt idx="6">
                  <c:v>0.37722056009875876</c:v>
                </c:pt>
                <c:pt idx="7">
                  <c:v>0.29339858489881132</c:v>
                </c:pt>
              </c:numCache>
            </c:numRef>
          </c:val>
          <c:extLst>
            <c:ext xmlns:c16="http://schemas.microsoft.com/office/drawing/2014/chart" uri="{C3380CC4-5D6E-409C-BE32-E72D297353CC}">
              <c16:uniqueId val="{00000000-0734-4486-97F7-C24B040C5DE1}"/>
            </c:ext>
          </c:extLst>
        </c:ser>
        <c:ser>
          <c:idx val="1"/>
          <c:order val="1"/>
          <c:tx>
            <c:strRef>
              <c:f>'Andel indirekta kostnader Tot'!$C$40:$C$41</c:f>
              <c:strCache>
                <c:ptCount val="1"/>
                <c:pt idx="0">
                  <c:v>2019</c:v>
                </c:pt>
              </c:strCache>
            </c:strRef>
          </c:tx>
          <c:spPr>
            <a:solidFill>
              <a:schemeClr val="accent2"/>
            </a:solidFill>
            <a:ln>
              <a:noFill/>
            </a:ln>
            <a:effectLst/>
          </c:spPr>
          <c:invertIfNegative val="0"/>
          <c:cat>
            <c:strRef>
              <c:f>'Andel indirekta kostnader Tot'!$A$42:$A$50</c:f>
              <c:strCache>
                <c:ptCount val="8"/>
                <c:pt idx="0">
                  <c:v>HJ</c:v>
                </c:pt>
                <c:pt idx="1">
                  <c:v>KAU</c:v>
                </c:pt>
                <c:pt idx="2">
                  <c:v>LNU</c:v>
                </c:pt>
                <c:pt idx="3">
                  <c:v>LTU</c:v>
                </c:pt>
                <c:pt idx="4">
                  <c:v>MAU</c:v>
                </c:pt>
                <c:pt idx="5">
                  <c:v>MDU</c:v>
                </c:pt>
                <c:pt idx="6">
                  <c:v>MIU</c:v>
                </c:pt>
                <c:pt idx="7">
                  <c:v>ORU</c:v>
                </c:pt>
              </c:strCache>
            </c:strRef>
          </c:cat>
          <c:val>
            <c:numRef>
              <c:f>'Andel indirekta kostnader Tot'!$C$42:$C$50</c:f>
              <c:numCache>
                <c:formatCode>0.0%</c:formatCode>
                <c:ptCount val="8"/>
                <c:pt idx="0">
                  <c:v>0.34424137454923492</c:v>
                </c:pt>
                <c:pt idx="1">
                  <c:v>0.3079483535540789</c:v>
                </c:pt>
                <c:pt idx="2">
                  <c:v>0.31675972341090325</c:v>
                </c:pt>
                <c:pt idx="3">
                  <c:v>0.23120899938612643</c:v>
                </c:pt>
                <c:pt idx="4">
                  <c:v>0.31614109617571307</c:v>
                </c:pt>
                <c:pt idx="5">
                  <c:v>0.29675086988021993</c:v>
                </c:pt>
                <c:pt idx="6">
                  <c:v>0.33883704462793224</c:v>
                </c:pt>
                <c:pt idx="7">
                  <c:v>0.29435205718219498</c:v>
                </c:pt>
              </c:numCache>
            </c:numRef>
          </c:val>
          <c:extLst>
            <c:ext xmlns:c16="http://schemas.microsoft.com/office/drawing/2014/chart" uri="{C3380CC4-5D6E-409C-BE32-E72D297353CC}">
              <c16:uniqueId val="{00000001-0734-4486-97F7-C24B040C5DE1}"/>
            </c:ext>
          </c:extLst>
        </c:ser>
        <c:ser>
          <c:idx val="2"/>
          <c:order val="2"/>
          <c:tx>
            <c:strRef>
              <c:f>'Andel indirekta kostnader Tot'!$D$40:$D$41</c:f>
              <c:strCache>
                <c:ptCount val="1"/>
                <c:pt idx="0">
                  <c:v>2020</c:v>
                </c:pt>
              </c:strCache>
            </c:strRef>
          </c:tx>
          <c:spPr>
            <a:solidFill>
              <a:schemeClr val="accent3"/>
            </a:solidFill>
            <a:ln>
              <a:noFill/>
            </a:ln>
            <a:effectLst/>
          </c:spPr>
          <c:invertIfNegative val="0"/>
          <c:cat>
            <c:strRef>
              <c:f>'Andel indirekta kostnader Tot'!$A$42:$A$50</c:f>
              <c:strCache>
                <c:ptCount val="8"/>
                <c:pt idx="0">
                  <c:v>HJ</c:v>
                </c:pt>
                <c:pt idx="1">
                  <c:v>KAU</c:v>
                </c:pt>
                <c:pt idx="2">
                  <c:v>LNU</c:v>
                </c:pt>
                <c:pt idx="3">
                  <c:v>LTU</c:v>
                </c:pt>
                <c:pt idx="4">
                  <c:v>MAU</c:v>
                </c:pt>
                <c:pt idx="5">
                  <c:v>MDU</c:v>
                </c:pt>
                <c:pt idx="6">
                  <c:v>MIU</c:v>
                </c:pt>
                <c:pt idx="7">
                  <c:v>ORU</c:v>
                </c:pt>
              </c:strCache>
            </c:strRef>
          </c:cat>
          <c:val>
            <c:numRef>
              <c:f>'Andel indirekta kostnader Tot'!$D$42:$D$50</c:f>
              <c:numCache>
                <c:formatCode>0.0%</c:formatCode>
                <c:ptCount val="8"/>
                <c:pt idx="0">
                  <c:v>0.36405986850243111</c:v>
                </c:pt>
                <c:pt idx="1">
                  <c:v>0.30548655435452104</c:v>
                </c:pt>
                <c:pt idx="2">
                  <c:v>0.30764339550395503</c:v>
                </c:pt>
                <c:pt idx="3">
                  <c:v>0.224</c:v>
                </c:pt>
                <c:pt idx="4">
                  <c:v>0.30793338459324537</c:v>
                </c:pt>
                <c:pt idx="5">
                  <c:v>0.30148539840623678</c:v>
                </c:pt>
                <c:pt idx="6">
                  <c:v>0.32349802430562452</c:v>
                </c:pt>
                <c:pt idx="7">
                  <c:v>0.26923186208612293</c:v>
                </c:pt>
              </c:numCache>
            </c:numRef>
          </c:val>
          <c:extLst>
            <c:ext xmlns:c16="http://schemas.microsoft.com/office/drawing/2014/chart" uri="{C3380CC4-5D6E-409C-BE32-E72D297353CC}">
              <c16:uniqueId val="{00000002-0734-4486-97F7-C24B040C5DE1}"/>
            </c:ext>
          </c:extLst>
        </c:ser>
        <c:ser>
          <c:idx val="3"/>
          <c:order val="3"/>
          <c:tx>
            <c:strRef>
              <c:f>'Andel indirekta kostnader Tot'!$E$40:$E$41</c:f>
              <c:strCache>
                <c:ptCount val="1"/>
                <c:pt idx="0">
                  <c:v>2021</c:v>
                </c:pt>
              </c:strCache>
            </c:strRef>
          </c:tx>
          <c:spPr>
            <a:solidFill>
              <a:schemeClr val="accent4"/>
            </a:solidFill>
            <a:ln>
              <a:noFill/>
            </a:ln>
            <a:effectLst/>
          </c:spPr>
          <c:invertIfNegative val="0"/>
          <c:cat>
            <c:strRef>
              <c:f>'Andel indirekta kostnader Tot'!$A$42:$A$50</c:f>
              <c:strCache>
                <c:ptCount val="8"/>
                <c:pt idx="0">
                  <c:v>HJ</c:v>
                </c:pt>
                <c:pt idx="1">
                  <c:v>KAU</c:v>
                </c:pt>
                <c:pt idx="2">
                  <c:v>LNU</c:v>
                </c:pt>
                <c:pt idx="3">
                  <c:v>LTU</c:v>
                </c:pt>
                <c:pt idx="4">
                  <c:v>MAU</c:v>
                </c:pt>
                <c:pt idx="5">
                  <c:v>MDU</c:v>
                </c:pt>
                <c:pt idx="6">
                  <c:v>MIU</c:v>
                </c:pt>
                <c:pt idx="7">
                  <c:v>ORU</c:v>
                </c:pt>
              </c:strCache>
            </c:strRef>
          </c:cat>
          <c:val>
            <c:numRef>
              <c:f>'Andel indirekta kostnader Tot'!$E$42:$E$50</c:f>
              <c:numCache>
                <c:formatCode>0.0%</c:formatCode>
                <c:ptCount val="8"/>
                <c:pt idx="0">
                  <c:v>0.35262877283043081</c:v>
                </c:pt>
                <c:pt idx="1">
                  <c:v>0.31656545105342704</c:v>
                </c:pt>
                <c:pt idx="2">
                  <c:v>0.32426472713932675</c:v>
                </c:pt>
                <c:pt idx="3">
                  <c:v>0.26444476409666284</c:v>
                </c:pt>
                <c:pt idx="4">
                  <c:v>0.32511381286327401</c:v>
                </c:pt>
                <c:pt idx="5">
                  <c:v>0.29368895693808561</c:v>
                </c:pt>
                <c:pt idx="6">
                  <c:v>0.33846997835350506</c:v>
                </c:pt>
                <c:pt idx="7">
                  <c:v>0.27605454546584446</c:v>
                </c:pt>
              </c:numCache>
            </c:numRef>
          </c:val>
          <c:extLst>
            <c:ext xmlns:c16="http://schemas.microsoft.com/office/drawing/2014/chart" uri="{C3380CC4-5D6E-409C-BE32-E72D297353CC}">
              <c16:uniqueId val="{00000003-0734-4486-97F7-C24B040C5DE1}"/>
            </c:ext>
          </c:extLst>
        </c:ser>
        <c:ser>
          <c:idx val="4"/>
          <c:order val="4"/>
          <c:tx>
            <c:strRef>
              <c:f>'Andel indirekta kostnader Tot'!$F$40:$F$41</c:f>
              <c:strCache>
                <c:ptCount val="1"/>
                <c:pt idx="0">
                  <c:v>2022</c:v>
                </c:pt>
              </c:strCache>
            </c:strRef>
          </c:tx>
          <c:spPr>
            <a:solidFill>
              <a:schemeClr val="accent5"/>
            </a:solidFill>
            <a:ln>
              <a:noFill/>
            </a:ln>
            <a:effectLst/>
          </c:spPr>
          <c:invertIfNegative val="0"/>
          <c:cat>
            <c:strRef>
              <c:f>'Andel indirekta kostnader Tot'!$A$42:$A$50</c:f>
              <c:strCache>
                <c:ptCount val="8"/>
                <c:pt idx="0">
                  <c:v>HJ</c:v>
                </c:pt>
                <c:pt idx="1">
                  <c:v>KAU</c:v>
                </c:pt>
                <c:pt idx="2">
                  <c:v>LNU</c:v>
                </c:pt>
                <c:pt idx="3">
                  <c:v>LTU</c:v>
                </c:pt>
                <c:pt idx="4">
                  <c:v>MAU</c:v>
                </c:pt>
                <c:pt idx="5">
                  <c:v>MDU</c:v>
                </c:pt>
                <c:pt idx="6">
                  <c:v>MIU</c:v>
                </c:pt>
                <c:pt idx="7">
                  <c:v>ORU</c:v>
                </c:pt>
              </c:strCache>
            </c:strRef>
          </c:cat>
          <c:val>
            <c:numRef>
              <c:f>'Andel indirekta kostnader Tot'!$F$42:$F$50</c:f>
              <c:numCache>
                <c:formatCode>0.0%</c:formatCode>
                <c:ptCount val="8"/>
                <c:pt idx="0">
                  <c:v>0.33979283772586788</c:v>
                </c:pt>
                <c:pt idx="1">
                  <c:v>0.30729089378261987</c:v>
                </c:pt>
                <c:pt idx="2">
                  <c:v>0.32299599758427322</c:v>
                </c:pt>
                <c:pt idx="3">
                  <c:v>0.27255534174743257</c:v>
                </c:pt>
                <c:pt idx="4">
                  <c:v>0.32141610999582221</c:v>
                </c:pt>
                <c:pt idx="5">
                  <c:v>0.29076155636847356</c:v>
                </c:pt>
                <c:pt idx="6">
                  <c:v>0.33592710683836169</c:v>
                </c:pt>
                <c:pt idx="7">
                  <c:v>0.27567647123218358</c:v>
                </c:pt>
              </c:numCache>
            </c:numRef>
          </c:val>
          <c:extLst>
            <c:ext xmlns:c16="http://schemas.microsoft.com/office/drawing/2014/chart" uri="{C3380CC4-5D6E-409C-BE32-E72D297353CC}">
              <c16:uniqueId val="{00000004-0734-4486-97F7-C24B040C5DE1}"/>
            </c:ext>
          </c:extLst>
        </c:ser>
        <c:dLbls>
          <c:showLegendKey val="0"/>
          <c:showVal val="0"/>
          <c:showCatName val="0"/>
          <c:showSerName val="0"/>
          <c:showPercent val="0"/>
          <c:showBubbleSize val="0"/>
        </c:dLbls>
        <c:gapWidth val="219"/>
        <c:overlap val="-27"/>
        <c:axId val="728058480"/>
        <c:axId val="728059136"/>
      </c:barChart>
      <c:catAx>
        <c:axId val="728058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crossAx val="728059136"/>
        <c:crosses val="autoZero"/>
        <c:auto val="1"/>
        <c:lblAlgn val="ctr"/>
        <c:lblOffset val="100"/>
        <c:noMultiLvlLbl val="0"/>
      </c:catAx>
      <c:valAx>
        <c:axId val="728059136"/>
        <c:scaling>
          <c:orientation val="minMax"/>
          <c:max val="0.4"/>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28058480"/>
        <c:crosses val="autoZero"/>
        <c:crossBetween val="between"/>
        <c:majorUnit val="5.000000000000001E-2"/>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[SUHF_Sammanställning_2022_Hanna Daniel Per 221115.xlsm]Andel indirekta kostnader Tot!Pivottabell4</c:name>
    <c:fmtId val="9"/>
  </c:pivotSource>
  <c:chart>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pivotFmt>
      <c:pivotFmt>
        <c:idx val="8"/>
        <c:spPr>
          <a:solidFill>
            <a:schemeClr val="accent1"/>
          </a:solidFill>
          <a:ln>
            <a:noFill/>
          </a:ln>
          <a:effectLst/>
        </c:spPr>
        <c:marker>
          <c:symbol val="none"/>
        </c:marker>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pivotFmt>
      <c:pivotFmt>
        <c:idx val="18"/>
        <c:spPr>
          <a:solidFill>
            <a:schemeClr val="accent1"/>
          </a:solidFill>
          <a:ln>
            <a:noFill/>
          </a:ln>
          <a:effectLst/>
        </c:spPr>
        <c:marker>
          <c:symbol val="none"/>
        </c:marker>
      </c:pivotFmt>
      <c:pivotFmt>
        <c:idx val="19"/>
        <c:spPr>
          <a:solidFill>
            <a:schemeClr val="accent1"/>
          </a:solidFill>
          <a:ln>
            <a:noFill/>
          </a:ln>
          <a:effectLst/>
        </c:spPr>
        <c:marker>
          <c:symbol val="none"/>
        </c:marker>
      </c:pivotFmt>
      <c:pivotFmt>
        <c:idx val="20"/>
        <c:spPr>
          <a:solidFill>
            <a:schemeClr val="accent1"/>
          </a:solidFill>
          <a:ln>
            <a:noFill/>
          </a:ln>
          <a:effectLst/>
        </c:spPr>
        <c:marker>
          <c:symbol val="none"/>
        </c:marker>
      </c:pivotFmt>
      <c:pivotFmt>
        <c:idx val="21"/>
        <c:spPr>
          <a:solidFill>
            <a:schemeClr val="accent1"/>
          </a:solidFill>
          <a:ln>
            <a:noFill/>
          </a:ln>
          <a:effectLst/>
        </c:spPr>
        <c:marker>
          <c:symbol val="none"/>
        </c:marker>
      </c:pivotFmt>
    </c:pivotFmts>
    <c:plotArea>
      <c:layout/>
      <c:barChart>
        <c:barDir val="col"/>
        <c:grouping val="clustered"/>
        <c:varyColors val="0"/>
        <c:ser>
          <c:idx val="0"/>
          <c:order val="0"/>
          <c:tx>
            <c:strRef>
              <c:f>'Andel indirekta kostnader Tot'!$B$56:$B$57</c:f>
              <c:strCache>
                <c:ptCount val="1"/>
                <c:pt idx="0">
                  <c:v>2018</c:v>
                </c:pt>
              </c:strCache>
            </c:strRef>
          </c:tx>
          <c:spPr>
            <a:solidFill>
              <a:schemeClr val="accent1"/>
            </a:solidFill>
            <a:ln>
              <a:noFill/>
            </a:ln>
            <a:effectLst/>
          </c:spPr>
          <c:invertIfNegative val="0"/>
          <c:cat>
            <c:strRef>
              <c:f>'Andel indirekta kostnader Tot'!$A$58:$A$68</c:f>
              <c:strCache>
                <c:ptCount val="10"/>
                <c:pt idx="0">
                  <c:v>BTH</c:v>
                </c:pt>
                <c:pt idx="1">
                  <c:v>FHS</c:v>
                </c:pt>
                <c:pt idx="2">
                  <c:v>HB</c:v>
                </c:pt>
                <c:pt idx="3">
                  <c:v>HDA</c:v>
                </c:pt>
                <c:pt idx="4">
                  <c:v>HH</c:v>
                </c:pt>
                <c:pt idx="5">
                  <c:v>HIG</c:v>
                </c:pt>
                <c:pt idx="6">
                  <c:v>HKR</c:v>
                </c:pt>
                <c:pt idx="7">
                  <c:v>HS</c:v>
                </c:pt>
                <c:pt idx="8">
                  <c:v>HV</c:v>
                </c:pt>
                <c:pt idx="9">
                  <c:v>SH</c:v>
                </c:pt>
              </c:strCache>
            </c:strRef>
          </c:cat>
          <c:val>
            <c:numRef>
              <c:f>'Andel indirekta kostnader Tot'!$B$58:$B$68</c:f>
              <c:numCache>
                <c:formatCode>0.0%</c:formatCode>
                <c:ptCount val="10"/>
                <c:pt idx="0">
                  <c:v>0.32171950224815338</c:v>
                </c:pt>
                <c:pt idx="1">
                  <c:v>0.24808600017958998</c:v>
                </c:pt>
                <c:pt idx="2">
                  <c:v>0.34756658851707423</c:v>
                </c:pt>
                <c:pt idx="3">
                  <c:v>0.28817680256730482</c:v>
                </c:pt>
                <c:pt idx="4">
                  <c:v>0.30941319881872958</c:v>
                </c:pt>
                <c:pt idx="5">
                  <c:v>0.3232841527056266</c:v>
                </c:pt>
                <c:pt idx="6">
                  <c:v>0.35530821748036401</c:v>
                </c:pt>
                <c:pt idx="7">
                  <c:v>0.3484122995644493</c:v>
                </c:pt>
                <c:pt idx="8">
                  <c:v>0.35078976992698574</c:v>
                </c:pt>
              </c:numCache>
            </c:numRef>
          </c:val>
          <c:extLst>
            <c:ext xmlns:c16="http://schemas.microsoft.com/office/drawing/2014/chart" uri="{C3380CC4-5D6E-409C-BE32-E72D297353CC}">
              <c16:uniqueId val="{00000000-1919-4821-ACD9-90E28CADF0F3}"/>
            </c:ext>
          </c:extLst>
        </c:ser>
        <c:ser>
          <c:idx val="1"/>
          <c:order val="1"/>
          <c:tx>
            <c:strRef>
              <c:f>'Andel indirekta kostnader Tot'!$C$56:$C$57</c:f>
              <c:strCache>
                <c:ptCount val="1"/>
                <c:pt idx="0">
                  <c:v>2019</c:v>
                </c:pt>
              </c:strCache>
            </c:strRef>
          </c:tx>
          <c:spPr>
            <a:solidFill>
              <a:schemeClr val="accent2"/>
            </a:solidFill>
            <a:ln>
              <a:noFill/>
            </a:ln>
            <a:effectLst/>
          </c:spPr>
          <c:invertIfNegative val="0"/>
          <c:cat>
            <c:strRef>
              <c:f>'Andel indirekta kostnader Tot'!$A$58:$A$68</c:f>
              <c:strCache>
                <c:ptCount val="10"/>
                <c:pt idx="0">
                  <c:v>BTH</c:v>
                </c:pt>
                <c:pt idx="1">
                  <c:v>FHS</c:v>
                </c:pt>
                <c:pt idx="2">
                  <c:v>HB</c:v>
                </c:pt>
                <c:pt idx="3">
                  <c:v>HDA</c:v>
                </c:pt>
                <c:pt idx="4">
                  <c:v>HH</c:v>
                </c:pt>
                <c:pt idx="5">
                  <c:v>HIG</c:v>
                </c:pt>
                <c:pt idx="6">
                  <c:v>HKR</c:v>
                </c:pt>
                <c:pt idx="7">
                  <c:v>HS</c:v>
                </c:pt>
                <c:pt idx="8">
                  <c:v>HV</c:v>
                </c:pt>
                <c:pt idx="9">
                  <c:v>SH</c:v>
                </c:pt>
              </c:strCache>
            </c:strRef>
          </c:cat>
          <c:val>
            <c:numRef>
              <c:f>'Andel indirekta kostnader Tot'!$C$58:$C$68</c:f>
              <c:numCache>
                <c:formatCode>0.0%</c:formatCode>
                <c:ptCount val="10"/>
                <c:pt idx="0">
                  <c:v>0.32250578949855851</c:v>
                </c:pt>
                <c:pt idx="1">
                  <c:v>0.238908979263914</c:v>
                </c:pt>
                <c:pt idx="2">
                  <c:v>0.34313081227472769</c:v>
                </c:pt>
                <c:pt idx="3">
                  <c:v>0.29305261218096379</c:v>
                </c:pt>
                <c:pt idx="4">
                  <c:v>0.31074235402228689</c:v>
                </c:pt>
                <c:pt idx="5">
                  <c:v>0.31687080205452389</c:v>
                </c:pt>
                <c:pt idx="6">
                  <c:v>0.35563716250767063</c:v>
                </c:pt>
                <c:pt idx="7">
                  <c:v>0.36436247385657589</c:v>
                </c:pt>
                <c:pt idx="8">
                  <c:v>0.35706687395787678</c:v>
                </c:pt>
                <c:pt idx="9">
                  <c:v>0.29280559732883737</c:v>
                </c:pt>
              </c:numCache>
            </c:numRef>
          </c:val>
          <c:extLst>
            <c:ext xmlns:c16="http://schemas.microsoft.com/office/drawing/2014/chart" uri="{C3380CC4-5D6E-409C-BE32-E72D297353CC}">
              <c16:uniqueId val="{00000001-1919-4821-ACD9-90E28CADF0F3}"/>
            </c:ext>
          </c:extLst>
        </c:ser>
        <c:ser>
          <c:idx val="2"/>
          <c:order val="2"/>
          <c:tx>
            <c:strRef>
              <c:f>'Andel indirekta kostnader Tot'!$D$56:$D$57</c:f>
              <c:strCache>
                <c:ptCount val="1"/>
                <c:pt idx="0">
                  <c:v>2020</c:v>
                </c:pt>
              </c:strCache>
            </c:strRef>
          </c:tx>
          <c:spPr>
            <a:solidFill>
              <a:schemeClr val="accent3"/>
            </a:solidFill>
            <a:ln>
              <a:noFill/>
            </a:ln>
            <a:effectLst/>
          </c:spPr>
          <c:invertIfNegative val="0"/>
          <c:cat>
            <c:strRef>
              <c:f>'Andel indirekta kostnader Tot'!$A$58:$A$68</c:f>
              <c:strCache>
                <c:ptCount val="10"/>
                <c:pt idx="0">
                  <c:v>BTH</c:v>
                </c:pt>
                <c:pt idx="1">
                  <c:v>FHS</c:v>
                </c:pt>
                <c:pt idx="2">
                  <c:v>HB</c:v>
                </c:pt>
                <c:pt idx="3">
                  <c:v>HDA</c:v>
                </c:pt>
                <c:pt idx="4">
                  <c:v>HH</c:v>
                </c:pt>
                <c:pt idx="5">
                  <c:v>HIG</c:v>
                </c:pt>
                <c:pt idx="6">
                  <c:v>HKR</c:v>
                </c:pt>
                <c:pt idx="7">
                  <c:v>HS</c:v>
                </c:pt>
                <c:pt idx="8">
                  <c:v>HV</c:v>
                </c:pt>
                <c:pt idx="9">
                  <c:v>SH</c:v>
                </c:pt>
              </c:strCache>
            </c:strRef>
          </c:cat>
          <c:val>
            <c:numRef>
              <c:f>'Andel indirekta kostnader Tot'!$D$58:$D$68</c:f>
              <c:numCache>
                <c:formatCode>0.0%</c:formatCode>
                <c:ptCount val="10"/>
                <c:pt idx="0">
                  <c:v>0.31713200804109898</c:v>
                </c:pt>
                <c:pt idx="1">
                  <c:v>0.26225095262135117</c:v>
                </c:pt>
                <c:pt idx="2">
                  <c:v>0.32379450322752379</c:v>
                </c:pt>
                <c:pt idx="3">
                  <c:v>0.293170086600401</c:v>
                </c:pt>
                <c:pt idx="4">
                  <c:v>0.31017623775164166</c:v>
                </c:pt>
                <c:pt idx="5">
                  <c:v>0.33292762758445493</c:v>
                </c:pt>
                <c:pt idx="6">
                  <c:v>0.32357914480485112</c:v>
                </c:pt>
                <c:pt idx="7">
                  <c:v>0.35269648354887151</c:v>
                </c:pt>
                <c:pt idx="8">
                  <c:v>0.33356526063677117</c:v>
                </c:pt>
                <c:pt idx="9">
                  <c:v>0.30743283029660662</c:v>
                </c:pt>
              </c:numCache>
            </c:numRef>
          </c:val>
          <c:extLst>
            <c:ext xmlns:c16="http://schemas.microsoft.com/office/drawing/2014/chart" uri="{C3380CC4-5D6E-409C-BE32-E72D297353CC}">
              <c16:uniqueId val="{00000002-1919-4821-ACD9-90E28CADF0F3}"/>
            </c:ext>
          </c:extLst>
        </c:ser>
        <c:ser>
          <c:idx val="3"/>
          <c:order val="3"/>
          <c:tx>
            <c:strRef>
              <c:f>'Andel indirekta kostnader Tot'!$E$56:$E$57</c:f>
              <c:strCache>
                <c:ptCount val="1"/>
                <c:pt idx="0">
                  <c:v>2021</c:v>
                </c:pt>
              </c:strCache>
            </c:strRef>
          </c:tx>
          <c:spPr>
            <a:solidFill>
              <a:schemeClr val="accent4"/>
            </a:solidFill>
            <a:ln>
              <a:noFill/>
            </a:ln>
            <a:effectLst/>
          </c:spPr>
          <c:invertIfNegative val="0"/>
          <c:cat>
            <c:strRef>
              <c:f>'Andel indirekta kostnader Tot'!$A$58:$A$68</c:f>
              <c:strCache>
                <c:ptCount val="10"/>
                <c:pt idx="0">
                  <c:v>BTH</c:v>
                </c:pt>
                <c:pt idx="1">
                  <c:v>FHS</c:v>
                </c:pt>
                <c:pt idx="2">
                  <c:v>HB</c:v>
                </c:pt>
                <c:pt idx="3">
                  <c:v>HDA</c:v>
                </c:pt>
                <c:pt idx="4">
                  <c:v>HH</c:v>
                </c:pt>
                <c:pt idx="5">
                  <c:v>HIG</c:v>
                </c:pt>
                <c:pt idx="6">
                  <c:v>HKR</c:v>
                </c:pt>
                <c:pt idx="7">
                  <c:v>HS</c:v>
                </c:pt>
                <c:pt idx="8">
                  <c:v>HV</c:v>
                </c:pt>
                <c:pt idx="9">
                  <c:v>SH</c:v>
                </c:pt>
              </c:strCache>
            </c:strRef>
          </c:cat>
          <c:val>
            <c:numRef>
              <c:f>'Andel indirekta kostnader Tot'!$E$58:$E$68</c:f>
              <c:numCache>
                <c:formatCode>0.0%</c:formatCode>
                <c:ptCount val="10"/>
                <c:pt idx="0">
                  <c:v>0.33123064727885265</c:v>
                </c:pt>
                <c:pt idx="1">
                  <c:v>0.27628714372603735</c:v>
                </c:pt>
                <c:pt idx="2">
                  <c:v>0.32047758385802588</c:v>
                </c:pt>
                <c:pt idx="3">
                  <c:v>0.30203210886088727</c:v>
                </c:pt>
                <c:pt idx="4">
                  <c:v>0.32439157603893914</c:v>
                </c:pt>
                <c:pt idx="5">
                  <c:v>0.32854457238433571</c:v>
                </c:pt>
                <c:pt idx="6">
                  <c:v>0.3327355412335754</c:v>
                </c:pt>
                <c:pt idx="7">
                  <c:v>0.34750728210292925</c:v>
                </c:pt>
                <c:pt idx="8">
                  <c:v>0.34371920612408219</c:v>
                </c:pt>
                <c:pt idx="9">
                  <c:v>0.29469851112618284</c:v>
                </c:pt>
              </c:numCache>
            </c:numRef>
          </c:val>
          <c:extLst>
            <c:ext xmlns:c16="http://schemas.microsoft.com/office/drawing/2014/chart" uri="{C3380CC4-5D6E-409C-BE32-E72D297353CC}">
              <c16:uniqueId val="{00000003-1919-4821-ACD9-90E28CADF0F3}"/>
            </c:ext>
          </c:extLst>
        </c:ser>
        <c:ser>
          <c:idx val="4"/>
          <c:order val="4"/>
          <c:tx>
            <c:strRef>
              <c:f>'Andel indirekta kostnader Tot'!$F$56:$F$57</c:f>
              <c:strCache>
                <c:ptCount val="1"/>
                <c:pt idx="0">
                  <c:v>2022</c:v>
                </c:pt>
              </c:strCache>
            </c:strRef>
          </c:tx>
          <c:spPr>
            <a:solidFill>
              <a:schemeClr val="accent5"/>
            </a:solidFill>
            <a:ln>
              <a:noFill/>
            </a:ln>
            <a:effectLst/>
          </c:spPr>
          <c:invertIfNegative val="0"/>
          <c:cat>
            <c:strRef>
              <c:f>'Andel indirekta kostnader Tot'!$A$58:$A$68</c:f>
              <c:strCache>
                <c:ptCount val="10"/>
                <c:pt idx="0">
                  <c:v>BTH</c:v>
                </c:pt>
                <c:pt idx="1">
                  <c:v>FHS</c:v>
                </c:pt>
                <c:pt idx="2">
                  <c:v>HB</c:v>
                </c:pt>
                <c:pt idx="3">
                  <c:v>HDA</c:v>
                </c:pt>
                <c:pt idx="4">
                  <c:v>HH</c:v>
                </c:pt>
                <c:pt idx="5">
                  <c:v>HIG</c:v>
                </c:pt>
                <c:pt idx="6">
                  <c:v>HKR</c:v>
                </c:pt>
                <c:pt idx="7">
                  <c:v>HS</c:v>
                </c:pt>
                <c:pt idx="8">
                  <c:v>HV</c:v>
                </c:pt>
                <c:pt idx="9">
                  <c:v>SH</c:v>
                </c:pt>
              </c:strCache>
            </c:strRef>
          </c:cat>
          <c:val>
            <c:numRef>
              <c:f>'Andel indirekta kostnader Tot'!$F$58:$F$68</c:f>
              <c:numCache>
                <c:formatCode>0.0%</c:formatCode>
                <c:ptCount val="10"/>
                <c:pt idx="0">
                  <c:v>0.33179881539865497</c:v>
                </c:pt>
                <c:pt idx="1">
                  <c:v>0.29536262805327645</c:v>
                </c:pt>
                <c:pt idx="2">
                  <c:v>0.30635682991427687</c:v>
                </c:pt>
                <c:pt idx="3">
                  <c:v>0.30803843492093003</c:v>
                </c:pt>
                <c:pt idx="4">
                  <c:v>0.3176568963731517</c:v>
                </c:pt>
                <c:pt idx="5">
                  <c:v>0.3402388693063208</c:v>
                </c:pt>
                <c:pt idx="6">
                  <c:v>0.37068481245188123</c:v>
                </c:pt>
                <c:pt idx="7">
                  <c:v>0.34165428760518102</c:v>
                </c:pt>
                <c:pt idx="8">
                  <c:v>0.33642261415258784</c:v>
                </c:pt>
                <c:pt idx="9">
                  <c:v>0.30816110097416438</c:v>
                </c:pt>
              </c:numCache>
            </c:numRef>
          </c:val>
          <c:extLst>
            <c:ext xmlns:c16="http://schemas.microsoft.com/office/drawing/2014/chart" uri="{C3380CC4-5D6E-409C-BE32-E72D297353CC}">
              <c16:uniqueId val="{00000004-1919-4821-ACD9-90E28CADF0F3}"/>
            </c:ext>
          </c:extLst>
        </c:ser>
        <c:dLbls>
          <c:showLegendKey val="0"/>
          <c:showVal val="0"/>
          <c:showCatName val="0"/>
          <c:showSerName val="0"/>
          <c:showPercent val="0"/>
          <c:showBubbleSize val="0"/>
        </c:dLbls>
        <c:gapWidth val="219"/>
        <c:overlap val="-27"/>
        <c:axId val="570406032"/>
        <c:axId val="570406360"/>
      </c:barChart>
      <c:catAx>
        <c:axId val="570406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crossAx val="570406360"/>
        <c:crosses val="autoZero"/>
        <c:auto val="1"/>
        <c:lblAlgn val="ctr"/>
        <c:lblOffset val="100"/>
        <c:noMultiLvlLbl val="0"/>
      </c:catAx>
      <c:valAx>
        <c:axId val="570406360"/>
        <c:scaling>
          <c:orientation val="minMax"/>
          <c:max val="0.4"/>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70406032"/>
        <c:crosses val="autoZero"/>
        <c:crossBetween val="between"/>
        <c:majorUnit val="5.000000000000001E-2"/>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[SUHF_Sammanställning_2022_Hanna Daniel Per 221115.xlsm]Andel indirekta kostnader Tot!Pivottabell7</c:name>
    <c:fmtId val="13"/>
  </c:pivotSource>
  <c:chart>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pivotFmt>
      <c:pivotFmt>
        <c:idx val="8"/>
        <c:spPr>
          <a:solidFill>
            <a:schemeClr val="accent1"/>
          </a:solidFill>
          <a:ln>
            <a:noFill/>
          </a:ln>
          <a:effectLst/>
        </c:spPr>
        <c:marker>
          <c:symbol val="none"/>
        </c:marker>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pivotFmt>
      <c:pivotFmt>
        <c:idx val="18"/>
        <c:spPr>
          <a:solidFill>
            <a:schemeClr val="accent1"/>
          </a:solidFill>
          <a:ln>
            <a:noFill/>
          </a:ln>
          <a:effectLst/>
        </c:spPr>
        <c:marker>
          <c:symbol val="none"/>
        </c:marker>
      </c:pivotFmt>
      <c:pivotFmt>
        <c:idx val="19"/>
        <c:spPr>
          <a:solidFill>
            <a:schemeClr val="accent1"/>
          </a:solidFill>
          <a:ln>
            <a:noFill/>
          </a:ln>
          <a:effectLst/>
        </c:spPr>
        <c:marker>
          <c:symbol val="none"/>
        </c:marker>
      </c:pivotFmt>
      <c:pivotFmt>
        <c:idx val="20"/>
        <c:spPr>
          <a:solidFill>
            <a:schemeClr val="accent1"/>
          </a:solidFill>
          <a:ln>
            <a:noFill/>
          </a:ln>
          <a:effectLst/>
        </c:spPr>
        <c:marker>
          <c:symbol val="none"/>
        </c:marker>
      </c:pivotFmt>
    </c:pivotFmts>
    <c:plotArea>
      <c:layout>
        <c:manualLayout>
          <c:layoutTarget val="inner"/>
          <c:xMode val="edge"/>
          <c:yMode val="edge"/>
          <c:x val="6.0260678643056696E-2"/>
          <c:y val="6.0151178132990195E-2"/>
          <c:w val="0.84871348428029936"/>
          <c:h val="0.87026340632158217"/>
        </c:manualLayout>
      </c:layout>
      <c:barChart>
        <c:barDir val="col"/>
        <c:grouping val="clustered"/>
        <c:varyColors val="0"/>
        <c:ser>
          <c:idx val="0"/>
          <c:order val="0"/>
          <c:tx>
            <c:strRef>
              <c:f>'Andel indirekta kostnader Tot'!$B$78:$B$79</c:f>
              <c:strCache>
                <c:ptCount val="1"/>
                <c:pt idx="0">
                  <c:v>2018</c:v>
                </c:pt>
              </c:strCache>
            </c:strRef>
          </c:tx>
          <c:spPr>
            <a:solidFill>
              <a:schemeClr val="accent1"/>
            </a:solidFill>
            <a:ln>
              <a:noFill/>
            </a:ln>
            <a:effectLst/>
          </c:spPr>
          <c:invertIfNegative val="0"/>
          <c:cat>
            <c:strRef>
              <c:f>'Andel indirekta kostnader Tot'!$A$80:$A$85</c:f>
              <c:strCache>
                <c:ptCount val="5"/>
                <c:pt idx="0">
                  <c:v>GIH</c:v>
                </c:pt>
                <c:pt idx="1">
                  <c:v>KF</c:v>
                </c:pt>
                <c:pt idx="2">
                  <c:v>KKH</c:v>
                </c:pt>
                <c:pt idx="3">
                  <c:v>KMH</c:v>
                </c:pt>
                <c:pt idx="4">
                  <c:v>SKH</c:v>
                </c:pt>
              </c:strCache>
            </c:strRef>
          </c:cat>
          <c:val>
            <c:numRef>
              <c:f>'Andel indirekta kostnader Tot'!$B$80:$B$85</c:f>
              <c:numCache>
                <c:formatCode>0.0%</c:formatCode>
                <c:ptCount val="5"/>
                <c:pt idx="0">
                  <c:v>0.39054826279136684</c:v>
                </c:pt>
                <c:pt idx="1">
                  <c:v>0.37606149148437706</c:v>
                </c:pt>
                <c:pt idx="3">
                  <c:v>0.31594729469444932</c:v>
                </c:pt>
                <c:pt idx="4">
                  <c:v>0.27969513328624013</c:v>
                </c:pt>
              </c:numCache>
            </c:numRef>
          </c:val>
          <c:extLst>
            <c:ext xmlns:c16="http://schemas.microsoft.com/office/drawing/2014/chart" uri="{C3380CC4-5D6E-409C-BE32-E72D297353CC}">
              <c16:uniqueId val="{00000000-24E4-4AAE-93BA-D2B033A8EB7A}"/>
            </c:ext>
          </c:extLst>
        </c:ser>
        <c:ser>
          <c:idx val="1"/>
          <c:order val="1"/>
          <c:tx>
            <c:strRef>
              <c:f>'Andel indirekta kostnader Tot'!$C$78:$C$79</c:f>
              <c:strCache>
                <c:ptCount val="1"/>
                <c:pt idx="0">
                  <c:v>2019</c:v>
                </c:pt>
              </c:strCache>
            </c:strRef>
          </c:tx>
          <c:spPr>
            <a:solidFill>
              <a:schemeClr val="accent2"/>
            </a:solidFill>
            <a:ln>
              <a:noFill/>
            </a:ln>
            <a:effectLst/>
          </c:spPr>
          <c:invertIfNegative val="0"/>
          <c:cat>
            <c:strRef>
              <c:f>'Andel indirekta kostnader Tot'!$A$80:$A$85</c:f>
              <c:strCache>
                <c:ptCount val="5"/>
                <c:pt idx="0">
                  <c:v>GIH</c:v>
                </c:pt>
                <c:pt idx="1">
                  <c:v>KF</c:v>
                </c:pt>
                <c:pt idx="2">
                  <c:v>KKH</c:v>
                </c:pt>
                <c:pt idx="3">
                  <c:v>KMH</c:v>
                </c:pt>
                <c:pt idx="4">
                  <c:v>SKH</c:v>
                </c:pt>
              </c:strCache>
            </c:strRef>
          </c:cat>
          <c:val>
            <c:numRef>
              <c:f>'Andel indirekta kostnader Tot'!$C$80:$C$85</c:f>
              <c:numCache>
                <c:formatCode>0.0%</c:formatCode>
                <c:ptCount val="5"/>
                <c:pt idx="0">
                  <c:v>0.34702874158467117</c:v>
                </c:pt>
                <c:pt idx="1">
                  <c:v>0.35498257692774038</c:v>
                </c:pt>
                <c:pt idx="3">
                  <c:v>0.35827014751207464</c:v>
                </c:pt>
                <c:pt idx="4">
                  <c:v>0.25664499225008325</c:v>
                </c:pt>
              </c:numCache>
            </c:numRef>
          </c:val>
          <c:extLst>
            <c:ext xmlns:c16="http://schemas.microsoft.com/office/drawing/2014/chart" uri="{C3380CC4-5D6E-409C-BE32-E72D297353CC}">
              <c16:uniqueId val="{00000001-24E4-4AAE-93BA-D2B033A8EB7A}"/>
            </c:ext>
          </c:extLst>
        </c:ser>
        <c:ser>
          <c:idx val="2"/>
          <c:order val="2"/>
          <c:tx>
            <c:strRef>
              <c:f>'Andel indirekta kostnader Tot'!$D$78:$D$79</c:f>
              <c:strCache>
                <c:ptCount val="1"/>
                <c:pt idx="0">
                  <c:v>2020</c:v>
                </c:pt>
              </c:strCache>
            </c:strRef>
          </c:tx>
          <c:spPr>
            <a:solidFill>
              <a:schemeClr val="accent3"/>
            </a:solidFill>
            <a:ln>
              <a:noFill/>
            </a:ln>
            <a:effectLst/>
          </c:spPr>
          <c:invertIfNegative val="0"/>
          <c:cat>
            <c:strRef>
              <c:f>'Andel indirekta kostnader Tot'!$A$80:$A$85</c:f>
              <c:strCache>
                <c:ptCount val="5"/>
                <c:pt idx="0">
                  <c:v>GIH</c:v>
                </c:pt>
                <c:pt idx="1">
                  <c:v>KF</c:v>
                </c:pt>
                <c:pt idx="2">
                  <c:v>KKH</c:v>
                </c:pt>
                <c:pt idx="3">
                  <c:v>KMH</c:v>
                </c:pt>
                <c:pt idx="4">
                  <c:v>SKH</c:v>
                </c:pt>
              </c:strCache>
            </c:strRef>
          </c:cat>
          <c:val>
            <c:numRef>
              <c:f>'Andel indirekta kostnader Tot'!$D$80:$D$85</c:f>
              <c:numCache>
                <c:formatCode>0.0%</c:formatCode>
                <c:ptCount val="5"/>
                <c:pt idx="0">
                  <c:v>0.32765777648355288</c:v>
                </c:pt>
                <c:pt idx="1">
                  <c:v>0.36083912619722847</c:v>
                </c:pt>
                <c:pt idx="3">
                  <c:v>0.31638786040356282</c:v>
                </c:pt>
                <c:pt idx="4">
                  <c:v>0.25155810978872067</c:v>
                </c:pt>
              </c:numCache>
            </c:numRef>
          </c:val>
          <c:extLst>
            <c:ext xmlns:c16="http://schemas.microsoft.com/office/drawing/2014/chart" uri="{C3380CC4-5D6E-409C-BE32-E72D297353CC}">
              <c16:uniqueId val="{00000002-24E4-4AAE-93BA-D2B033A8EB7A}"/>
            </c:ext>
          </c:extLst>
        </c:ser>
        <c:ser>
          <c:idx val="3"/>
          <c:order val="3"/>
          <c:tx>
            <c:strRef>
              <c:f>'Andel indirekta kostnader Tot'!$E$78:$E$79</c:f>
              <c:strCache>
                <c:ptCount val="1"/>
                <c:pt idx="0">
                  <c:v>2021</c:v>
                </c:pt>
              </c:strCache>
            </c:strRef>
          </c:tx>
          <c:spPr>
            <a:solidFill>
              <a:schemeClr val="accent4"/>
            </a:solidFill>
            <a:ln>
              <a:noFill/>
            </a:ln>
            <a:effectLst/>
          </c:spPr>
          <c:invertIfNegative val="0"/>
          <c:cat>
            <c:strRef>
              <c:f>'Andel indirekta kostnader Tot'!$A$80:$A$85</c:f>
              <c:strCache>
                <c:ptCount val="5"/>
                <c:pt idx="0">
                  <c:v>GIH</c:v>
                </c:pt>
                <c:pt idx="1">
                  <c:v>KF</c:v>
                </c:pt>
                <c:pt idx="2">
                  <c:v>KKH</c:v>
                </c:pt>
                <c:pt idx="3">
                  <c:v>KMH</c:v>
                </c:pt>
                <c:pt idx="4">
                  <c:v>SKH</c:v>
                </c:pt>
              </c:strCache>
            </c:strRef>
          </c:cat>
          <c:val>
            <c:numRef>
              <c:f>'Andel indirekta kostnader Tot'!$E$80:$E$85</c:f>
              <c:numCache>
                <c:formatCode>0.0%</c:formatCode>
                <c:ptCount val="5"/>
                <c:pt idx="0">
                  <c:v>0.3568842374019171</c:v>
                </c:pt>
                <c:pt idx="1">
                  <c:v>0.37603607701203373</c:v>
                </c:pt>
                <c:pt idx="2">
                  <c:v>0.36110956012909134</c:v>
                </c:pt>
                <c:pt idx="3">
                  <c:v>0.34412858047819916</c:v>
                </c:pt>
                <c:pt idx="4">
                  <c:v>0.26933263699779908</c:v>
                </c:pt>
              </c:numCache>
            </c:numRef>
          </c:val>
          <c:extLst>
            <c:ext xmlns:c16="http://schemas.microsoft.com/office/drawing/2014/chart" uri="{C3380CC4-5D6E-409C-BE32-E72D297353CC}">
              <c16:uniqueId val="{00000003-24E4-4AAE-93BA-D2B033A8EB7A}"/>
            </c:ext>
          </c:extLst>
        </c:ser>
        <c:ser>
          <c:idx val="4"/>
          <c:order val="4"/>
          <c:tx>
            <c:strRef>
              <c:f>'Andel indirekta kostnader Tot'!$F$78:$F$79</c:f>
              <c:strCache>
                <c:ptCount val="1"/>
                <c:pt idx="0">
                  <c:v>2022</c:v>
                </c:pt>
              </c:strCache>
            </c:strRef>
          </c:tx>
          <c:spPr>
            <a:solidFill>
              <a:schemeClr val="accent5"/>
            </a:solidFill>
            <a:ln>
              <a:noFill/>
            </a:ln>
            <a:effectLst/>
          </c:spPr>
          <c:invertIfNegative val="0"/>
          <c:cat>
            <c:strRef>
              <c:f>'Andel indirekta kostnader Tot'!$A$80:$A$85</c:f>
              <c:strCache>
                <c:ptCount val="5"/>
                <c:pt idx="0">
                  <c:v>GIH</c:v>
                </c:pt>
                <c:pt idx="1">
                  <c:v>KF</c:v>
                </c:pt>
                <c:pt idx="2">
                  <c:v>KKH</c:v>
                </c:pt>
                <c:pt idx="3">
                  <c:v>KMH</c:v>
                </c:pt>
                <c:pt idx="4">
                  <c:v>SKH</c:v>
                </c:pt>
              </c:strCache>
            </c:strRef>
          </c:cat>
          <c:val>
            <c:numRef>
              <c:f>'Andel indirekta kostnader Tot'!$F$80:$F$85</c:f>
              <c:numCache>
                <c:formatCode>0.0%</c:formatCode>
                <c:ptCount val="5"/>
                <c:pt idx="0">
                  <c:v>0.34020532291552263</c:v>
                </c:pt>
                <c:pt idx="1">
                  <c:v>0.36724562299726005</c:v>
                </c:pt>
                <c:pt idx="2">
                  <c:v>0.31354826328919594</c:v>
                </c:pt>
                <c:pt idx="3">
                  <c:v>0.37292587400863414</c:v>
                </c:pt>
                <c:pt idx="4">
                  <c:v>0.26612421074121062</c:v>
                </c:pt>
              </c:numCache>
            </c:numRef>
          </c:val>
          <c:extLst>
            <c:ext xmlns:c16="http://schemas.microsoft.com/office/drawing/2014/chart" uri="{C3380CC4-5D6E-409C-BE32-E72D297353CC}">
              <c16:uniqueId val="{00000004-24E4-4AAE-93BA-D2B033A8EB7A}"/>
            </c:ext>
          </c:extLst>
        </c:ser>
        <c:dLbls>
          <c:showLegendKey val="0"/>
          <c:showVal val="0"/>
          <c:showCatName val="0"/>
          <c:showSerName val="0"/>
          <c:showPercent val="0"/>
          <c:showBubbleSize val="0"/>
        </c:dLbls>
        <c:gapWidth val="219"/>
        <c:overlap val="-27"/>
        <c:axId val="582345368"/>
        <c:axId val="582347336"/>
      </c:barChart>
      <c:catAx>
        <c:axId val="582345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crossAx val="582347336"/>
        <c:crosses val="autoZero"/>
        <c:auto val="1"/>
        <c:lblAlgn val="ctr"/>
        <c:lblOffset val="100"/>
        <c:noMultiLvlLbl val="0"/>
      </c:catAx>
      <c:valAx>
        <c:axId val="582347336"/>
        <c:scaling>
          <c:orientation val="minMax"/>
          <c:max val="0.4"/>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82345368"/>
        <c:crosses val="autoZero"/>
        <c:crossBetween val="between"/>
      </c:valAx>
      <c:spPr>
        <a:noFill/>
        <a:ln>
          <a:noFill/>
        </a:ln>
        <a:effectLst/>
      </c:spPr>
    </c:plotArea>
    <c:legend>
      <c:legendPos val="r"/>
      <c:layout>
        <c:manualLayout>
          <c:xMode val="edge"/>
          <c:yMode val="edge"/>
          <c:x val="0.31878203862271309"/>
          <c:y val="0"/>
          <c:w val="0.41776227548553868"/>
          <c:h val="5.1454559187587665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sv-SE"/>
  <c:roundedCorners val="0"/>
  <c:style val="2"/>
  <c:chart>
    <c:autoTitleDeleted val="1"/>
    <c:plotArea>
      <c:layout/>
      <c:barChart>
        <c:barDir val="col"/>
        <c:grouping val="clustered"/>
        <c:varyColors val="0"/>
        <c:dLbls>
          <c:showLegendKey val="0"/>
          <c:showVal val="0"/>
          <c:showCatName val="0"/>
          <c:showSerName val="0"/>
          <c:showPercent val="0"/>
          <c:showBubbleSize val="0"/>
        </c:dLbls>
        <c:gapWidth val="150"/>
        <c:axId val="2394599"/>
        <c:axId val="18650929"/>
      </c:barChart>
      <c:catAx>
        <c:axId val="2394599"/>
        <c:scaling>
          <c:orientation val="minMax"/>
        </c:scaling>
        <c:delete val="0"/>
        <c:axPos val="b"/>
        <c:numFmt formatCode="General" sourceLinked="1"/>
        <c:majorTickMark val="cross"/>
        <c:minorTickMark val="cross"/>
        <c:tickLblPos val="none"/>
        <c:spPr>
          <a:ln w="0">
            <a:noFill/>
          </a:ln>
        </c:spPr>
        <c:txPr>
          <a:bodyPr/>
          <a:lstStyle/>
          <a:p>
            <a:pPr>
              <a:defRPr sz="1800" b="0" spc="-1"/>
            </a:pPr>
            <a:endParaRPr lang="sv-SE"/>
          </a:p>
        </c:txPr>
        <c:crossAx val="18650929"/>
        <c:crosses val="autoZero"/>
        <c:auto val="1"/>
        <c:lblAlgn val="ctr"/>
        <c:lblOffset val="100"/>
        <c:noMultiLvlLbl val="0"/>
      </c:catAx>
      <c:valAx>
        <c:axId val="18650929"/>
        <c:scaling>
          <c:orientation val="minMax"/>
        </c:scaling>
        <c:delete val="0"/>
        <c:axPos val="l"/>
        <c:numFmt formatCode="General" sourceLinked="1"/>
        <c:majorTickMark val="cross"/>
        <c:minorTickMark val="cross"/>
        <c:tickLblPos val="none"/>
        <c:spPr>
          <a:ln w="0">
            <a:noFill/>
          </a:ln>
        </c:spPr>
        <c:txPr>
          <a:bodyPr/>
          <a:lstStyle/>
          <a:p>
            <a:pPr>
              <a:defRPr sz="1800" b="0" spc="-1"/>
            </a:pPr>
            <a:endParaRPr lang="sv-SE"/>
          </a:p>
        </c:txPr>
        <c:crossAx val="2394599"/>
        <c:crosses val="autoZero"/>
        <c:crossBetween val="midCat"/>
      </c:valAx>
      <c:spPr>
        <a:noFill/>
        <a:ln w="0">
          <a:noFill/>
        </a:ln>
      </c:spPr>
    </c:plotArea>
    <c:plotVisOnly val="1"/>
    <c:dispBlanksAs val="gap"/>
    <c:showDLblsOverMax val="1"/>
  </c:chart>
  <c:spPr>
    <a:noFill/>
    <a:ln w="9360">
      <a:noFill/>
    </a:ln>
  </c:spPr>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[SUHF_Sammanställning_2022_Hanna Daniel Per 221115.xlsm]Indirekta 2022 utb!Pivottabell6</c:name>
    <c:fmtId val="21"/>
  </c:pivotSource>
  <c:chart>
    <c:autoTitleDeleted val="1"/>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pivotFmt>
      <c:pivotFmt>
        <c:idx val="8"/>
        <c:spPr>
          <a:solidFill>
            <a:schemeClr val="accent1"/>
          </a:solidFill>
          <a:ln>
            <a:noFill/>
          </a:ln>
          <a:effectLst/>
        </c:spPr>
        <c:marker>
          <c:symbol val="none"/>
        </c:marker>
      </c:pivotFmt>
    </c:pivotFmts>
    <c:plotArea>
      <c:layout/>
      <c:barChart>
        <c:barDir val="col"/>
        <c:grouping val="clustered"/>
        <c:varyColors val="0"/>
        <c:ser>
          <c:idx val="0"/>
          <c:order val="0"/>
          <c:tx>
            <c:strRef>
              <c:f>'Indirekta 2022 utb'!$B$3:$B$4</c:f>
              <c:strCache>
                <c:ptCount val="1"/>
                <c:pt idx="0">
                  <c:v>2022</c:v>
                </c:pt>
              </c:strCache>
            </c:strRef>
          </c:tx>
          <c:spPr>
            <a:solidFill>
              <a:schemeClr val="accent1"/>
            </a:solidFill>
            <a:ln>
              <a:noFill/>
            </a:ln>
            <a:effectLst/>
          </c:spPr>
          <c:invertIfNegative val="0"/>
          <c:cat>
            <c:strRef>
              <c:f>'Indirekta 2022 utb'!$A$5:$A$38</c:f>
              <c:strCache>
                <c:ptCount val="33"/>
                <c:pt idx="0">
                  <c:v>KI</c:v>
                </c:pt>
                <c:pt idx="1">
                  <c:v>SKH</c:v>
                </c:pt>
                <c:pt idx="2">
                  <c:v>KKH</c:v>
                </c:pt>
                <c:pt idx="3">
                  <c:v>FHS</c:v>
                </c:pt>
                <c:pt idx="4">
                  <c:v>ORU</c:v>
                </c:pt>
                <c:pt idx="5">
                  <c:v>MDU</c:v>
                </c:pt>
                <c:pt idx="6">
                  <c:v>LU</c:v>
                </c:pt>
                <c:pt idx="7">
                  <c:v>HB</c:v>
                </c:pt>
                <c:pt idx="8">
                  <c:v>KTH</c:v>
                </c:pt>
                <c:pt idx="9">
                  <c:v>HDA</c:v>
                </c:pt>
                <c:pt idx="10">
                  <c:v>UMU</c:v>
                </c:pt>
                <c:pt idx="11">
                  <c:v>KAU</c:v>
                </c:pt>
                <c:pt idx="12">
                  <c:v>SH</c:v>
                </c:pt>
                <c:pt idx="13">
                  <c:v>LTU</c:v>
                </c:pt>
                <c:pt idx="14">
                  <c:v>SU</c:v>
                </c:pt>
                <c:pt idx="15">
                  <c:v>HH</c:v>
                </c:pt>
                <c:pt idx="16">
                  <c:v>CTH</c:v>
                </c:pt>
                <c:pt idx="17">
                  <c:v>MAU</c:v>
                </c:pt>
                <c:pt idx="18">
                  <c:v>GU</c:v>
                </c:pt>
                <c:pt idx="19">
                  <c:v>LNU</c:v>
                </c:pt>
                <c:pt idx="20">
                  <c:v>UU</c:v>
                </c:pt>
                <c:pt idx="21">
                  <c:v>HJ</c:v>
                </c:pt>
                <c:pt idx="22">
                  <c:v>HIG</c:v>
                </c:pt>
                <c:pt idx="23">
                  <c:v>LIU</c:v>
                </c:pt>
                <c:pt idx="24">
                  <c:v>SLU</c:v>
                </c:pt>
                <c:pt idx="25">
                  <c:v>MIU</c:v>
                </c:pt>
                <c:pt idx="26">
                  <c:v>HV</c:v>
                </c:pt>
                <c:pt idx="27">
                  <c:v>HS</c:v>
                </c:pt>
                <c:pt idx="28">
                  <c:v>BTH</c:v>
                </c:pt>
                <c:pt idx="29">
                  <c:v>KF</c:v>
                </c:pt>
                <c:pt idx="30">
                  <c:v>HKR</c:v>
                </c:pt>
                <c:pt idx="31">
                  <c:v>KMH</c:v>
                </c:pt>
                <c:pt idx="32">
                  <c:v>GIH</c:v>
                </c:pt>
              </c:strCache>
            </c:strRef>
          </c:cat>
          <c:val>
            <c:numRef>
              <c:f>'Indirekta 2022 utb'!$B$5:$B$38</c:f>
              <c:numCache>
                <c:formatCode>0.0%</c:formatCode>
                <c:ptCount val="33"/>
                <c:pt idx="0">
                  <c:v>0.23496180230785749</c:v>
                </c:pt>
                <c:pt idx="1">
                  <c:v>0.25266043360683726</c:v>
                </c:pt>
                <c:pt idx="2">
                  <c:v>0.27548692187770657</c:v>
                </c:pt>
                <c:pt idx="3">
                  <c:v>0.28976650986968322</c:v>
                </c:pt>
                <c:pt idx="4">
                  <c:v>0.29410148580487239</c:v>
                </c:pt>
                <c:pt idx="5">
                  <c:v>0.30397513139341109</c:v>
                </c:pt>
                <c:pt idx="6">
                  <c:v>0.30913154811544802</c:v>
                </c:pt>
                <c:pt idx="7">
                  <c:v>0.31119983007572899</c:v>
                </c:pt>
                <c:pt idx="8">
                  <c:v>0.31150635714452035</c:v>
                </c:pt>
                <c:pt idx="9">
                  <c:v>0.31280679336424999</c:v>
                </c:pt>
                <c:pt idx="10">
                  <c:v>0.32080366337748517</c:v>
                </c:pt>
                <c:pt idx="11">
                  <c:v>0.32513738469391912</c:v>
                </c:pt>
                <c:pt idx="12">
                  <c:v>0.32660733788600715</c:v>
                </c:pt>
                <c:pt idx="13">
                  <c:v>0.32667578802111391</c:v>
                </c:pt>
                <c:pt idx="14">
                  <c:v>0.32833579697558513</c:v>
                </c:pt>
                <c:pt idx="15">
                  <c:v>0.33350389934795049</c:v>
                </c:pt>
                <c:pt idx="16">
                  <c:v>0.33893841018926463</c:v>
                </c:pt>
                <c:pt idx="17">
                  <c:v>0.34112033642309075</c:v>
                </c:pt>
                <c:pt idx="18">
                  <c:v>0.34396557916090431</c:v>
                </c:pt>
                <c:pt idx="19">
                  <c:v>0.3535059972170686</c:v>
                </c:pt>
                <c:pt idx="20">
                  <c:v>0.35706461681120627</c:v>
                </c:pt>
                <c:pt idx="21">
                  <c:v>0.35875031384756395</c:v>
                </c:pt>
                <c:pt idx="22">
                  <c:v>0.36143523238731279</c:v>
                </c:pt>
                <c:pt idx="23">
                  <c:v>0.36148739586152562</c:v>
                </c:pt>
                <c:pt idx="24">
                  <c:v>0.36571232436945761</c:v>
                </c:pt>
                <c:pt idx="25">
                  <c:v>0.36610497848953238</c:v>
                </c:pt>
                <c:pt idx="26">
                  <c:v>0.36860237126788487</c:v>
                </c:pt>
                <c:pt idx="27">
                  <c:v>0.37165411234955664</c:v>
                </c:pt>
                <c:pt idx="28">
                  <c:v>0.37580067849656373</c:v>
                </c:pt>
                <c:pt idx="29">
                  <c:v>0.37622194109590473</c:v>
                </c:pt>
                <c:pt idx="30">
                  <c:v>0.37632984856861385</c:v>
                </c:pt>
                <c:pt idx="31">
                  <c:v>0.39202793665825481</c:v>
                </c:pt>
                <c:pt idx="32">
                  <c:v>0.4046934437678118</c:v>
                </c:pt>
              </c:numCache>
            </c:numRef>
          </c:val>
          <c:extLst>
            <c:ext xmlns:c16="http://schemas.microsoft.com/office/drawing/2014/chart" uri="{C3380CC4-5D6E-409C-BE32-E72D297353CC}">
              <c16:uniqueId val="{00000000-0501-4160-919F-3CE7E811E75C}"/>
            </c:ext>
          </c:extLst>
        </c:ser>
        <c:dLbls>
          <c:showLegendKey val="0"/>
          <c:showVal val="0"/>
          <c:showCatName val="0"/>
          <c:showSerName val="0"/>
          <c:showPercent val="0"/>
          <c:showBubbleSize val="0"/>
        </c:dLbls>
        <c:gapWidth val="219"/>
        <c:overlap val="-27"/>
        <c:axId val="728032040"/>
        <c:axId val="472170872"/>
      </c:barChart>
      <c:catAx>
        <c:axId val="728032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72170872"/>
        <c:crosses val="autoZero"/>
        <c:auto val="1"/>
        <c:lblAlgn val="ctr"/>
        <c:lblOffset val="100"/>
        <c:noMultiLvlLbl val="0"/>
      </c:catAx>
      <c:valAx>
        <c:axId val="472170872"/>
        <c:scaling>
          <c:orientation val="minMax"/>
          <c:max val="0.5"/>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28032040"/>
        <c:crosses val="autoZero"/>
        <c:crossBetween val="between"/>
        <c:majorUnit val="5.000000000000001E-2"/>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'Indirekta punkter2022 utb'!$C$45</c:f>
              <c:strCache>
                <c:ptCount val="1"/>
                <c:pt idx="0">
                  <c:v>Summa av Andel indirekta kostnader</c:v>
                </c:pt>
              </c:strCache>
            </c:strRef>
          </c:tx>
          <c:spPr>
            <a:ln w="28575" cap="rnd">
              <a:noFill/>
              <a:round/>
            </a:ln>
            <a:effectLst/>
          </c:spPr>
          <c:marker>
            <c:symbol val="circle"/>
            <c:size val="5"/>
            <c:spPr>
              <a:solidFill>
                <a:schemeClr val="accent1"/>
              </a:solidFill>
              <a:ln w="9525">
                <a:solidFill>
                  <a:schemeClr val="accent1"/>
                </a:solidFill>
              </a:ln>
              <a:effectLst/>
            </c:spPr>
          </c:marker>
          <c:xVal>
            <c:numRef>
              <c:f>'Indirekta punkter2022 utb'!$B$46:$B$78</c:f>
              <c:numCache>
                <c:formatCode>#,##0</c:formatCode>
                <c:ptCount val="33"/>
                <c:pt idx="0">
                  <c:v>1214.117</c:v>
                </c:pt>
                <c:pt idx="1">
                  <c:v>216.69399999999999</c:v>
                </c:pt>
                <c:pt idx="2">
                  <c:v>86.594999999999999</c:v>
                </c:pt>
                <c:pt idx="3">
                  <c:v>492.56900000000002</c:v>
                </c:pt>
                <c:pt idx="4">
                  <c:v>1044.6189999999999</c:v>
                </c:pt>
                <c:pt idx="5">
                  <c:v>780.1</c:v>
                </c:pt>
                <c:pt idx="6">
                  <c:v>2868.268</c:v>
                </c:pt>
                <c:pt idx="7">
                  <c:v>692.07299999999998</c:v>
                </c:pt>
                <c:pt idx="8">
                  <c:v>1673.3889999999999</c:v>
                </c:pt>
                <c:pt idx="9">
                  <c:v>626.84699999999998</c:v>
                </c:pt>
                <c:pt idx="10">
                  <c:v>2075.299</c:v>
                </c:pt>
                <c:pt idx="11">
                  <c:v>834.51800000000003</c:v>
                </c:pt>
                <c:pt idx="12">
                  <c:v>666.56799999999998</c:v>
                </c:pt>
                <c:pt idx="13">
                  <c:v>766.69899999999996</c:v>
                </c:pt>
                <c:pt idx="14">
                  <c:v>2315.91</c:v>
                </c:pt>
                <c:pt idx="15">
                  <c:v>478.798</c:v>
                </c:pt>
                <c:pt idx="16">
                  <c:v>1068.547</c:v>
                </c:pt>
                <c:pt idx="17">
                  <c:v>1411.6332116000001</c:v>
                </c:pt>
                <c:pt idx="18">
                  <c:v>2780.2550000000001</c:v>
                </c:pt>
                <c:pt idx="19">
                  <c:v>1509.2</c:v>
                </c:pt>
                <c:pt idx="20">
                  <c:v>2388.1570000000002</c:v>
                </c:pt>
                <c:pt idx="21">
                  <c:v>820.46199999999999</c:v>
                </c:pt>
                <c:pt idx="22">
                  <c:v>556.11900000000003</c:v>
                </c:pt>
                <c:pt idx="23">
                  <c:v>1887.0129999999999</c:v>
                </c:pt>
                <c:pt idx="24">
                  <c:v>694.64</c:v>
                </c:pt>
                <c:pt idx="25">
                  <c:v>655.40099999999995</c:v>
                </c:pt>
                <c:pt idx="26">
                  <c:v>488.262</c:v>
                </c:pt>
                <c:pt idx="27">
                  <c:v>395.74700000000001</c:v>
                </c:pt>
                <c:pt idx="28">
                  <c:v>342.52199999999999</c:v>
                </c:pt>
                <c:pt idx="29">
                  <c:v>191.29400000000001</c:v>
                </c:pt>
                <c:pt idx="30">
                  <c:v>481.142</c:v>
                </c:pt>
                <c:pt idx="31">
                  <c:v>185.84899999999999</c:v>
                </c:pt>
                <c:pt idx="32">
                  <c:v>131.24600000000001</c:v>
                </c:pt>
              </c:numCache>
            </c:numRef>
          </c:xVal>
          <c:yVal>
            <c:numRef>
              <c:f>'Indirekta punkter2022 utb'!$C$46:$C$78</c:f>
              <c:numCache>
                <c:formatCode>0.0%</c:formatCode>
                <c:ptCount val="33"/>
                <c:pt idx="0">
                  <c:v>0.23496180230785749</c:v>
                </c:pt>
                <c:pt idx="1">
                  <c:v>0.25266043360683726</c:v>
                </c:pt>
                <c:pt idx="2">
                  <c:v>0.27548692187770657</c:v>
                </c:pt>
                <c:pt idx="3">
                  <c:v>0.28976650986968322</c:v>
                </c:pt>
                <c:pt idx="4">
                  <c:v>0.29410148580487239</c:v>
                </c:pt>
                <c:pt idx="5">
                  <c:v>0.30397513139341109</c:v>
                </c:pt>
                <c:pt idx="6">
                  <c:v>0.30913154811544802</c:v>
                </c:pt>
                <c:pt idx="7">
                  <c:v>0.31119983007572899</c:v>
                </c:pt>
                <c:pt idx="8">
                  <c:v>0.31150635714452035</c:v>
                </c:pt>
                <c:pt idx="9">
                  <c:v>0.31280679336424999</c:v>
                </c:pt>
                <c:pt idx="10">
                  <c:v>0.32080366337748517</c:v>
                </c:pt>
                <c:pt idx="11">
                  <c:v>0.32513738469391912</c:v>
                </c:pt>
                <c:pt idx="12">
                  <c:v>0.32660733788600715</c:v>
                </c:pt>
                <c:pt idx="13">
                  <c:v>0.32667578802111391</c:v>
                </c:pt>
                <c:pt idx="14">
                  <c:v>0.32833579697558513</c:v>
                </c:pt>
                <c:pt idx="15">
                  <c:v>0.33350389934795049</c:v>
                </c:pt>
                <c:pt idx="16">
                  <c:v>0.33893841018926463</c:v>
                </c:pt>
                <c:pt idx="17">
                  <c:v>0.34112033642309075</c:v>
                </c:pt>
                <c:pt idx="18">
                  <c:v>0.34396557916090431</c:v>
                </c:pt>
                <c:pt idx="19">
                  <c:v>0.3535059972170686</c:v>
                </c:pt>
                <c:pt idx="20">
                  <c:v>0.35706461681120627</c:v>
                </c:pt>
                <c:pt idx="21">
                  <c:v>0.35875031384756395</c:v>
                </c:pt>
                <c:pt idx="22">
                  <c:v>0.36143523238731279</c:v>
                </c:pt>
                <c:pt idx="23">
                  <c:v>0.36148739586152562</c:v>
                </c:pt>
                <c:pt idx="24">
                  <c:v>0.36571232436945761</c:v>
                </c:pt>
                <c:pt idx="25">
                  <c:v>0.36610497848953238</c:v>
                </c:pt>
                <c:pt idx="26">
                  <c:v>0.36860237126788487</c:v>
                </c:pt>
                <c:pt idx="27">
                  <c:v>0.37165411234955664</c:v>
                </c:pt>
                <c:pt idx="28">
                  <c:v>0.37580067849656373</c:v>
                </c:pt>
                <c:pt idx="29">
                  <c:v>0.37622194109590473</c:v>
                </c:pt>
                <c:pt idx="30">
                  <c:v>0.37632984856861385</c:v>
                </c:pt>
                <c:pt idx="31">
                  <c:v>0.39202793665825481</c:v>
                </c:pt>
                <c:pt idx="32">
                  <c:v>0.4046934437678118</c:v>
                </c:pt>
              </c:numCache>
            </c:numRef>
          </c:yVal>
          <c:smooth val="0"/>
          <c:extLst>
            <c:ext xmlns:c16="http://schemas.microsoft.com/office/drawing/2014/chart" uri="{C3380CC4-5D6E-409C-BE32-E72D297353CC}">
              <c16:uniqueId val="{00000000-4A3A-4449-AE17-936668F45381}"/>
            </c:ext>
          </c:extLst>
        </c:ser>
        <c:dLbls>
          <c:showLegendKey val="0"/>
          <c:showVal val="0"/>
          <c:showCatName val="0"/>
          <c:showSerName val="0"/>
          <c:showPercent val="0"/>
          <c:showBubbleSize val="0"/>
        </c:dLbls>
        <c:axId val="505608592"/>
        <c:axId val="505606624"/>
      </c:scatterChart>
      <c:valAx>
        <c:axId val="505608592"/>
        <c:scaling>
          <c:orientation val="minMax"/>
          <c:max val="300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05606624"/>
        <c:crosses val="autoZero"/>
        <c:crossBetween val="midCat"/>
        <c:majorUnit val="250"/>
      </c:valAx>
      <c:valAx>
        <c:axId val="50560662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05608592"/>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[SUHF_Sammanställning_2022_Hanna Daniel Per 221115.xlsm]Andel indirekta kostnader UTB!Pivottabell2</c:name>
    <c:fmtId val="10"/>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pivotFmt>
      <c:pivotFmt>
        <c:idx val="18"/>
        <c:spPr>
          <a:solidFill>
            <a:schemeClr val="accent1"/>
          </a:solidFill>
          <a:ln>
            <a:noFill/>
          </a:ln>
          <a:effectLst/>
        </c:spPr>
        <c:marker>
          <c:symbol val="none"/>
        </c:marker>
      </c:pivotFmt>
      <c:pivotFmt>
        <c:idx val="19"/>
        <c:spPr>
          <a:solidFill>
            <a:schemeClr val="accent1"/>
          </a:solidFill>
          <a:ln>
            <a:noFill/>
          </a:ln>
          <a:effectLst/>
        </c:spPr>
        <c:marker>
          <c:symbol val="none"/>
        </c:marker>
      </c:pivotFmt>
      <c:pivotFmt>
        <c:idx val="20"/>
        <c:spPr>
          <a:solidFill>
            <a:schemeClr val="accent1"/>
          </a:solidFill>
          <a:ln>
            <a:noFill/>
          </a:ln>
          <a:effectLst/>
        </c:spPr>
        <c:marker>
          <c:symbol val="none"/>
        </c:marker>
      </c:pivotFmt>
      <c:pivotFmt>
        <c:idx val="21"/>
        <c:spPr>
          <a:solidFill>
            <a:schemeClr val="accent1"/>
          </a:solidFill>
          <a:ln>
            <a:noFill/>
          </a:ln>
          <a:effectLst/>
        </c:spPr>
        <c:marker>
          <c:symbol val="none"/>
        </c:marker>
      </c:pivotFmt>
      <c:pivotFmt>
        <c:idx val="22"/>
        <c:spPr>
          <a:solidFill>
            <a:schemeClr val="accent1"/>
          </a:solidFill>
          <a:ln>
            <a:noFill/>
          </a:ln>
          <a:effectLst/>
        </c:spPr>
        <c:marker>
          <c:symbol val="none"/>
        </c:marker>
      </c:pivotFmt>
      <c:pivotFmt>
        <c:idx val="23"/>
        <c:spPr>
          <a:solidFill>
            <a:schemeClr val="accent1"/>
          </a:solidFill>
          <a:ln>
            <a:noFill/>
          </a:ln>
          <a:effectLst/>
        </c:spPr>
        <c:marker>
          <c:symbol val="none"/>
        </c:marker>
      </c:pivotFmt>
      <c:pivotFmt>
        <c:idx val="24"/>
        <c:spPr>
          <a:solidFill>
            <a:schemeClr val="accent1"/>
          </a:solidFill>
          <a:ln>
            <a:noFill/>
          </a:ln>
          <a:effectLst/>
        </c:spPr>
        <c:marker>
          <c:symbol val="none"/>
        </c:marker>
      </c:pivotFmt>
      <c:pivotFmt>
        <c:idx val="25"/>
        <c:spPr>
          <a:solidFill>
            <a:schemeClr val="accent1"/>
          </a:solidFill>
          <a:ln>
            <a:noFill/>
          </a:ln>
          <a:effectLst/>
        </c:spPr>
        <c:marker>
          <c:symbol val="none"/>
        </c:marker>
      </c:pivotFmt>
      <c:pivotFmt>
        <c:idx val="26"/>
        <c:spPr>
          <a:solidFill>
            <a:schemeClr val="accent1"/>
          </a:solidFill>
          <a:ln>
            <a:noFill/>
          </a:ln>
          <a:effectLst/>
        </c:spPr>
        <c:marker>
          <c:symbol val="none"/>
        </c:marker>
      </c:pivotFmt>
      <c:pivotFmt>
        <c:idx val="27"/>
        <c:spPr>
          <a:solidFill>
            <a:schemeClr val="accent1"/>
          </a:solidFill>
          <a:ln>
            <a:noFill/>
          </a:ln>
          <a:effectLst/>
        </c:spPr>
        <c:marker>
          <c:symbol val="none"/>
        </c:marker>
      </c:pivotFmt>
      <c:pivotFmt>
        <c:idx val="28"/>
        <c:spPr>
          <a:solidFill>
            <a:schemeClr val="accent1"/>
          </a:solidFill>
          <a:ln>
            <a:noFill/>
          </a:ln>
          <a:effectLst/>
        </c:spPr>
        <c:marker>
          <c:symbol val="none"/>
        </c:marker>
      </c:pivotFmt>
      <c:pivotFmt>
        <c:idx val="29"/>
        <c:spPr>
          <a:solidFill>
            <a:schemeClr val="accent1"/>
          </a:solidFill>
          <a:ln>
            <a:noFill/>
          </a:ln>
          <a:effectLst/>
        </c:spPr>
        <c:marker>
          <c:symbol val="none"/>
        </c:marker>
      </c:pivotFmt>
      <c:pivotFmt>
        <c:idx val="30"/>
        <c:spPr>
          <a:solidFill>
            <a:schemeClr val="accent1"/>
          </a:solidFill>
          <a:ln>
            <a:noFill/>
          </a:ln>
          <a:effectLst/>
        </c:spPr>
        <c:marker>
          <c:symbol val="none"/>
        </c:marker>
      </c:pivotFmt>
    </c:pivotFmts>
    <c:plotArea>
      <c:layout/>
      <c:barChart>
        <c:barDir val="col"/>
        <c:grouping val="clustered"/>
        <c:varyColors val="0"/>
        <c:ser>
          <c:idx val="0"/>
          <c:order val="0"/>
          <c:tx>
            <c:strRef>
              <c:f>'Andel indirekta kostnader UTB'!$B$19:$B$20</c:f>
              <c:strCache>
                <c:ptCount val="1"/>
                <c:pt idx="0">
                  <c:v>2018</c:v>
                </c:pt>
              </c:strCache>
            </c:strRef>
          </c:tx>
          <c:spPr>
            <a:solidFill>
              <a:schemeClr val="accent1"/>
            </a:solidFill>
            <a:ln>
              <a:noFill/>
            </a:ln>
            <a:effectLst/>
          </c:spPr>
          <c:invertIfNegative val="0"/>
          <c:cat>
            <c:strRef>
              <c:f>'Andel indirekta kostnader UTB'!$A$21:$A$31</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UTB'!$B$21:$B$31</c:f>
              <c:numCache>
                <c:formatCode>0.0%</c:formatCode>
                <c:ptCount val="10"/>
                <c:pt idx="0">
                  <c:v>0.31397236295216724</c:v>
                </c:pt>
                <c:pt idx="1">
                  <c:v>0.31974978833865814</c:v>
                </c:pt>
                <c:pt idx="2">
                  <c:v>0.25039356305754767</c:v>
                </c:pt>
                <c:pt idx="3">
                  <c:v>0.32212325288550703</c:v>
                </c:pt>
                <c:pt idx="4">
                  <c:v>0.39738112960802602</c:v>
                </c:pt>
                <c:pt idx="5">
                  <c:v>0.31683566460445167</c:v>
                </c:pt>
                <c:pt idx="6">
                  <c:v>0.2671800258675554</c:v>
                </c:pt>
                <c:pt idx="7">
                  <c:v>0.31126063321674824</c:v>
                </c:pt>
                <c:pt idx="8">
                  <c:v>0.31370090166030251</c:v>
                </c:pt>
                <c:pt idx="9">
                  <c:v>0.33147780149891953</c:v>
                </c:pt>
              </c:numCache>
            </c:numRef>
          </c:val>
          <c:extLst>
            <c:ext xmlns:c16="http://schemas.microsoft.com/office/drawing/2014/chart" uri="{C3380CC4-5D6E-409C-BE32-E72D297353CC}">
              <c16:uniqueId val="{00000000-D66D-4476-97F0-329E624510E0}"/>
            </c:ext>
          </c:extLst>
        </c:ser>
        <c:ser>
          <c:idx val="1"/>
          <c:order val="1"/>
          <c:tx>
            <c:strRef>
              <c:f>'Andel indirekta kostnader UTB'!$C$19:$C$20</c:f>
              <c:strCache>
                <c:ptCount val="1"/>
                <c:pt idx="0">
                  <c:v>2019</c:v>
                </c:pt>
              </c:strCache>
            </c:strRef>
          </c:tx>
          <c:spPr>
            <a:solidFill>
              <a:schemeClr val="accent2"/>
            </a:solidFill>
            <a:ln>
              <a:noFill/>
            </a:ln>
            <a:effectLst/>
          </c:spPr>
          <c:invertIfNegative val="0"/>
          <c:cat>
            <c:strRef>
              <c:f>'Andel indirekta kostnader UTB'!$A$21:$A$31</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UTB'!$C$21:$C$31</c:f>
              <c:numCache>
                <c:formatCode>0.0%</c:formatCode>
                <c:ptCount val="10"/>
                <c:pt idx="0">
                  <c:v>0.32560096264199062</c:v>
                </c:pt>
                <c:pt idx="1">
                  <c:v>0.33760613977666537</c:v>
                </c:pt>
                <c:pt idx="2">
                  <c:v>0.24124208482041215</c:v>
                </c:pt>
                <c:pt idx="3">
                  <c:v>0.32971434637957941</c:v>
                </c:pt>
                <c:pt idx="4">
                  <c:v>0.39913647715255035</c:v>
                </c:pt>
                <c:pt idx="5">
                  <c:v>0.30448879943017676</c:v>
                </c:pt>
                <c:pt idx="6">
                  <c:v>0.26263761505521011</c:v>
                </c:pt>
                <c:pt idx="7">
                  <c:v>0.32618599933632081</c:v>
                </c:pt>
                <c:pt idx="8">
                  <c:v>0.30857528438363135</c:v>
                </c:pt>
                <c:pt idx="9">
                  <c:v>0.33752839921989308</c:v>
                </c:pt>
              </c:numCache>
            </c:numRef>
          </c:val>
          <c:extLst>
            <c:ext xmlns:c16="http://schemas.microsoft.com/office/drawing/2014/chart" uri="{C3380CC4-5D6E-409C-BE32-E72D297353CC}">
              <c16:uniqueId val="{00000001-D66D-4476-97F0-329E624510E0}"/>
            </c:ext>
          </c:extLst>
        </c:ser>
        <c:ser>
          <c:idx val="2"/>
          <c:order val="2"/>
          <c:tx>
            <c:strRef>
              <c:f>'Andel indirekta kostnader UTB'!$D$19:$D$20</c:f>
              <c:strCache>
                <c:ptCount val="1"/>
                <c:pt idx="0">
                  <c:v>2020</c:v>
                </c:pt>
              </c:strCache>
            </c:strRef>
          </c:tx>
          <c:spPr>
            <a:solidFill>
              <a:schemeClr val="accent3"/>
            </a:solidFill>
            <a:ln>
              <a:noFill/>
            </a:ln>
            <a:effectLst/>
          </c:spPr>
          <c:invertIfNegative val="0"/>
          <c:cat>
            <c:strRef>
              <c:f>'Andel indirekta kostnader UTB'!$A$21:$A$31</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UTB'!$D$21:$D$31</c:f>
              <c:numCache>
                <c:formatCode>0.0%</c:formatCode>
                <c:ptCount val="10"/>
                <c:pt idx="0">
                  <c:v>0.33380775020041192</c:v>
                </c:pt>
                <c:pt idx="1">
                  <c:v>0.3351321467960357</c:v>
                </c:pt>
                <c:pt idx="2">
                  <c:v>0.24330362804512731</c:v>
                </c:pt>
                <c:pt idx="3">
                  <c:v>0.31203084829691174</c:v>
                </c:pt>
                <c:pt idx="4">
                  <c:v>0.38723094990239992</c:v>
                </c:pt>
                <c:pt idx="5">
                  <c:v>0.31283232963023622</c:v>
                </c:pt>
                <c:pt idx="6">
                  <c:v>0.26881594000254228</c:v>
                </c:pt>
                <c:pt idx="7">
                  <c:v>0.34224942475839853</c:v>
                </c:pt>
                <c:pt idx="8">
                  <c:v>0.31580150958285041</c:v>
                </c:pt>
                <c:pt idx="9">
                  <c:v>0.34065481509149809</c:v>
                </c:pt>
              </c:numCache>
            </c:numRef>
          </c:val>
          <c:extLst>
            <c:ext xmlns:c16="http://schemas.microsoft.com/office/drawing/2014/chart" uri="{C3380CC4-5D6E-409C-BE32-E72D297353CC}">
              <c16:uniqueId val="{00000002-D66D-4476-97F0-329E624510E0}"/>
            </c:ext>
          </c:extLst>
        </c:ser>
        <c:ser>
          <c:idx val="3"/>
          <c:order val="3"/>
          <c:tx>
            <c:strRef>
              <c:f>'Andel indirekta kostnader UTB'!$E$19:$E$20</c:f>
              <c:strCache>
                <c:ptCount val="1"/>
                <c:pt idx="0">
                  <c:v>2021</c:v>
                </c:pt>
              </c:strCache>
            </c:strRef>
          </c:tx>
          <c:spPr>
            <a:solidFill>
              <a:schemeClr val="accent4"/>
            </a:solidFill>
            <a:ln>
              <a:noFill/>
            </a:ln>
            <a:effectLst/>
          </c:spPr>
          <c:invertIfNegative val="0"/>
          <c:cat>
            <c:strRef>
              <c:f>'Andel indirekta kostnader UTB'!$A$21:$A$31</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UTB'!$E$21:$E$31</c:f>
              <c:numCache>
                <c:formatCode>0.0%</c:formatCode>
                <c:ptCount val="10"/>
                <c:pt idx="0">
                  <c:v>0.32010150302873414</c:v>
                </c:pt>
                <c:pt idx="1">
                  <c:v>0.33303239300563819</c:v>
                </c:pt>
                <c:pt idx="2">
                  <c:v>0.24023531384003033</c:v>
                </c:pt>
                <c:pt idx="3">
                  <c:v>0.31660477701580136</c:v>
                </c:pt>
                <c:pt idx="4">
                  <c:v>0.4032871603131491</c:v>
                </c:pt>
                <c:pt idx="5">
                  <c:v>0.30768639384170493</c:v>
                </c:pt>
                <c:pt idx="6">
                  <c:v>0.26683037164559426</c:v>
                </c:pt>
                <c:pt idx="7">
                  <c:v>0.34859089359135192</c:v>
                </c:pt>
                <c:pt idx="8">
                  <c:v>0.31817255575068343</c:v>
                </c:pt>
                <c:pt idx="9">
                  <c:v>0.33529097841759403</c:v>
                </c:pt>
              </c:numCache>
            </c:numRef>
          </c:val>
          <c:extLst>
            <c:ext xmlns:c16="http://schemas.microsoft.com/office/drawing/2014/chart" uri="{C3380CC4-5D6E-409C-BE32-E72D297353CC}">
              <c16:uniqueId val="{00000003-D66D-4476-97F0-329E624510E0}"/>
            </c:ext>
          </c:extLst>
        </c:ser>
        <c:ser>
          <c:idx val="4"/>
          <c:order val="4"/>
          <c:tx>
            <c:strRef>
              <c:f>'Andel indirekta kostnader UTB'!$F$19:$F$20</c:f>
              <c:strCache>
                <c:ptCount val="1"/>
                <c:pt idx="0">
                  <c:v>2022</c:v>
                </c:pt>
              </c:strCache>
            </c:strRef>
          </c:tx>
          <c:spPr>
            <a:solidFill>
              <a:schemeClr val="accent5"/>
            </a:solidFill>
            <a:ln>
              <a:noFill/>
            </a:ln>
            <a:effectLst/>
          </c:spPr>
          <c:invertIfNegative val="0"/>
          <c:cat>
            <c:strRef>
              <c:f>'Andel indirekta kostnader UTB'!$A$21:$A$31</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UTB'!$F$21:$F$31</c:f>
              <c:numCache>
                <c:formatCode>0.0%</c:formatCode>
                <c:ptCount val="10"/>
                <c:pt idx="0">
                  <c:v>0.33893841018926463</c:v>
                </c:pt>
                <c:pt idx="1">
                  <c:v>0.34396557916090431</c:v>
                </c:pt>
                <c:pt idx="2">
                  <c:v>0.23496180230785749</c:v>
                </c:pt>
                <c:pt idx="3">
                  <c:v>0.31150635714452035</c:v>
                </c:pt>
                <c:pt idx="4">
                  <c:v>0.36148739586152562</c:v>
                </c:pt>
                <c:pt idx="5">
                  <c:v>0.30913154811544802</c:v>
                </c:pt>
                <c:pt idx="6">
                  <c:v>0.36571232436945761</c:v>
                </c:pt>
                <c:pt idx="7">
                  <c:v>0.32833579697558513</c:v>
                </c:pt>
                <c:pt idx="8">
                  <c:v>0.32080366337748517</c:v>
                </c:pt>
                <c:pt idx="9">
                  <c:v>0.35706461681120627</c:v>
                </c:pt>
              </c:numCache>
            </c:numRef>
          </c:val>
          <c:extLst>
            <c:ext xmlns:c16="http://schemas.microsoft.com/office/drawing/2014/chart" uri="{C3380CC4-5D6E-409C-BE32-E72D297353CC}">
              <c16:uniqueId val="{00000004-D66D-4476-97F0-329E624510E0}"/>
            </c:ext>
          </c:extLst>
        </c:ser>
        <c:dLbls>
          <c:showLegendKey val="0"/>
          <c:showVal val="0"/>
          <c:showCatName val="0"/>
          <c:showSerName val="0"/>
          <c:showPercent val="0"/>
          <c:showBubbleSize val="0"/>
        </c:dLbls>
        <c:gapWidth val="219"/>
        <c:overlap val="-27"/>
        <c:axId val="715636000"/>
        <c:axId val="715636656"/>
      </c:barChart>
      <c:catAx>
        <c:axId val="715636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crossAx val="715636656"/>
        <c:crosses val="autoZero"/>
        <c:auto val="1"/>
        <c:lblAlgn val="ctr"/>
        <c:lblOffset val="100"/>
        <c:noMultiLvlLbl val="0"/>
      </c:catAx>
      <c:valAx>
        <c:axId val="715636656"/>
        <c:scaling>
          <c:orientation val="minMax"/>
          <c:max val="0.5"/>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15636000"/>
        <c:crosses val="autoZero"/>
        <c:crossBetween val="between"/>
        <c:majorUnit val="5.000000000000001E-2"/>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[SUHF_Sammanställning_2022_HMPS 221203.xlsm]Andel indirekta kostnader UTB!Pivottabell3</c:name>
    <c:fmtId val="13"/>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pivotFmt>
      <c:pivotFmt>
        <c:idx val="18"/>
        <c:spPr>
          <a:solidFill>
            <a:schemeClr val="accent1"/>
          </a:solidFill>
          <a:ln>
            <a:noFill/>
          </a:ln>
          <a:effectLst/>
        </c:spPr>
        <c:marker>
          <c:symbol val="none"/>
        </c:marker>
      </c:pivotFmt>
      <c:pivotFmt>
        <c:idx val="19"/>
        <c:spPr>
          <a:solidFill>
            <a:schemeClr val="accent1"/>
          </a:solidFill>
          <a:ln>
            <a:noFill/>
          </a:ln>
          <a:effectLst/>
        </c:spPr>
        <c:marker>
          <c:symbol val="none"/>
        </c:marker>
      </c:pivotFmt>
      <c:pivotFmt>
        <c:idx val="20"/>
        <c:spPr>
          <a:solidFill>
            <a:schemeClr val="accent1"/>
          </a:solidFill>
          <a:ln>
            <a:noFill/>
          </a:ln>
          <a:effectLst/>
        </c:spPr>
        <c:marker>
          <c:symbol val="none"/>
        </c:marker>
      </c:pivotFmt>
      <c:pivotFmt>
        <c:idx val="21"/>
        <c:spPr>
          <a:solidFill>
            <a:schemeClr val="accent1"/>
          </a:solidFill>
          <a:ln>
            <a:noFill/>
          </a:ln>
          <a:effectLst/>
        </c:spPr>
        <c:marker>
          <c:symbol val="none"/>
        </c:marker>
      </c:pivotFmt>
      <c:pivotFmt>
        <c:idx val="22"/>
        <c:spPr>
          <a:solidFill>
            <a:schemeClr val="accent1"/>
          </a:solidFill>
          <a:ln>
            <a:noFill/>
          </a:ln>
          <a:effectLst/>
        </c:spPr>
        <c:marker>
          <c:symbol val="none"/>
        </c:marker>
      </c:pivotFmt>
      <c:pivotFmt>
        <c:idx val="23"/>
        <c:spPr>
          <a:solidFill>
            <a:schemeClr val="accent1"/>
          </a:solidFill>
          <a:ln>
            <a:noFill/>
          </a:ln>
          <a:effectLst/>
        </c:spPr>
        <c:marker>
          <c:symbol val="none"/>
        </c:marker>
      </c:pivotFmt>
      <c:pivotFmt>
        <c:idx val="24"/>
        <c:spPr>
          <a:solidFill>
            <a:schemeClr val="accent1"/>
          </a:solidFill>
          <a:ln>
            <a:noFill/>
          </a:ln>
          <a:effectLst/>
        </c:spPr>
        <c:marker>
          <c:symbol val="none"/>
        </c:marker>
      </c:pivotFmt>
      <c:pivotFmt>
        <c:idx val="25"/>
        <c:spPr>
          <a:solidFill>
            <a:schemeClr val="accent1"/>
          </a:solidFill>
          <a:ln>
            <a:noFill/>
          </a:ln>
          <a:effectLst/>
        </c:spPr>
        <c:marker>
          <c:symbol val="none"/>
        </c:marker>
      </c:pivotFmt>
      <c:pivotFmt>
        <c:idx val="26"/>
        <c:spPr>
          <a:solidFill>
            <a:schemeClr val="accent1"/>
          </a:solidFill>
          <a:ln>
            <a:noFill/>
          </a:ln>
          <a:effectLst/>
        </c:spPr>
        <c:marker>
          <c:symbol val="none"/>
        </c:marker>
      </c:pivotFmt>
      <c:pivotFmt>
        <c:idx val="27"/>
        <c:spPr>
          <a:solidFill>
            <a:schemeClr val="accent1"/>
          </a:solidFill>
          <a:ln>
            <a:noFill/>
          </a:ln>
          <a:effectLst/>
        </c:spPr>
        <c:marker>
          <c:symbol val="none"/>
        </c:marker>
      </c:pivotFmt>
      <c:pivotFmt>
        <c:idx val="28"/>
        <c:spPr>
          <a:solidFill>
            <a:schemeClr val="accent1"/>
          </a:solidFill>
          <a:ln>
            <a:noFill/>
          </a:ln>
          <a:effectLst/>
        </c:spPr>
        <c:marker>
          <c:symbol val="none"/>
        </c:marker>
      </c:pivotFmt>
      <c:pivotFmt>
        <c:idx val="29"/>
        <c:spPr>
          <a:solidFill>
            <a:schemeClr val="accent1"/>
          </a:solidFill>
          <a:ln>
            <a:noFill/>
          </a:ln>
          <a:effectLst/>
        </c:spPr>
        <c:marker>
          <c:symbol val="none"/>
        </c:marker>
      </c:pivotFmt>
      <c:pivotFmt>
        <c:idx val="30"/>
        <c:spPr>
          <a:solidFill>
            <a:schemeClr val="accent1"/>
          </a:solidFill>
          <a:ln>
            <a:noFill/>
          </a:ln>
          <a:effectLst/>
        </c:spPr>
        <c:marker>
          <c:symbol val="none"/>
        </c:marker>
      </c:pivotFmt>
    </c:pivotFmts>
    <c:plotArea>
      <c:layout/>
      <c:barChart>
        <c:barDir val="col"/>
        <c:grouping val="clustered"/>
        <c:varyColors val="0"/>
        <c:ser>
          <c:idx val="0"/>
          <c:order val="0"/>
          <c:tx>
            <c:strRef>
              <c:f>'Andel indirekta kostnader UTB'!$B$36:$B$37</c:f>
              <c:strCache>
                <c:ptCount val="1"/>
                <c:pt idx="0">
                  <c:v>2018</c:v>
                </c:pt>
              </c:strCache>
            </c:strRef>
          </c:tx>
          <c:spPr>
            <a:solidFill>
              <a:schemeClr val="accent1"/>
            </a:solidFill>
            <a:ln>
              <a:noFill/>
            </a:ln>
            <a:effectLst/>
          </c:spPr>
          <c:invertIfNegative val="0"/>
          <c:cat>
            <c:strRef>
              <c:f>'Andel indirekta kostnader UTB'!$A$38:$A$46</c:f>
              <c:strCache>
                <c:ptCount val="8"/>
                <c:pt idx="0">
                  <c:v>HJ</c:v>
                </c:pt>
                <c:pt idx="1">
                  <c:v>KAU</c:v>
                </c:pt>
                <c:pt idx="2">
                  <c:v>LNU</c:v>
                </c:pt>
                <c:pt idx="3">
                  <c:v>LTU</c:v>
                </c:pt>
                <c:pt idx="4">
                  <c:v>MAU</c:v>
                </c:pt>
                <c:pt idx="5">
                  <c:v>MDU</c:v>
                </c:pt>
                <c:pt idx="6">
                  <c:v>MIU</c:v>
                </c:pt>
                <c:pt idx="7">
                  <c:v>ORU</c:v>
                </c:pt>
              </c:strCache>
            </c:strRef>
          </c:cat>
          <c:val>
            <c:numRef>
              <c:f>'Andel indirekta kostnader UTB'!$B$38:$B$46</c:f>
              <c:numCache>
                <c:formatCode>0.0%</c:formatCode>
                <c:ptCount val="8"/>
                <c:pt idx="0">
                  <c:v>0.3862175832440996</c:v>
                </c:pt>
                <c:pt idx="1">
                  <c:v>0.32466262898469028</c:v>
                </c:pt>
                <c:pt idx="2">
                  <c:v>0.35628479795135548</c:v>
                </c:pt>
                <c:pt idx="3">
                  <c:v>0.28844276994141826</c:v>
                </c:pt>
                <c:pt idx="4">
                  <c:v>0.35670679444146453</c:v>
                </c:pt>
                <c:pt idx="5">
                  <c:v>0.33919202094856171</c:v>
                </c:pt>
                <c:pt idx="6">
                  <c:v>0.42755086885461119</c:v>
                </c:pt>
                <c:pt idx="7">
                  <c:v>0.32860645737876892</c:v>
                </c:pt>
              </c:numCache>
            </c:numRef>
          </c:val>
          <c:extLst>
            <c:ext xmlns:c16="http://schemas.microsoft.com/office/drawing/2014/chart" uri="{C3380CC4-5D6E-409C-BE32-E72D297353CC}">
              <c16:uniqueId val="{00000000-9191-4343-98FC-8E21A25641AB}"/>
            </c:ext>
          </c:extLst>
        </c:ser>
        <c:ser>
          <c:idx val="1"/>
          <c:order val="1"/>
          <c:tx>
            <c:strRef>
              <c:f>'Andel indirekta kostnader UTB'!$C$36:$C$37</c:f>
              <c:strCache>
                <c:ptCount val="1"/>
                <c:pt idx="0">
                  <c:v>2019</c:v>
                </c:pt>
              </c:strCache>
            </c:strRef>
          </c:tx>
          <c:spPr>
            <a:solidFill>
              <a:schemeClr val="accent2"/>
            </a:solidFill>
            <a:ln>
              <a:noFill/>
            </a:ln>
            <a:effectLst/>
          </c:spPr>
          <c:invertIfNegative val="0"/>
          <c:cat>
            <c:strRef>
              <c:f>'Andel indirekta kostnader UTB'!$A$38:$A$46</c:f>
              <c:strCache>
                <c:ptCount val="8"/>
                <c:pt idx="0">
                  <c:v>HJ</c:v>
                </c:pt>
                <c:pt idx="1">
                  <c:v>KAU</c:v>
                </c:pt>
                <c:pt idx="2">
                  <c:v>LNU</c:v>
                </c:pt>
                <c:pt idx="3">
                  <c:v>LTU</c:v>
                </c:pt>
                <c:pt idx="4">
                  <c:v>MAU</c:v>
                </c:pt>
                <c:pt idx="5">
                  <c:v>MDU</c:v>
                </c:pt>
                <c:pt idx="6">
                  <c:v>MIU</c:v>
                </c:pt>
                <c:pt idx="7">
                  <c:v>ORU</c:v>
                </c:pt>
              </c:strCache>
            </c:strRef>
          </c:cat>
          <c:val>
            <c:numRef>
              <c:f>'Andel indirekta kostnader UTB'!$C$38:$C$46</c:f>
              <c:numCache>
                <c:formatCode>0.0%</c:formatCode>
                <c:ptCount val="8"/>
                <c:pt idx="0">
                  <c:v>0.36117099597166274</c:v>
                </c:pt>
                <c:pt idx="1">
                  <c:v>0.32150198583082867</c:v>
                </c:pt>
                <c:pt idx="2">
                  <c:v>0.35108892020472215</c:v>
                </c:pt>
                <c:pt idx="3">
                  <c:v>0.29153152204836413</c:v>
                </c:pt>
                <c:pt idx="4">
                  <c:v>0.34577689690923397</c:v>
                </c:pt>
                <c:pt idx="5">
                  <c:v>0.3254574654467588</c:v>
                </c:pt>
                <c:pt idx="6">
                  <c:v>0.35933816471321378</c:v>
                </c:pt>
                <c:pt idx="7">
                  <c:v>0.32297762275552067</c:v>
                </c:pt>
              </c:numCache>
            </c:numRef>
          </c:val>
          <c:extLst>
            <c:ext xmlns:c16="http://schemas.microsoft.com/office/drawing/2014/chart" uri="{C3380CC4-5D6E-409C-BE32-E72D297353CC}">
              <c16:uniqueId val="{00000001-9191-4343-98FC-8E21A25641AB}"/>
            </c:ext>
          </c:extLst>
        </c:ser>
        <c:ser>
          <c:idx val="2"/>
          <c:order val="2"/>
          <c:tx>
            <c:strRef>
              <c:f>'Andel indirekta kostnader UTB'!$D$36:$D$37</c:f>
              <c:strCache>
                <c:ptCount val="1"/>
                <c:pt idx="0">
                  <c:v>2020</c:v>
                </c:pt>
              </c:strCache>
            </c:strRef>
          </c:tx>
          <c:spPr>
            <a:solidFill>
              <a:schemeClr val="accent3"/>
            </a:solidFill>
            <a:ln>
              <a:noFill/>
            </a:ln>
            <a:effectLst/>
          </c:spPr>
          <c:invertIfNegative val="0"/>
          <c:cat>
            <c:strRef>
              <c:f>'Andel indirekta kostnader UTB'!$A$38:$A$46</c:f>
              <c:strCache>
                <c:ptCount val="8"/>
                <c:pt idx="0">
                  <c:v>HJ</c:v>
                </c:pt>
                <c:pt idx="1">
                  <c:v>KAU</c:v>
                </c:pt>
                <c:pt idx="2">
                  <c:v>LNU</c:v>
                </c:pt>
                <c:pt idx="3">
                  <c:v>LTU</c:v>
                </c:pt>
                <c:pt idx="4">
                  <c:v>MAU</c:v>
                </c:pt>
                <c:pt idx="5">
                  <c:v>MDU</c:v>
                </c:pt>
                <c:pt idx="6">
                  <c:v>MIU</c:v>
                </c:pt>
                <c:pt idx="7">
                  <c:v>ORU</c:v>
                </c:pt>
              </c:strCache>
            </c:strRef>
          </c:cat>
          <c:val>
            <c:numRef>
              <c:f>'Andel indirekta kostnader UTB'!$D$38:$D$46</c:f>
              <c:numCache>
                <c:formatCode>0.0%</c:formatCode>
                <c:ptCount val="8"/>
                <c:pt idx="0">
                  <c:v>0.39738167303295047</c:v>
                </c:pt>
                <c:pt idx="1">
                  <c:v>0.31537905184314952</c:v>
                </c:pt>
                <c:pt idx="2">
                  <c:v>0.33658211714294212</c:v>
                </c:pt>
                <c:pt idx="3">
                  <c:v>0.28313704206241519</c:v>
                </c:pt>
                <c:pt idx="4">
                  <c:v>0.34040894664186294</c:v>
                </c:pt>
                <c:pt idx="5">
                  <c:v>0.33183990958731918</c:v>
                </c:pt>
                <c:pt idx="6">
                  <c:v>0.34796491968041465</c:v>
                </c:pt>
                <c:pt idx="7">
                  <c:v>0.29343974771452314</c:v>
                </c:pt>
              </c:numCache>
            </c:numRef>
          </c:val>
          <c:extLst>
            <c:ext xmlns:c16="http://schemas.microsoft.com/office/drawing/2014/chart" uri="{C3380CC4-5D6E-409C-BE32-E72D297353CC}">
              <c16:uniqueId val="{00000002-9191-4343-98FC-8E21A25641AB}"/>
            </c:ext>
          </c:extLst>
        </c:ser>
        <c:ser>
          <c:idx val="3"/>
          <c:order val="3"/>
          <c:tx>
            <c:strRef>
              <c:f>'Andel indirekta kostnader UTB'!$E$36:$E$37</c:f>
              <c:strCache>
                <c:ptCount val="1"/>
                <c:pt idx="0">
                  <c:v>2021</c:v>
                </c:pt>
              </c:strCache>
            </c:strRef>
          </c:tx>
          <c:spPr>
            <a:solidFill>
              <a:schemeClr val="accent4"/>
            </a:solidFill>
            <a:ln>
              <a:noFill/>
            </a:ln>
            <a:effectLst/>
          </c:spPr>
          <c:invertIfNegative val="0"/>
          <c:cat>
            <c:strRef>
              <c:f>'Andel indirekta kostnader UTB'!$A$38:$A$46</c:f>
              <c:strCache>
                <c:ptCount val="8"/>
                <c:pt idx="0">
                  <c:v>HJ</c:v>
                </c:pt>
                <c:pt idx="1">
                  <c:v>KAU</c:v>
                </c:pt>
                <c:pt idx="2">
                  <c:v>LNU</c:v>
                </c:pt>
                <c:pt idx="3">
                  <c:v>LTU</c:v>
                </c:pt>
                <c:pt idx="4">
                  <c:v>MAU</c:v>
                </c:pt>
                <c:pt idx="5">
                  <c:v>MDU</c:v>
                </c:pt>
                <c:pt idx="6">
                  <c:v>MIU</c:v>
                </c:pt>
                <c:pt idx="7">
                  <c:v>ORU</c:v>
                </c:pt>
              </c:strCache>
            </c:strRef>
          </c:cat>
          <c:val>
            <c:numRef>
              <c:f>'Andel indirekta kostnader UTB'!$E$38:$E$46</c:f>
              <c:numCache>
                <c:formatCode>0.0%</c:formatCode>
                <c:ptCount val="8"/>
                <c:pt idx="0">
                  <c:v>0.3812991805081522</c:v>
                </c:pt>
                <c:pt idx="1">
                  <c:v>0.32803264352955031</c:v>
                </c:pt>
                <c:pt idx="2">
                  <c:v>0.35441618568686667</c:v>
                </c:pt>
                <c:pt idx="3">
                  <c:v>0.31936158940397352</c:v>
                </c:pt>
                <c:pt idx="4">
                  <c:v>0.34907182826549282</c:v>
                </c:pt>
                <c:pt idx="5">
                  <c:v>0.31841963592489092</c:v>
                </c:pt>
                <c:pt idx="6">
                  <c:v>0.35457777021915471</c:v>
                </c:pt>
                <c:pt idx="7">
                  <c:v>0.29369293747092778</c:v>
                </c:pt>
              </c:numCache>
            </c:numRef>
          </c:val>
          <c:extLst>
            <c:ext xmlns:c16="http://schemas.microsoft.com/office/drawing/2014/chart" uri="{C3380CC4-5D6E-409C-BE32-E72D297353CC}">
              <c16:uniqueId val="{00000003-9191-4343-98FC-8E21A25641AB}"/>
            </c:ext>
          </c:extLst>
        </c:ser>
        <c:ser>
          <c:idx val="4"/>
          <c:order val="4"/>
          <c:tx>
            <c:strRef>
              <c:f>'Andel indirekta kostnader UTB'!$F$36:$F$37</c:f>
              <c:strCache>
                <c:ptCount val="1"/>
                <c:pt idx="0">
                  <c:v>2022</c:v>
                </c:pt>
              </c:strCache>
            </c:strRef>
          </c:tx>
          <c:spPr>
            <a:solidFill>
              <a:schemeClr val="accent5"/>
            </a:solidFill>
            <a:ln>
              <a:noFill/>
            </a:ln>
            <a:effectLst/>
          </c:spPr>
          <c:invertIfNegative val="0"/>
          <c:cat>
            <c:strRef>
              <c:f>'Andel indirekta kostnader UTB'!$A$38:$A$46</c:f>
              <c:strCache>
                <c:ptCount val="8"/>
                <c:pt idx="0">
                  <c:v>HJ</c:v>
                </c:pt>
                <c:pt idx="1">
                  <c:v>KAU</c:v>
                </c:pt>
                <c:pt idx="2">
                  <c:v>LNU</c:v>
                </c:pt>
                <c:pt idx="3">
                  <c:v>LTU</c:v>
                </c:pt>
                <c:pt idx="4">
                  <c:v>MAU</c:v>
                </c:pt>
                <c:pt idx="5">
                  <c:v>MDU</c:v>
                </c:pt>
                <c:pt idx="6">
                  <c:v>MIU</c:v>
                </c:pt>
                <c:pt idx="7">
                  <c:v>ORU</c:v>
                </c:pt>
              </c:strCache>
            </c:strRef>
          </c:cat>
          <c:val>
            <c:numRef>
              <c:f>'Andel indirekta kostnader UTB'!$F$38:$F$46</c:f>
              <c:numCache>
                <c:formatCode>0.0%</c:formatCode>
                <c:ptCount val="8"/>
                <c:pt idx="0">
                  <c:v>0.35875031384756395</c:v>
                </c:pt>
                <c:pt idx="1">
                  <c:v>0.32513738469391912</c:v>
                </c:pt>
                <c:pt idx="2">
                  <c:v>0.3535059972170686</c:v>
                </c:pt>
                <c:pt idx="3">
                  <c:v>0.32667578802111391</c:v>
                </c:pt>
                <c:pt idx="4">
                  <c:v>0.34112033642309075</c:v>
                </c:pt>
                <c:pt idx="5">
                  <c:v>0.30397513139341109</c:v>
                </c:pt>
                <c:pt idx="6">
                  <c:v>0.36610497848953238</c:v>
                </c:pt>
                <c:pt idx="7">
                  <c:v>0.29410148580487239</c:v>
                </c:pt>
              </c:numCache>
            </c:numRef>
          </c:val>
          <c:extLst>
            <c:ext xmlns:c16="http://schemas.microsoft.com/office/drawing/2014/chart" uri="{C3380CC4-5D6E-409C-BE32-E72D297353CC}">
              <c16:uniqueId val="{00000004-9191-4343-98FC-8E21A25641AB}"/>
            </c:ext>
          </c:extLst>
        </c:ser>
        <c:dLbls>
          <c:showLegendKey val="0"/>
          <c:showVal val="0"/>
          <c:showCatName val="0"/>
          <c:showSerName val="0"/>
          <c:showPercent val="0"/>
          <c:showBubbleSize val="0"/>
        </c:dLbls>
        <c:gapWidth val="219"/>
        <c:overlap val="-27"/>
        <c:axId val="728058480"/>
        <c:axId val="728059136"/>
      </c:barChart>
      <c:catAx>
        <c:axId val="728058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crossAx val="728059136"/>
        <c:crosses val="autoZero"/>
        <c:auto val="1"/>
        <c:lblAlgn val="ctr"/>
        <c:lblOffset val="100"/>
        <c:noMultiLvlLbl val="0"/>
      </c:catAx>
      <c:valAx>
        <c:axId val="728059136"/>
        <c:scaling>
          <c:orientation val="minMax"/>
          <c:max val="0.5"/>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28058480"/>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[SUHF_Sammanställning_2022_HMPS 221203.xlsm]Andel indirekta kostnader UTB!Pivottabell4</c:name>
    <c:fmtId val="15"/>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pivotFmt>
      <c:pivotFmt>
        <c:idx val="18"/>
        <c:spPr>
          <a:solidFill>
            <a:schemeClr val="accent1"/>
          </a:solidFill>
          <a:ln>
            <a:noFill/>
          </a:ln>
          <a:effectLst/>
        </c:spPr>
        <c:marker>
          <c:symbol val="none"/>
        </c:marker>
      </c:pivotFmt>
      <c:pivotFmt>
        <c:idx val="19"/>
        <c:spPr>
          <a:solidFill>
            <a:schemeClr val="accent1"/>
          </a:solidFill>
          <a:ln>
            <a:noFill/>
          </a:ln>
          <a:effectLst/>
        </c:spPr>
        <c:marker>
          <c:symbol val="none"/>
        </c:marker>
      </c:pivotFmt>
      <c:pivotFmt>
        <c:idx val="20"/>
        <c:spPr>
          <a:solidFill>
            <a:schemeClr val="accent1"/>
          </a:solidFill>
          <a:ln>
            <a:noFill/>
          </a:ln>
          <a:effectLst/>
        </c:spPr>
        <c:marker>
          <c:symbol val="none"/>
        </c:marker>
      </c:pivotFmt>
      <c:pivotFmt>
        <c:idx val="21"/>
        <c:spPr>
          <a:solidFill>
            <a:schemeClr val="accent1"/>
          </a:solidFill>
          <a:ln>
            <a:noFill/>
          </a:ln>
          <a:effectLst/>
        </c:spPr>
        <c:marker>
          <c:symbol val="none"/>
        </c:marker>
      </c:pivotFmt>
      <c:pivotFmt>
        <c:idx val="22"/>
        <c:spPr>
          <a:solidFill>
            <a:schemeClr val="accent1"/>
          </a:solidFill>
          <a:ln>
            <a:noFill/>
          </a:ln>
          <a:effectLst/>
        </c:spPr>
        <c:marker>
          <c:symbol val="none"/>
        </c:marker>
      </c:pivotFmt>
      <c:pivotFmt>
        <c:idx val="23"/>
        <c:spPr>
          <a:solidFill>
            <a:schemeClr val="accent1"/>
          </a:solidFill>
          <a:ln>
            <a:noFill/>
          </a:ln>
          <a:effectLst/>
        </c:spPr>
        <c:marker>
          <c:symbol val="none"/>
        </c:marker>
      </c:pivotFmt>
      <c:pivotFmt>
        <c:idx val="24"/>
        <c:spPr>
          <a:solidFill>
            <a:schemeClr val="accent1"/>
          </a:solidFill>
          <a:ln>
            <a:noFill/>
          </a:ln>
          <a:effectLst/>
        </c:spPr>
        <c:marker>
          <c:symbol val="none"/>
        </c:marker>
      </c:pivotFmt>
      <c:pivotFmt>
        <c:idx val="25"/>
        <c:spPr>
          <a:solidFill>
            <a:schemeClr val="accent1"/>
          </a:solidFill>
          <a:ln>
            <a:noFill/>
          </a:ln>
          <a:effectLst/>
        </c:spPr>
        <c:marker>
          <c:symbol val="none"/>
        </c:marker>
      </c:pivotFmt>
      <c:pivotFmt>
        <c:idx val="26"/>
        <c:spPr>
          <a:solidFill>
            <a:schemeClr val="accent1"/>
          </a:solidFill>
          <a:ln>
            <a:noFill/>
          </a:ln>
          <a:effectLst/>
        </c:spPr>
        <c:marker>
          <c:symbol val="none"/>
        </c:marker>
      </c:pivotFmt>
      <c:pivotFmt>
        <c:idx val="27"/>
        <c:spPr>
          <a:solidFill>
            <a:schemeClr val="accent1"/>
          </a:solidFill>
          <a:ln>
            <a:noFill/>
          </a:ln>
          <a:effectLst/>
        </c:spPr>
        <c:marker>
          <c:symbol val="none"/>
        </c:marker>
      </c:pivotFmt>
      <c:pivotFmt>
        <c:idx val="28"/>
        <c:spPr>
          <a:solidFill>
            <a:schemeClr val="accent1"/>
          </a:solidFill>
          <a:ln>
            <a:noFill/>
          </a:ln>
          <a:effectLst/>
        </c:spPr>
        <c:marker>
          <c:symbol val="none"/>
        </c:marker>
      </c:pivotFmt>
      <c:pivotFmt>
        <c:idx val="29"/>
        <c:spPr>
          <a:solidFill>
            <a:schemeClr val="accent1"/>
          </a:solidFill>
          <a:ln>
            <a:noFill/>
          </a:ln>
          <a:effectLst/>
        </c:spPr>
        <c:marker>
          <c:symbol val="none"/>
        </c:marker>
      </c:pivotFmt>
      <c:pivotFmt>
        <c:idx val="30"/>
        <c:spPr>
          <a:solidFill>
            <a:schemeClr val="accent1"/>
          </a:solidFill>
          <a:ln>
            <a:noFill/>
          </a:ln>
          <a:effectLst/>
        </c:spPr>
        <c:marker>
          <c:symbol val="none"/>
        </c:marker>
      </c:pivotFmt>
    </c:pivotFmts>
    <c:plotArea>
      <c:layout/>
      <c:barChart>
        <c:barDir val="col"/>
        <c:grouping val="clustered"/>
        <c:varyColors val="0"/>
        <c:ser>
          <c:idx val="0"/>
          <c:order val="0"/>
          <c:tx>
            <c:strRef>
              <c:f>'Andel indirekta kostnader UTB'!$B$53:$B$54</c:f>
              <c:strCache>
                <c:ptCount val="1"/>
                <c:pt idx="0">
                  <c:v>2018</c:v>
                </c:pt>
              </c:strCache>
            </c:strRef>
          </c:tx>
          <c:spPr>
            <a:solidFill>
              <a:schemeClr val="accent1"/>
            </a:solidFill>
            <a:ln>
              <a:noFill/>
            </a:ln>
            <a:effectLst/>
          </c:spPr>
          <c:invertIfNegative val="0"/>
          <c:cat>
            <c:strRef>
              <c:f>'Andel indirekta kostnader UTB'!$A$55:$A$65</c:f>
              <c:strCache>
                <c:ptCount val="10"/>
                <c:pt idx="0">
                  <c:v>BTH</c:v>
                </c:pt>
                <c:pt idx="1">
                  <c:v>FHS</c:v>
                </c:pt>
                <c:pt idx="2">
                  <c:v>HB</c:v>
                </c:pt>
                <c:pt idx="3">
                  <c:v>HDA</c:v>
                </c:pt>
                <c:pt idx="4">
                  <c:v>HH</c:v>
                </c:pt>
                <c:pt idx="5">
                  <c:v>HIG</c:v>
                </c:pt>
                <c:pt idx="6">
                  <c:v>HKR</c:v>
                </c:pt>
                <c:pt idx="7">
                  <c:v>HS</c:v>
                </c:pt>
                <c:pt idx="8">
                  <c:v>HV</c:v>
                </c:pt>
                <c:pt idx="9">
                  <c:v>SH</c:v>
                </c:pt>
              </c:strCache>
            </c:strRef>
          </c:cat>
          <c:val>
            <c:numRef>
              <c:f>'Andel indirekta kostnader UTB'!$B$55:$B$65</c:f>
              <c:numCache>
                <c:formatCode>0.0%</c:formatCode>
                <c:ptCount val="10"/>
                <c:pt idx="0">
                  <c:v>0.36236948498267552</c:v>
                </c:pt>
                <c:pt idx="1">
                  <c:v>0.24266439728383243</c:v>
                </c:pt>
                <c:pt idx="2">
                  <c:v>0.34356811792416991</c:v>
                </c:pt>
                <c:pt idx="3">
                  <c:v>0.28847152566916479</c:v>
                </c:pt>
                <c:pt idx="4">
                  <c:v>0.34846486781527358</c:v>
                </c:pt>
                <c:pt idx="5">
                  <c:v>0.33500565583227171</c:v>
                </c:pt>
                <c:pt idx="6">
                  <c:v>0.36803714279881966</c:v>
                </c:pt>
                <c:pt idx="7">
                  <c:v>0.40029617744699719</c:v>
                </c:pt>
                <c:pt idx="8">
                  <c:v>0.38504250213331098</c:v>
                </c:pt>
              </c:numCache>
            </c:numRef>
          </c:val>
          <c:extLst>
            <c:ext xmlns:c16="http://schemas.microsoft.com/office/drawing/2014/chart" uri="{C3380CC4-5D6E-409C-BE32-E72D297353CC}">
              <c16:uniqueId val="{00000000-5AA3-44CB-9E27-0451022F7C21}"/>
            </c:ext>
          </c:extLst>
        </c:ser>
        <c:ser>
          <c:idx val="1"/>
          <c:order val="1"/>
          <c:tx>
            <c:strRef>
              <c:f>'Andel indirekta kostnader UTB'!$C$53:$C$54</c:f>
              <c:strCache>
                <c:ptCount val="1"/>
                <c:pt idx="0">
                  <c:v>2019</c:v>
                </c:pt>
              </c:strCache>
            </c:strRef>
          </c:tx>
          <c:spPr>
            <a:solidFill>
              <a:schemeClr val="accent2"/>
            </a:solidFill>
            <a:ln>
              <a:noFill/>
            </a:ln>
            <a:effectLst/>
          </c:spPr>
          <c:invertIfNegative val="0"/>
          <c:cat>
            <c:strRef>
              <c:f>'Andel indirekta kostnader UTB'!$A$55:$A$65</c:f>
              <c:strCache>
                <c:ptCount val="10"/>
                <c:pt idx="0">
                  <c:v>BTH</c:v>
                </c:pt>
                <c:pt idx="1">
                  <c:v>FHS</c:v>
                </c:pt>
                <c:pt idx="2">
                  <c:v>HB</c:v>
                </c:pt>
                <c:pt idx="3">
                  <c:v>HDA</c:v>
                </c:pt>
                <c:pt idx="4">
                  <c:v>HH</c:v>
                </c:pt>
                <c:pt idx="5">
                  <c:v>HIG</c:v>
                </c:pt>
                <c:pt idx="6">
                  <c:v>HKR</c:v>
                </c:pt>
                <c:pt idx="7">
                  <c:v>HS</c:v>
                </c:pt>
                <c:pt idx="8">
                  <c:v>HV</c:v>
                </c:pt>
                <c:pt idx="9">
                  <c:v>SH</c:v>
                </c:pt>
              </c:strCache>
            </c:strRef>
          </c:cat>
          <c:val>
            <c:numRef>
              <c:f>'Andel indirekta kostnader UTB'!$C$55:$C$65</c:f>
              <c:numCache>
                <c:formatCode>0.0%</c:formatCode>
                <c:ptCount val="10"/>
                <c:pt idx="0">
                  <c:v>0.36825222727639756</c:v>
                </c:pt>
                <c:pt idx="1">
                  <c:v>0.23420830775917864</c:v>
                </c:pt>
                <c:pt idx="2">
                  <c:v>0.35541762443659242</c:v>
                </c:pt>
                <c:pt idx="3">
                  <c:v>0.28458580189169524</c:v>
                </c:pt>
                <c:pt idx="4">
                  <c:v>0.32596936295645901</c:v>
                </c:pt>
                <c:pt idx="5">
                  <c:v>0.32440834244882433</c:v>
                </c:pt>
                <c:pt idx="6">
                  <c:v>0.35876304113713492</c:v>
                </c:pt>
                <c:pt idx="7">
                  <c:v>0.42139881980944149</c:v>
                </c:pt>
                <c:pt idx="8">
                  <c:v>0.38866788316401724</c:v>
                </c:pt>
                <c:pt idx="9">
                  <c:v>0.31250824726190907</c:v>
                </c:pt>
              </c:numCache>
            </c:numRef>
          </c:val>
          <c:extLst>
            <c:ext xmlns:c16="http://schemas.microsoft.com/office/drawing/2014/chart" uri="{C3380CC4-5D6E-409C-BE32-E72D297353CC}">
              <c16:uniqueId val="{00000001-5AA3-44CB-9E27-0451022F7C21}"/>
            </c:ext>
          </c:extLst>
        </c:ser>
        <c:ser>
          <c:idx val="2"/>
          <c:order val="2"/>
          <c:tx>
            <c:strRef>
              <c:f>'Andel indirekta kostnader UTB'!$D$53:$D$54</c:f>
              <c:strCache>
                <c:ptCount val="1"/>
                <c:pt idx="0">
                  <c:v>2020</c:v>
                </c:pt>
              </c:strCache>
            </c:strRef>
          </c:tx>
          <c:spPr>
            <a:solidFill>
              <a:schemeClr val="accent3"/>
            </a:solidFill>
            <a:ln>
              <a:noFill/>
            </a:ln>
            <a:effectLst/>
          </c:spPr>
          <c:invertIfNegative val="0"/>
          <c:cat>
            <c:strRef>
              <c:f>'Andel indirekta kostnader UTB'!$A$55:$A$65</c:f>
              <c:strCache>
                <c:ptCount val="10"/>
                <c:pt idx="0">
                  <c:v>BTH</c:v>
                </c:pt>
                <c:pt idx="1">
                  <c:v>FHS</c:v>
                </c:pt>
                <c:pt idx="2">
                  <c:v>HB</c:v>
                </c:pt>
                <c:pt idx="3">
                  <c:v>HDA</c:v>
                </c:pt>
                <c:pt idx="4">
                  <c:v>HH</c:v>
                </c:pt>
                <c:pt idx="5">
                  <c:v>HIG</c:v>
                </c:pt>
                <c:pt idx="6">
                  <c:v>HKR</c:v>
                </c:pt>
                <c:pt idx="7">
                  <c:v>HS</c:v>
                </c:pt>
                <c:pt idx="8">
                  <c:v>HV</c:v>
                </c:pt>
                <c:pt idx="9">
                  <c:v>SH</c:v>
                </c:pt>
              </c:strCache>
            </c:strRef>
          </c:cat>
          <c:val>
            <c:numRef>
              <c:f>'Andel indirekta kostnader UTB'!$D$55:$D$65</c:f>
              <c:numCache>
                <c:formatCode>0.0%</c:formatCode>
                <c:ptCount val="10"/>
                <c:pt idx="0">
                  <c:v>0.36675335016446692</c:v>
                </c:pt>
                <c:pt idx="1">
                  <c:v>0.26103113096616321</c:v>
                </c:pt>
                <c:pt idx="2">
                  <c:v>0.33187931213477173</c:v>
                </c:pt>
                <c:pt idx="3">
                  <c:v>0.29464128311779891</c:v>
                </c:pt>
                <c:pt idx="4">
                  <c:v>0.32555959992741479</c:v>
                </c:pt>
                <c:pt idx="5">
                  <c:v>0.34506794143389063</c:v>
                </c:pt>
                <c:pt idx="6">
                  <c:v>0.31459750967628253</c:v>
                </c:pt>
                <c:pt idx="7">
                  <c:v>0.40077934694970641</c:v>
                </c:pt>
                <c:pt idx="8">
                  <c:v>0.35570591146915242</c:v>
                </c:pt>
                <c:pt idx="9">
                  <c:v>0.32626026698015437</c:v>
                </c:pt>
              </c:numCache>
            </c:numRef>
          </c:val>
          <c:extLst>
            <c:ext xmlns:c16="http://schemas.microsoft.com/office/drawing/2014/chart" uri="{C3380CC4-5D6E-409C-BE32-E72D297353CC}">
              <c16:uniqueId val="{00000002-5AA3-44CB-9E27-0451022F7C21}"/>
            </c:ext>
          </c:extLst>
        </c:ser>
        <c:ser>
          <c:idx val="3"/>
          <c:order val="3"/>
          <c:tx>
            <c:strRef>
              <c:f>'Andel indirekta kostnader UTB'!$E$53:$E$54</c:f>
              <c:strCache>
                <c:ptCount val="1"/>
                <c:pt idx="0">
                  <c:v>2021</c:v>
                </c:pt>
              </c:strCache>
            </c:strRef>
          </c:tx>
          <c:spPr>
            <a:solidFill>
              <a:schemeClr val="accent4"/>
            </a:solidFill>
            <a:ln>
              <a:noFill/>
            </a:ln>
            <a:effectLst/>
          </c:spPr>
          <c:invertIfNegative val="0"/>
          <c:cat>
            <c:strRef>
              <c:f>'Andel indirekta kostnader UTB'!$A$55:$A$65</c:f>
              <c:strCache>
                <c:ptCount val="10"/>
                <c:pt idx="0">
                  <c:v>BTH</c:v>
                </c:pt>
                <c:pt idx="1">
                  <c:v>FHS</c:v>
                </c:pt>
                <c:pt idx="2">
                  <c:v>HB</c:v>
                </c:pt>
                <c:pt idx="3">
                  <c:v>HDA</c:v>
                </c:pt>
                <c:pt idx="4">
                  <c:v>HH</c:v>
                </c:pt>
                <c:pt idx="5">
                  <c:v>HIG</c:v>
                </c:pt>
                <c:pt idx="6">
                  <c:v>HKR</c:v>
                </c:pt>
                <c:pt idx="7">
                  <c:v>HS</c:v>
                </c:pt>
                <c:pt idx="8">
                  <c:v>HV</c:v>
                </c:pt>
                <c:pt idx="9">
                  <c:v>SH</c:v>
                </c:pt>
              </c:strCache>
            </c:strRef>
          </c:cat>
          <c:val>
            <c:numRef>
              <c:f>'Andel indirekta kostnader UTB'!$E$55:$E$65</c:f>
              <c:numCache>
                <c:formatCode>0.0%</c:formatCode>
                <c:ptCount val="10"/>
                <c:pt idx="0">
                  <c:v>0.38048983122572938</c:v>
                </c:pt>
                <c:pt idx="1">
                  <c:v>0.27183069109497737</c:v>
                </c:pt>
                <c:pt idx="2">
                  <c:v>0.32689524125310054</c:v>
                </c:pt>
                <c:pt idx="3">
                  <c:v>0.30741424268830492</c:v>
                </c:pt>
                <c:pt idx="4">
                  <c:v>0.33989782393012552</c:v>
                </c:pt>
                <c:pt idx="5">
                  <c:v>0.34158453858953025</c:v>
                </c:pt>
                <c:pt idx="6">
                  <c:v>0.3372498527936042</c:v>
                </c:pt>
                <c:pt idx="7">
                  <c:v>0.40488979059909463</c:v>
                </c:pt>
                <c:pt idx="8">
                  <c:v>0.36407099539421234</c:v>
                </c:pt>
                <c:pt idx="9">
                  <c:v>0.30763339715308413</c:v>
                </c:pt>
              </c:numCache>
            </c:numRef>
          </c:val>
          <c:extLst>
            <c:ext xmlns:c16="http://schemas.microsoft.com/office/drawing/2014/chart" uri="{C3380CC4-5D6E-409C-BE32-E72D297353CC}">
              <c16:uniqueId val="{00000003-5AA3-44CB-9E27-0451022F7C21}"/>
            </c:ext>
          </c:extLst>
        </c:ser>
        <c:ser>
          <c:idx val="4"/>
          <c:order val="4"/>
          <c:tx>
            <c:strRef>
              <c:f>'Andel indirekta kostnader UTB'!$F$53:$F$54</c:f>
              <c:strCache>
                <c:ptCount val="1"/>
                <c:pt idx="0">
                  <c:v>2022</c:v>
                </c:pt>
              </c:strCache>
            </c:strRef>
          </c:tx>
          <c:spPr>
            <a:solidFill>
              <a:schemeClr val="accent5"/>
            </a:solidFill>
            <a:ln>
              <a:noFill/>
            </a:ln>
            <a:effectLst/>
          </c:spPr>
          <c:invertIfNegative val="0"/>
          <c:cat>
            <c:strRef>
              <c:f>'Andel indirekta kostnader UTB'!$A$55:$A$65</c:f>
              <c:strCache>
                <c:ptCount val="10"/>
                <c:pt idx="0">
                  <c:v>BTH</c:v>
                </c:pt>
                <c:pt idx="1">
                  <c:v>FHS</c:v>
                </c:pt>
                <c:pt idx="2">
                  <c:v>HB</c:v>
                </c:pt>
                <c:pt idx="3">
                  <c:v>HDA</c:v>
                </c:pt>
                <c:pt idx="4">
                  <c:v>HH</c:v>
                </c:pt>
                <c:pt idx="5">
                  <c:v>HIG</c:v>
                </c:pt>
                <c:pt idx="6">
                  <c:v>HKR</c:v>
                </c:pt>
                <c:pt idx="7">
                  <c:v>HS</c:v>
                </c:pt>
                <c:pt idx="8">
                  <c:v>HV</c:v>
                </c:pt>
                <c:pt idx="9">
                  <c:v>SH</c:v>
                </c:pt>
              </c:strCache>
            </c:strRef>
          </c:cat>
          <c:val>
            <c:numRef>
              <c:f>'Andel indirekta kostnader UTB'!$F$55:$F$65</c:f>
              <c:numCache>
                <c:formatCode>0.0%</c:formatCode>
                <c:ptCount val="10"/>
                <c:pt idx="0">
                  <c:v>0.37580067849656373</c:v>
                </c:pt>
                <c:pt idx="1">
                  <c:v>0.28976650986968322</c:v>
                </c:pt>
                <c:pt idx="2">
                  <c:v>0.31119983007572899</c:v>
                </c:pt>
                <c:pt idx="3">
                  <c:v>0.31280679336424999</c:v>
                </c:pt>
                <c:pt idx="4">
                  <c:v>0.33350389934795049</c:v>
                </c:pt>
                <c:pt idx="5">
                  <c:v>0.36143523238731279</c:v>
                </c:pt>
                <c:pt idx="6">
                  <c:v>0.37632984856861385</c:v>
                </c:pt>
                <c:pt idx="7">
                  <c:v>0.37165411234955664</c:v>
                </c:pt>
                <c:pt idx="8">
                  <c:v>0.36860237126788487</c:v>
                </c:pt>
                <c:pt idx="9">
                  <c:v>0.32660733788600715</c:v>
                </c:pt>
              </c:numCache>
            </c:numRef>
          </c:val>
          <c:extLst>
            <c:ext xmlns:c16="http://schemas.microsoft.com/office/drawing/2014/chart" uri="{C3380CC4-5D6E-409C-BE32-E72D297353CC}">
              <c16:uniqueId val="{00000004-5AA3-44CB-9E27-0451022F7C21}"/>
            </c:ext>
          </c:extLst>
        </c:ser>
        <c:dLbls>
          <c:showLegendKey val="0"/>
          <c:showVal val="0"/>
          <c:showCatName val="0"/>
          <c:showSerName val="0"/>
          <c:showPercent val="0"/>
          <c:showBubbleSize val="0"/>
        </c:dLbls>
        <c:gapWidth val="219"/>
        <c:overlap val="-27"/>
        <c:axId val="570406032"/>
        <c:axId val="570406360"/>
      </c:barChart>
      <c:catAx>
        <c:axId val="570406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crossAx val="570406360"/>
        <c:crosses val="autoZero"/>
        <c:auto val="1"/>
        <c:lblAlgn val="ctr"/>
        <c:lblOffset val="100"/>
        <c:noMultiLvlLbl val="0"/>
      </c:catAx>
      <c:valAx>
        <c:axId val="570406360"/>
        <c:scaling>
          <c:orientation val="minMax"/>
          <c:max val="0.5"/>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70406032"/>
        <c:crosses val="autoZero"/>
        <c:crossBetween val="between"/>
        <c:majorUnit val="5.000000000000001E-2"/>
      </c:valAx>
      <c:spPr>
        <a:noFill/>
        <a:ln>
          <a:noFill/>
        </a:ln>
        <a:effectLst/>
      </c:spPr>
    </c:plotArea>
    <c:legend>
      <c:legendPos val="t"/>
      <c:layout>
        <c:manualLayout>
          <c:xMode val="edge"/>
          <c:yMode val="edge"/>
          <c:x val="0.2449152542372881"/>
          <c:y val="5.9457661042080969E-3"/>
          <c:w val="0.43644617159923976"/>
          <c:h val="0.11212128356871714"/>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sv-SE"/>
  <c:roundedCorners val="0"/>
  <c:style val="2"/>
  <c:chart>
    <c:title>
      <c:tx>
        <c:rich>
          <a:bodyPr rot="0"/>
          <a:lstStyle/>
          <a:p>
            <a:pPr>
              <a:defRPr lang="en-US" sz="2000" b="0" strike="noStrike" spc="-1">
                <a:solidFill>
                  <a:srgbClr val="C00000"/>
                </a:solidFill>
                <a:latin typeface="Calibri"/>
              </a:defRPr>
            </a:pPr>
            <a:r>
              <a:rPr lang="en-US" sz="2000" b="0" strike="noStrike" spc="-1">
                <a:solidFill>
                  <a:srgbClr val="C00000"/>
                </a:solidFill>
                <a:latin typeface="Calibri"/>
              </a:rPr>
              <a:t>Totalt</a:t>
            </a:r>
          </a:p>
        </c:rich>
      </c:tx>
      <c:layout/>
      <c:overlay val="0"/>
      <c:spPr>
        <a:noFill/>
        <a:ln w="0">
          <a:noFill/>
        </a:ln>
      </c:spPr>
    </c:title>
    <c:autoTitleDeleted val="0"/>
    <c:plotArea>
      <c:layout/>
      <c:barChart>
        <c:barDir val="col"/>
        <c:grouping val="clustered"/>
        <c:varyColors val="0"/>
        <c:dLbls>
          <c:showLegendKey val="0"/>
          <c:showVal val="0"/>
          <c:showCatName val="0"/>
          <c:showSerName val="0"/>
          <c:showPercent val="0"/>
          <c:showBubbleSize val="0"/>
        </c:dLbls>
        <c:gapWidth val="150"/>
        <c:axId val="47241861"/>
        <c:axId val="8714230"/>
      </c:barChart>
      <c:catAx>
        <c:axId val="47241861"/>
        <c:scaling>
          <c:orientation val="minMax"/>
        </c:scaling>
        <c:delete val="0"/>
        <c:axPos val="b"/>
        <c:numFmt formatCode="General" sourceLinked="1"/>
        <c:majorTickMark val="cross"/>
        <c:minorTickMark val="cross"/>
        <c:tickLblPos val="none"/>
        <c:spPr>
          <a:ln w="0">
            <a:noFill/>
          </a:ln>
        </c:spPr>
        <c:txPr>
          <a:bodyPr/>
          <a:lstStyle/>
          <a:p>
            <a:pPr>
              <a:defRPr sz="1800" b="0" spc="-1"/>
            </a:pPr>
            <a:endParaRPr lang="sv-SE"/>
          </a:p>
        </c:txPr>
        <c:crossAx val="8714230"/>
        <c:crosses val="autoZero"/>
        <c:auto val="1"/>
        <c:lblAlgn val="ctr"/>
        <c:lblOffset val="100"/>
        <c:noMultiLvlLbl val="0"/>
      </c:catAx>
      <c:valAx>
        <c:axId val="8714230"/>
        <c:scaling>
          <c:orientation val="minMax"/>
        </c:scaling>
        <c:delete val="0"/>
        <c:axPos val="l"/>
        <c:numFmt formatCode="General" sourceLinked="1"/>
        <c:majorTickMark val="cross"/>
        <c:minorTickMark val="cross"/>
        <c:tickLblPos val="none"/>
        <c:spPr>
          <a:ln w="0">
            <a:noFill/>
          </a:ln>
        </c:spPr>
        <c:txPr>
          <a:bodyPr/>
          <a:lstStyle/>
          <a:p>
            <a:pPr>
              <a:defRPr sz="1800" b="0" spc="-1"/>
            </a:pPr>
            <a:endParaRPr lang="sv-SE"/>
          </a:p>
        </c:txPr>
        <c:crossAx val="47241861"/>
        <c:crosses val="autoZero"/>
        <c:crossBetween val="midCat"/>
      </c:valAx>
      <c:spPr>
        <a:noFill/>
        <a:ln w="0">
          <a:noFill/>
        </a:ln>
      </c:spPr>
    </c:plotArea>
    <c:plotVisOnly val="1"/>
    <c:dispBlanksAs val="gap"/>
    <c:showDLblsOverMax val="1"/>
  </c:chart>
  <c:spPr>
    <a:noFill/>
    <a:ln w="9360">
      <a:noFill/>
    </a:ln>
  </c:spPr>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[SUHF_Sammanställning_2022_Hanna Daniel Per 221115.xlsm]Andel indirekta kostnader UTB!Pivottabell5</c:name>
    <c:fmtId val="11"/>
  </c:pivotSource>
  <c:chart>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pivotFmt>
      <c:pivotFmt>
        <c:idx val="8"/>
        <c:spPr>
          <a:solidFill>
            <a:schemeClr val="accent1"/>
          </a:solidFill>
          <a:ln>
            <a:noFill/>
          </a:ln>
          <a:effectLst/>
        </c:spPr>
        <c:marker>
          <c:symbol val="none"/>
        </c:marker>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pivotFmt>
      <c:pivotFmt>
        <c:idx val="18"/>
        <c:spPr>
          <a:solidFill>
            <a:schemeClr val="accent1"/>
          </a:solidFill>
          <a:ln>
            <a:noFill/>
          </a:ln>
          <a:effectLst/>
        </c:spPr>
        <c:marker>
          <c:symbol val="none"/>
        </c:marker>
      </c:pivotFmt>
      <c:pivotFmt>
        <c:idx val="19"/>
        <c:spPr>
          <a:solidFill>
            <a:schemeClr val="accent1"/>
          </a:solidFill>
          <a:ln>
            <a:noFill/>
          </a:ln>
          <a:effectLst/>
        </c:spPr>
        <c:marker>
          <c:symbol val="none"/>
        </c:marker>
      </c:pivotFmt>
      <c:pivotFmt>
        <c:idx val="20"/>
        <c:spPr>
          <a:solidFill>
            <a:schemeClr val="accent1"/>
          </a:solidFill>
          <a:ln>
            <a:noFill/>
          </a:ln>
          <a:effectLst/>
        </c:spPr>
        <c:marker>
          <c:symbol val="none"/>
        </c:marker>
      </c:pivotFmt>
    </c:pivotFmts>
    <c:plotArea>
      <c:layout/>
      <c:barChart>
        <c:barDir val="col"/>
        <c:grouping val="clustered"/>
        <c:varyColors val="0"/>
        <c:ser>
          <c:idx val="0"/>
          <c:order val="0"/>
          <c:tx>
            <c:strRef>
              <c:f>'Andel indirekta kostnader UTB'!$B$73:$B$74</c:f>
              <c:strCache>
                <c:ptCount val="1"/>
                <c:pt idx="0">
                  <c:v>2018</c:v>
                </c:pt>
              </c:strCache>
            </c:strRef>
          </c:tx>
          <c:spPr>
            <a:solidFill>
              <a:schemeClr val="accent1"/>
            </a:solidFill>
            <a:ln>
              <a:noFill/>
            </a:ln>
            <a:effectLst/>
          </c:spPr>
          <c:invertIfNegative val="0"/>
          <c:cat>
            <c:strRef>
              <c:f>'Andel indirekta kostnader UTB'!$A$75:$A$80</c:f>
              <c:strCache>
                <c:ptCount val="5"/>
                <c:pt idx="0">
                  <c:v>GIH</c:v>
                </c:pt>
                <c:pt idx="1">
                  <c:v>KF</c:v>
                </c:pt>
                <c:pt idx="2">
                  <c:v>KKH</c:v>
                </c:pt>
                <c:pt idx="3">
                  <c:v>KMH</c:v>
                </c:pt>
                <c:pt idx="4">
                  <c:v>SKH</c:v>
                </c:pt>
              </c:strCache>
            </c:strRef>
          </c:cat>
          <c:val>
            <c:numRef>
              <c:f>'Andel indirekta kostnader UTB'!$B$75:$B$80</c:f>
              <c:numCache>
                <c:formatCode>0.0%</c:formatCode>
                <c:ptCount val="5"/>
                <c:pt idx="0">
                  <c:v>0.46350259414690409</c:v>
                </c:pt>
                <c:pt idx="1">
                  <c:v>0.37947211351997862</c:v>
                </c:pt>
                <c:pt idx="3">
                  <c:v>0.31126291411203993</c:v>
                </c:pt>
                <c:pt idx="4">
                  <c:v>0.2719548341902987</c:v>
                </c:pt>
              </c:numCache>
            </c:numRef>
          </c:val>
          <c:extLst>
            <c:ext xmlns:c16="http://schemas.microsoft.com/office/drawing/2014/chart" uri="{C3380CC4-5D6E-409C-BE32-E72D297353CC}">
              <c16:uniqueId val="{00000000-6EF6-4B97-B6BA-0903FBBBAFC9}"/>
            </c:ext>
          </c:extLst>
        </c:ser>
        <c:ser>
          <c:idx val="1"/>
          <c:order val="1"/>
          <c:tx>
            <c:strRef>
              <c:f>'Andel indirekta kostnader UTB'!$C$73:$C$74</c:f>
              <c:strCache>
                <c:ptCount val="1"/>
                <c:pt idx="0">
                  <c:v>2019</c:v>
                </c:pt>
              </c:strCache>
            </c:strRef>
          </c:tx>
          <c:spPr>
            <a:solidFill>
              <a:schemeClr val="accent2"/>
            </a:solidFill>
            <a:ln>
              <a:noFill/>
            </a:ln>
            <a:effectLst/>
          </c:spPr>
          <c:invertIfNegative val="0"/>
          <c:cat>
            <c:strRef>
              <c:f>'Andel indirekta kostnader UTB'!$A$75:$A$80</c:f>
              <c:strCache>
                <c:ptCount val="5"/>
                <c:pt idx="0">
                  <c:v>GIH</c:v>
                </c:pt>
                <c:pt idx="1">
                  <c:v>KF</c:v>
                </c:pt>
                <c:pt idx="2">
                  <c:v>KKH</c:v>
                </c:pt>
                <c:pt idx="3">
                  <c:v>KMH</c:v>
                </c:pt>
                <c:pt idx="4">
                  <c:v>SKH</c:v>
                </c:pt>
              </c:strCache>
            </c:strRef>
          </c:cat>
          <c:val>
            <c:numRef>
              <c:f>'Andel indirekta kostnader UTB'!$C$75:$C$80</c:f>
              <c:numCache>
                <c:formatCode>0.0%</c:formatCode>
                <c:ptCount val="5"/>
                <c:pt idx="0">
                  <c:v>0.43338856669428333</c:v>
                </c:pt>
                <c:pt idx="1">
                  <c:v>0.35612678244656976</c:v>
                </c:pt>
                <c:pt idx="3">
                  <c:v>0.36639502157012022</c:v>
                </c:pt>
                <c:pt idx="4">
                  <c:v>0.24323249351314988</c:v>
                </c:pt>
              </c:numCache>
            </c:numRef>
          </c:val>
          <c:extLst>
            <c:ext xmlns:c16="http://schemas.microsoft.com/office/drawing/2014/chart" uri="{C3380CC4-5D6E-409C-BE32-E72D297353CC}">
              <c16:uniqueId val="{00000001-6EF6-4B97-B6BA-0903FBBBAFC9}"/>
            </c:ext>
          </c:extLst>
        </c:ser>
        <c:ser>
          <c:idx val="2"/>
          <c:order val="2"/>
          <c:tx>
            <c:strRef>
              <c:f>'Andel indirekta kostnader UTB'!$D$73:$D$74</c:f>
              <c:strCache>
                <c:ptCount val="1"/>
                <c:pt idx="0">
                  <c:v>2020</c:v>
                </c:pt>
              </c:strCache>
            </c:strRef>
          </c:tx>
          <c:spPr>
            <a:solidFill>
              <a:schemeClr val="accent3"/>
            </a:solidFill>
            <a:ln>
              <a:noFill/>
            </a:ln>
            <a:effectLst/>
          </c:spPr>
          <c:invertIfNegative val="0"/>
          <c:cat>
            <c:strRef>
              <c:f>'Andel indirekta kostnader UTB'!$A$75:$A$80</c:f>
              <c:strCache>
                <c:ptCount val="5"/>
                <c:pt idx="0">
                  <c:v>GIH</c:v>
                </c:pt>
                <c:pt idx="1">
                  <c:v>KF</c:v>
                </c:pt>
                <c:pt idx="2">
                  <c:v>KKH</c:v>
                </c:pt>
                <c:pt idx="3">
                  <c:v>KMH</c:v>
                </c:pt>
                <c:pt idx="4">
                  <c:v>SKH</c:v>
                </c:pt>
              </c:strCache>
            </c:strRef>
          </c:cat>
          <c:val>
            <c:numRef>
              <c:f>'Andel indirekta kostnader UTB'!$D$75:$D$80</c:f>
              <c:numCache>
                <c:formatCode>0.0%</c:formatCode>
                <c:ptCount val="5"/>
                <c:pt idx="0">
                  <c:v>0.41762107193465031</c:v>
                </c:pt>
                <c:pt idx="1">
                  <c:v>0.37058376686782307</c:v>
                </c:pt>
                <c:pt idx="3">
                  <c:v>0.32508953431087645</c:v>
                </c:pt>
                <c:pt idx="4">
                  <c:v>0.23763164941092468</c:v>
                </c:pt>
              </c:numCache>
            </c:numRef>
          </c:val>
          <c:extLst>
            <c:ext xmlns:c16="http://schemas.microsoft.com/office/drawing/2014/chart" uri="{C3380CC4-5D6E-409C-BE32-E72D297353CC}">
              <c16:uniqueId val="{00000002-6EF6-4B97-B6BA-0903FBBBAFC9}"/>
            </c:ext>
          </c:extLst>
        </c:ser>
        <c:ser>
          <c:idx val="3"/>
          <c:order val="3"/>
          <c:tx>
            <c:strRef>
              <c:f>'Andel indirekta kostnader UTB'!$E$73:$E$74</c:f>
              <c:strCache>
                <c:ptCount val="1"/>
                <c:pt idx="0">
                  <c:v>2021</c:v>
                </c:pt>
              </c:strCache>
            </c:strRef>
          </c:tx>
          <c:spPr>
            <a:solidFill>
              <a:schemeClr val="accent4"/>
            </a:solidFill>
            <a:ln>
              <a:noFill/>
            </a:ln>
            <a:effectLst/>
          </c:spPr>
          <c:invertIfNegative val="0"/>
          <c:cat>
            <c:strRef>
              <c:f>'Andel indirekta kostnader UTB'!$A$75:$A$80</c:f>
              <c:strCache>
                <c:ptCount val="5"/>
                <c:pt idx="0">
                  <c:v>GIH</c:v>
                </c:pt>
                <c:pt idx="1">
                  <c:v>KF</c:v>
                </c:pt>
                <c:pt idx="2">
                  <c:v>KKH</c:v>
                </c:pt>
                <c:pt idx="3">
                  <c:v>KMH</c:v>
                </c:pt>
                <c:pt idx="4">
                  <c:v>SKH</c:v>
                </c:pt>
              </c:strCache>
            </c:strRef>
          </c:cat>
          <c:val>
            <c:numRef>
              <c:f>'Andel indirekta kostnader UTB'!$E$75:$E$80</c:f>
              <c:numCache>
                <c:formatCode>0.0%</c:formatCode>
                <c:ptCount val="5"/>
                <c:pt idx="0">
                  <c:v>0.41665659665998017</c:v>
                </c:pt>
                <c:pt idx="1">
                  <c:v>0.38520080483383246</c:v>
                </c:pt>
                <c:pt idx="2">
                  <c:v>0.40138627152334977</c:v>
                </c:pt>
                <c:pt idx="3">
                  <c:v>0.36190540343313909</c:v>
                </c:pt>
                <c:pt idx="4">
                  <c:v>0.24960933718695116</c:v>
                </c:pt>
              </c:numCache>
            </c:numRef>
          </c:val>
          <c:extLst>
            <c:ext xmlns:c16="http://schemas.microsoft.com/office/drawing/2014/chart" uri="{C3380CC4-5D6E-409C-BE32-E72D297353CC}">
              <c16:uniqueId val="{00000003-6EF6-4B97-B6BA-0903FBBBAFC9}"/>
            </c:ext>
          </c:extLst>
        </c:ser>
        <c:ser>
          <c:idx val="4"/>
          <c:order val="4"/>
          <c:tx>
            <c:strRef>
              <c:f>'Andel indirekta kostnader UTB'!$F$73:$F$74</c:f>
              <c:strCache>
                <c:ptCount val="1"/>
                <c:pt idx="0">
                  <c:v>2022</c:v>
                </c:pt>
              </c:strCache>
            </c:strRef>
          </c:tx>
          <c:spPr>
            <a:solidFill>
              <a:schemeClr val="accent5"/>
            </a:solidFill>
            <a:ln>
              <a:noFill/>
            </a:ln>
            <a:effectLst/>
          </c:spPr>
          <c:invertIfNegative val="0"/>
          <c:cat>
            <c:strRef>
              <c:f>'Andel indirekta kostnader UTB'!$A$75:$A$80</c:f>
              <c:strCache>
                <c:ptCount val="5"/>
                <c:pt idx="0">
                  <c:v>GIH</c:v>
                </c:pt>
                <c:pt idx="1">
                  <c:v>KF</c:v>
                </c:pt>
                <c:pt idx="2">
                  <c:v>KKH</c:v>
                </c:pt>
                <c:pt idx="3">
                  <c:v>KMH</c:v>
                </c:pt>
                <c:pt idx="4">
                  <c:v>SKH</c:v>
                </c:pt>
              </c:strCache>
            </c:strRef>
          </c:cat>
          <c:val>
            <c:numRef>
              <c:f>'Andel indirekta kostnader UTB'!$F$75:$F$80</c:f>
              <c:numCache>
                <c:formatCode>0.0%</c:formatCode>
                <c:ptCount val="5"/>
                <c:pt idx="0">
                  <c:v>0.4046934437678118</c:v>
                </c:pt>
                <c:pt idx="1">
                  <c:v>0.37622194109590473</c:v>
                </c:pt>
                <c:pt idx="2">
                  <c:v>0.27548692187770657</c:v>
                </c:pt>
                <c:pt idx="3">
                  <c:v>0.39202793665825481</c:v>
                </c:pt>
                <c:pt idx="4">
                  <c:v>0.25266043360683726</c:v>
                </c:pt>
              </c:numCache>
            </c:numRef>
          </c:val>
          <c:extLst>
            <c:ext xmlns:c16="http://schemas.microsoft.com/office/drawing/2014/chart" uri="{C3380CC4-5D6E-409C-BE32-E72D297353CC}">
              <c16:uniqueId val="{00000004-6EF6-4B97-B6BA-0903FBBBAFC9}"/>
            </c:ext>
          </c:extLst>
        </c:ser>
        <c:dLbls>
          <c:showLegendKey val="0"/>
          <c:showVal val="0"/>
          <c:showCatName val="0"/>
          <c:showSerName val="0"/>
          <c:showPercent val="0"/>
          <c:showBubbleSize val="0"/>
        </c:dLbls>
        <c:gapWidth val="219"/>
        <c:overlap val="-27"/>
        <c:axId val="1389208944"/>
        <c:axId val="1389211568"/>
      </c:barChart>
      <c:catAx>
        <c:axId val="1389208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crossAx val="1389211568"/>
        <c:crosses val="autoZero"/>
        <c:auto val="1"/>
        <c:lblAlgn val="ctr"/>
        <c:lblOffset val="100"/>
        <c:noMultiLvlLbl val="0"/>
      </c:catAx>
      <c:valAx>
        <c:axId val="1389211568"/>
        <c:scaling>
          <c:orientation val="minMax"/>
          <c:max val="0.5"/>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389208944"/>
        <c:crosses val="autoZero"/>
        <c:crossBetween val="between"/>
        <c:majorUnit val="5.000000000000001E-2"/>
      </c:valAx>
      <c:spPr>
        <a:noFill/>
        <a:ln>
          <a:noFill/>
        </a:ln>
        <a:effectLst/>
      </c:spPr>
    </c:plotArea>
    <c:legend>
      <c:legendPos val="r"/>
      <c:layout>
        <c:manualLayout>
          <c:xMode val="edge"/>
          <c:yMode val="edge"/>
          <c:x val="0.3220751915745193"/>
          <c:y val="0"/>
          <c:w val="0.46337161588257347"/>
          <c:h val="0.10184322229399279"/>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[SUHF_Sammanställning_2022_HMPS 221203.xlsm]Andel indirekta kostnader Uppdr!Pivottabell3</c:name>
    <c:fmtId val="8"/>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7"/>
        <c:spPr>
          <a:solidFill>
            <a:schemeClr val="accent1"/>
          </a:solidFill>
          <a:ln>
            <a:noFill/>
          </a:ln>
          <a:effectLst/>
        </c:spPr>
        <c:marker>
          <c:symbol val="none"/>
        </c:marker>
      </c:pivotFmt>
      <c:pivotFmt>
        <c:idx val="28"/>
        <c:spPr>
          <a:solidFill>
            <a:schemeClr val="accent1"/>
          </a:solidFill>
          <a:ln>
            <a:noFill/>
          </a:ln>
          <a:effectLst/>
        </c:spPr>
        <c:marker>
          <c:symbol val="none"/>
        </c:marker>
      </c:pivotFmt>
      <c:pivotFmt>
        <c:idx val="2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0"/>
        <c:spPr>
          <a:solidFill>
            <a:schemeClr val="accent1"/>
          </a:solidFill>
          <a:ln>
            <a:noFill/>
          </a:ln>
          <a:effectLst/>
        </c:spPr>
        <c:marker>
          <c:symbol val="none"/>
        </c:marker>
      </c:pivotFmt>
      <c:pivotFmt>
        <c:idx val="31"/>
        <c:spPr>
          <a:solidFill>
            <a:schemeClr val="accent1"/>
          </a:solidFill>
          <a:ln>
            <a:noFill/>
          </a:ln>
          <a:effectLst/>
        </c:spPr>
        <c:marker>
          <c:symbol val="none"/>
        </c:marker>
      </c:pivotFmt>
      <c:pivotFmt>
        <c:idx val="32"/>
        <c:spPr>
          <a:solidFill>
            <a:schemeClr val="accent1"/>
          </a:solidFill>
          <a:ln>
            <a:noFill/>
          </a:ln>
          <a:effectLst/>
        </c:spPr>
        <c:marker>
          <c:symbol val="none"/>
        </c:marker>
      </c:pivotFmt>
      <c:pivotFmt>
        <c:idx val="33"/>
        <c:spPr>
          <a:solidFill>
            <a:schemeClr val="accent1"/>
          </a:solidFill>
          <a:ln>
            <a:noFill/>
          </a:ln>
          <a:effectLst/>
        </c:spPr>
        <c:marker>
          <c:symbol val="none"/>
        </c:marker>
      </c:pivotFmt>
      <c:pivotFmt>
        <c:idx val="34"/>
        <c:spPr>
          <a:solidFill>
            <a:schemeClr val="accent1"/>
          </a:solidFill>
          <a:ln>
            <a:noFill/>
          </a:ln>
          <a:effectLst/>
        </c:spPr>
        <c:marker>
          <c:symbol val="none"/>
        </c:marker>
      </c:pivotFmt>
      <c:pivotFmt>
        <c:idx val="35"/>
        <c:spPr>
          <a:solidFill>
            <a:schemeClr val="accent1"/>
          </a:solidFill>
          <a:ln>
            <a:noFill/>
          </a:ln>
          <a:effectLst/>
        </c:spPr>
        <c:marker>
          <c:symbol val="none"/>
        </c:marker>
      </c:pivotFmt>
      <c:pivotFmt>
        <c:idx val="36"/>
        <c:spPr>
          <a:solidFill>
            <a:schemeClr val="accent1"/>
          </a:solidFill>
          <a:ln>
            <a:noFill/>
          </a:ln>
          <a:effectLst/>
        </c:spPr>
        <c:marker>
          <c:symbol val="none"/>
        </c:marker>
      </c:pivotFmt>
      <c:pivotFmt>
        <c:idx val="37"/>
        <c:spPr>
          <a:solidFill>
            <a:schemeClr val="accent1"/>
          </a:solidFill>
          <a:ln>
            <a:noFill/>
          </a:ln>
          <a:effectLst/>
        </c:spPr>
        <c:marker>
          <c:symbol val="none"/>
        </c:marker>
      </c:pivotFmt>
    </c:pivotFmts>
    <c:plotArea>
      <c:layout/>
      <c:barChart>
        <c:barDir val="col"/>
        <c:grouping val="clustered"/>
        <c:varyColors val="0"/>
        <c:ser>
          <c:idx val="0"/>
          <c:order val="0"/>
          <c:tx>
            <c:strRef>
              <c:f>'Andel indirekta kostnader Uppdr'!$B$36:$B$37</c:f>
              <c:strCache>
                <c:ptCount val="1"/>
                <c:pt idx="0">
                  <c:v>2020</c:v>
                </c:pt>
              </c:strCache>
            </c:strRef>
          </c:tx>
          <c:spPr>
            <a:solidFill>
              <a:schemeClr val="accent1"/>
            </a:solidFill>
            <a:ln>
              <a:noFill/>
            </a:ln>
            <a:effectLst/>
          </c:spPr>
          <c:invertIfNegative val="0"/>
          <c:cat>
            <c:strRef>
              <c:f>'Andel indirekta kostnader Uppdr'!$A$38:$A$49</c:f>
              <c:strCache>
                <c:ptCount val="11"/>
                <c:pt idx="0">
                  <c:v>BTH</c:v>
                </c:pt>
                <c:pt idx="1">
                  <c:v>HH</c:v>
                </c:pt>
                <c:pt idx="2">
                  <c:v>HJ</c:v>
                </c:pt>
                <c:pt idx="3">
                  <c:v>HKR</c:v>
                </c:pt>
                <c:pt idx="4">
                  <c:v>HS</c:v>
                </c:pt>
                <c:pt idx="5">
                  <c:v>HV</c:v>
                </c:pt>
                <c:pt idx="6">
                  <c:v>LU</c:v>
                </c:pt>
                <c:pt idx="7">
                  <c:v>MAU</c:v>
                </c:pt>
                <c:pt idx="8">
                  <c:v>MIU</c:v>
                </c:pt>
                <c:pt idx="9">
                  <c:v>SH</c:v>
                </c:pt>
                <c:pt idx="10">
                  <c:v>UU</c:v>
                </c:pt>
              </c:strCache>
            </c:strRef>
          </c:cat>
          <c:val>
            <c:numRef>
              <c:f>'Andel indirekta kostnader Uppdr'!$B$38:$B$49</c:f>
              <c:numCache>
                <c:formatCode>0.0%</c:formatCode>
                <c:ptCount val="11"/>
                <c:pt idx="0">
                  <c:v>0.22703229398663696</c:v>
                </c:pt>
                <c:pt idx="1">
                  <c:v>0</c:v>
                </c:pt>
                <c:pt idx="2">
                  <c:v>0</c:v>
                </c:pt>
                <c:pt idx="3">
                  <c:v>0</c:v>
                </c:pt>
                <c:pt idx="4">
                  <c:v>0.20491228070175438</c:v>
                </c:pt>
                <c:pt idx="5">
                  <c:v>0.25040270781132168</c:v>
                </c:pt>
                <c:pt idx="6">
                  <c:v>0.226445006678032</c:v>
                </c:pt>
                <c:pt idx="7">
                  <c:v>0.1879153378823781</c:v>
                </c:pt>
                <c:pt idx="8">
                  <c:v>0.47251145712867632</c:v>
                </c:pt>
                <c:pt idx="9">
                  <c:v>0.19486788617886178</c:v>
                </c:pt>
                <c:pt idx="10">
                  <c:v>0.20344435716398779</c:v>
                </c:pt>
              </c:numCache>
            </c:numRef>
          </c:val>
          <c:extLst>
            <c:ext xmlns:c16="http://schemas.microsoft.com/office/drawing/2014/chart" uri="{C3380CC4-5D6E-409C-BE32-E72D297353CC}">
              <c16:uniqueId val="{00000000-477B-4302-B3BC-D814FFA0360F}"/>
            </c:ext>
          </c:extLst>
        </c:ser>
        <c:ser>
          <c:idx val="1"/>
          <c:order val="1"/>
          <c:tx>
            <c:strRef>
              <c:f>'Andel indirekta kostnader Uppdr'!$C$36:$C$37</c:f>
              <c:strCache>
                <c:ptCount val="1"/>
                <c:pt idx="0">
                  <c:v>2021</c:v>
                </c:pt>
              </c:strCache>
            </c:strRef>
          </c:tx>
          <c:spPr>
            <a:solidFill>
              <a:schemeClr val="accent2"/>
            </a:solidFill>
            <a:ln>
              <a:noFill/>
            </a:ln>
            <a:effectLst/>
          </c:spPr>
          <c:invertIfNegative val="0"/>
          <c:cat>
            <c:strRef>
              <c:f>'Andel indirekta kostnader Uppdr'!$A$38:$A$49</c:f>
              <c:strCache>
                <c:ptCount val="11"/>
                <c:pt idx="0">
                  <c:v>BTH</c:v>
                </c:pt>
                <c:pt idx="1">
                  <c:v>HH</c:v>
                </c:pt>
                <c:pt idx="2">
                  <c:v>HJ</c:v>
                </c:pt>
                <c:pt idx="3">
                  <c:v>HKR</c:v>
                </c:pt>
                <c:pt idx="4">
                  <c:v>HS</c:v>
                </c:pt>
                <c:pt idx="5">
                  <c:v>HV</c:v>
                </c:pt>
                <c:pt idx="6">
                  <c:v>LU</c:v>
                </c:pt>
                <c:pt idx="7">
                  <c:v>MAU</c:v>
                </c:pt>
                <c:pt idx="8">
                  <c:v>MIU</c:v>
                </c:pt>
                <c:pt idx="9">
                  <c:v>SH</c:v>
                </c:pt>
                <c:pt idx="10">
                  <c:v>UU</c:v>
                </c:pt>
              </c:strCache>
            </c:strRef>
          </c:cat>
          <c:val>
            <c:numRef>
              <c:f>'Andel indirekta kostnader Uppdr'!$C$38:$C$49</c:f>
              <c:numCache>
                <c:formatCode>0.0%</c:formatCode>
                <c:ptCount val="11"/>
                <c:pt idx="0">
                  <c:v>0.26456456456456456</c:v>
                </c:pt>
                <c:pt idx="2">
                  <c:v>0.24360136211347283</c:v>
                </c:pt>
                <c:pt idx="3">
                  <c:v>0.34971251478204135</c:v>
                </c:pt>
                <c:pt idx="4">
                  <c:v>0.35920666531192846</c:v>
                </c:pt>
                <c:pt idx="5">
                  <c:v>0.28971323605147564</c:v>
                </c:pt>
                <c:pt idx="6">
                  <c:v>0.17746142143012389</c:v>
                </c:pt>
                <c:pt idx="7">
                  <c:v>0.18739419159050771</c:v>
                </c:pt>
                <c:pt idx="8">
                  <c:v>0.57659783645309415</c:v>
                </c:pt>
                <c:pt idx="9">
                  <c:v>0.20733675086747297</c:v>
                </c:pt>
                <c:pt idx="10">
                  <c:v>0.22614705387685291</c:v>
                </c:pt>
              </c:numCache>
            </c:numRef>
          </c:val>
          <c:extLst>
            <c:ext xmlns:c16="http://schemas.microsoft.com/office/drawing/2014/chart" uri="{C3380CC4-5D6E-409C-BE32-E72D297353CC}">
              <c16:uniqueId val="{00000001-477B-4302-B3BC-D814FFA0360F}"/>
            </c:ext>
          </c:extLst>
        </c:ser>
        <c:ser>
          <c:idx val="2"/>
          <c:order val="2"/>
          <c:tx>
            <c:strRef>
              <c:f>'Andel indirekta kostnader Uppdr'!$D$36:$D$37</c:f>
              <c:strCache>
                <c:ptCount val="1"/>
                <c:pt idx="0">
                  <c:v>2022</c:v>
                </c:pt>
              </c:strCache>
            </c:strRef>
          </c:tx>
          <c:spPr>
            <a:solidFill>
              <a:schemeClr val="accent3"/>
            </a:solidFill>
            <a:ln>
              <a:noFill/>
            </a:ln>
            <a:effectLst/>
          </c:spPr>
          <c:invertIfNegative val="0"/>
          <c:cat>
            <c:strRef>
              <c:f>'Andel indirekta kostnader Uppdr'!$A$38:$A$49</c:f>
              <c:strCache>
                <c:ptCount val="11"/>
                <c:pt idx="0">
                  <c:v>BTH</c:v>
                </c:pt>
                <c:pt idx="1">
                  <c:v>HH</c:v>
                </c:pt>
                <c:pt idx="2">
                  <c:v>HJ</c:v>
                </c:pt>
                <c:pt idx="3">
                  <c:v>HKR</c:v>
                </c:pt>
                <c:pt idx="4">
                  <c:v>HS</c:v>
                </c:pt>
                <c:pt idx="5">
                  <c:v>HV</c:v>
                </c:pt>
                <c:pt idx="6">
                  <c:v>LU</c:v>
                </c:pt>
                <c:pt idx="7">
                  <c:v>MAU</c:v>
                </c:pt>
                <c:pt idx="8">
                  <c:v>MIU</c:v>
                </c:pt>
                <c:pt idx="9">
                  <c:v>SH</c:v>
                </c:pt>
                <c:pt idx="10">
                  <c:v>UU</c:v>
                </c:pt>
              </c:strCache>
            </c:strRef>
          </c:cat>
          <c:val>
            <c:numRef>
              <c:f>'Andel indirekta kostnader Uppdr'!$D$38:$D$49</c:f>
              <c:numCache>
                <c:formatCode>0.0%</c:formatCode>
                <c:ptCount val="11"/>
                <c:pt idx="0">
                  <c:v>0.2872608055667068</c:v>
                </c:pt>
                <c:pt idx="1">
                  <c:v>0.29632371083148284</c:v>
                </c:pt>
                <c:pt idx="2">
                  <c:v>0.21821334608945228</c:v>
                </c:pt>
                <c:pt idx="3">
                  <c:v>0.36890980625931441</c:v>
                </c:pt>
                <c:pt idx="4">
                  <c:v>0.20029290144727774</c:v>
                </c:pt>
                <c:pt idx="5">
                  <c:v>0.29567092788312094</c:v>
                </c:pt>
                <c:pt idx="6">
                  <c:v>0.21985892333999724</c:v>
                </c:pt>
                <c:pt idx="7">
                  <c:v>0.1735535746985139</c:v>
                </c:pt>
                <c:pt idx="8">
                  <c:v>0.32264876898738348</c:v>
                </c:pt>
                <c:pt idx="9">
                  <c:v>0.23969771805502718</c:v>
                </c:pt>
                <c:pt idx="10">
                  <c:v>0.21619771569625407</c:v>
                </c:pt>
              </c:numCache>
            </c:numRef>
          </c:val>
          <c:extLst>
            <c:ext xmlns:c16="http://schemas.microsoft.com/office/drawing/2014/chart" uri="{C3380CC4-5D6E-409C-BE32-E72D297353CC}">
              <c16:uniqueId val="{00000002-477B-4302-B3BC-D814FFA0360F}"/>
            </c:ext>
          </c:extLst>
        </c:ser>
        <c:dLbls>
          <c:showLegendKey val="0"/>
          <c:showVal val="0"/>
          <c:showCatName val="0"/>
          <c:showSerName val="0"/>
          <c:showPercent val="0"/>
          <c:showBubbleSize val="0"/>
        </c:dLbls>
        <c:gapWidth val="219"/>
        <c:overlap val="-27"/>
        <c:axId val="728058480"/>
        <c:axId val="728059136"/>
      </c:barChart>
      <c:catAx>
        <c:axId val="728058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crossAx val="728059136"/>
        <c:crosses val="autoZero"/>
        <c:auto val="1"/>
        <c:lblAlgn val="ctr"/>
        <c:lblOffset val="100"/>
        <c:noMultiLvlLbl val="0"/>
      </c:catAx>
      <c:valAx>
        <c:axId val="728059136"/>
        <c:scaling>
          <c:orientation val="minMax"/>
          <c:max val="0.60000000000000009"/>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28058480"/>
        <c:crosses val="autoZero"/>
        <c:crossBetween val="between"/>
        <c:majorUnit val="5.000000000000001E-2"/>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sv-SE"/>
  <c:roundedCorners val="0"/>
  <c:style val="2"/>
  <c:chart>
    <c:autoTitleDeleted val="1"/>
    <c:plotArea>
      <c:layout/>
      <c:barChart>
        <c:barDir val="col"/>
        <c:grouping val="clustered"/>
        <c:varyColors val="0"/>
        <c:dLbls>
          <c:showLegendKey val="0"/>
          <c:showVal val="0"/>
          <c:showCatName val="0"/>
          <c:showSerName val="0"/>
          <c:showPercent val="0"/>
          <c:showBubbleSize val="0"/>
        </c:dLbls>
        <c:gapWidth val="150"/>
        <c:axId val="78223521"/>
        <c:axId val="93765522"/>
      </c:barChart>
      <c:catAx>
        <c:axId val="78223521"/>
        <c:scaling>
          <c:orientation val="minMax"/>
        </c:scaling>
        <c:delete val="0"/>
        <c:axPos val="b"/>
        <c:numFmt formatCode="General" sourceLinked="1"/>
        <c:majorTickMark val="cross"/>
        <c:minorTickMark val="cross"/>
        <c:tickLblPos val="none"/>
        <c:spPr>
          <a:ln w="0">
            <a:noFill/>
          </a:ln>
        </c:spPr>
        <c:txPr>
          <a:bodyPr/>
          <a:lstStyle/>
          <a:p>
            <a:pPr>
              <a:defRPr sz="1800" b="0" spc="-1"/>
            </a:pPr>
            <a:endParaRPr lang="sv-SE"/>
          </a:p>
        </c:txPr>
        <c:crossAx val="93765522"/>
        <c:crosses val="autoZero"/>
        <c:auto val="1"/>
        <c:lblAlgn val="ctr"/>
        <c:lblOffset val="100"/>
        <c:noMultiLvlLbl val="0"/>
      </c:catAx>
      <c:valAx>
        <c:axId val="93765522"/>
        <c:scaling>
          <c:orientation val="minMax"/>
        </c:scaling>
        <c:delete val="0"/>
        <c:axPos val="l"/>
        <c:numFmt formatCode="General" sourceLinked="1"/>
        <c:majorTickMark val="cross"/>
        <c:minorTickMark val="cross"/>
        <c:tickLblPos val="none"/>
        <c:spPr>
          <a:ln w="0">
            <a:noFill/>
          </a:ln>
        </c:spPr>
        <c:txPr>
          <a:bodyPr/>
          <a:lstStyle/>
          <a:p>
            <a:pPr>
              <a:defRPr sz="1800" b="0" spc="-1"/>
            </a:pPr>
            <a:endParaRPr lang="sv-SE"/>
          </a:p>
        </c:txPr>
        <c:crossAx val="78223521"/>
        <c:crosses val="autoZero"/>
        <c:crossBetween val="midCat"/>
      </c:valAx>
      <c:spPr>
        <a:noFill/>
        <a:ln w="0">
          <a:noFill/>
        </a:ln>
      </c:spPr>
    </c:plotArea>
    <c:plotVisOnly val="1"/>
    <c:dispBlanksAs val="gap"/>
    <c:showDLblsOverMax val="1"/>
  </c:chart>
  <c:spPr>
    <a:noFill/>
    <a:ln w="9360">
      <a:noFill/>
    </a:ln>
  </c:spPr>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sv-SE"/>
  <c:roundedCorners val="0"/>
  <c:style val="2"/>
  <c:chart>
    <c:title>
      <c:tx>
        <c:rich>
          <a:bodyPr rot="0"/>
          <a:lstStyle/>
          <a:p>
            <a:pPr>
              <a:defRPr lang="en-US" sz="2000" b="0" strike="noStrike" spc="-1">
                <a:solidFill>
                  <a:srgbClr val="C00000"/>
                </a:solidFill>
                <a:latin typeface="Calibri"/>
              </a:defRPr>
            </a:pPr>
            <a:r>
              <a:rPr lang="en-US" sz="2000" b="0" strike="noStrike" spc="-1">
                <a:solidFill>
                  <a:srgbClr val="C00000"/>
                </a:solidFill>
                <a:latin typeface="Calibri"/>
              </a:rPr>
              <a:t>Totalt</a:t>
            </a:r>
          </a:p>
        </c:rich>
      </c:tx>
      <c:layout/>
      <c:overlay val="0"/>
      <c:spPr>
        <a:noFill/>
        <a:ln w="0">
          <a:noFill/>
        </a:ln>
      </c:spPr>
    </c:title>
    <c:autoTitleDeleted val="0"/>
    <c:plotArea>
      <c:layout/>
      <c:barChart>
        <c:barDir val="col"/>
        <c:grouping val="clustered"/>
        <c:varyColors val="0"/>
        <c:dLbls>
          <c:showLegendKey val="0"/>
          <c:showVal val="0"/>
          <c:showCatName val="0"/>
          <c:showSerName val="0"/>
          <c:showPercent val="0"/>
          <c:showBubbleSize val="0"/>
        </c:dLbls>
        <c:gapWidth val="150"/>
        <c:axId val="40702292"/>
        <c:axId val="24399604"/>
      </c:barChart>
      <c:catAx>
        <c:axId val="40702292"/>
        <c:scaling>
          <c:orientation val="minMax"/>
        </c:scaling>
        <c:delete val="0"/>
        <c:axPos val="b"/>
        <c:numFmt formatCode="General" sourceLinked="1"/>
        <c:majorTickMark val="cross"/>
        <c:minorTickMark val="cross"/>
        <c:tickLblPos val="none"/>
        <c:spPr>
          <a:ln w="0">
            <a:noFill/>
          </a:ln>
        </c:spPr>
        <c:txPr>
          <a:bodyPr/>
          <a:lstStyle/>
          <a:p>
            <a:pPr>
              <a:defRPr sz="1800" b="0" spc="-1"/>
            </a:pPr>
            <a:endParaRPr lang="sv-SE"/>
          </a:p>
        </c:txPr>
        <c:crossAx val="24399604"/>
        <c:crosses val="autoZero"/>
        <c:auto val="1"/>
        <c:lblAlgn val="ctr"/>
        <c:lblOffset val="100"/>
        <c:noMultiLvlLbl val="0"/>
      </c:catAx>
      <c:valAx>
        <c:axId val="24399604"/>
        <c:scaling>
          <c:orientation val="minMax"/>
        </c:scaling>
        <c:delete val="0"/>
        <c:axPos val="l"/>
        <c:numFmt formatCode="General" sourceLinked="1"/>
        <c:majorTickMark val="cross"/>
        <c:minorTickMark val="cross"/>
        <c:tickLblPos val="none"/>
        <c:spPr>
          <a:ln w="0">
            <a:noFill/>
          </a:ln>
        </c:spPr>
        <c:txPr>
          <a:bodyPr/>
          <a:lstStyle/>
          <a:p>
            <a:pPr>
              <a:defRPr sz="1800" b="0" spc="-1"/>
            </a:pPr>
            <a:endParaRPr lang="sv-SE"/>
          </a:p>
        </c:txPr>
        <c:crossAx val="40702292"/>
        <c:crosses val="autoZero"/>
        <c:crossBetween val="midCat"/>
      </c:valAx>
      <c:spPr>
        <a:noFill/>
        <a:ln w="0">
          <a:noFill/>
        </a:ln>
      </c:spPr>
    </c:plotArea>
    <c:plotVisOnly val="1"/>
    <c:dispBlanksAs val="gap"/>
    <c:showDLblsOverMax val="1"/>
  </c:chart>
  <c:spPr>
    <a:noFill/>
    <a:ln w="9360">
      <a:noFill/>
    </a:ln>
  </c:spPr>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[SUHF_Sammanställning_2022_Hanna Daniel Per 221115.xlsm]Indirekta 2022 fo!Pivottabell6</c:name>
    <c:fmtId val="23"/>
  </c:pivotSource>
  <c:chart>
    <c:autoTitleDeleted val="1"/>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pivotFmt>
      <c:pivotFmt>
        <c:idx val="8"/>
        <c:spPr>
          <a:solidFill>
            <a:schemeClr val="accent1"/>
          </a:solidFill>
          <a:ln>
            <a:noFill/>
          </a:ln>
          <a:effectLst/>
        </c:spPr>
        <c:marker>
          <c:symbol val="none"/>
        </c:marker>
      </c:pivotFmt>
    </c:pivotFmts>
    <c:plotArea>
      <c:layout/>
      <c:barChart>
        <c:barDir val="col"/>
        <c:grouping val="clustered"/>
        <c:varyColors val="0"/>
        <c:ser>
          <c:idx val="0"/>
          <c:order val="0"/>
          <c:tx>
            <c:strRef>
              <c:f>'Indirekta 2022 fo'!$B$3:$B$4</c:f>
              <c:strCache>
                <c:ptCount val="1"/>
                <c:pt idx="0">
                  <c:v>2022</c:v>
                </c:pt>
              </c:strCache>
            </c:strRef>
          </c:tx>
          <c:spPr>
            <a:solidFill>
              <a:schemeClr val="accent1"/>
            </a:solidFill>
            <a:ln>
              <a:noFill/>
            </a:ln>
            <a:effectLst/>
          </c:spPr>
          <c:invertIfNegative val="0"/>
          <c:cat>
            <c:strRef>
              <c:f>'Indirekta 2022 fo'!$A$5:$A$36</c:f>
              <c:strCache>
                <c:ptCount val="31"/>
                <c:pt idx="0">
                  <c:v>KI</c:v>
                </c:pt>
                <c:pt idx="1">
                  <c:v>UMU</c:v>
                </c:pt>
                <c:pt idx="2">
                  <c:v>LU</c:v>
                </c:pt>
                <c:pt idx="3">
                  <c:v>UU</c:v>
                </c:pt>
                <c:pt idx="4">
                  <c:v>LIU</c:v>
                </c:pt>
                <c:pt idx="5">
                  <c:v>CTH</c:v>
                </c:pt>
                <c:pt idx="6">
                  <c:v>SU</c:v>
                </c:pt>
                <c:pt idx="7">
                  <c:v>GIH</c:v>
                </c:pt>
                <c:pt idx="8">
                  <c:v>GU</c:v>
                </c:pt>
                <c:pt idx="9">
                  <c:v>KTH</c:v>
                </c:pt>
                <c:pt idx="10">
                  <c:v>LTU</c:v>
                </c:pt>
                <c:pt idx="11">
                  <c:v>SLU</c:v>
                </c:pt>
                <c:pt idx="12">
                  <c:v>ORU</c:v>
                </c:pt>
                <c:pt idx="13">
                  <c:v>BTH</c:v>
                </c:pt>
                <c:pt idx="14">
                  <c:v>LNU</c:v>
                </c:pt>
                <c:pt idx="15">
                  <c:v>KMH</c:v>
                </c:pt>
                <c:pt idx="16">
                  <c:v>HV</c:v>
                </c:pt>
                <c:pt idx="17">
                  <c:v>HS</c:v>
                </c:pt>
                <c:pt idx="18">
                  <c:v>MAU</c:v>
                </c:pt>
                <c:pt idx="19">
                  <c:v>KAU</c:v>
                </c:pt>
                <c:pt idx="20">
                  <c:v>HIG</c:v>
                </c:pt>
                <c:pt idx="21">
                  <c:v>SH</c:v>
                </c:pt>
                <c:pt idx="22">
                  <c:v>HH</c:v>
                </c:pt>
                <c:pt idx="23">
                  <c:v>HB</c:v>
                </c:pt>
                <c:pt idx="24">
                  <c:v>HJ</c:v>
                </c:pt>
                <c:pt idx="25">
                  <c:v>HDA</c:v>
                </c:pt>
                <c:pt idx="26">
                  <c:v>MIU</c:v>
                </c:pt>
                <c:pt idx="27">
                  <c:v>KF</c:v>
                </c:pt>
                <c:pt idx="28">
                  <c:v>FHS</c:v>
                </c:pt>
                <c:pt idx="29">
                  <c:v>SKH</c:v>
                </c:pt>
                <c:pt idx="30">
                  <c:v>HKR</c:v>
                </c:pt>
              </c:strCache>
            </c:strRef>
          </c:cat>
          <c:val>
            <c:numRef>
              <c:f>'Indirekta 2022 fo'!$B$5:$B$36</c:f>
              <c:numCache>
                <c:formatCode>0.0%</c:formatCode>
                <c:ptCount val="31"/>
                <c:pt idx="0">
                  <c:v>0.14976633373189513</c:v>
                </c:pt>
                <c:pt idx="1">
                  <c:v>0.17131291919600269</c:v>
                </c:pt>
                <c:pt idx="2">
                  <c:v>0.1732108457095429</c:v>
                </c:pt>
                <c:pt idx="3">
                  <c:v>0.18834213699187843</c:v>
                </c:pt>
                <c:pt idx="4">
                  <c:v>0.18903437072587922</c:v>
                </c:pt>
                <c:pt idx="5">
                  <c:v>0.1914986010955658</c:v>
                </c:pt>
                <c:pt idx="6">
                  <c:v>0.1976831829645154</c:v>
                </c:pt>
                <c:pt idx="7">
                  <c:v>0.19905952270907656</c:v>
                </c:pt>
                <c:pt idx="8">
                  <c:v>0.21474412541984583</c:v>
                </c:pt>
                <c:pt idx="9">
                  <c:v>0.21496145105421485</c:v>
                </c:pt>
                <c:pt idx="10">
                  <c:v>0.2318521134359397</c:v>
                </c:pt>
                <c:pt idx="11">
                  <c:v>0.23992565159567997</c:v>
                </c:pt>
                <c:pt idx="12">
                  <c:v>0.24357916047554487</c:v>
                </c:pt>
                <c:pt idx="13">
                  <c:v>0.24498130771136112</c:v>
                </c:pt>
                <c:pt idx="14">
                  <c:v>0.24522018610511948</c:v>
                </c:pt>
                <c:pt idx="15">
                  <c:v>0.25</c:v>
                </c:pt>
                <c:pt idx="16">
                  <c:v>0.25134259482875315</c:v>
                </c:pt>
                <c:pt idx="17">
                  <c:v>0.25245764558274414</c:v>
                </c:pt>
                <c:pt idx="18">
                  <c:v>0.25790345148537019</c:v>
                </c:pt>
                <c:pt idx="19">
                  <c:v>0.27230096583286933</c:v>
                </c:pt>
                <c:pt idx="20">
                  <c:v>0.27265117025790397</c:v>
                </c:pt>
                <c:pt idx="21">
                  <c:v>0.27292682158014037</c:v>
                </c:pt>
                <c:pt idx="22">
                  <c:v>0.27497046413502108</c:v>
                </c:pt>
                <c:pt idx="23">
                  <c:v>0.28730804642122371</c:v>
                </c:pt>
                <c:pt idx="24">
                  <c:v>0.28744328814335141</c:v>
                </c:pt>
                <c:pt idx="25">
                  <c:v>0.28779536357910562</c:v>
                </c:pt>
                <c:pt idx="26">
                  <c:v>0.28782281859592401</c:v>
                </c:pt>
                <c:pt idx="27">
                  <c:v>0.29580629056415375</c:v>
                </c:pt>
                <c:pt idx="28">
                  <c:v>0.31439103692505227</c:v>
                </c:pt>
                <c:pt idx="29">
                  <c:v>0.316763286701149</c:v>
                </c:pt>
                <c:pt idx="30">
                  <c:v>0.34186929777098779</c:v>
                </c:pt>
              </c:numCache>
            </c:numRef>
          </c:val>
          <c:extLst>
            <c:ext xmlns:c16="http://schemas.microsoft.com/office/drawing/2014/chart" uri="{C3380CC4-5D6E-409C-BE32-E72D297353CC}">
              <c16:uniqueId val="{00000000-B263-44D4-9F68-A04AD5101675}"/>
            </c:ext>
          </c:extLst>
        </c:ser>
        <c:dLbls>
          <c:showLegendKey val="0"/>
          <c:showVal val="0"/>
          <c:showCatName val="0"/>
          <c:showSerName val="0"/>
          <c:showPercent val="0"/>
          <c:showBubbleSize val="0"/>
        </c:dLbls>
        <c:gapWidth val="219"/>
        <c:overlap val="-27"/>
        <c:axId val="728032040"/>
        <c:axId val="472170872"/>
      </c:barChart>
      <c:catAx>
        <c:axId val="728032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72170872"/>
        <c:crosses val="autoZero"/>
        <c:auto val="1"/>
        <c:lblAlgn val="ctr"/>
        <c:lblOffset val="100"/>
        <c:noMultiLvlLbl val="0"/>
      </c:catAx>
      <c:valAx>
        <c:axId val="47217087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28032040"/>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'Indirekta punkter2022 fo'!$C$51</c:f>
              <c:strCache>
                <c:ptCount val="1"/>
                <c:pt idx="0">
                  <c:v>Summa av Andel indirekta kostnader</c:v>
                </c:pt>
              </c:strCache>
            </c:strRef>
          </c:tx>
          <c:spPr>
            <a:ln w="28575" cap="rnd">
              <a:noFill/>
              <a:round/>
            </a:ln>
            <a:effectLst/>
          </c:spPr>
          <c:marker>
            <c:symbol val="circle"/>
            <c:size val="5"/>
            <c:spPr>
              <a:solidFill>
                <a:schemeClr val="accent1"/>
              </a:solidFill>
              <a:ln w="9525">
                <a:solidFill>
                  <a:schemeClr val="accent1"/>
                </a:solidFill>
              </a:ln>
              <a:effectLst/>
            </c:spPr>
          </c:marker>
          <c:xVal>
            <c:numRef>
              <c:f>'Indirekta punkter2022 fo'!$B$52:$B$82</c:f>
              <c:numCache>
                <c:formatCode>#,##0</c:formatCode>
                <c:ptCount val="31"/>
                <c:pt idx="0">
                  <c:v>6157.6109999999999</c:v>
                </c:pt>
                <c:pt idx="1">
                  <c:v>2646.0189999999998</c:v>
                </c:pt>
                <c:pt idx="2">
                  <c:v>6467.5159999999996</c:v>
                </c:pt>
                <c:pt idx="3">
                  <c:v>5388.991</c:v>
                </c:pt>
                <c:pt idx="4">
                  <c:v>2438.36</c:v>
                </c:pt>
                <c:pt idx="5">
                  <c:v>2693.558</c:v>
                </c:pt>
                <c:pt idx="6">
                  <c:v>3523.7080000000001</c:v>
                </c:pt>
                <c:pt idx="7">
                  <c:v>59.965000000000003</c:v>
                </c:pt>
                <c:pt idx="8">
                  <c:v>4323.9089999999997</c:v>
                </c:pt>
                <c:pt idx="9">
                  <c:v>3564.2689999999998</c:v>
                </c:pt>
                <c:pt idx="10">
                  <c:v>1019.43</c:v>
                </c:pt>
                <c:pt idx="11">
                  <c:v>2671.5569999999998</c:v>
                </c:pt>
                <c:pt idx="12">
                  <c:v>599.649</c:v>
                </c:pt>
                <c:pt idx="13">
                  <c:v>173.601</c:v>
                </c:pt>
                <c:pt idx="14">
                  <c:v>592.03099999999995</c:v>
                </c:pt>
                <c:pt idx="15">
                  <c:v>28.88</c:v>
                </c:pt>
                <c:pt idx="16">
                  <c:v>184.67500000000001</c:v>
                </c:pt>
                <c:pt idx="17">
                  <c:v>133.10300000000001</c:v>
                </c:pt>
                <c:pt idx="18">
                  <c:v>437.94640448000001</c:v>
                </c:pt>
                <c:pt idx="19">
                  <c:v>425.64299999999997</c:v>
                </c:pt>
                <c:pt idx="20">
                  <c:v>174.40600000000001</c:v>
                </c:pt>
                <c:pt idx="21">
                  <c:v>348.96899999999999</c:v>
                </c:pt>
                <c:pt idx="22">
                  <c:v>177.75</c:v>
                </c:pt>
                <c:pt idx="23">
                  <c:v>175.95400000000001</c:v>
                </c:pt>
                <c:pt idx="24">
                  <c:v>297.11599999999999</c:v>
                </c:pt>
                <c:pt idx="25">
                  <c:v>147.65700000000001</c:v>
                </c:pt>
                <c:pt idx="26">
                  <c:v>411.161</c:v>
                </c:pt>
                <c:pt idx="27">
                  <c:v>24.036000000000001</c:v>
                </c:pt>
                <c:pt idx="28">
                  <c:v>144.86099999999999</c:v>
                </c:pt>
                <c:pt idx="29">
                  <c:v>57.613999999999997</c:v>
                </c:pt>
                <c:pt idx="30">
                  <c:v>94.257000000000005</c:v>
                </c:pt>
              </c:numCache>
            </c:numRef>
          </c:xVal>
          <c:yVal>
            <c:numRef>
              <c:f>'Indirekta punkter2022 fo'!$C$52:$C$82</c:f>
              <c:numCache>
                <c:formatCode>0.0%</c:formatCode>
                <c:ptCount val="31"/>
                <c:pt idx="0">
                  <c:v>0.14976633373189513</c:v>
                </c:pt>
                <c:pt idx="1">
                  <c:v>0.17131291919600269</c:v>
                </c:pt>
                <c:pt idx="2">
                  <c:v>0.1732108457095429</c:v>
                </c:pt>
                <c:pt idx="3">
                  <c:v>0.18834213699187843</c:v>
                </c:pt>
                <c:pt idx="4">
                  <c:v>0.18903437072587922</c:v>
                </c:pt>
                <c:pt idx="5">
                  <c:v>0.1914986010955658</c:v>
                </c:pt>
                <c:pt idx="6">
                  <c:v>0.1976831829645154</c:v>
                </c:pt>
                <c:pt idx="7">
                  <c:v>0.19905952270907656</c:v>
                </c:pt>
                <c:pt idx="8">
                  <c:v>0.21474412541984583</c:v>
                </c:pt>
                <c:pt idx="9">
                  <c:v>0.21496145105421485</c:v>
                </c:pt>
                <c:pt idx="10">
                  <c:v>0.2318521134359397</c:v>
                </c:pt>
                <c:pt idx="11">
                  <c:v>0.23992565159567997</c:v>
                </c:pt>
                <c:pt idx="12">
                  <c:v>0.24357916047554487</c:v>
                </c:pt>
                <c:pt idx="13">
                  <c:v>0.24498130771136112</c:v>
                </c:pt>
                <c:pt idx="14">
                  <c:v>0.24522018610511948</c:v>
                </c:pt>
                <c:pt idx="15">
                  <c:v>0.25</c:v>
                </c:pt>
                <c:pt idx="16">
                  <c:v>0.25134259482875315</c:v>
                </c:pt>
                <c:pt idx="17">
                  <c:v>0.25245764558274414</c:v>
                </c:pt>
                <c:pt idx="18">
                  <c:v>0.25790345148537019</c:v>
                </c:pt>
                <c:pt idx="19">
                  <c:v>0.27230096583286933</c:v>
                </c:pt>
                <c:pt idx="20">
                  <c:v>0.27265117025790397</c:v>
                </c:pt>
                <c:pt idx="21">
                  <c:v>0.27292682158014037</c:v>
                </c:pt>
                <c:pt idx="22">
                  <c:v>0.27497046413502108</c:v>
                </c:pt>
                <c:pt idx="23">
                  <c:v>0.28730804642122371</c:v>
                </c:pt>
                <c:pt idx="24">
                  <c:v>0.28744328814335141</c:v>
                </c:pt>
                <c:pt idx="25">
                  <c:v>0.28779536357910562</c:v>
                </c:pt>
                <c:pt idx="26">
                  <c:v>0.28782281859592401</c:v>
                </c:pt>
                <c:pt idx="27">
                  <c:v>0.29580629056415375</c:v>
                </c:pt>
                <c:pt idx="28">
                  <c:v>0.31439103692505227</c:v>
                </c:pt>
                <c:pt idx="29">
                  <c:v>0.316763286701149</c:v>
                </c:pt>
                <c:pt idx="30">
                  <c:v>0.34186929777098779</c:v>
                </c:pt>
              </c:numCache>
            </c:numRef>
          </c:yVal>
          <c:smooth val="0"/>
          <c:extLst>
            <c:ext xmlns:c16="http://schemas.microsoft.com/office/drawing/2014/chart" uri="{C3380CC4-5D6E-409C-BE32-E72D297353CC}">
              <c16:uniqueId val="{00000000-064A-411F-A2E2-D4A639DEE0EB}"/>
            </c:ext>
          </c:extLst>
        </c:ser>
        <c:dLbls>
          <c:showLegendKey val="0"/>
          <c:showVal val="0"/>
          <c:showCatName val="0"/>
          <c:showSerName val="0"/>
          <c:showPercent val="0"/>
          <c:showBubbleSize val="0"/>
        </c:dLbls>
        <c:axId val="682038136"/>
        <c:axId val="682035840"/>
      </c:scatterChart>
      <c:valAx>
        <c:axId val="68203813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682035840"/>
        <c:crosses val="autoZero"/>
        <c:crossBetween val="midCat"/>
        <c:majorUnit val="500"/>
      </c:valAx>
      <c:valAx>
        <c:axId val="68203584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682038136"/>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[SUHF_Sammanställning_2022_Hanna Daniel Per 221115.xlsm]Andel indirekta kostnader For!Pivottabell2</c:name>
    <c:fmtId val="8"/>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pivotFmt>
      <c:pivotFmt>
        <c:idx val="18"/>
        <c:spPr>
          <a:solidFill>
            <a:schemeClr val="accent1"/>
          </a:solidFill>
          <a:ln>
            <a:noFill/>
          </a:ln>
          <a:effectLst/>
        </c:spPr>
        <c:marker>
          <c:symbol val="none"/>
        </c:marker>
      </c:pivotFmt>
      <c:pivotFmt>
        <c:idx val="19"/>
        <c:spPr>
          <a:solidFill>
            <a:schemeClr val="accent1"/>
          </a:solidFill>
          <a:ln>
            <a:noFill/>
          </a:ln>
          <a:effectLst/>
        </c:spPr>
        <c:marker>
          <c:symbol val="none"/>
        </c:marker>
      </c:pivotFmt>
      <c:pivotFmt>
        <c:idx val="20"/>
        <c:spPr>
          <a:solidFill>
            <a:schemeClr val="accent1"/>
          </a:solidFill>
          <a:ln>
            <a:noFill/>
          </a:ln>
          <a:effectLst/>
        </c:spPr>
        <c:marker>
          <c:symbol val="none"/>
        </c:marker>
      </c:pivotFmt>
      <c:pivotFmt>
        <c:idx val="21"/>
        <c:spPr>
          <a:solidFill>
            <a:schemeClr val="accent1"/>
          </a:solidFill>
          <a:ln>
            <a:noFill/>
          </a:ln>
          <a:effectLst/>
        </c:spPr>
        <c:marker>
          <c:symbol val="none"/>
        </c:marker>
      </c:pivotFmt>
      <c:pivotFmt>
        <c:idx val="22"/>
        <c:spPr>
          <a:solidFill>
            <a:schemeClr val="accent1"/>
          </a:solidFill>
          <a:ln>
            <a:noFill/>
          </a:ln>
          <a:effectLst/>
        </c:spPr>
        <c:marker>
          <c:symbol val="none"/>
        </c:marker>
      </c:pivotFmt>
      <c:pivotFmt>
        <c:idx val="23"/>
        <c:spPr>
          <a:solidFill>
            <a:schemeClr val="accent1"/>
          </a:solidFill>
          <a:ln>
            <a:noFill/>
          </a:ln>
          <a:effectLst/>
        </c:spPr>
        <c:marker>
          <c:symbol val="none"/>
        </c:marker>
      </c:pivotFmt>
      <c:pivotFmt>
        <c:idx val="24"/>
        <c:spPr>
          <a:solidFill>
            <a:schemeClr val="accent1"/>
          </a:solidFill>
          <a:ln>
            <a:noFill/>
          </a:ln>
          <a:effectLst/>
        </c:spPr>
        <c:marker>
          <c:symbol val="none"/>
        </c:marker>
      </c:pivotFmt>
      <c:pivotFmt>
        <c:idx val="25"/>
        <c:spPr>
          <a:solidFill>
            <a:schemeClr val="accent1"/>
          </a:solidFill>
          <a:ln>
            <a:noFill/>
          </a:ln>
          <a:effectLst/>
        </c:spPr>
        <c:marker>
          <c:symbol val="none"/>
        </c:marker>
      </c:pivotFmt>
      <c:pivotFmt>
        <c:idx val="26"/>
        <c:spPr>
          <a:solidFill>
            <a:schemeClr val="accent1"/>
          </a:solidFill>
          <a:ln>
            <a:noFill/>
          </a:ln>
          <a:effectLst/>
        </c:spPr>
        <c:marker>
          <c:symbol val="none"/>
        </c:marker>
      </c:pivotFmt>
      <c:pivotFmt>
        <c:idx val="27"/>
        <c:spPr>
          <a:solidFill>
            <a:schemeClr val="accent1"/>
          </a:solidFill>
          <a:ln>
            <a:noFill/>
          </a:ln>
          <a:effectLst/>
        </c:spPr>
        <c:marker>
          <c:symbol val="none"/>
        </c:marker>
      </c:pivotFmt>
      <c:pivotFmt>
        <c:idx val="28"/>
        <c:spPr>
          <a:solidFill>
            <a:schemeClr val="accent1"/>
          </a:solidFill>
          <a:ln>
            <a:noFill/>
          </a:ln>
          <a:effectLst/>
        </c:spPr>
        <c:marker>
          <c:symbol val="none"/>
        </c:marker>
      </c:pivotFmt>
      <c:pivotFmt>
        <c:idx val="29"/>
        <c:spPr>
          <a:solidFill>
            <a:schemeClr val="accent1"/>
          </a:solidFill>
          <a:ln>
            <a:noFill/>
          </a:ln>
          <a:effectLst/>
        </c:spPr>
        <c:marker>
          <c:symbol val="none"/>
        </c:marker>
      </c:pivotFmt>
      <c:pivotFmt>
        <c:idx val="30"/>
        <c:spPr>
          <a:solidFill>
            <a:schemeClr val="accent1"/>
          </a:solidFill>
          <a:ln>
            <a:noFill/>
          </a:ln>
          <a:effectLst/>
        </c:spPr>
        <c:marker>
          <c:symbol val="none"/>
        </c:marker>
      </c:pivotFmt>
    </c:pivotFmts>
    <c:plotArea>
      <c:layout/>
      <c:barChart>
        <c:barDir val="col"/>
        <c:grouping val="clustered"/>
        <c:varyColors val="0"/>
        <c:ser>
          <c:idx val="0"/>
          <c:order val="0"/>
          <c:tx>
            <c:strRef>
              <c:f>'Andel indirekta kostnader For'!$B$19:$B$20</c:f>
              <c:strCache>
                <c:ptCount val="1"/>
                <c:pt idx="0">
                  <c:v>2018</c:v>
                </c:pt>
              </c:strCache>
            </c:strRef>
          </c:tx>
          <c:spPr>
            <a:solidFill>
              <a:schemeClr val="accent1"/>
            </a:solidFill>
            <a:ln>
              <a:noFill/>
            </a:ln>
            <a:effectLst/>
          </c:spPr>
          <c:invertIfNegative val="0"/>
          <c:cat>
            <c:strRef>
              <c:f>'Andel indirekta kostnader For'!$A$21:$A$31</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For'!$B$21:$B$31</c:f>
              <c:numCache>
                <c:formatCode>0.0%</c:formatCode>
                <c:ptCount val="10"/>
                <c:pt idx="0">
                  <c:v>0.19272870489045391</c:v>
                </c:pt>
                <c:pt idx="1">
                  <c:v>0.19424401804123712</c:v>
                </c:pt>
                <c:pt idx="2">
                  <c:v>0.15948406771915941</c:v>
                </c:pt>
                <c:pt idx="3">
                  <c:v>0.21342233574606215</c:v>
                </c:pt>
                <c:pt idx="4">
                  <c:v>0.19716209496743722</c:v>
                </c:pt>
                <c:pt idx="5">
                  <c:v>0.17988590285520059</c:v>
                </c:pt>
                <c:pt idx="6">
                  <c:v>0.19115530379460952</c:v>
                </c:pt>
                <c:pt idx="7">
                  <c:v>0.25090628200380616</c:v>
                </c:pt>
                <c:pt idx="8">
                  <c:v>0.15892081869648708</c:v>
                </c:pt>
                <c:pt idx="9">
                  <c:v>0.1786742530376115</c:v>
                </c:pt>
              </c:numCache>
            </c:numRef>
          </c:val>
          <c:extLst>
            <c:ext xmlns:c16="http://schemas.microsoft.com/office/drawing/2014/chart" uri="{C3380CC4-5D6E-409C-BE32-E72D297353CC}">
              <c16:uniqueId val="{00000000-5B03-46FC-8D3C-B26810B4EE77}"/>
            </c:ext>
          </c:extLst>
        </c:ser>
        <c:ser>
          <c:idx val="1"/>
          <c:order val="1"/>
          <c:tx>
            <c:strRef>
              <c:f>'Andel indirekta kostnader For'!$C$19:$C$20</c:f>
              <c:strCache>
                <c:ptCount val="1"/>
                <c:pt idx="0">
                  <c:v>2019</c:v>
                </c:pt>
              </c:strCache>
            </c:strRef>
          </c:tx>
          <c:spPr>
            <a:solidFill>
              <a:schemeClr val="accent2"/>
            </a:solidFill>
            <a:ln>
              <a:noFill/>
            </a:ln>
            <a:effectLst/>
          </c:spPr>
          <c:invertIfNegative val="0"/>
          <c:cat>
            <c:strRef>
              <c:f>'Andel indirekta kostnader For'!$A$21:$A$31</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For'!$C$21:$C$31</c:f>
              <c:numCache>
                <c:formatCode>0.0%</c:formatCode>
                <c:ptCount val="10"/>
                <c:pt idx="0">
                  <c:v>0.18975441033854057</c:v>
                </c:pt>
                <c:pt idx="1">
                  <c:v>0.20068708701072052</c:v>
                </c:pt>
                <c:pt idx="2">
                  <c:v>0.15253615985647495</c:v>
                </c:pt>
                <c:pt idx="3">
                  <c:v>0.20913224703923863</c:v>
                </c:pt>
                <c:pt idx="4">
                  <c:v>0.19716499534260931</c:v>
                </c:pt>
                <c:pt idx="5">
                  <c:v>0.17210495751893504</c:v>
                </c:pt>
                <c:pt idx="6">
                  <c:v>0.23030217134061587</c:v>
                </c:pt>
                <c:pt idx="7">
                  <c:v>0.24011631502451586</c:v>
                </c:pt>
                <c:pt idx="8">
                  <c:v>0.16280696135103115</c:v>
                </c:pt>
                <c:pt idx="9">
                  <c:v>0.180208276414667</c:v>
                </c:pt>
              </c:numCache>
            </c:numRef>
          </c:val>
          <c:extLst>
            <c:ext xmlns:c16="http://schemas.microsoft.com/office/drawing/2014/chart" uri="{C3380CC4-5D6E-409C-BE32-E72D297353CC}">
              <c16:uniqueId val="{00000001-5B03-46FC-8D3C-B26810B4EE77}"/>
            </c:ext>
          </c:extLst>
        </c:ser>
        <c:ser>
          <c:idx val="2"/>
          <c:order val="2"/>
          <c:tx>
            <c:strRef>
              <c:f>'Andel indirekta kostnader For'!$D$19:$D$20</c:f>
              <c:strCache>
                <c:ptCount val="1"/>
                <c:pt idx="0">
                  <c:v>2020</c:v>
                </c:pt>
              </c:strCache>
            </c:strRef>
          </c:tx>
          <c:spPr>
            <a:solidFill>
              <a:schemeClr val="accent3"/>
            </a:solidFill>
            <a:ln>
              <a:noFill/>
            </a:ln>
            <a:effectLst/>
          </c:spPr>
          <c:invertIfNegative val="0"/>
          <c:cat>
            <c:strRef>
              <c:f>'Andel indirekta kostnader For'!$A$21:$A$31</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For'!$D$21:$D$31</c:f>
              <c:numCache>
                <c:formatCode>0.0%</c:formatCode>
                <c:ptCount val="10"/>
                <c:pt idx="0">
                  <c:v>0.19057765222434073</c:v>
                </c:pt>
                <c:pt idx="1">
                  <c:v>0.19752099859822192</c:v>
                </c:pt>
                <c:pt idx="2">
                  <c:v>0.15557213376485712</c:v>
                </c:pt>
                <c:pt idx="3">
                  <c:v>0.21164443799670757</c:v>
                </c:pt>
                <c:pt idx="4">
                  <c:v>0.19415978670795866</c:v>
                </c:pt>
                <c:pt idx="5">
                  <c:v>0.16939104336506927</c:v>
                </c:pt>
                <c:pt idx="6">
                  <c:v>0.23155245434063113</c:v>
                </c:pt>
                <c:pt idx="7">
                  <c:v>0.23815329979283811</c:v>
                </c:pt>
                <c:pt idx="8">
                  <c:v>0.16158251163614551</c:v>
                </c:pt>
                <c:pt idx="9">
                  <c:v>0.18811924937946034</c:v>
                </c:pt>
              </c:numCache>
            </c:numRef>
          </c:val>
          <c:extLst>
            <c:ext xmlns:c16="http://schemas.microsoft.com/office/drawing/2014/chart" uri="{C3380CC4-5D6E-409C-BE32-E72D297353CC}">
              <c16:uniqueId val="{00000002-5B03-46FC-8D3C-B26810B4EE77}"/>
            </c:ext>
          </c:extLst>
        </c:ser>
        <c:ser>
          <c:idx val="3"/>
          <c:order val="3"/>
          <c:tx>
            <c:strRef>
              <c:f>'Andel indirekta kostnader For'!$E$19:$E$20</c:f>
              <c:strCache>
                <c:ptCount val="1"/>
                <c:pt idx="0">
                  <c:v>2021</c:v>
                </c:pt>
              </c:strCache>
            </c:strRef>
          </c:tx>
          <c:spPr>
            <a:solidFill>
              <a:schemeClr val="accent4"/>
            </a:solidFill>
            <a:ln>
              <a:noFill/>
            </a:ln>
            <a:effectLst/>
          </c:spPr>
          <c:invertIfNegative val="0"/>
          <c:cat>
            <c:strRef>
              <c:f>'Andel indirekta kostnader For'!$A$21:$A$31</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For'!$E$21:$E$31</c:f>
              <c:numCache>
                <c:formatCode>0.0%</c:formatCode>
                <c:ptCount val="10"/>
                <c:pt idx="0">
                  <c:v>0.18344181667915008</c:v>
                </c:pt>
                <c:pt idx="1">
                  <c:v>0.21199804706989586</c:v>
                </c:pt>
                <c:pt idx="2">
                  <c:v>0.1534807332427128</c:v>
                </c:pt>
                <c:pt idx="3">
                  <c:v>0.22425665106274162</c:v>
                </c:pt>
                <c:pt idx="4">
                  <c:v>0.19756822752376044</c:v>
                </c:pt>
                <c:pt idx="5">
                  <c:v>0.17233494286146603</c:v>
                </c:pt>
                <c:pt idx="6">
                  <c:v>0.24211245402998263</c:v>
                </c:pt>
                <c:pt idx="7">
                  <c:v>0.25146311008131711</c:v>
                </c:pt>
                <c:pt idx="8">
                  <c:v>0.16825178381631106</c:v>
                </c:pt>
                <c:pt idx="9">
                  <c:v>0.19414447420723793</c:v>
                </c:pt>
              </c:numCache>
            </c:numRef>
          </c:val>
          <c:extLst>
            <c:ext xmlns:c16="http://schemas.microsoft.com/office/drawing/2014/chart" uri="{C3380CC4-5D6E-409C-BE32-E72D297353CC}">
              <c16:uniqueId val="{00000003-5B03-46FC-8D3C-B26810B4EE77}"/>
            </c:ext>
          </c:extLst>
        </c:ser>
        <c:ser>
          <c:idx val="4"/>
          <c:order val="4"/>
          <c:tx>
            <c:strRef>
              <c:f>'Andel indirekta kostnader For'!$F$19:$F$20</c:f>
              <c:strCache>
                <c:ptCount val="1"/>
                <c:pt idx="0">
                  <c:v>2022</c:v>
                </c:pt>
              </c:strCache>
            </c:strRef>
          </c:tx>
          <c:spPr>
            <a:solidFill>
              <a:schemeClr val="accent5"/>
            </a:solidFill>
            <a:ln>
              <a:noFill/>
            </a:ln>
            <a:effectLst/>
          </c:spPr>
          <c:invertIfNegative val="0"/>
          <c:cat>
            <c:strRef>
              <c:f>'Andel indirekta kostnader For'!$A$21:$A$31</c:f>
              <c:strCache>
                <c:ptCount val="10"/>
                <c:pt idx="0">
                  <c:v>CTH</c:v>
                </c:pt>
                <c:pt idx="1">
                  <c:v>GU</c:v>
                </c:pt>
                <c:pt idx="2">
                  <c:v>KI</c:v>
                </c:pt>
                <c:pt idx="3">
                  <c:v>KTH</c:v>
                </c:pt>
                <c:pt idx="4">
                  <c:v>LIU</c:v>
                </c:pt>
                <c:pt idx="5">
                  <c:v>LU</c:v>
                </c:pt>
                <c:pt idx="6">
                  <c:v>SLU</c:v>
                </c:pt>
                <c:pt idx="7">
                  <c:v>SU</c:v>
                </c:pt>
                <c:pt idx="8">
                  <c:v>UMU</c:v>
                </c:pt>
                <c:pt idx="9">
                  <c:v>UU</c:v>
                </c:pt>
              </c:strCache>
            </c:strRef>
          </c:cat>
          <c:val>
            <c:numRef>
              <c:f>'Andel indirekta kostnader For'!$F$21:$F$31</c:f>
              <c:numCache>
                <c:formatCode>0.0%</c:formatCode>
                <c:ptCount val="10"/>
                <c:pt idx="0">
                  <c:v>0.1914986010955658</c:v>
                </c:pt>
                <c:pt idx="1">
                  <c:v>0.21474412541984583</c:v>
                </c:pt>
                <c:pt idx="2">
                  <c:v>0.14976633373189513</c:v>
                </c:pt>
                <c:pt idx="3">
                  <c:v>0.21496145105421485</c:v>
                </c:pt>
                <c:pt idx="4">
                  <c:v>0.18903437072587922</c:v>
                </c:pt>
                <c:pt idx="5">
                  <c:v>0.1732108457095429</c:v>
                </c:pt>
                <c:pt idx="6">
                  <c:v>0.23992565159567997</c:v>
                </c:pt>
                <c:pt idx="7">
                  <c:v>0.1976831829645154</c:v>
                </c:pt>
                <c:pt idx="8">
                  <c:v>0.17131291919600269</c:v>
                </c:pt>
                <c:pt idx="9">
                  <c:v>0.18834213699187843</c:v>
                </c:pt>
              </c:numCache>
            </c:numRef>
          </c:val>
          <c:extLst>
            <c:ext xmlns:c16="http://schemas.microsoft.com/office/drawing/2014/chart" uri="{C3380CC4-5D6E-409C-BE32-E72D297353CC}">
              <c16:uniqueId val="{00000004-5B03-46FC-8D3C-B26810B4EE77}"/>
            </c:ext>
          </c:extLst>
        </c:ser>
        <c:dLbls>
          <c:showLegendKey val="0"/>
          <c:showVal val="0"/>
          <c:showCatName val="0"/>
          <c:showSerName val="0"/>
          <c:showPercent val="0"/>
          <c:showBubbleSize val="0"/>
        </c:dLbls>
        <c:gapWidth val="219"/>
        <c:overlap val="-27"/>
        <c:axId val="715636000"/>
        <c:axId val="715636656"/>
      </c:barChart>
      <c:catAx>
        <c:axId val="715636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crossAx val="715636656"/>
        <c:crosses val="autoZero"/>
        <c:auto val="1"/>
        <c:lblAlgn val="ctr"/>
        <c:lblOffset val="100"/>
        <c:noMultiLvlLbl val="0"/>
      </c:catAx>
      <c:valAx>
        <c:axId val="715636656"/>
        <c:scaling>
          <c:orientation val="minMax"/>
          <c:max val="0.4"/>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15636000"/>
        <c:crosses val="autoZero"/>
        <c:crossBetween val="between"/>
        <c:majorUnit val="5.000000000000001E-2"/>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[SUHF_Sammanställning_2022_HMPS 221203.xlsm]Andel indirekta kostnader For!Pivottabell3</c:name>
    <c:fmtId val="10"/>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pivotFmt>
      <c:pivotFmt>
        <c:idx val="18"/>
        <c:spPr>
          <a:solidFill>
            <a:schemeClr val="accent1"/>
          </a:solidFill>
          <a:ln>
            <a:noFill/>
          </a:ln>
          <a:effectLst/>
        </c:spPr>
        <c:marker>
          <c:symbol val="none"/>
        </c:marker>
      </c:pivotFmt>
      <c:pivotFmt>
        <c:idx val="19"/>
        <c:spPr>
          <a:solidFill>
            <a:schemeClr val="accent1"/>
          </a:solidFill>
          <a:ln>
            <a:noFill/>
          </a:ln>
          <a:effectLst/>
        </c:spPr>
        <c:marker>
          <c:symbol val="none"/>
        </c:marker>
      </c:pivotFmt>
      <c:pivotFmt>
        <c:idx val="20"/>
        <c:spPr>
          <a:solidFill>
            <a:schemeClr val="accent1"/>
          </a:solidFill>
          <a:ln>
            <a:noFill/>
          </a:ln>
          <a:effectLst/>
        </c:spPr>
        <c:marker>
          <c:symbol val="none"/>
        </c:marker>
      </c:pivotFmt>
      <c:pivotFmt>
        <c:idx val="21"/>
        <c:spPr>
          <a:solidFill>
            <a:schemeClr val="accent1"/>
          </a:solidFill>
          <a:ln>
            <a:noFill/>
          </a:ln>
          <a:effectLst/>
        </c:spPr>
        <c:marker>
          <c:symbol val="none"/>
        </c:marker>
      </c:pivotFmt>
      <c:pivotFmt>
        <c:idx val="22"/>
        <c:spPr>
          <a:solidFill>
            <a:schemeClr val="accent1"/>
          </a:solidFill>
          <a:ln>
            <a:noFill/>
          </a:ln>
          <a:effectLst/>
        </c:spPr>
        <c:marker>
          <c:symbol val="none"/>
        </c:marker>
      </c:pivotFmt>
      <c:pivotFmt>
        <c:idx val="23"/>
        <c:spPr>
          <a:solidFill>
            <a:schemeClr val="accent1"/>
          </a:solidFill>
          <a:ln>
            <a:noFill/>
          </a:ln>
          <a:effectLst/>
        </c:spPr>
        <c:marker>
          <c:symbol val="none"/>
        </c:marker>
      </c:pivotFmt>
      <c:pivotFmt>
        <c:idx val="24"/>
        <c:spPr>
          <a:solidFill>
            <a:schemeClr val="accent1"/>
          </a:solidFill>
          <a:ln>
            <a:noFill/>
          </a:ln>
          <a:effectLst/>
        </c:spPr>
        <c:marker>
          <c:symbol val="none"/>
        </c:marker>
      </c:pivotFmt>
      <c:pivotFmt>
        <c:idx val="25"/>
        <c:spPr>
          <a:solidFill>
            <a:schemeClr val="accent1"/>
          </a:solidFill>
          <a:ln>
            <a:noFill/>
          </a:ln>
          <a:effectLst/>
        </c:spPr>
        <c:marker>
          <c:symbol val="none"/>
        </c:marker>
      </c:pivotFmt>
      <c:pivotFmt>
        <c:idx val="26"/>
        <c:spPr>
          <a:solidFill>
            <a:schemeClr val="accent1"/>
          </a:solidFill>
          <a:ln>
            <a:noFill/>
          </a:ln>
          <a:effectLst/>
        </c:spPr>
        <c:marker>
          <c:symbol val="none"/>
        </c:marker>
      </c:pivotFmt>
      <c:pivotFmt>
        <c:idx val="27"/>
        <c:spPr>
          <a:solidFill>
            <a:schemeClr val="accent1"/>
          </a:solidFill>
          <a:ln>
            <a:noFill/>
          </a:ln>
          <a:effectLst/>
        </c:spPr>
        <c:marker>
          <c:symbol val="none"/>
        </c:marker>
      </c:pivotFmt>
      <c:pivotFmt>
        <c:idx val="28"/>
        <c:spPr>
          <a:solidFill>
            <a:schemeClr val="accent1"/>
          </a:solidFill>
          <a:ln>
            <a:noFill/>
          </a:ln>
          <a:effectLst/>
        </c:spPr>
        <c:marker>
          <c:symbol val="none"/>
        </c:marker>
      </c:pivotFmt>
      <c:pivotFmt>
        <c:idx val="29"/>
        <c:spPr>
          <a:solidFill>
            <a:schemeClr val="accent1"/>
          </a:solidFill>
          <a:ln>
            <a:noFill/>
          </a:ln>
          <a:effectLst/>
        </c:spPr>
        <c:marker>
          <c:symbol val="none"/>
        </c:marker>
      </c:pivotFmt>
      <c:pivotFmt>
        <c:idx val="30"/>
        <c:spPr>
          <a:solidFill>
            <a:schemeClr val="accent1"/>
          </a:solidFill>
          <a:ln>
            <a:noFill/>
          </a:ln>
          <a:effectLst/>
        </c:spPr>
        <c:marker>
          <c:symbol val="none"/>
        </c:marker>
      </c:pivotFmt>
    </c:pivotFmts>
    <c:plotArea>
      <c:layout/>
      <c:barChart>
        <c:barDir val="col"/>
        <c:grouping val="clustered"/>
        <c:varyColors val="0"/>
        <c:ser>
          <c:idx val="0"/>
          <c:order val="0"/>
          <c:tx>
            <c:strRef>
              <c:f>'Andel indirekta kostnader For'!$B$36:$B$37</c:f>
              <c:strCache>
                <c:ptCount val="1"/>
                <c:pt idx="0">
                  <c:v>2018</c:v>
                </c:pt>
              </c:strCache>
            </c:strRef>
          </c:tx>
          <c:spPr>
            <a:solidFill>
              <a:schemeClr val="accent1"/>
            </a:solidFill>
            <a:ln>
              <a:noFill/>
            </a:ln>
            <a:effectLst/>
          </c:spPr>
          <c:invertIfNegative val="0"/>
          <c:cat>
            <c:strRef>
              <c:f>'Andel indirekta kostnader For'!$A$38:$A$46</c:f>
              <c:strCache>
                <c:ptCount val="8"/>
                <c:pt idx="0">
                  <c:v>HJ</c:v>
                </c:pt>
                <c:pt idx="1">
                  <c:v>KAU</c:v>
                </c:pt>
                <c:pt idx="2">
                  <c:v>LNU</c:v>
                </c:pt>
                <c:pt idx="3">
                  <c:v>LTU</c:v>
                </c:pt>
                <c:pt idx="4">
                  <c:v>MAU</c:v>
                </c:pt>
                <c:pt idx="5">
                  <c:v>MDU</c:v>
                </c:pt>
                <c:pt idx="6">
                  <c:v>MIU</c:v>
                </c:pt>
                <c:pt idx="7">
                  <c:v>ORU</c:v>
                </c:pt>
              </c:strCache>
            </c:strRef>
          </c:cat>
          <c:val>
            <c:numRef>
              <c:f>'Andel indirekta kostnader For'!$B$38:$B$46</c:f>
              <c:numCache>
                <c:formatCode>0.0%</c:formatCode>
                <c:ptCount val="8"/>
                <c:pt idx="0">
                  <c:v>0.28911471750976458</c:v>
                </c:pt>
                <c:pt idx="1">
                  <c:v>0.27824143506740862</c:v>
                </c:pt>
                <c:pt idx="2">
                  <c:v>0.23398571882859703</c:v>
                </c:pt>
                <c:pt idx="3">
                  <c:v>0.18369190806337093</c:v>
                </c:pt>
                <c:pt idx="4">
                  <c:v>0.23986607550643274</c:v>
                </c:pt>
                <c:pt idx="5">
                  <c:v>0.22372149268233868</c:v>
                </c:pt>
                <c:pt idx="6">
                  <c:v>0.30687091172137204</c:v>
                </c:pt>
                <c:pt idx="7">
                  <c:v>0.23603248688620224</c:v>
                </c:pt>
              </c:numCache>
            </c:numRef>
          </c:val>
          <c:extLst>
            <c:ext xmlns:c16="http://schemas.microsoft.com/office/drawing/2014/chart" uri="{C3380CC4-5D6E-409C-BE32-E72D297353CC}">
              <c16:uniqueId val="{00000000-5158-4C86-AD73-EA706D1E7944}"/>
            </c:ext>
          </c:extLst>
        </c:ser>
        <c:ser>
          <c:idx val="1"/>
          <c:order val="1"/>
          <c:tx>
            <c:strRef>
              <c:f>'Andel indirekta kostnader For'!$C$36:$C$37</c:f>
              <c:strCache>
                <c:ptCount val="1"/>
                <c:pt idx="0">
                  <c:v>2019</c:v>
                </c:pt>
              </c:strCache>
            </c:strRef>
          </c:tx>
          <c:spPr>
            <a:solidFill>
              <a:schemeClr val="accent2"/>
            </a:solidFill>
            <a:ln>
              <a:noFill/>
            </a:ln>
            <a:effectLst/>
          </c:spPr>
          <c:invertIfNegative val="0"/>
          <c:cat>
            <c:strRef>
              <c:f>'Andel indirekta kostnader For'!$A$38:$A$46</c:f>
              <c:strCache>
                <c:ptCount val="8"/>
                <c:pt idx="0">
                  <c:v>HJ</c:v>
                </c:pt>
                <c:pt idx="1">
                  <c:v>KAU</c:v>
                </c:pt>
                <c:pt idx="2">
                  <c:v>LNU</c:v>
                </c:pt>
                <c:pt idx="3">
                  <c:v>LTU</c:v>
                </c:pt>
                <c:pt idx="4">
                  <c:v>MAU</c:v>
                </c:pt>
                <c:pt idx="5">
                  <c:v>MDU</c:v>
                </c:pt>
                <c:pt idx="6">
                  <c:v>MIU</c:v>
                </c:pt>
                <c:pt idx="7">
                  <c:v>ORU</c:v>
                </c:pt>
              </c:strCache>
            </c:strRef>
          </c:cat>
          <c:val>
            <c:numRef>
              <c:f>'Andel indirekta kostnader For'!$C$38:$C$46</c:f>
              <c:numCache>
                <c:formatCode>0.0%</c:formatCode>
                <c:ptCount val="8"/>
                <c:pt idx="0">
                  <c:v>0.29826626227875608</c:v>
                </c:pt>
                <c:pt idx="1">
                  <c:v>0.28216907073367431</c:v>
                </c:pt>
                <c:pt idx="2">
                  <c:v>0.23270044741076562</c:v>
                </c:pt>
                <c:pt idx="3">
                  <c:v>0.18541339092872569</c:v>
                </c:pt>
                <c:pt idx="4">
                  <c:v>0.21305734421300521</c:v>
                </c:pt>
                <c:pt idx="5">
                  <c:v>0.23242928265469898</c:v>
                </c:pt>
                <c:pt idx="6">
                  <c:v>0.30552614619349255</c:v>
                </c:pt>
                <c:pt idx="7">
                  <c:v>0.24670536024575765</c:v>
                </c:pt>
              </c:numCache>
            </c:numRef>
          </c:val>
          <c:extLst>
            <c:ext xmlns:c16="http://schemas.microsoft.com/office/drawing/2014/chart" uri="{C3380CC4-5D6E-409C-BE32-E72D297353CC}">
              <c16:uniqueId val="{00000001-5158-4C86-AD73-EA706D1E7944}"/>
            </c:ext>
          </c:extLst>
        </c:ser>
        <c:ser>
          <c:idx val="2"/>
          <c:order val="2"/>
          <c:tx>
            <c:strRef>
              <c:f>'Andel indirekta kostnader For'!$D$36:$D$37</c:f>
              <c:strCache>
                <c:ptCount val="1"/>
                <c:pt idx="0">
                  <c:v>2020</c:v>
                </c:pt>
              </c:strCache>
            </c:strRef>
          </c:tx>
          <c:spPr>
            <a:solidFill>
              <a:schemeClr val="accent3"/>
            </a:solidFill>
            <a:ln>
              <a:noFill/>
            </a:ln>
            <a:effectLst/>
          </c:spPr>
          <c:invertIfNegative val="0"/>
          <c:cat>
            <c:strRef>
              <c:f>'Andel indirekta kostnader For'!$A$38:$A$46</c:f>
              <c:strCache>
                <c:ptCount val="8"/>
                <c:pt idx="0">
                  <c:v>HJ</c:v>
                </c:pt>
                <c:pt idx="1">
                  <c:v>KAU</c:v>
                </c:pt>
                <c:pt idx="2">
                  <c:v>LNU</c:v>
                </c:pt>
                <c:pt idx="3">
                  <c:v>LTU</c:v>
                </c:pt>
                <c:pt idx="4">
                  <c:v>MAU</c:v>
                </c:pt>
                <c:pt idx="5">
                  <c:v>MDU</c:v>
                </c:pt>
                <c:pt idx="6">
                  <c:v>MIU</c:v>
                </c:pt>
                <c:pt idx="7">
                  <c:v>ORU</c:v>
                </c:pt>
              </c:strCache>
            </c:strRef>
          </c:cat>
          <c:val>
            <c:numRef>
              <c:f>'Andel indirekta kostnader For'!$D$38:$D$46</c:f>
              <c:numCache>
                <c:formatCode>0.0%</c:formatCode>
                <c:ptCount val="8"/>
                <c:pt idx="0">
                  <c:v>0.27841905020721519</c:v>
                </c:pt>
                <c:pt idx="1">
                  <c:v>0.28679517424307244</c:v>
                </c:pt>
                <c:pt idx="2">
                  <c:v>0.23425670165469709</c:v>
                </c:pt>
                <c:pt idx="3">
                  <c:v>0.18002018163471242</c:v>
                </c:pt>
                <c:pt idx="4">
                  <c:v>0.20193477825531062</c:v>
                </c:pt>
                <c:pt idx="5">
                  <c:v>0.23539529146644989</c:v>
                </c:pt>
                <c:pt idx="6">
                  <c:v>0.28568679635382377</c:v>
                </c:pt>
                <c:pt idx="7">
                  <c:v>0.22907327752650153</c:v>
                </c:pt>
              </c:numCache>
            </c:numRef>
          </c:val>
          <c:extLst>
            <c:ext xmlns:c16="http://schemas.microsoft.com/office/drawing/2014/chart" uri="{C3380CC4-5D6E-409C-BE32-E72D297353CC}">
              <c16:uniqueId val="{00000002-5158-4C86-AD73-EA706D1E7944}"/>
            </c:ext>
          </c:extLst>
        </c:ser>
        <c:ser>
          <c:idx val="3"/>
          <c:order val="3"/>
          <c:tx>
            <c:strRef>
              <c:f>'Andel indirekta kostnader For'!$E$36:$E$37</c:f>
              <c:strCache>
                <c:ptCount val="1"/>
                <c:pt idx="0">
                  <c:v>2021</c:v>
                </c:pt>
              </c:strCache>
            </c:strRef>
          </c:tx>
          <c:spPr>
            <a:solidFill>
              <a:schemeClr val="accent4"/>
            </a:solidFill>
            <a:ln>
              <a:noFill/>
            </a:ln>
            <a:effectLst/>
          </c:spPr>
          <c:invertIfNegative val="0"/>
          <c:cat>
            <c:strRef>
              <c:f>'Andel indirekta kostnader For'!$A$38:$A$46</c:f>
              <c:strCache>
                <c:ptCount val="8"/>
                <c:pt idx="0">
                  <c:v>HJ</c:v>
                </c:pt>
                <c:pt idx="1">
                  <c:v>KAU</c:v>
                </c:pt>
                <c:pt idx="2">
                  <c:v>LNU</c:v>
                </c:pt>
                <c:pt idx="3">
                  <c:v>LTU</c:v>
                </c:pt>
                <c:pt idx="4">
                  <c:v>MAU</c:v>
                </c:pt>
                <c:pt idx="5">
                  <c:v>MDU</c:v>
                </c:pt>
                <c:pt idx="6">
                  <c:v>MIU</c:v>
                </c:pt>
                <c:pt idx="7">
                  <c:v>ORU</c:v>
                </c:pt>
              </c:strCache>
            </c:strRef>
          </c:cat>
          <c:val>
            <c:numRef>
              <c:f>'Andel indirekta kostnader For'!$E$38:$E$46</c:f>
              <c:numCache>
                <c:formatCode>0.0%</c:formatCode>
                <c:ptCount val="8"/>
                <c:pt idx="0">
                  <c:v>0.27536201564172569</c:v>
                </c:pt>
                <c:pt idx="1">
                  <c:v>0.29391046505008406</c:v>
                </c:pt>
                <c:pt idx="2">
                  <c:v>0.24495505146281793</c:v>
                </c:pt>
                <c:pt idx="3">
                  <c:v>0.22226551373346898</c:v>
                </c:pt>
                <c:pt idx="4">
                  <c:v>0.24489030007172005</c:v>
                </c:pt>
                <c:pt idx="5">
                  <c:v>0.23815193949150998</c:v>
                </c:pt>
                <c:pt idx="6">
                  <c:v>0.31151207756266774</c:v>
                </c:pt>
                <c:pt idx="7">
                  <c:v>0.24433914691613487</c:v>
                </c:pt>
              </c:numCache>
            </c:numRef>
          </c:val>
          <c:extLst>
            <c:ext xmlns:c16="http://schemas.microsoft.com/office/drawing/2014/chart" uri="{C3380CC4-5D6E-409C-BE32-E72D297353CC}">
              <c16:uniqueId val="{00000003-5158-4C86-AD73-EA706D1E7944}"/>
            </c:ext>
          </c:extLst>
        </c:ser>
        <c:ser>
          <c:idx val="4"/>
          <c:order val="4"/>
          <c:tx>
            <c:strRef>
              <c:f>'Andel indirekta kostnader For'!$F$36:$F$37</c:f>
              <c:strCache>
                <c:ptCount val="1"/>
                <c:pt idx="0">
                  <c:v>2022</c:v>
                </c:pt>
              </c:strCache>
            </c:strRef>
          </c:tx>
          <c:spPr>
            <a:solidFill>
              <a:schemeClr val="accent5"/>
            </a:solidFill>
            <a:ln>
              <a:noFill/>
            </a:ln>
            <a:effectLst/>
          </c:spPr>
          <c:invertIfNegative val="0"/>
          <c:cat>
            <c:strRef>
              <c:f>'Andel indirekta kostnader For'!$A$38:$A$46</c:f>
              <c:strCache>
                <c:ptCount val="8"/>
                <c:pt idx="0">
                  <c:v>HJ</c:v>
                </c:pt>
                <c:pt idx="1">
                  <c:v>KAU</c:v>
                </c:pt>
                <c:pt idx="2">
                  <c:v>LNU</c:v>
                </c:pt>
                <c:pt idx="3">
                  <c:v>LTU</c:v>
                </c:pt>
                <c:pt idx="4">
                  <c:v>MAU</c:v>
                </c:pt>
                <c:pt idx="5">
                  <c:v>MDU</c:v>
                </c:pt>
                <c:pt idx="6">
                  <c:v>MIU</c:v>
                </c:pt>
                <c:pt idx="7">
                  <c:v>ORU</c:v>
                </c:pt>
              </c:strCache>
            </c:strRef>
          </c:cat>
          <c:val>
            <c:numRef>
              <c:f>'Andel indirekta kostnader For'!$F$38:$F$46</c:f>
              <c:numCache>
                <c:formatCode>0.0%</c:formatCode>
                <c:ptCount val="8"/>
                <c:pt idx="0">
                  <c:v>0.28744328814335141</c:v>
                </c:pt>
                <c:pt idx="1">
                  <c:v>0.27230096583286933</c:v>
                </c:pt>
                <c:pt idx="2">
                  <c:v>0.24522018610511948</c:v>
                </c:pt>
                <c:pt idx="3">
                  <c:v>0.2318521134359397</c:v>
                </c:pt>
                <c:pt idx="4">
                  <c:v>0.25790345148537019</c:v>
                </c:pt>
                <c:pt idx="5">
                  <c:v>0.26637568015140761</c:v>
                </c:pt>
                <c:pt idx="6">
                  <c:v>0.28782281859592401</c:v>
                </c:pt>
                <c:pt idx="7">
                  <c:v>0.24357916047554487</c:v>
                </c:pt>
              </c:numCache>
            </c:numRef>
          </c:val>
          <c:extLst>
            <c:ext xmlns:c16="http://schemas.microsoft.com/office/drawing/2014/chart" uri="{C3380CC4-5D6E-409C-BE32-E72D297353CC}">
              <c16:uniqueId val="{00000004-5158-4C86-AD73-EA706D1E7944}"/>
            </c:ext>
          </c:extLst>
        </c:ser>
        <c:dLbls>
          <c:showLegendKey val="0"/>
          <c:showVal val="0"/>
          <c:showCatName val="0"/>
          <c:showSerName val="0"/>
          <c:showPercent val="0"/>
          <c:showBubbleSize val="0"/>
        </c:dLbls>
        <c:gapWidth val="219"/>
        <c:overlap val="-27"/>
        <c:axId val="728058480"/>
        <c:axId val="728059136"/>
      </c:barChart>
      <c:catAx>
        <c:axId val="728058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crossAx val="728059136"/>
        <c:crosses val="autoZero"/>
        <c:auto val="1"/>
        <c:lblAlgn val="ctr"/>
        <c:lblOffset val="100"/>
        <c:noMultiLvlLbl val="0"/>
      </c:catAx>
      <c:valAx>
        <c:axId val="728059136"/>
        <c:scaling>
          <c:orientation val="minMax"/>
          <c:max val="0.4"/>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28058480"/>
        <c:crosses val="autoZero"/>
        <c:crossBetween val="between"/>
      </c:valAx>
      <c:spPr>
        <a:noFill/>
        <a:ln>
          <a:noFill/>
        </a:ln>
        <a:effectLst/>
      </c:spPr>
    </c:plotArea>
    <c:legend>
      <c:legendPos val="t"/>
      <c:layout>
        <c:manualLayout>
          <c:xMode val="edge"/>
          <c:yMode val="edge"/>
          <c:x val="0.31756153400576936"/>
          <c:y val="1.7572990175729903E-2"/>
          <c:w val="0.36487678372893179"/>
          <c:h val="9.6836631151699645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[SUHF_Sammanställning_2022_HMPS 221203.xlsm]Andel indirekta kostnader For!Pivottabell4</c:name>
    <c:fmtId val="10"/>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pivotFmt>
      <c:pivotFmt>
        <c:idx val="18"/>
        <c:spPr>
          <a:solidFill>
            <a:schemeClr val="accent1"/>
          </a:solidFill>
          <a:ln>
            <a:noFill/>
          </a:ln>
          <a:effectLst/>
        </c:spPr>
        <c:marker>
          <c:symbol val="none"/>
        </c:marker>
      </c:pivotFmt>
      <c:pivotFmt>
        <c:idx val="19"/>
        <c:spPr>
          <a:solidFill>
            <a:schemeClr val="accent1"/>
          </a:solidFill>
          <a:ln>
            <a:noFill/>
          </a:ln>
          <a:effectLst/>
        </c:spPr>
        <c:marker>
          <c:symbol val="none"/>
        </c:marker>
      </c:pivotFmt>
      <c:pivotFmt>
        <c:idx val="20"/>
        <c:spPr>
          <a:solidFill>
            <a:schemeClr val="accent1"/>
          </a:solidFill>
          <a:ln>
            <a:noFill/>
          </a:ln>
          <a:effectLst/>
        </c:spPr>
        <c:marker>
          <c:symbol val="none"/>
        </c:marker>
      </c:pivotFmt>
      <c:pivotFmt>
        <c:idx val="21"/>
        <c:spPr>
          <a:solidFill>
            <a:schemeClr val="accent1"/>
          </a:solidFill>
          <a:ln>
            <a:noFill/>
          </a:ln>
          <a:effectLst/>
        </c:spPr>
        <c:marker>
          <c:symbol val="none"/>
        </c:marker>
      </c:pivotFmt>
      <c:pivotFmt>
        <c:idx val="22"/>
        <c:spPr>
          <a:solidFill>
            <a:schemeClr val="accent1"/>
          </a:solidFill>
          <a:ln>
            <a:noFill/>
          </a:ln>
          <a:effectLst/>
        </c:spPr>
        <c:marker>
          <c:symbol val="none"/>
        </c:marker>
      </c:pivotFmt>
      <c:pivotFmt>
        <c:idx val="23"/>
        <c:spPr>
          <a:solidFill>
            <a:schemeClr val="accent1"/>
          </a:solidFill>
          <a:ln>
            <a:noFill/>
          </a:ln>
          <a:effectLst/>
        </c:spPr>
        <c:marker>
          <c:symbol val="none"/>
        </c:marker>
      </c:pivotFmt>
      <c:pivotFmt>
        <c:idx val="24"/>
        <c:spPr>
          <a:solidFill>
            <a:schemeClr val="accent1"/>
          </a:solidFill>
          <a:ln>
            <a:noFill/>
          </a:ln>
          <a:effectLst/>
        </c:spPr>
        <c:marker>
          <c:symbol val="none"/>
        </c:marker>
      </c:pivotFmt>
      <c:pivotFmt>
        <c:idx val="25"/>
        <c:spPr>
          <a:solidFill>
            <a:schemeClr val="accent1"/>
          </a:solidFill>
          <a:ln>
            <a:noFill/>
          </a:ln>
          <a:effectLst/>
        </c:spPr>
        <c:marker>
          <c:symbol val="none"/>
        </c:marker>
      </c:pivotFmt>
      <c:pivotFmt>
        <c:idx val="26"/>
        <c:spPr>
          <a:solidFill>
            <a:schemeClr val="accent1"/>
          </a:solidFill>
          <a:ln>
            <a:noFill/>
          </a:ln>
          <a:effectLst/>
        </c:spPr>
        <c:marker>
          <c:symbol val="none"/>
        </c:marker>
      </c:pivotFmt>
      <c:pivotFmt>
        <c:idx val="27"/>
        <c:spPr>
          <a:solidFill>
            <a:schemeClr val="accent1"/>
          </a:solidFill>
          <a:ln>
            <a:noFill/>
          </a:ln>
          <a:effectLst/>
        </c:spPr>
        <c:marker>
          <c:symbol val="none"/>
        </c:marker>
      </c:pivotFmt>
      <c:pivotFmt>
        <c:idx val="28"/>
        <c:spPr>
          <a:solidFill>
            <a:schemeClr val="accent1"/>
          </a:solidFill>
          <a:ln>
            <a:noFill/>
          </a:ln>
          <a:effectLst/>
        </c:spPr>
        <c:marker>
          <c:symbol val="none"/>
        </c:marker>
      </c:pivotFmt>
      <c:pivotFmt>
        <c:idx val="29"/>
        <c:spPr>
          <a:solidFill>
            <a:schemeClr val="accent1"/>
          </a:solidFill>
          <a:ln>
            <a:noFill/>
          </a:ln>
          <a:effectLst/>
        </c:spPr>
        <c:marker>
          <c:symbol val="none"/>
        </c:marker>
      </c:pivotFmt>
      <c:pivotFmt>
        <c:idx val="30"/>
        <c:spPr>
          <a:solidFill>
            <a:schemeClr val="accent1"/>
          </a:solidFill>
          <a:ln>
            <a:noFill/>
          </a:ln>
          <a:effectLst/>
        </c:spPr>
        <c:marker>
          <c:symbol val="none"/>
        </c:marker>
      </c:pivotFmt>
    </c:pivotFmts>
    <c:plotArea>
      <c:layout/>
      <c:barChart>
        <c:barDir val="col"/>
        <c:grouping val="clustered"/>
        <c:varyColors val="0"/>
        <c:ser>
          <c:idx val="0"/>
          <c:order val="0"/>
          <c:tx>
            <c:strRef>
              <c:f>'Andel indirekta kostnader For'!$B$53:$B$54</c:f>
              <c:strCache>
                <c:ptCount val="1"/>
                <c:pt idx="0">
                  <c:v>2018</c:v>
                </c:pt>
              </c:strCache>
            </c:strRef>
          </c:tx>
          <c:spPr>
            <a:solidFill>
              <a:schemeClr val="accent1"/>
            </a:solidFill>
            <a:ln>
              <a:noFill/>
            </a:ln>
            <a:effectLst/>
          </c:spPr>
          <c:invertIfNegative val="0"/>
          <c:cat>
            <c:strRef>
              <c:f>'Andel indirekta kostnader For'!$A$55:$A$65</c:f>
              <c:strCache>
                <c:ptCount val="10"/>
                <c:pt idx="0">
                  <c:v>BTH</c:v>
                </c:pt>
                <c:pt idx="1">
                  <c:v>FHS</c:v>
                </c:pt>
                <c:pt idx="2">
                  <c:v>HB</c:v>
                </c:pt>
                <c:pt idx="3">
                  <c:v>HDA</c:v>
                </c:pt>
                <c:pt idx="4">
                  <c:v>HH</c:v>
                </c:pt>
                <c:pt idx="5">
                  <c:v>HIG</c:v>
                </c:pt>
                <c:pt idx="6">
                  <c:v>HKR</c:v>
                </c:pt>
                <c:pt idx="7">
                  <c:v>HS</c:v>
                </c:pt>
                <c:pt idx="8">
                  <c:v>HV</c:v>
                </c:pt>
                <c:pt idx="9">
                  <c:v>SH</c:v>
                </c:pt>
              </c:strCache>
            </c:strRef>
          </c:cat>
          <c:val>
            <c:numRef>
              <c:f>'Andel indirekta kostnader For'!$B$55:$B$65</c:f>
              <c:numCache>
                <c:formatCode>0.0%</c:formatCode>
                <c:ptCount val="10"/>
                <c:pt idx="0">
                  <c:v>0.23376365727429557</c:v>
                </c:pt>
                <c:pt idx="1">
                  <c:v>0.26631022416714201</c:v>
                </c:pt>
                <c:pt idx="2">
                  <c:v>0.36209133188887815</c:v>
                </c:pt>
                <c:pt idx="3">
                  <c:v>0.2866954997523149</c:v>
                </c:pt>
                <c:pt idx="4">
                  <c:v>0.20933661740558293</c:v>
                </c:pt>
                <c:pt idx="5">
                  <c:v>0.27939179443158391</c:v>
                </c:pt>
                <c:pt idx="6">
                  <c:v>0.26680334332124273</c:v>
                </c:pt>
                <c:pt idx="7">
                  <c:v>0.22523818872433951</c:v>
                </c:pt>
                <c:pt idx="8">
                  <c:v>0.24002874380900457</c:v>
                </c:pt>
              </c:numCache>
            </c:numRef>
          </c:val>
          <c:extLst>
            <c:ext xmlns:c16="http://schemas.microsoft.com/office/drawing/2014/chart" uri="{C3380CC4-5D6E-409C-BE32-E72D297353CC}">
              <c16:uniqueId val="{00000000-BFFF-4DA9-B410-F554BAA98AF3}"/>
            </c:ext>
          </c:extLst>
        </c:ser>
        <c:ser>
          <c:idx val="1"/>
          <c:order val="1"/>
          <c:tx>
            <c:strRef>
              <c:f>'Andel indirekta kostnader For'!$C$53:$C$54</c:f>
              <c:strCache>
                <c:ptCount val="1"/>
                <c:pt idx="0">
                  <c:v>2019</c:v>
                </c:pt>
              </c:strCache>
            </c:strRef>
          </c:tx>
          <c:spPr>
            <a:solidFill>
              <a:schemeClr val="accent2"/>
            </a:solidFill>
            <a:ln>
              <a:noFill/>
            </a:ln>
            <a:effectLst/>
          </c:spPr>
          <c:invertIfNegative val="0"/>
          <c:cat>
            <c:strRef>
              <c:f>'Andel indirekta kostnader For'!$A$55:$A$65</c:f>
              <c:strCache>
                <c:ptCount val="10"/>
                <c:pt idx="0">
                  <c:v>BTH</c:v>
                </c:pt>
                <c:pt idx="1">
                  <c:v>FHS</c:v>
                </c:pt>
                <c:pt idx="2">
                  <c:v>HB</c:v>
                </c:pt>
                <c:pt idx="3">
                  <c:v>HDA</c:v>
                </c:pt>
                <c:pt idx="4">
                  <c:v>HH</c:v>
                </c:pt>
                <c:pt idx="5">
                  <c:v>HIG</c:v>
                </c:pt>
                <c:pt idx="6">
                  <c:v>HKR</c:v>
                </c:pt>
                <c:pt idx="7">
                  <c:v>HS</c:v>
                </c:pt>
                <c:pt idx="8">
                  <c:v>HV</c:v>
                </c:pt>
                <c:pt idx="9">
                  <c:v>SH</c:v>
                </c:pt>
              </c:strCache>
            </c:strRef>
          </c:cat>
          <c:val>
            <c:numRef>
              <c:f>'Andel indirekta kostnader For'!$C$55:$C$65</c:f>
              <c:numCache>
                <c:formatCode>0.0%</c:formatCode>
                <c:ptCount val="10"/>
                <c:pt idx="0">
                  <c:v>0.23008190871087245</c:v>
                </c:pt>
                <c:pt idx="1">
                  <c:v>0.25462807673263371</c:v>
                </c:pt>
                <c:pt idx="2">
                  <c:v>0.30102326752935993</c:v>
                </c:pt>
                <c:pt idx="3">
                  <c:v>0.33418358463627817</c:v>
                </c:pt>
                <c:pt idx="4">
                  <c:v>0.26727957394845697</c:v>
                </c:pt>
                <c:pt idx="5">
                  <c:v>0.29086524876137371</c:v>
                </c:pt>
                <c:pt idx="6">
                  <c:v>0.33462937183906921</c:v>
                </c:pt>
                <c:pt idx="7">
                  <c:v>0.24307131783934827</c:v>
                </c:pt>
                <c:pt idx="8">
                  <c:v>0.25111390602578482</c:v>
                </c:pt>
                <c:pt idx="9">
                  <c:v>0.25381834705587131</c:v>
                </c:pt>
              </c:numCache>
            </c:numRef>
          </c:val>
          <c:extLst>
            <c:ext xmlns:c16="http://schemas.microsoft.com/office/drawing/2014/chart" uri="{C3380CC4-5D6E-409C-BE32-E72D297353CC}">
              <c16:uniqueId val="{00000001-BFFF-4DA9-B410-F554BAA98AF3}"/>
            </c:ext>
          </c:extLst>
        </c:ser>
        <c:ser>
          <c:idx val="2"/>
          <c:order val="2"/>
          <c:tx>
            <c:strRef>
              <c:f>'Andel indirekta kostnader For'!$D$53:$D$54</c:f>
              <c:strCache>
                <c:ptCount val="1"/>
                <c:pt idx="0">
                  <c:v>2020</c:v>
                </c:pt>
              </c:strCache>
            </c:strRef>
          </c:tx>
          <c:spPr>
            <a:solidFill>
              <a:schemeClr val="accent3"/>
            </a:solidFill>
            <a:ln>
              <a:noFill/>
            </a:ln>
            <a:effectLst/>
          </c:spPr>
          <c:invertIfNegative val="0"/>
          <c:cat>
            <c:strRef>
              <c:f>'Andel indirekta kostnader For'!$A$55:$A$65</c:f>
              <c:strCache>
                <c:ptCount val="10"/>
                <c:pt idx="0">
                  <c:v>BTH</c:v>
                </c:pt>
                <c:pt idx="1">
                  <c:v>FHS</c:v>
                </c:pt>
                <c:pt idx="2">
                  <c:v>HB</c:v>
                </c:pt>
                <c:pt idx="3">
                  <c:v>HDA</c:v>
                </c:pt>
                <c:pt idx="4">
                  <c:v>HH</c:v>
                </c:pt>
                <c:pt idx="5">
                  <c:v>HIG</c:v>
                </c:pt>
                <c:pt idx="6">
                  <c:v>HKR</c:v>
                </c:pt>
                <c:pt idx="7">
                  <c:v>HS</c:v>
                </c:pt>
                <c:pt idx="8">
                  <c:v>HV</c:v>
                </c:pt>
                <c:pt idx="9">
                  <c:v>SH</c:v>
                </c:pt>
              </c:strCache>
            </c:strRef>
          </c:cat>
          <c:val>
            <c:numRef>
              <c:f>'Andel indirekta kostnader For'!$D$55:$D$65</c:f>
              <c:numCache>
                <c:formatCode>0.0%</c:formatCode>
                <c:ptCount val="10"/>
                <c:pt idx="0">
                  <c:v>0.22052878286438404</c:v>
                </c:pt>
                <c:pt idx="1">
                  <c:v>0.26614833403443622</c:v>
                </c:pt>
                <c:pt idx="2">
                  <c:v>0.29869264263197864</c:v>
                </c:pt>
                <c:pt idx="3">
                  <c:v>0.28670201745029278</c:v>
                </c:pt>
                <c:pt idx="4">
                  <c:v>0.26688933475904991</c:v>
                </c:pt>
                <c:pt idx="5">
                  <c:v>0.29597141550810291</c:v>
                </c:pt>
                <c:pt idx="6">
                  <c:v>0.38205904718705391</c:v>
                </c:pt>
                <c:pt idx="7">
                  <c:v>0.24104263835136119</c:v>
                </c:pt>
                <c:pt idx="8">
                  <c:v>0.26255882812174708</c:v>
                </c:pt>
                <c:pt idx="9">
                  <c:v>0.26746438821281038</c:v>
                </c:pt>
              </c:numCache>
            </c:numRef>
          </c:val>
          <c:extLst>
            <c:ext xmlns:c16="http://schemas.microsoft.com/office/drawing/2014/chart" uri="{C3380CC4-5D6E-409C-BE32-E72D297353CC}">
              <c16:uniqueId val="{00000002-BFFF-4DA9-B410-F554BAA98AF3}"/>
            </c:ext>
          </c:extLst>
        </c:ser>
        <c:ser>
          <c:idx val="3"/>
          <c:order val="3"/>
          <c:tx>
            <c:strRef>
              <c:f>'Andel indirekta kostnader For'!$E$53:$E$54</c:f>
              <c:strCache>
                <c:ptCount val="1"/>
                <c:pt idx="0">
                  <c:v>2021</c:v>
                </c:pt>
              </c:strCache>
            </c:strRef>
          </c:tx>
          <c:spPr>
            <a:solidFill>
              <a:schemeClr val="accent4"/>
            </a:solidFill>
            <a:ln>
              <a:noFill/>
            </a:ln>
            <a:effectLst/>
          </c:spPr>
          <c:invertIfNegative val="0"/>
          <c:cat>
            <c:strRef>
              <c:f>'Andel indirekta kostnader For'!$A$55:$A$65</c:f>
              <c:strCache>
                <c:ptCount val="10"/>
                <c:pt idx="0">
                  <c:v>BTH</c:v>
                </c:pt>
                <c:pt idx="1">
                  <c:v>FHS</c:v>
                </c:pt>
                <c:pt idx="2">
                  <c:v>HB</c:v>
                </c:pt>
                <c:pt idx="3">
                  <c:v>HDA</c:v>
                </c:pt>
                <c:pt idx="4">
                  <c:v>HH</c:v>
                </c:pt>
                <c:pt idx="5">
                  <c:v>HIG</c:v>
                </c:pt>
                <c:pt idx="6">
                  <c:v>HKR</c:v>
                </c:pt>
                <c:pt idx="7">
                  <c:v>HS</c:v>
                </c:pt>
                <c:pt idx="8">
                  <c:v>HV</c:v>
                </c:pt>
                <c:pt idx="9">
                  <c:v>SH</c:v>
                </c:pt>
              </c:strCache>
            </c:strRef>
          </c:cat>
          <c:val>
            <c:numRef>
              <c:f>'Andel indirekta kostnader For'!$E$55:$E$65</c:f>
              <c:numCache>
                <c:formatCode>0.0%</c:formatCode>
                <c:ptCount val="10"/>
                <c:pt idx="0">
                  <c:v>0.23414064224909845</c:v>
                </c:pt>
                <c:pt idx="1">
                  <c:v>0.29111557523681048</c:v>
                </c:pt>
                <c:pt idx="2">
                  <c:v>0.29707815796662579</c:v>
                </c:pt>
                <c:pt idx="3">
                  <c:v>0.28025631401147516</c:v>
                </c:pt>
                <c:pt idx="4">
                  <c:v>0.28166286184885886</c:v>
                </c:pt>
                <c:pt idx="5">
                  <c:v>0.28814298663041016</c:v>
                </c:pt>
                <c:pt idx="6">
                  <c:v>0.30738420697203267</c:v>
                </c:pt>
                <c:pt idx="7">
                  <c:v>0.21011012322777264</c:v>
                </c:pt>
                <c:pt idx="8">
                  <c:v>0.28470093915168387</c:v>
                </c:pt>
                <c:pt idx="9">
                  <c:v>0.26880863735644545</c:v>
                </c:pt>
              </c:numCache>
            </c:numRef>
          </c:val>
          <c:extLst>
            <c:ext xmlns:c16="http://schemas.microsoft.com/office/drawing/2014/chart" uri="{C3380CC4-5D6E-409C-BE32-E72D297353CC}">
              <c16:uniqueId val="{00000003-BFFF-4DA9-B410-F554BAA98AF3}"/>
            </c:ext>
          </c:extLst>
        </c:ser>
        <c:ser>
          <c:idx val="4"/>
          <c:order val="4"/>
          <c:tx>
            <c:strRef>
              <c:f>'Andel indirekta kostnader For'!$F$53:$F$54</c:f>
              <c:strCache>
                <c:ptCount val="1"/>
                <c:pt idx="0">
                  <c:v>2022</c:v>
                </c:pt>
              </c:strCache>
            </c:strRef>
          </c:tx>
          <c:spPr>
            <a:solidFill>
              <a:schemeClr val="accent5"/>
            </a:solidFill>
            <a:ln>
              <a:noFill/>
            </a:ln>
            <a:effectLst/>
          </c:spPr>
          <c:invertIfNegative val="0"/>
          <c:cat>
            <c:strRef>
              <c:f>'Andel indirekta kostnader For'!$A$55:$A$65</c:f>
              <c:strCache>
                <c:ptCount val="10"/>
                <c:pt idx="0">
                  <c:v>BTH</c:v>
                </c:pt>
                <c:pt idx="1">
                  <c:v>FHS</c:v>
                </c:pt>
                <c:pt idx="2">
                  <c:v>HB</c:v>
                </c:pt>
                <c:pt idx="3">
                  <c:v>HDA</c:v>
                </c:pt>
                <c:pt idx="4">
                  <c:v>HH</c:v>
                </c:pt>
                <c:pt idx="5">
                  <c:v>HIG</c:v>
                </c:pt>
                <c:pt idx="6">
                  <c:v>HKR</c:v>
                </c:pt>
                <c:pt idx="7">
                  <c:v>HS</c:v>
                </c:pt>
                <c:pt idx="8">
                  <c:v>HV</c:v>
                </c:pt>
                <c:pt idx="9">
                  <c:v>SH</c:v>
                </c:pt>
              </c:strCache>
            </c:strRef>
          </c:cat>
          <c:val>
            <c:numRef>
              <c:f>'Andel indirekta kostnader For'!$F$55:$F$65</c:f>
              <c:numCache>
                <c:formatCode>0.0%</c:formatCode>
                <c:ptCount val="10"/>
                <c:pt idx="0">
                  <c:v>0.24498130771136112</c:v>
                </c:pt>
                <c:pt idx="1">
                  <c:v>0.31439103692505227</c:v>
                </c:pt>
                <c:pt idx="2">
                  <c:v>0.28730804642122371</c:v>
                </c:pt>
                <c:pt idx="3">
                  <c:v>0.28779536357910562</c:v>
                </c:pt>
                <c:pt idx="4">
                  <c:v>0.27497046413502108</c:v>
                </c:pt>
                <c:pt idx="5">
                  <c:v>0.27265117025790397</c:v>
                </c:pt>
                <c:pt idx="6">
                  <c:v>0.34186929777098779</c:v>
                </c:pt>
                <c:pt idx="7">
                  <c:v>0.25245764558274414</c:v>
                </c:pt>
                <c:pt idx="8">
                  <c:v>0.25134259482875315</c:v>
                </c:pt>
                <c:pt idx="9">
                  <c:v>0.27292682158014037</c:v>
                </c:pt>
              </c:numCache>
            </c:numRef>
          </c:val>
          <c:extLst>
            <c:ext xmlns:c16="http://schemas.microsoft.com/office/drawing/2014/chart" uri="{C3380CC4-5D6E-409C-BE32-E72D297353CC}">
              <c16:uniqueId val="{00000004-BFFF-4DA9-B410-F554BAA98AF3}"/>
            </c:ext>
          </c:extLst>
        </c:ser>
        <c:dLbls>
          <c:showLegendKey val="0"/>
          <c:showVal val="0"/>
          <c:showCatName val="0"/>
          <c:showSerName val="0"/>
          <c:showPercent val="0"/>
          <c:showBubbleSize val="0"/>
        </c:dLbls>
        <c:gapWidth val="219"/>
        <c:overlap val="-27"/>
        <c:axId val="570406032"/>
        <c:axId val="570406360"/>
      </c:barChart>
      <c:catAx>
        <c:axId val="570406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crossAx val="570406360"/>
        <c:crosses val="autoZero"/>
        <c:auto val="1"/>
        <c:lblAlgn val="ctr"/>
        <c:lblOffset val="100"/>
        <c:noMultiLvlLbl val="0"/>
      </c:catAx>
      <c:valAx>
        <c:axId val="570406360"/>
        <c:scaling>
          <c:orientation val="minMax"/>
          <c:max val="0.4"/>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70406032"/>
        <c:crosses val="autoZero"/>
        <c:crossBetween val="between"/>
        <c:majorUnit val="5.000000000000001E-2"/>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[SUHF_Sammanställning_2022_Hanna Daniel Per 221115.xlsm]Andel indirekta kostnader For!Pivottabell6</c:name>
    <c:fmtId val="8"/>
  </c:pivotSource>
  <c:chart>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pivotFmt>
      <c:pivotFmt>
        <c:idx val="8"/>
        <c:spPr>
          <a:solidFill>
            <a:schemeClr val="accent1"/>
          </a:solidFill>
          <a:ln>
            <a:noFill/>
          </a:ln>
          <a:effectLst/>
        </c:spPr>
        <c:marker>
          <c:symbol val="none"/>
        </c:marker>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pivotFmt>
      <c:pivotFmt>
        <c:idx val="18"/>
        <c:spPr>
          <a:solidFill>
            <a:schemeClr val="accent1"/>
          </a:solidFill>
          <a:ln>
            <a:noFill/>
          </a:ln>
          <a:effectLst/>
        </c:spPr>
        <c:marker>
          <c:symbol val="none"/>
        </c:marker>
      </c:pivotFmt>
      <c:pivotFmt>
        <c:idx val="19"/>
        <c:spPr>
          <a:solidFill>
            <a:schemeClr val="accent1"/>
          </a:solidFill>
          <a:ln>
            <a:noFill/>
          </a:ln>
          <a:effectLst/>
        </c:spPr>
        <c:marker>
          <c:symbol val="none"/>
        </c:marker>
      </c:pivotFmt>
      <c:pivotFmt>
        <c:idx val="20"/>
        <c:spPr>
          <a:solidFill>
            <a:schemeClr val="accent1"/>
          </a:solidFill>
          <a:ln>
            <a:noFill/>
          </a:ln>
          <a:effectLst/>
        </c:spPr>
        <c:marker>
          <c:symbol val="none"/>
        </c:marker>
      </c:pivotFmt>
      <c:pivotFmt>
        <c:idx val="21"/>
        <c:spPr>
          <a:solidFill>
            <a:schemeClr val="accent1"/>
          </a:solidFill>
          <a:ln>
            <a:noFill/>
          </a:ln>
          <a:effectLst/>
        </c:spPr>
        <c:marker>
          <c:symbol val="none"/>
        </c:marker>
      </c:pivotFmt>
      <c:pivotFmt>
        <c:idx val="22"/>
        <c:spPr>
          <a:solidFill>
            <a:schemeClr val="accent1"/>
          </a:solidFill>
          <a:ln>
            <a:noFill/>
          </a:ln>
          <a:effectLst/>
        </c:spPr>
        <c:marker>
          <c:symbol val="none"/>
        </c:marker>
      </c:pivotFmt>
      <c:pivotFmt>
        <c:idx val="23"/>
        <c:spPr>
          <a:solidFill>
            <a:schemeClr val="accent1"/>
          </a:solidFill>
          <a:ln>
            <a:noFill/>
          </a:ln>
          <a:effectLst/>
        </c:spPr>
        <c:marker>
          <c:symbol val="none"/>
        </c:marker>
      </c:pivotFmt>
      <c:pivotFmt>
        <c:idx val="24"/>
        <c:spPr>
          <a:solidFill>
            <a:schemeClr val="accent1"/>
          </a:solidFill>
          <a:ln>
            <a:noFill/>
          </a:ln>
          <a:effectLst/>
        </c:spPr>
        <c:marker>
          <c:symbol val="none"/>
        </c:marker>
      </c:pivotFmt>
    </c:pivotFmts>
    <c:plotArea>
      <c:layout/>
      <c:barChart>
        <c:barDir val="col"/>
        <c:grouping val="clustered"/>
        <c:varyColors val="0"/>
        <c:ser>
          <c:idx val="0"/>
          <c:order val="0"/>
          <c:tx>
            <c:strRef>
              <c:f>'Andel indirekta kostnader For'!$B$73:$B$74</c:f>
              <c:strCache>
                <c:ptCount val="1"/>
                <c:pt idx="0">
                  <c:v>2018</c:v>
                </c:pt>
              </c:strCache>
            </c:strRef>
          </c:tx>
          <c:spPr>
            <a:solidFill>
              <a:schemeClr val="accent1"/>
            </a:solidFill>
            <a:ln>
              <a:noFill/>
            </a:ln>
            <a:effectLst/>
          </c:spPr>
          <c:invertIfNegative val="0"/>
          <c:cat>
            <c:strRef>
              <c:f>'Andel indirekta kostnader For'!$A$75:$A$79</c:f>
              <c:strCache>
                <c:ptCount val="4"/>
                <c:pt idx="0">
                  <c:v>GIH</c:v>
                </c:pt>
                <c:pt idx="1">
                  <c:v>KF</c:v>
                </c:pt>
                <c:pt idx="2">
                  <c:v>KMH</c:v>
                </c:pt>
                <c:pt idx="3">
                  <c:v>SKH</c:v>
                </c:pt>
              </c:strCache>
            </c:strRef>
          </c:cat>
          <c:val>
            <c:numRef>
              <c:f>'Andel indirekta kostnader For'!$B$75:$B$79</c:f>
              <c:numCache>
                <c:formatCode>0.0%</c:formatCode>
                <c:ptCount val="4"/>
                <c:pt idx="0">
                  <c:v>0.19518560880618038</c:v>
                </c:pt>
                <c:pt idx="1">
                  <c:v>0.34289424651346623</c:v>
                </c:pt>
                <c:pt idx="2">
                  <c:v>0.3868149324861001</c:v>
                </c:pt>
                <c:pt idx="3">
                  <c:v>0.30716919537896853</c:v>
                </c:pt>
              </c:numCache>
            </c:numRef>
          </c:val>
          <c:extLst>
            <c:ext xmlns:c16="http://schemas.microsoft.com/office/drawing/2014/chart" uri="{C3380CC4-5D6E-409C-BE32-E72D297353CC}">
              <c16:uniqueId val="{00000000-ED10-4F0C-B02F-9CCD0E1D7674}"/>
            </c:ext>
          </c:extLst>
        </c:ser>
        <c:ser>
          <c:idx val="1"/>
          <c:order val="1"/>
          <c:tx>
            <c:strRef>
              <c:f>'Andel indirekta kostnader For'!$C$73:$C$74</c:f>
              <c:strCache>
                <c:ptCount val="1"/>
                <c:pt idx="0">
                  <c:v>2019</c:v>
                </c:pt>
              </c:strCache>
            </c:strRef>
          </c:tx>
          <c:spPr>
            <a:solidFill>
              <a:schemeClr val="accent2"/>
            </a:solidFill>
            <a:ln>
              <a:noFill/>
            </a:ln>
            <a:effectLst/>
          </c:spPr>
          <c:invertIfNegative val="0"/>
          <c:cat>
            <c:strRef>
              <c:f>'Andel indirekta kostnader For'!$A$75:$A$79</c:f>
              <c:strCache>
                <c:ptCount val="4"/>
                <c:pt idx="0">
                  <c:v>GIH</c:v>
                </c:pt>
                <c:pt idx="1">
                  <c:v>KF</c:v>
                </c:pt>
                <c:pt idx="2">
                  <c:v>KMH</c:v>
                </c:pt>
                <c:pt idx="3">
                  <c:v>SKH</c:v>
                </c:pt>
              </c:strCache>
            </c:strRef>
          </c:cat>
          <c:val>
            <c:numRef>
              <c:f>'Andel indirekta kostnader For'!$C$75:$C$79</c:f>
              <c:numCache>
                <c:formatCode>0.0%</c:formatCode>
                <c:ptCount val="4"/>
                <c:pt idx="0">
                  <c:v>0.14242093784078516</c:v>
                </c:pt>
                <c:pt idx="1">
                  <c:v>0.34248727455539496</c:v>
                </c:pt>
                <c:pt idx="2">
                  <c:v>0.27874682472480949</c:v>
                </c:pt>
                <c:pt idx="3">
                  <c:v>0.30751694496033877</c:v>
                </c:pt>
              </c:numCache>
            </c:numRef>
          </c:val>
          <c:extLst>
            <c:ext xmlns:c16="http://schemas.microsoft.com/office/drawing/2014/chart" uri="{C3380CC4-5D6E-409C-BE32-E72D297353CC}">
              <c16:uniqueId val="{00000001-ED10-4F0C-B02F-9CCD0E1D7674}"/>
            </c:ext>
          </c:extLst>
        </c:ser>
        <c:ser>
          <c:idx val="2"/>
          <c:order val="2"/>
          <c:tx>
            <c:strRef>
              <c:f>'Andel indirekta kostnader For'!$D$73:$D$74</c:f>
              <c:strCache>
                <c:ptCount val="1"/>
                <c:pt idx="0">
                  <c:v>2020</c:v>
                </c:pt>
              </c:strCache>
            </c:strRef>
          </c:tx>
          <c:spPr>
            <a:solidFill>
              <a:schemeClr val="accent3"/>
            </a:solidFill>
            <a:ln>
              <a:noFill/>
            </a:ln>
            <a:effectLst/>
          </c:spPr>
          <c:invertIfNegative val="0"/>
          <c:cat>
            <c:strRef>
              <c:f>'Andel indirekta kostnader For'!$A$75:$A$79</c:f>
              <c:strCache>
                <c:ptCount val="4"/>
                <c:pt idx="0">
                  <c:v>GIH</c:v>
                </c:pt>
                <c:pt idx="1">
                  <c:v>KF</c:v>
                </c:pt>
                <c:pt idx="2">
                  <c:v>KMH</c:v>
                </c:pt>
                <c:pt idx="3">
                  <c:v>SKH</c:v>
                </c:pt>
              </c:strCache>
            </c:strRef>
          </c:cat>
          <c:val>
            <c:numRef>
              <c:f>'Andel indirekta kostnader For'!$D$75:$D$79</c:f>
              <c:numCache>
                <c:formatCode>0.0%</c:formatCode>
                <c:ptCount val="4"/>
                <c:pt idx="0">
                  <c:v>0.1320173292004278</c:v>
                </c:pt>
                <c:pt idx="1">
                  <c:v>0.29185421230830511</c:v>
                </c:pt>
                <c:pt idx="2">
                  <c:v>0.24187049677664013</c:v>
                </c:pt>
                <c:pt idx="3">
                  <c:v>0.30522071088335939</c:v>
                </c:pt>
              </c:numCache>
            </c:numRef>
          </c:val>
          <c:extLst>
            <c:ext xmlns:c16="http://schemas.microsoft.com/office/drawing/2014/chart" uri="{C3380CC4-5D6E-409C-BE32-E72D297353CC}">
              <c16:uniqueId val="{00000002-ED10-4F0C-B02F-9CCD0E1D7674}"/>
            </c:ext>
          </c:extLst>
        </c:ser>
        <c:ser>
          <c:idx val="3"/>
          <c:order val="3"/>
          <c:tx>
            <c:strRef>
              <c:f>'Andel indirekta kostnader For'!$E$73:$E$74</c:f>
              <c:strCache>
                <c:ptCount val="1"/>
                <c:pt idx="0">
                  <c:v>2021</c:v>
                </c:pt>
              </c:strCache>
            </c:strRef>
          </c:tx>
          <c:spPr>
            <a:solidFill>
              <a:schemeClr val="accent4"/>
            </a:solidFill>
            <a:ln>
              <a:noFill/>
            </a:ln>
            <a:effectLst/>
          </c:spPr>
          <c:invertIfNegative val="0"/>
          <c:cat>
            <c:strRef>
              <c:f>'Andel indirekta kostnader For'!$A$75:$A$79</c:f>
              <c:strCache>
                <c:ptCount val="4"/>
                <c:pt idx="0">
                  <c:v>GIH</c:v>
                </c:pt>
                <c:pt idx="1">
                  <c:v>KF</c:v>
                </c:pt>
                <c:pt idx="2">
                  <c:v>KMH</c:v>
                </c:pt>
                <c:pt idx="3">
                  <c:v>SKH</c:v>
                </c:pt>
              </c:strCache>
            </c:strRef>
          </c:cat>
          <c:val>
            <c:numRef>
              <c:f>'Andel indirekta kostnader For'!$E$75:$E$79</c:f>
              <c:numCache>
                <c:formatCode>0.0%</c:formatCode>
                <c:ptCount val="4"/>
                <c:pt idx="0">
                  <c:v>0.22807839869451244</c:v>
                </c:pt>
                <c:pt idx="1">
                  <c:v>0.30461600504642083</c:v>
                </c:pt>
                <c:pt idx="2">
                  <c:v>0.21990350292237085</c:v>
                </c:pt>
                <c:pt idx="3">
                  <c:v>0.35301480510844691</c:v>
                </c:pt>
              </c:numCache>
            </c:numRef>
          </c:val>
          <c:extLst>
            <c:ext xmlns:c16="http://schemas.microsoft.com/office/drawing/2014/chart" uri="{C3380CC4-5D6E-409C-BE32-E72D297353CC}">
              <c16:uniqueId val="{00000003-ED10-4F0C-B02F-9CCD0E1D7674}"/>
            </c:ext>
          </c:extLst>
        </c:ser>
        <c:ser>
          <c:idx val="4"/>
          <c:order val="4"/>
          <c:tx>
            <c:strRef>
              <c:f>'Andel indirekta kostnader For'!$F$73:$F$74</c:f>
              <c:strCache>
                <c:ptCount val="1"/>
                <c:pt idx="0">
                  <c:v>2022</c:v>
                </c:pt>
              </c:strCache>
            </c:strRef>
          </c:tx>
          <c:spPr>
            <a:solidFill>
              <a:schemeClr val="accent5"/>
            </a:solidFill>
            <a:ln>
              <a:noFill/>
            </a:ln>
            <a:effectLst/>
          </c:spPr>
          <c:invertIfNegative val="0"/>
          <c:cat>
            <c:strRef>
              <c:f>'Andel indirekta kostnader For'!$A$75:$A$79</c:f>
              <c:strCache>
                <c:ptCount val="4"/>
                <c:pt idx="0">
                  <c:v>GIH</c:v>
                </c:pt>
                <c:pt idx="1">
                  <c:v>KF</c:v>
                </c:pt>
                <c:pt idx="2">
                  <c:v>KMH</c:v>
                </c:pt>
                <c:pt idx="3">
                  <c:v>SKH</c:v>
                </c:pt>
              </c:strCache>
            </c:strRef>
          </c:cat>
          <c:val>
            <c:numRef>
              <c:f>'Andel indirekta kostnader For'!$F$75:$F$79</c:f>
              <c:numCache>
                <c:formatCode>0.0%</c:formatCode>
                <c:ptCount val="4"/>
                <c:pt idx="0">
                  <c:v>0.19905952270907656</c:v>
                </c:pt>
                <c:pt idx="1">
                  <c:v>0.29580629056415375</c:v>
                </c:pt>
                <c:pt idx="2">
                  <c:v>0.25</c:v>
                </c:pt>
                <c:pt idx="3">
                  <c:v>0.316763286701149</c:v>
                </c:pt>
              </c:numCache>
            </c:numRef>
          </c:val>
          <c:extLst>
            <c:ext xmlns:c16="http://schemas.microsoft.com/office/drawing/2014/chart" uri="{C3380CC4-5D6E-409C-BE32-E72D297353CC}">
              <c16:uniqueId val="{00000004-ED10-4F0C-B02F-9CCD0E1D7674}"/>
            </c:ext>
          </c:extLst>
        </c:ser>
        <c:dLbls>
          <c:showLegendKey val="0"/>
          <c:showVal val="0"/>
          <c:showCatName val="0"/>
          <c:showSerName val="0"/>
          <c:showPercent val="0"/>
          <c:showBubbleSize val="0"/>
        </c:dLbls>
        <c:gapWidth val="219"/>
        <c:overlap val="-27"/>
        <c:axId val="1410786576"/>
        <c:axId val="1410784608"/>
      </c:barChart>
      <c:catAx>
        <c:axId val="1410786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crossAx val="1410784608"/>
        <c:crosses val="autoZero"/>
        <c:auto val="1"/>
        <c:lblAlgn val="ctr"/>
        <c:lblOffset val="100"/>
        <c:noMultiLvlLbl val="0"/>
      </c:catAx>
      <c:valAx>
        <c:axId val="1410784608"/>
        <c:scaling>
          <c:orientation val="minMax"/>
          <c:max val="0.4"/>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410786576"/>
        <c:crosses val="autoZero"/>
        <c:crossBetween val="between"/>
      </c:valAx>
      <c:spPr>
        <a:noFill/>
        <a:ln>
          <a:noFill/>
        </a:ln>
        <a:effectLst/>
      </c:spPr>
    </c:plotArea>
    <c:legend>
      <c:legendPos val="r"/>
      <c:layout>
        <c:manualLayout>
          <c:xMode val="edge"/>
          <c:yMode val="edge"/>
          <c:x val="0.90952800644237652"/>
          <c:y val="0.3486382498924781"/>
          <c:w val="9.0471993557623476E-2"/>
          <c:h val="0.43778409210352875"/>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[SUHF_Sammanställning_2022_Hanna Daniel Per 221115.xlsm]lärosätesstorlek!Pivottabell1</c:name>
    <c:fmtId val="15"/>
  </c:pivotSource>
  <c:chart>
    <c:autoTitleDeleted val="1"/>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pivotFmt>
      <c:pivotFmt>
        <c:idx val="8"/>
        <c:spPr>
          <a:solidFill>
            <a:schemeClr val="accent1"/>
          </a:solidFill>
          <a:ln>
            <a:noFill/>
          </a:ln>
          <a:effectLst/>
        </c:spPr>
        <c:marker>
          <c:symbol val="none"/>
        </c:marker>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pivotFmt>
      <c:pivotFmt>
        <c:idx val="18"/>
        <c:spPr>
          <a:solidFill>
            <a:schemeClr val="accent1"/>
          </a:solidFill>
          <a:ln>
            <a:noFill/>
          </a:ln>
          <a:effectLst/>
        </c:spPr>
        <c:marker>
          <c:symbol val="none"/>
        </c:marker>
      </c:pivotFmt>
      <c:pivotFmt>
        <c:idx val="19"/>
        <c:spPr>
          <a:solidFill>
            <a:schemeClr val="accent1"/>
          </a:solidFill>
          <a:ln>
            <a:noFill/>
          </a:ln>
          <a:effectLst/>
        </c:spPr>
        <c:marker>
          <c:symbol val="none"/>
        </c:marker>
      </c:pivotFmt>
      <c:pivotFmt>
        <c:idx val="20"/>
        <c:spPr>
          <a:solidFill>
            <a:schemeClr val="accent1"/>
          </a:solidFill>
          <a:ln>
            <a:noFill/>
          </a:ln>
          <a:effectLst/>
        </c:spPr>
        <c:marker>
          <c:symbol val="none"/>
        </c:marker>
      </c:pivotFmt>
      <c:pivotFmt>
        <c:idx val="21"/>
        <c:spPr>
          <a:solidFill>
            <a:schemeClr val="accent1"/>
          </a:solidFill>
          <a:ln>
            <a:noFill/>
          </a:ln>
          <a:effectLst/>
        </c:spPr>
        <c:marker>
          <c:symbol val="none"/>
        </c:marker>
      </c:pivotFmt>
      <c:pivotFmt>
        <c:idx val="22"/>
        <c:spPr>
          <a:solidFill>
            <a:schemeClr val="accent1"/>
          </a:solidFill>
          <a:ln>
            <a:noFill/>
          </a:ln>
          <a:effectLst/>
        </c:spPr>
        <c:marker>
          <c:symbol val="none"/>
        </c:marker>
      </c:pivotFmt>
      <c:pivotFmt>
        <c:idx val="23"/>
        <c:spPr>
          <a:solidFill>
            <a:schemeClr val="accent1"/>
          </a:solidFill>
          <a:ln>
            <a:noFill/>
          </a:ln>
          <a:effectLst/>
        </c:spPr>
        <c:marker>
          <c:symbol val="none"/>
        </c:marker>
      </c:pivotFmt>
      <c:pivotFmt>
        <c:idx val="24"/>
        <c:spPr>
          <a:solidFill>
            <a:schemeClr val="accent1"/>
          </a:solidFill>
          <a:ln>
            <a:noFill/>
          </a:ln>
          <a:effectLst/>
        </c:spPr>
        <c:marker>
          <c:symbol val="none"/>
        </c:marker>
      </c:pivotFmt>
    </c:pivotFmts>
    <c:plotArea>
      <c:layout/>
      <c:barChart>
        <c:barDir val="col"/>
        <c:grouping val="clustered"/>
        <c:varyColors val="0"/>
        <c:ser>
          <c:idx val="0"/>
          <c:order val="0"/>
          <c:tx>
            <c:strRef>
              <c:f>lärosätesstorlek!$B$3:$B$4</c:f>
              <c:strCache>
                <c:ptCount val="1"/>
                <c:pt idx="0">
                  <c:v>2022</c:v>
                </c:pt>
              </c:strCache>
            </c:strRef>
          </c:tx>
          <c:spPr>
            <a:solidFill>
              <a:schemeClr val="accent1"/>
            </a:solidFill>
            <a:ln>
              <a:noFill/>
            </a:ln>
            <a:effectLst/>
          </c:spPr>
          <c:invertIfNegative val="0"/>
          <c:cat>
            <c:strRef>
              <c:f>lärosätesstorlek!$A$5:$A$38</c:f>
              <c:strCache>
                <c:ptCount val="33"/>
                <c:pt idx="0">
                  <c:v>LU</c:v>
                </c:pt>
                <c:pt idx="1">
                  <c:v>UU</c:v>
                </c:pt>
                <c:pt idx="2">
                  <c:v>KI</c:v>
                </c:pt>
                <c:pt idx="3">
                  <c:v>GU</c:v>
                </c:pt>
                <c:pt idx="4">
                  <c:v>SU</c:v>
                </c:pt>
                <c:pt idx="5">
                  <c:v>KTH</c:v>
                </c:pt>
                <c:pt idx="6">
                  <c:v>UMU</c:v>
                </c:pt>
                <c:pt idx="7">
                  <c:v>LIU</c:v>
                </c:pt>
                <c:pt idx="8">
                  <c:v>CTH</c:v>
                </c:pt>
                <c:pt idx="9">
                  <c:v>SLU</c:v>
                </c:pt>
                <c:pt idx="10">
                  <c:v>LNU</c:v>
                </c:pt>
                <c:pt idx="11">
                  <c:v>MAU</c:v>
                </c:pt>
                <c:pt idx="12">
                  <c:v>LTU</c:v>
                </c:pt>
                <c:pt idx="13">
                  <c:v>ORU</c:v>
                </c:pt>
                <c:pt idx="14">
                  <c:v>KAU</c:v>
                </c:pt>
                <c:pt idx="15">
                  <c:v>MDU</c:v>
                </c:pt>
                <c:pt idx="16">
                  <c:v>HJ</c:v>
                </c:pt>
                <c:pt idx="17">
                  <c:v>MIU</c:v>
                </c:pt>
                <c:pt idx="18">
                  <c:v>SH</c:v>
                </c:pt>
                <c:pt idx="19">
                  <c:v>HB</c:v>
                </c:pt>
                <c:pt idx="20">
                  <c:v>HDA</c:v>
                </c:pt>
                <c:pt idx="21">
                  <c:v>HIG</c:v>
                </c:pt>
                <c:pt idx="22">
                  <c:v>HV</c:v>
                </c:pt>
                <c:pt idx="23">
                  <c:v>HH</c:v>
                </c:pt>
                <c:pt idx="24">
                  <c:v>FHS</c:v>
                </c:pt>
                <c:pt idx="25">
                  <c:v>HKR</c:v>
                </c:pt>
                <c:pt idx="26">
                  <c:v>HS</c:v>
                </c:pt>
                <c:pt idx="27">
                  <c:v>BTH</c:v>
                </c:pt>
                <c:pt idx="28">
                  <c:v>SKH</c:v>
                </c:pt>
                <c:pt idx="29">
                  <c:v>KF</c:v>
                </c:pt>
                <c:pt idx="30">
                  <c:v>KMH</c:v>
                </c:pt>
                <c:pt idx="31">
                  <c:v>GIH</c:v>
                </c:pt>
                <c:pt idx="32">
                  <c:v>KKH</c:v>
                </c:pt>
              </c:strCache>
            </c:strRef>
          </c:cat>
          <c:val>
            <c:numRef>
              <c:f>lärosätesstorlek!$B$5:$B$38</c:f>
              <c:numCache>
                <c:formatCode>#,##0</c:formatCode>
                <c:ptCount val="33"/>
                <c:pt idx="0">
                  <c:v>9335784</c:v>
                </c:pt>
                <c:pt idx="1">
                  <c:v>7777148</c:v>
                </c:pt>
                <c:pt idx="2">
                  <c:v>7371728</c:v>
                </c:pt>
                <c:pt idx="3">
                  <c:v>7104164</c:v>
                </c:pt>
                <c:pt idx="4">
                  <c:v>5839618</c:v>
                </c:pt>
                <c:pt idx="5">
                  <c:v>5237658</c:v>
                </c:pt>
                <c:pt idx="6">
                  <c:v>4721318</c:v>
                </c:pt>
                <c:pt idx="7">
                  <c:v>4325373</c:v>
                </c:pt>
                <c:pt idx="8">
                  <c:v>3762105</c:v>
                </c:pt>
                <c:pt idx="9">
                  <c:v>3366197</c:v>
                </c:pt>
                <c:pt idx="10">
                  <c:v>2101231</c:v>
                </c:pt>
                <c:pt idx="11">
                  <c:v>1849579.6160800001</c:v>
                </c:pt>
                <c:pt idx="12">
                  <c:v>1786129</c:v>
                </c:pt>
                <c:pt idx="13">
                  <c:v>1644268</c:v>
                </c:pt>
                <c:pt idx="14">
                  <c:v>1260161</c:v>
                </c:pt>
                <c:pt idx="15">
                  <c:v>1202800</c:v>
                </c:pt>
                <c:pt idx="16">
                  <c:v>1117578</c:v>
                </c:pt>
                <c:pt idx="17">
                  <c:v>1066562</c:v>
                </c:pt>
                <c:pt idx="18">
                  <c:v>1015537</c:v>
                </c:pt>
                <c:pt idx="19">
                  <c:v>868027</c:v>
                </c:pt>
                <c:pt idx="20">
                  <c:v>774504</c:v>
                </c:pt>
                <c:pt idx="21">
                  <c:v>730525</c:v>
                </c:pt>
                <c:pt idx="22">
                  <c:v>672937</c:v>
                </c:pt>
                <c:pt idx="23">
                  <c:v>656548</c:v>
                </c:pt>
                <c:pt idx="24">
                  <c:v>637430</c:v>
                </c:pt>
                <c:pt idx="25">
                  <c:v>575399</c:v>
                </c:pt>
                <c:pt idx="26">
                  <c:v>528850</c:v>
                </c:pt>
                <c:pt idx="27">
                  <c:v>516123</c:v>
                </c:pt>
                <c:pt idx="28">
                  <c:v>274308</c:v>
                </c:pt>
                <c:pt idx="29">
                  <c:v>215330</c:v>
                </c:pt>
                <c:pt idx="30">
                  <c:v>214729</c:v>
                </c:pt>
                <c:pt idx="31">
                  <c:v>191211</c:v>
                </c:pt>
                <c:pt idx="32">
                  <c:v>104220</c:v>
                </c:pt>
              </c:numCache>
            </c:numRef>
          </c:val>
          <c:extLst>
            <c:ext xmlns:c16="http://schemas.microsoft.com/office/drawing/2014/chart" uri="{C3380CC4-5D6E-409C-BE32-E72D297353CC}">
              <c16:uniqueId val="{00000000-6094-4BCF-A8CD-9214478ACAF0}"/>
            </c:ext>
          </c:extLst>
        </c:ser>
        <c:dLbls>
          <c:showLegendKey val="0"/>
          <c:showVal val="0"/>
          <c:showCatName val="0"/>
          <c:showSerName val="0"/>
          <c:showPercent val="0"/>
          <c:showBubbleSize val="0"/>
        </c:dLbls>
        <c:gapWidth val="219"/>
        <c:overlap val="-27"/>
        <c:axId val="442752544"/>
        <c:axId val="442752216"/>
      </c:barChart>
      <c:catAx>
        <c:axId val="442752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42752216"/>
        <c:crosses val="autoZero"/>
        <c:auto val="1"/>
        <c:lblAlgn val="ctr"/>
        <c:lblOffset val="100"/>
        <c:noMultiLvlLbl val="0"/>
      </c:catAx>
      <c:valAx>
        <c:axId val="4427522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427525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'funktion rel total kostn'!$A$32</c:f>
              <c:strCache>
                <c:ptCount val="1"/>
                <c:pt idx="0">
                  <c:v>ledning</c:v>
                </c:pt>
              </c:strCache>
            </c:strRef>
          </c:tx>
          <c:spPr>
            <a:ln w="28575" cap="rnd">
              <a:solidFill>
                <a:schemeClr val="accent1"/>
              </a:solidFill>
              <a:round/>
            </a:ln>
            <a:effectLst/>
          </c:spPr>
          <c:marker>
            <c:symbol val="none"/>
          </c:marker>
          <c:cat>
            <c:numRef>
              <c:f>'funktion rel total kostn'!$B$31:$M$31</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'funktion rel total kostn'!$B$32:$M$32</c:f>
              <c:numCache>
                <c:formatCode>0.0%</c:formatCode>
                <c:ptCount val="12"/>
                <c:pt idx="0">
                  <c:v>3.7156090825437582E-2</c:v>
                </c:pt>
                <c:pt idx="1">
                  <c:v>3.8403937498687521E-2</c:v>
                </c:pt>
                <c:pt idx="2">
                  <c:v>3.7847583084143523E-2</c:v>
                </c:pt>
                <c:pt idx="3">
                  <c:v>3.9234974674749346E-2</c:v>
                </c:pt>
                <c:pt idx="4">
                  <c:v>3.9486712322124341E-2</c:v>
                </c:pt>
                <c:pt idx="5">
                  <c:v>4.0242545271871231E-2</c:v>
                </c:pt>
                <c:pt idx="6">
                  <c:v>4.0671268334495206E-2</c:v>
                </c:pt>
                <c:pt idx="7">
                  <c:v>3.9522848026119675E-2</c:v>
                </c:pt>
                <c:pt idx="8">
                  <c:v>4.1627246643329223E-2</c:v>
                </c:pt>
                <c:pt idx="9">
                  <c:v>4.2886366627333694E-2</c:v>
                </c:pt>
                <c:pt idx="10">
                  <c:v>4.2637865441179514E-2</c:v>
                </c:pt>
                <c:pt idx="11">
                  <c:v>4.3481649244486067E-2</c:v>
                </c:pt>
              </c:numCache>
            </c:numRef>
          </c:val>
          <c:smooth val="0"/>
          <c:extLst>
            <c:ext xmlns:c16="http://schemas.microsoft.com/office/drawing/2014/chart" uri="{C3380CC4-5D6E-409C-BE32-E72D297353CC}">
              <c16:uniqueId val="{00000000-146A-4EE3-A53F-85679039F7FC}"/>
            </c:ext>
          </c:extLst>
        </c:ser>
        <c:ser>
          <c:idx val="1"/>
          <c:order val="1"/>
          <c:tx>
            <c:strRef>
              <c:f>'funktion rel total kostn'!$A$33</c:f>
              <c:strCache>
                <c:ptCount val="1"/>
                <c:pt idx="0">
                  <c:v>utbildnings- resp forskningsadmin</c:v>
                </c:pt>
              </c:strCache>
            </c:strRef>
          </c:tx>
          <c:spPr>
            <a:ln w="28575" cap="rnd">
              <a:solidFill>
                <a:schemeClr val="accent2"/>
              </a:solidFill>
              <a:round/>
            </a:ln>
            <a:effectLst/>
          </c:spPr>
          <c:marker>
            <c:symbol val="none"/>
          </c:marker>
          <c:cat>
            <c:numRef>
              <c:f>'funktion rel total kostn'!$B$31:$M$31</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'funktion rel total kostn'!$B$33:$M$33</c:f>
              <c:numCache>
                <c:formatCode>0.0%</c:formatCode>
                <c:ptCount val="12"/>
                <c:pt idx="0">
                  <c:v>0.12874043034615082</c:v>
                </c:pt>
                <c:pt idx="1">
                  <c:v>0.12779809036408812</c:v>
                </c:pt>
                <c:pt idx="2">
                  <c:v>0.1230526612919469</c:v>
                </c:pt>
                <c:pt idx="3">
                  <c:v>0.12415710204788306</c:v>
                </c:pt>
                <c:pt idx="4">
                  <c:v>0.12213433716139034</c:v>
                </c:pt>
                <c:pt idx="5">
                  <c:v>0.121548281091113</c:v>
                </c:pt>
                <c:pt idx="6">
                  <c:v>0.12124657793358223</c:v>
                </c:pt>
                <c:pt idx="7">
                  <c:v>0.12336365163640631</c:v>
                </c:pt>
                <c:pt idx="8">
                  <c:v>0.12469971262263049</c:v>
                </c:pt>
                <c:pt idx="9">
                  <c:v>0.12399332612877169</c:v>
                </c:pt>
                <c:pt idx="10">
                  <c:v>0.12554148613352759</c:v>
                </c:pt>
                <c:pt idx="11">
                  <c:v>0.13186141099269705</c:v>
                </c:pt>
              </c:numCache>
            </c:numRef>
          </c:val>
          <c:smooth val="0"/>
          <c:extLst>
            <c:ext xmlns:c16="http://schemas.microsoft.com/office/drawing/2014/chart" uri="{C3380CC4-5D6E-409C-BE32-E72D297353CC}">
              <c16:uniqueId val="{00000001-146A-4EE3-A53F-85679039F7FC}"/>
            </c:ext>
          </c:extLst>
        </c:ser>
        <c:ser>
          <c:idx val="2"/>
          <c:order val="2"/>
          <c:tx>
            <c:strRef>
              <c:f>'funktion rel total kostn'!$A$34</c:f>
              <c:strCache>
                <c:ptCount val="1"/>
                <c:pt idx="0">
                  <c:v>ekonomi- och personaladmin</c:v>
                </c:pt>
              </c:strCache>
            </c:strRef>
          </c:tx>
          <c:spPr>
            <a:ln w="28575" cap="rnd">
              <a:solidFill>
                <a:schemeClr val="accent3"/>
              </a:solidFill>
              <a:round/>
            </a:ln>
            <a:effectLst/>
          </c:spPr>
          <c:marker>
            <c:symbol val="none"/>
          </c:marker>
          <c:cat>
            <c:numRef>
              <c:f>'funktion rel total kostn'!$B$31:$M$31</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'funktion rel total kostn'!$B$34:$M$34</c:f>
              <c:numCache>
                <c:formatCode>0.0%</c:formatCode>
                <c:ptCount val="12"/>
                <c:pt idx="0">
                  <c:v>3.8233271425374429E-2</c:v>
                </c:pt>
                <c:pt idx="1">
                  <c:v>3.6926328958995391E-2</c:v>
                </c:pt>
                <c:pt idx="2">
                  <c:v>3.6530988742967244E-2</c:v>
                </c:pt>
                <c:pt idx="3">
                  <c:v>3.6764471841356797E-2</c:v>
                </c:pt>
                <c:pt idx="4">
                  <c:v>3.7240037644488758E-2</c:v>
                </c:pt>
                <c:pt idx="5">
                  <c:v>3.8175468696920664E-2</c:v>
                </c:pt>
                <c:pt idx="6">
                  <c:v>3.9071952479950649E-2</c:v>
                </c:pt>
                <c:pt idx="7">
                  <c:v>3.7606932081139514E-2</c:v>
                </c:pt>
                <c:pt idx="8">
                  <c:v>3.8863791988162491E-2</c:v>
                </c:pt>
                <c:pt idx="9">
                  <c:v>3.908268396427178E-2</c:v>
                </c:pt>
                <c:pt idx="10">
                  <c:v>4.0105202477183487E-2</c:v>
                </c:pt>
                <c:pt idx="11">
                  <c:v>4.1763013521627021E-2</c:v>
                </c:pt>
              </c:numCache>
            </c:numRef>
          </c:val>
          <c:smooth val="0"/>
          <c:extLst>
            <c:ext xmlns:c16="http://schemas.microsoft.com/office/drawing/2014/chart" uri="{C3380CC4-5D6E-409C-BE32-E72D297353CC}">
              <c16:uniqueId val="{00000002-146A-4EE3-A53F-85679039F7FC}"/>
            </c:ext>
          </c:extLst>
        </c:ser>
        <c:ser>
          <c:idx val="3"/>
          <c:order val="3"/>
          <c:tx>
            <c:strRef>
              <c:f>'funktion rel total kostn'!$A$35</c:f>
              <c:strCache>
                <c:ptCount val="1"/>
                <c:pt idx="0">
                  <c:v>infrastruktur och service</c:v>
                </c:pt>
              </c:strCache>
            </c:strRef>
          </c:tx>
          <c:spPr>
            <a:ln w="28575" cap="rnd">
              <a:solidFill>
                <a:schemeClr val="accent4"/>
              </a:solidFill>
              <a:round/>
            </a:ln>
            <a:effectLst/>
          </c:spPr>
          <c:marker>
            <c:symbol val="none"/>
          </c:marker>
          <c:cat>
            <c:numRef>
              <c:f>'funktion rel total kostn'!$B$31:$M$31</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'funktion rel total kostn'!$B$35:$M$35</c:f>
              <c:numCache>
                <c:formatCode>0.0%</c:formatCode>
                <c:ptCount val="12"/>
                <c:pt idx="0">
                  <c:v>8.9694445627908917E-2</c:v>
                </c:pt>
                <c:pt idx="1">
                  <c:v>8.8477227606496719E-2</c:v>
                </c:pt>
                <c:pt idx="2">
                  <c:v>9.1285253161009605E-2</c:v>
                </c:pt>
                <c:pt idx="3">
                  <c:v>8.7076726773020419E-2</c:v>
                </c:pt>
                <c:pt idx="4">
                  <c:v>8.6542416646952294E-2</c:v>
                </c:pt>
                <c:pt idx="5">
                  <c:v>8.7262696460356018E-2</c:v>
                </c:pt>
                <c:pt idx="6">
                  <c:v>8.3654153499241865E-2</c:v>
                </c:pt>
                <c:pt idx="7">
                  <c:v>8.1601637901764043E-2</c:v>
                </c:pt>
                <c:pt idx="8">
                  <c:v>8.2696444530924021E-2</c:v>
                </c:pt>
                <c:pt idx="9">
                  <c:v>8.1739527376387927E-2</c:v>
                </c:pt>
                <c:pt idx="10">
                  <c:v>8.2848803104639324E-2</c:v>
                </c:pt>
                <c:pt idx="11">
                  <c:v>7.6735096744651995E-2</c:v>
                </c:pt>
              </c:numCache>
            </c:numRef>
          </c:val>
          <c:smooth val="0"/>
          <c:extLst>
            <c:ext xmlns:c16="http://schemas.microsoft.com/office/drawing/2014/chart" uri="{C3380CC4-5D6E-409C-BE32-E72D297353CC}">
              <c16:uniqueId val="{00000003-146A-4EE3-A53F-85679039F7FC}"/>
            </c:ext>
          </c:extLst>
        </c:ser>
        <c:ser>
          <c:idx val="4"/>
          <c:order val="4"/>
          <c:tx>
            <c:strRef>
              <c:f>'funktion rel total kostn'!$A$36</c:f>
              <c:strCache>
                <c:ptCount val="1"/>
                <c:pt idx="0">
                  <c:v>bibliotek</c:v>
                </c:pt>
              </c:strCache>
            </c:strRef>
          </c:tx>
          <c:spPr>
            <a:ln w="28575" cap="rnd">
              <a:solidFill>
                <a:schemeClr val="accent5"/>
              </a:solidFill>
              <a:round/>
            </a:ln>
            <a:effectLst/>
          </c:spPr>
          <c:marker>
            <c:symbol val="none"/>
          </c:marker>
          <c:cat>
            <c:numRef>
              <c:f>'funktion rel total kostn'!$B$31:$M$31</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'funktion rel total kostn'!$B$36:$M$36</c:f>
              <c:numCache>
                <c:formatCode>0.0%</c:formatCode>
                <c:ptCount val="12"/>
                <c:pt idx="0">
                  <c:v>4.021880840875753E-2</c:v>
                </c:pt>
                <c:pt idx="1">
                  <c:v>3.8907490433168899E-2</c:v>
                </c:pt>
                <c:pt idx="2">
                  <c:v>3.8366546452081457E-2</c:v>
                </c:pt>
                <c:pt idx="3">
                  <c:v>3.8870249923830077E-2</c:v>
                </c:pt>
                <c:pt idx="4">
                  <c:v>3.8148791259659566E-2</c:v>
                </c:pt>
                <c:pt idx="5">
                  <c:v>3.797927464437862E-2</c:v>
                </c:pt>
                <c:pt idx="6">
                  <c:v>3.7765836946588291E-2</c:v>
                </c:pt>
                <c:pt idx="7">
                  <c:v>3.8971071301591997E-2</c:v>
                </c:pt>
                <c:pt idx="8">
                  <c:v>3.8687141763885997E-2</c:v>
                </c:pt>
                <c:pt idx="9">
                  <c:v>3.7813371845085111E-2</c:v>
                </c:pt>
                <c:pt idx="10">
                  <c:v>3.7624760353439549E-2</c:v>
                </c:pt>
                <c:pt idx="11">
                  <c:v>3.6058758488726091E-2</c:v>
                </c:pt>
              </c:numCache>
            </c:numRef>
          </c:val>
          <c:smooth val="0"/>
          <c:extLst>
            <c:ext xmlns:c16="http://schemas.microsoft.com/office/drawing/2014/chart" uri="{C3380CC4-5D6E-409C-BE32-E72D297353CC}">
              <c16:uniqueId val="{00000004-146A-4EE3-A53F-85679039F7FC}"/>
            </c:ext>
          </c:extLst>
        </c:ser>
        <c:ser>
          <c:idx val="5"/>
          <c:order val="5"/>
          <c:tx>
            <c:strRef>
              <c:f>'funktion rel total kostn'!$A$37</c:f>
              <c:strCache>
                <c:ptCount val="1"/>
                <c:pt idx="0">
                  <c:v>nivåspecifikt</c:v>
                </c:pt>
              </c:strCache>
            </c:strRef>
          </c:tx>
          <c:spPr>
            <a:ln w="28575" cap="rnd">
              <a:solidFill>
                <a:schemeClr val="accent6"/>
              </a:solidFill>
              <a:round/>
            </a:ln>
            <a:effectLst/>
          </c:spPr>
          <c:marker>
            <c:symbol val="none"/>
          </c:marker>
          <c:cat>
            <c:numRef>
              <c:f>'funktion rel total kostn'!$B$31:$M$31</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'funktion rel total kostn'!$B$37:$M$37</c:f>
              <c:numCache>
                <c:formatCode>0.0%</c:formatCode>
                <c:ptCount val="12"/>
                <c:pt idx="0">
                  <c:v>9.4372602996799313E-3</c:v>
                </c:pt>
                <c:pt idx="1">
                  <c:v>1.4651135629321474E-2</c:v>
                </c:pt>
                <c:pt idx="2">
                  <c:v>1.3604063074940009E-2</c:v>
                </c:pt>
                <c:pt idx="3">
                  <c:v>1.1936288804128049E-2</c:v>
                </c:pt>
                <c:pt idx="4">
                  <c:v>9.7207121382445229E-3</c:v>
                </c:pt>
                <c:pt idx="5">
                  <c:v>9.7759302921033662E-3</c:v>
                </c:pt>
                <c:pt idx="6">
                  <c:v>9.5627998033381862E-3</c:v>
                </c:pt>
                <c:pt idx="7">
                  <c:v>8.9263465679774376E-3</c:v>
                </c:pt>
                <c:pt idx="8">
                  <c:v>2.2846773639860359E-3</c:v>
                </c:pt>
                <c:pt idx="9">
                  <c:v>2.0687810692648391E-3</c:v>
                </c:pt>
                <c:pt idx="10">
                  <c:v>2.2590761629369452E-3</c:v>
                </c:pt>
                <c:pt idx="11">
                  <c:v>1.8495947364132921E-3</c:v>
                </c:pt>
              </c:numCache>
            </c:numRef>
          </c:val>
          <c:smooth val="0"/>
          <c:extLst>
            <c:ext xmlns:c16="http://schemas.microsoft.com/office/drawing/2014/chart" uri="{C3380CC4-5D6E-409C-BE32-E72D297353CC}">
              <c16:uniqueId val="{00000005-146A-4EE3-A53F-85679039F7FC}"/>
            </c:ext>
          </c:extLst>
        </c:ser>
        <c:dLbls>
          <c:showLegendKey val="0"/>
          <c:showVal val="0"/>
          <c:showCatName val="0"/>
          <c:showSerName val="0"/>
          <c:showPercent val="0"/>
          <c:showBubbleSize val="0"/>
        </c:dLbls>
        <c:smooth val="0"/>
        <c:axId val="775423392"/>
        <c:axId val="775417160"/>
      </c:lineChart>
      <c:catAx>
        <c:axId val="775423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75417160"/>
        <c:crosses val="autoZero"/>
        <c:auto val="1"/>
        <c:lblAlgn val="ctr"/>
        <c:lblOffset val="100"/>
        <c:noMultiLvlLbl val="0"/>
      </c:catAx>
      <c:valAx>
        <c:axId val="775417160"/>
        <c:scaling>
          <c:orientation val="minMax"/>
          <c:max val="0.14000000000000001"/>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75423392"/>
        <c:crosses val="autoZero"/>
        <c:crossBetween val="between"/>
        <c:majorUnit val="1.0000000000000002E-2"/>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'funktion rel total kostn'!$A$54</c:f>
              <c:strCache>
                <c:ptCount val="1"/>
                <c:pt idx="0">
                  <c:v>ledning</c:v>
                </c:pt>
              </c:strCache>
            </c:strRef>
          </c:tx>
          <c:spPr>
            <a:ln w="28575" cap="rnd">
              <a:solidFill>
                <a:schemeClr val="accent1"/>
              </a:solidFill>
              <a:round/>
            </a:ln>
            <a:effectLst/>
          </c:spPr>
          <c:marker>
            <c:symbol val="none"/>
          </c:marker>
          <c:cat>
            <c:numRef>
              <c:f>'funktion rel total kostn'!$B$53:$M$53</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'funktion rel total kostn'!$B$54:$M$54</c:f>
              <c:numCache>
                <c:formatCode>0.0%</c:formatCode>
                <c:ptCount val="12"/>
                <c:pt idx="0">
                  <c:v>2.8174520758742688E-2</c:v>
                </c:pt>
                <c:pt idx="1">
                  <c:v>2.9181858596425171E-2</c:v>
                </c:pt>
                <c:pt idx="2">
                  <c:v>2.7554576628697258E-2</c:v>
                </c:pt>
                <c:pt idx="3">
                  <c:v>2.8410104102317368E-2</c:v>
                </c:pt>
                <c:pt idx="4">
                  <c:v>2.9098627262431204E-2</c:v>
                </c:pt>
                <c:pt idx="5">
                  <c:v>2.9831810966505955E-2</c:v>
                </c:pt>
                <c:pt idx="6">
                  <c:v>2.964673604853716E-2</c:v>
                </c:pt>
                <c:pt idx="7">
                  <c:v>2.9750307725820581E-2</c:v>
                </c:pt>
                <c:pt idx="8">
                  <c:v>3.162765870591118E-2</c:v>
                </c:pt>
                <c:pt idx="9">
                  <c:v>3.240105974682593E-2</c:v>
                </c:pt>
                <c:pt idx="10">
                  <c:v>3.2985785271576022E-2</c:v>
                </c:pt>
                <c:pt idx="11">
                  <c:v>3.4695243096187621E-2</c:v>
                </c:pt>
              </c:numCache>
            </c:numRef>
          </c:val>
          <c:smooth val="0"/>
          <c:extLst>
            <c:ext xmlns:c16="http://schemas.microsoft.com/office/drawing/2014/chart" uri="{C3380CC4-5D6E-409C-BE32-E72D297353CC}">
              <c16:uniqueId val="{00000000-9DA0-4766-9DF6-B855D9A1A1E3}"/>
            </c:ext>
          </c:extLst>
        </c:ser>
        <c:ser>
          <c:idx val="1"/>
          <c:order val="1"/>
          <c:tx>
            <c:strRef>
              <c:f>'funktion rel total kostn'!$A$55</c:f>
              <c:strCache>
                <c:ptCount val="1"/>
                <c:pt idx="0">
                  <c:v>utbildnings- resp forskningsadmin</c:v>
                </c:pt>
              </c:strCache>
            </c:strRef>
          </c:tx>
          <c:spPr>
            <a:ln w="28575" cap="rnd">
              <a:solidFill>
                <a:schemeClr val="accent2"/>
              </a:solidFill>
              <a:round/>
            </a:ln>
            <a:effectLst/>
          </c:spPr>
          <c:marker>
            <c:symbol val="none"/>
          </c:marker>
          <c:cat>
            <c:numRef>
              <c:f>'funktion rel total kostn'!$B$53:$M$53</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'funktion rel total kostn'!$B$55:$M$55</c:f>
              <c:numCache>
                <c:formatCode>0.0%</c:formatCode>
                <c:ptCount val="12"/>
                <c:pt idx="0">
                  <c:v>3.2885970778037427E-2</c:v>
                </c:pt>
                <c:pt idx="1">
                  <c:v>3.2246084430686078E-2</c:v>
                </c:pt>
                <c:pt idx="2">
                  <c:v>3.2066089883448508E-2</c:v>
                </c:pt>
                <c:pt idx="3">
                  <c:v>3.0826377031190899E-2</c:v>
                </c:pt>
                <c:pt idx="4">
                  <c:v>3.1929825722413097E-2</c:v>
                </c:pt>
                <c:pt idx="5">
                  <c:v>3.1028096953915028E-2</c:v>
                </c:pt>
                <c:pt idx="6">
                  <c:v>3.1217936501407823E-2</c:v>
                </c:pt>
                <c:pt idx="7">
                  <c:v>3.2534820806286925E-2</c:v>
                </c:pt>
                <c:pt idx="8">
                  <c:v>3.2488689983518081E-2</c:v>
                </c:pt>
                <c:pt idx="9">
                  <c:v>3.2657233057188047E-2</c:v>
                </c:pt>
                <c:pt idx="10">
                  <c:v>3.5284666439945149E-2</c:v>
                </c:pt>
                <c:pt idx="11">
                  <c:v>3.5809051335778684E-2</c:v>
                </c:pt>
              </c:numCache>
            </c:numRef>
          </c:val>
          <c:smooth val="0"/>
          <c:extLst>
            <c:ext xmlns:c16="http://schemas.microsoft.com/office/drawing/2014/chart" uri="{C3380CC4-5D6E-409C-BE32-E72D297353CC}">
              <c16:uniqueId val="{00000001-9DA0-4766-9DF6-B855D9A1A1E3}"/>
            </c:ext>
          </c:extLst>
        </c:ser>
        <c:ser>
          <c:idx val="2"/>
          <c:order val="2"/>
          <c:tx>
            <c:strRef>
              <c:f>'funktion rel total kostn'!$A$56</c:f>
              <c:strCache>
                <c:ptCount val="1"/>
                <c:pt idx="0">
                  <c:v>ekonomi- och personaladmin</c:v>
                </c:pt>
              </c:strCache>
            </c:strRef>
          </c:tx>
          <c:spPr>
            <a:ln w="28575" cap="rnd">
              <a:solidFill>
                <a:schemeClr val="accent3"/>
              </a:solidFill>
              <a:round/>
            </a:ln>
            <a:effectLst/>
          </c:spPr>
          <c:marker>
            <c:symbol val="none"/>
          </c:marker>
          <c:cat>
            <c:numRef>
              <c:f>'funktion rel total kostn'!$B$53:$M$53</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'funktion rel total kostn'!$B$56:$M$56</c:f>
              <c:numCache>
                <c:formatCode>0.0%</c:formatCode>
                <c:ptCount val="12"/>
                <c:pt idx="0">
                  <c:v>4.3643450949923404E-2</c:v>
                </c:pt>
                <c:pt idx="1">
                  <c:v>4.3721118535354341E-2</c:v>
                </c:pt>
                <c:pt idx="2">
                  <c:v>4.1838626374690747E-2</c:v>
                </c:pt>
                <c:pt idx="3">
                  <c:v>4.1618769869584328E-2</c:v>
                </c:pt>
                <c:pt idx="4">
                  <c:v>4.2111312687533195E-2</c:v>
                </c:pt>
                <c:pt idx="5">
                  <c:v>4.1520078686992833E-2</c:v>
                </c:pt>
                <c:pt idx="6">
                  <c:v>4.2607191399419646E-2</c:v>
                </c:pt>
                <c:pt idx="7">
                  <c:v>4.1786206367489732E-2</c:v>
                </c:pt>
                <c:pt idx="8">
                  <c:v>4.3112514054273784E-2</c:v>
                </c:pt>
                <c:pt idx="9">
                  <c:v>4.3390322478166786E-2</c:v>
                </c:pt>
                <c:pt idx="10">
                  <c:v>4.4957650771196775E-2</c:v>
                </c:pt>
                <c:pt idx="11">
                  <c:v>4.5883720139281048E-2</c:v>
                </c:pt>
              </c:numCache>
            </c:numRef>
          </c:val>
          <c:smooth val="0"/>
          <c:extLst>
            <c:ext xmlns:c16="http://schemas.microsoft.com/office/drawing/2014/chart" uri="{C3380CC4-5D6E-409C-BE32-E72D297353CC}">
              <c16:uniqueId val="{00000002-9DA0-4766-9DF6-B855D9A1A1E3}"/>
            </c:ext>
          </c:extLst>
        </c:ser>
        <c:ser>
          <c:idx val="3"/>
          <c:order val="3"/>
          <c:tx>
            <c:strRef>
              <c:f>'funktion rel total kostn'!$A$57</c:f>
              <c:strCache>
                <c:ptCount val="1"/>
                <c:pt idx="0">
                  <c:v>infrastruktur och service</c:v>
                </c:pt>
              </c:strCache>
            </c:strRef>
          </c:tx>
          <c:spPr>
            <a:ln w="28575" cap="rnd">
              <a:solidFill>
                <a:schemeClr val="accent4"/>
              </a:solidFill>
              <a:round/>
            </a:ln>
            <a:effectLst/>
          </c:spPr>
          <c:marker>
            <c:symbol val="none"/>
          </c:marker>
          <c:cat>
            <c:numRef>
              <c:f>'funktion rel total kostn'!$B$53:$M$53</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'funktion rel total kostn'!$B$57:$M$57</c:f>
              <c:numCache>
                <c:formatCode>0.0%</c:formatCode>
                <c:ptCount val="12"/>
                <c:pt idx="0">
                  <c:v>6.3706378263567787E-2</c:v>
                </c:pt>
                <c:pt idx="1">
                  <c:v>6.5334642581307306E-2</c:v>
                </c:pt>
                <c:pt idx="2">
                  <c:v>6.4340620357207168E-2</c:v>
                </c:pt>
                <c:pt idx="3">
                  <c:v>6.5180597050667963E-2</c:v>
                </c:pt>
                <c:pt idx="4">
                  <c:v>6.8338130413865855E-2</c:v>
                </c:pt>
                <c:pt idx="5">
                  <c:v>6.5084080739941028E-2</c:v>
                </c:pt>
                <c:pt idx="6">
                  <c:v>6.3341372167716056E-2</c:v>
                </c:pt>
                <c:pt idx="7">
                  <c:v>6.2749293220437014E-2</c:v>
                </c:pt>
                <c:pt idx="8">
                  <c:v>6.2271481954991124E-2</c:v>
                </c:pt>
                <c:pt idx="9">
                  <c:v>6.1899179712516426E-2</c:v>
                </c:pt>
                <c:pt idx="10">
                  <c:v>6.3132609766670511E-2</c:v>
                </c:pt>
                <c:pt idx="11">
                  <c:v>5.9813091920909389E-2</c:v>
                </c:pt>
              </c:numCache>
            </c:numRef>
          </c:val>
          <c:smooth val="0"/>
          <c:extLst>
            <c:ext xmlns:c16="http://schemas.microsoft.com/office/drawing/2014/chart" uri="{C3380CC4-5D6E-409C-BE32-E72D297353CC}">
              <c16:uniqueId val="{00000003-9DA0-4766-9DF6-B855D9A1A1E3}"/>
            </c:ext>
          </c:extLst>
        </c:ser>
        <c:ser>
          <c:idx val="4"/>
          <c:order val="4"/>
          <c:tx>
            <c:strRef>
              <c:f>'funktion rel total kostn'!$A$58</c:f>
              <c:strCache>
                <c:ptCount val="1"/>
                <c:pt idx="0">
                  <c:v>bibliotek</c:v>
                </c:pt>
              </c:strCache>
            </c:strRef>
          </c:tx>
          <c:spPr>
            <a:ln w="28575" cap="rnd">
              <a:solidFill>
                <a:schemeClr val="accent5"/>
              </a:solidFill>
              <a:round/>
            </a:ln>
            <a:effectLst/>
          </c:spPr>
          <c:marker>
            <c:symbol val="none"/>
          </c:marker>
          <c:cat>
            <c:numRef>
              <c:f>'funktion rel total kostn'!$B$53:$M$53</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'funktion rel total kostn'!$B$58:$M$58</c:f>
              <c:numCache>
                <c:formatCode>0.0%</c:formatCode>
                <c:ptCount val="12"/>
                <c:pt idx="0">
                  <c:v>2.7275390109300614E-2</c:v>
                </c:pt>
                <c:pt idx="1">
                  <c:v>2.6503788120884633E-2</c:v>
                </c:pt>
                <c:pt idx="2">
                  <c:v>2.618217222743275E-2</c:v>
                </c:pt>
                <c:pt idx="3">
                  <c:v>2.5724799422829941E-2</c:v>
                </c:pt>
                <c:pt idx="4">
                  <c:v>2.4647939395253178E-2</c:v>
                </c:pt>
                <c:pt idx="5">
                  <c:v>2.4989978011452252E-2</c:v>
                </c:pt>
                <c:pt idx="6">
                  <c:v>2.493834253217769E-2</c:v>
                </c:pt>
                <c:pt idx="7">
                  <c:v>2.4471365769538136E-2</c:v>
                </c:pt>
                <c:pt idx="8">
                  <c:v>2.43149030016859E-2</c:v>
                </c:pt>
                <c:pt idx="9">
                  <c:v>2.4106547800157557E-2</c:v>
                </c:pt>
                <c:pt idx="10">
                  <c:v>2.5268033613810255E-2</c:v>
                </c:pt>
                <c:pt idx="11">
                  <c:v>2.1377548771158519E-2</c:v>
                </c:pt>
              </c:numCache>
            </c:numRef>
          </c:val>
          <c:smooth val="0"/>
          <c:extLst>
            <c:ext xmlns:c16="http://schemas.microsoft.com/office/drawing/2014/chart" uri="{C3380CC4-5D6E-409C-BE32-E72D297353CC}">
              <c16:uniqueId val="{00000004-9DA0-4766-9DF6-B855D9A1A1E3}"/>
            </c:ext>
          </c:extLst>
        </c:ser>
        <c:ser>
          <c:idx val="5"/>
          <c:order val="5"/>
          <c:tx>
            <c:strRef>
              <c:f>'funktion rel total kostn'!$A$59</c:f>
              <c:strCache>
                <c:ptCount val="1"/>
                <c:pt idx="0">
                  <c:v>nivåspecifikt</c:v>
                </c:pt>
              </c:strCache>
            </c:strRef>
          </c:tx>
          <c:spPr>
            <a:ln w="28575" cap="rnd">
              <a:solidFill>
                <a:schemeClr val="accent6"/>
              </a:solidFill>
              <a:round/>
            </a:ln>
            <a:effectLst/>
          </c:spPr>
          <c:marker>
            <c:symbol val="none"/>
          </c:marker>
          <c:cat>
            <c:numRef>
              <c:f>'funktion rel total kostn'!$B$53:$M$53</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'funktion rel total kostn'!$B$59:$M$59</c:f>
              <c:numCache>
                <c:formatCode>0.0%</c:formatCode>
                <c:ptCount val="12"/>
                <c:pt idx="0">
                  <c:v>6.4849943120314493E-3</c:v>
                </c:pt>
                <c:pt idx="1">
                  <c:v>7.7167546071428691E-3</c:v>
                </c:pt>
                <c:pt idx="2">
                  <c:v>7.2955162916283718E-3</c:v>
                </c:pt>
                <c:pt idx="3">
                  <c:v>6.7081884563611697E-3</c:v>
                </c:pt>
                <c:pt idx="4">
                  <c:v>4.8254105277995268E-3</c:v>
                </c:pt>
                <c:pt idx="5">
                  <c:v>3.7833660528223661E-3</c:v>
                </c:pt>
                <c:pt idx="6">
                  <c:v>3.6654251530762304E-3</c:v>
                </c:pt>
                <c:pt idx="7">
                  <c:v>3.4234447007085072E-3</c:v>
                </c:pt>
                <c:pt idx="8">
                  <c:v>1.9582922874055459E-3</c:v>
                </c:pt>
                <c:pt idx="9">
                  <c:v>1.7455851274684056E-3</c:v>
                </c:pt>
                <c:pt idx="10">
                  <c:v>1.2638366289030054E-3</c:v>
                </c:pt>
                <c:pt idx="11">
                  <c:v>8.1337029689882876E-4</c:v>
                </c:pt>
              </c:numCache>
            </c:numRef>
          </c:val>
          <c:smooth val="0"/>
          <c:extLst>
            <c:ext xmlns:c16="http://schemas.microsoft.com/office/drawing/2014/chart" uri="{C3380CC4-5D6E-409C-BE32-E72D297353CC}">
              <c16:uniqueId val="{00000005-9DA0-4766-9DF6-B855D9A1A1E3}"/>
            </c:ext>
          </c:extLst>
        </c:ser>
        <c:dLbls>
          <c:showLegendKey val="0"/>
          <c:showVal val="0"/>
          <c:showCatName val="0"/>
          <c:showSerName val="0"/>
          <c:showPercent val="0"/>
          <c:showBubbleSize val="0"/>
        </c:dLbls>
        <c:smooth val="0"/>
        <c:axId val="695263256"/>
        <c:axId val="695267192"/>
      </c:lineChart>
      <c:catAx>
        <c:axId val="695263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695267192"/>
        <c:crosses val="autoZero"/>
        <c:auto val="1"/>
        <c:lblAlgn val="ctr"/>
        <c:lblOffset val="100"/>
        <c:noMultiLvlLbl val="0"/>
      </c:catAx>
      <c:valAx>
        <c:axId val="69526719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69526325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633242614448157E-2"/>
          <c:y val="0.13364535405287939"/>
          <c:w val="0.89703333854902789"/>
          <c:h val="0.69162618319156088"/>
        </c:manualLayout>
      </c:layout>
      <c:barChart>
        <c:barDir val="col"/>
        <c:grouping val="stacked"/>
        <c:varyColors val="0"/>
        <c:ser>
          <c:idx val="0"/>
          <c:order val="0"/>
          <c:tx>
            <c:strRef>
              <c:f>Diagram!$B$30</c:f>
              <c:strCache>
                <c:ptCount val="1"/>
                <c:pt idx="0">
                  <c:v>Andel indir med bas budget verksamhetskostnad 2022</c:v>
                </c:pt>
              </c:strCache>
            </c:strRef>
          </c:tx>
          <c:spPr>
            <a:solidFill>
              <a:schemeClr val="accent1"/>
            </a:solidFill>
            <a:ln>
              <a:noFill/>
            </a:ln>
            <a:effectLst/>
          </c:spPr>
          <c:invertIfNegative val="0"/>
          <c:cat>
            <c:strRef>
              <c:f>Diagram!$A$31:$A$54</c:f>
              <c:strCache>
                <c:ptCount val="24"/>
                <c:pt idx="0">
                  <c:v>KF</c:v>
                </c:pt>
                <c:pt idx="1">
                  <c:v>KKH</c:v>
                </c:pt>
                <c:pt idx="2">
                  <c:v>HKR</c:v>
                </c:pt>
                <c:pt idx="3">
                  <c:v>HJ</c:v>
                </c:pt>
                <c:pt idx="4">
                  <c:v>SH</c:v>
                </c:pt>
                <c:pt idx="5">
                  <c:v>MiU</c:v>
                </c:pt>
                <c:pt idx="6">
                  <c:v>HV</c:v>
                </c:pt>
                <c:pt idx="7">
                  <c:v>HDA</c:v>
                </c:pt>
                <c:pt idx="8">
                  <c:v>BTH</c:v>
                </c:pt>
                <c:pt idx="9">
                  <c:v>MAU</c:v>
                </c:pt>
                <c:pt idx="10">
                  <c:v>MDU</c:v>
                </c:pt>
                <c:pt idx="11">
                  <c:v>KAU</c:v>
                </c:pt>
                <c:pt idx="12">
                  <c:v>HH</c:v>
                </c:pt>
                <c:pt idx="13">
                  <c:v>FHS</c:v>
                </c:pt>
                <c:pt idx="14">
                  <c:v>OrU</c:v>
                </c:pt>
                <c:pt idx="15">
                  <c:v>GU</c:v>
                </c:pt>
                <c:pt idx="16">
                  <c:v>SKH</c:v>
                </c:pt>
                <c:pt idx="17">
                  <c:v>LiU</c:v>
                </c:pt>
                <c:pt idx="18">
                  <c:v>SLU</c:v>
                </c:pt>
                <c:pt idx="19">
                  <c:v>KTH</c:v>
                </c:pt>
                <c:pt idx="20">
                  <c:v>UU</c:v>
                </c:pt>
                <c:pt idx="21">
                  <c:v>CTH</c:v>
                </c:pt>
                <c:pt idx="22">
                  <c:v>LU</c:v>
                </c:pt>
                <c:pt idx="23">
                  <c:v>KI</c:v>
                </c:pt>
              </c:strCache>
            </c:strRef>
          </c:cat>
          <c:val>
            <c:numRef>
              <c:f>Diagram!$B$31:$B$54</c:f>
              <c:numCache>
                <c:formatCode>0.0%</c:formatCode>
                <c:ptCount val="24"/>
                <c:pt idx="0">
                  <c:v>0.36451678328769904</c:v>
                </c:pt>
                <c:pt idx="1">
                  <c:v>0.32543270858645207</c:v>
                </c:pt>
                <c:pt idx="2">
                  <c:v>0.32509505520593029</c:v>
                </c:pt>
                <c:pt idx="3">
                  <c:v>0.32265999388233696</c:v>
                </c:pt>
                <c:pt idx="4">
                  <c:v>0.31167735638594535</c:v>
                </c:pt>
                <c:pt idx="5">
                  <c:v>0.30956330812823196</c:v>
                </c:pt>
                <c:pt idx="6">
                  <c:v>0.30818047320604514</c:v>
                </c:pt>
                <c:pt idx="7">
                  <c:v>0.30791360035518017</c:v>
                </c:pt>
                <c:pt idx="8">
                  <c:v>0.30498866415075521</c:v>
                </c:pt>
                <c:pt idx="9">
                  <c:v>0.29498248187039094</c:v>
                </c:pt>
                <c:pt idx="10">
                  <c:v>0.2905200199368666</c:v>
                </c:pt>
                <c:pt idx="11">
                  <c:v>0.28777451039407026</c:v>
                </c:pt>
                <c:pt idx="12">
                  <c:v>0.28382245871409811</c:v>
                </c:pt>
                <c:pt idx="13">
                  <c:v>0.28177199087065513</c:v>
                </c:pt>
                <c:pt idx="14">
                  <c:v>0.26896186296109276</c:v>
                </c:pt>
                <c:pt idx="15">
                  <c:v>0.25563817420784007</c:v>
                </c:pt>
                <c:pt idx="16">
                  <c:v>0.25185527636803989</c:v>
                </c:pt>
                <c:pt idx="17">
                  <c:v>0.24652990973163852</c:v>
                </c:pt>
                <c:pt idx="18">
                  <c:v>0.23598910590478051</c:v>
                </c:pt>
                <c:pt idx="19">
                  <c:v>0.23306512448647121</c:v>
                </c:pt>
                <c:pt idx="20">
                  <c:v>0.23137726802938516</c:v>
                </c:pt>
                <c:pt idx="21">
                  <c:v>0.21566794653949353</c:v>
                </c:pt>
                <c:pt idx="22">
                  <c:v>0.20757761816801107</c:v>
                </c:pt>
                <c:pt idx="23">
                  <c:v>0.15770482642688369</c:v>
                </c:pt>
              </c:numCache>
            </c:numRef>
          </c:val>
          <c:extLst>
            <c:ext xmlns:c16="http://schemas.microsoft.com/office/drawing/2014/chart" uri="{C3380CC4-5D6E-409C-BE32-E72D297353CC}">
              <c16:uniqueId val="{00000000-34D4-42BB-83E5-A1172E0E4E78}"/>
            </c:ext>
          </c:extLst>
        </c:ser>
        <c:ser>
          <c:idx val="1"/>
          <c:order val="1"/>
          <c:tx>
            <c:strRef>
              <c:f>Diagram!$C$30</c:f>
              <c:strCache>
                <c:ptCount val="1"/>
                <c:pt idx="0">
                  <c:v>Skillnad mellan bas enl budget verksamhetskostnad 2022 och verklig verksamhetskostnad 2021</c:v>
                </c:pt>
              </c:strCache>
            </c:strRef>
          </c:tx>
          <c:spPr>
            <a:solidFill>
              <a:schemeClr val="accent2"/>
            </a:solidFill>
            <a:ln>
              <a:noFill/>
            </a:ln>
            <a:effectLst/>
          </c:spPr>
          <c:invertIfNegative val="0"/>
          <c:cat>
            <c:strRef>
              <c:f>Diagram!$A$31:$A$54</c:f>
              <c:strCache>
                <c:ptCount val="24"/>
                <c:pt idx="0">
                  <c:v>KF</c:v>
                </c:pt>
                <c:pt idx="1">
                  <c:v>KKH</c:v>
                </c:pt>
                <c:pt idx="2">
                  <c:v>HKR</c:v>
                </c:pt>
                <c:pt idx="3">
                  <c:v>HJ</c:v>
                </c:pt>
                <c:pt idx="4">
                  <c:v>SH</c:v>
                </c:pt>
                <c:pt idx="5">
                  <c:v>MiU</c:v>
                </c:pt>
                <c:pt idx="6">
                  <c:v>HV</c:v>
                </c:pt>
                <c:pt idx="7">
                  <c:v>HDA</c:v>
                </c:pt>
                <c:pt idx="8">
                  <c:v>BTH</c:v>
                </c:pt>
                <c:pt idx="9">
                  <c:v>MAU</c:v>
                </c:pt>
                <c:pt idx="10">
                  <c:v>MDU</c:v>
                </c:pt>
                <c:pt idx="11">
                  <c:v>KAU</c:v>
                </c:pt>
                <c:pt idx="12">
                  <c:v>HH</c:v>
                </c:pt>
                <c:pt idx="13">
                  <c:v>FHS</c:v>
                </c:pt>
                <c:pt idx="14">
                  <c:v>OrU</c:v>
                </c:pt>
                <c:pt idx="15">
                  <c:v>GU</c:v>
                </c:pt>
                <c:pt idx="16">
                  <c:v>SKH</c:v>
                </c:pt>
                <c:pt idx="17">
                  <c:v>LiU</c:v>
                </c:pt>
                <c:pt idx="18">
                  <c:v>SLU</c:v>
                </c:pt>
                <c:pt idx="19">
                  <c:v>KTH</c:v>
                </c:pt>
                <c:pt idx="20">
                  <c:v>UU</c:v>
                </c:pt>
                <c:pt idx="21">
                  <c:v>CTH</c:v>
                </c:pt>
                <c:pt idx="22">
                  <c:v>LU</c:v>
                </c:pt>
                <c:pt idx="23">
                  <c:v>KI</c:v>
                </c:pt>
              </c:strCache>
            </c:strRef>
          </c:cat>
          <c:val>
            <c:numRef>
              <c:f>Diagram!$C$31:$C$54</c:f>
              <c:numCache>
                <c:formatCode>0.0%</c:formatCode>
                <c:ptCount val="24"/>
                <c:pt idx="0">
                  <c:v>2.728839709561004E-3</c:v>
                </c:pt>
                <c:pt idx="1">
                  <c:v>-1.188444529725613E-2</c:v>
                </c:pt>
                <c:pt idx="2">
                  <c:v>4.5589757245950935E-2</c:v>
                </c:pt>
                <c:pt idx="3">
                  <c:v>1.713284384353092E-2</c:v>
                </c:pt>
                <c:pt idx="4">
                  <c:v>-3.5162554117809663E-3</c:v>
                </c:pt>
                <c:pt idx="5">
                  <c:v>2.6363798710129671E-2</c:v>
                </c:pt>
                <c:pt idx="6">
                  <c:v>2.8242140946542704E-2</c:v>
                </c:pt>
                <c:pt idx="7">
                  <c:v>1.2483456574985397E-4</c:v>
                </c:pt>
                <c:pt idx="8">
                  <c:v>2.6810151247899761E-2</c:v>
                </c:pt>
                <c:pt idx="9">
                  <c:v>2.6433628125431319E-2</c:v>
                </c:pt>
                <c:pt idx="10">
                  <c:v>2.4153643160695903E-4</c:v>
                </c:pt>
                <c:pt idx="11">
                  <c:v>1.9516383388549607E-2</c:v>
                </c:pt>
                <c:pt idx="12">
                  <c:v>3.3834437659053584E-2</c:v>
                </c:pt>
                <c:pt idx="13">
                  <c:v>1.3590637182621323E-2</c:v>
                </c:pt>
                <c:pt idx="14">
                  <c:v>6.7146082710908273E-3</c:v>
                </c:pt>
                <c:pt idx="15">
                  <c:v>9.6775023291880702E-3</c:v>
                </c:pt>
                <c:pt idx="16">
                  <c:v>1.4268934373170727E-2</c:v>
                </c:pt>
                <c:pt idx="17">
                  <c:v>1.7739845392370446E-2</c:v>
                </c:pt>
                <c:pt idx="18">
                  <c:v>2.989356911394242E-2</c:v>
                </c:pt>
                <c:pt idx="19">
                  <c:v>1.2741636409957485E-2</c:v>
                </c:pt>
                <c:pt idx="20">
                  <c:v>8.7750918408397438E-3</c:v>
                </c:pt>
                <c:pt idx="21">
                  <c:v>1.7707839187454055E-2</c:v>
                </c:pt>
                <c:pt idx="22">
                  <c:v>7.392655699721945E-3</c:v>
                </c:pt>
                <c:pt idx="23">
                  <c:v>6.0931246844158349E-3</c:v>
                </c:pt>
              </c:numCache>
            </c:numRef>
          </c:val>
          <c:extLst>
            <c:ext xmlns:c16="http://schemas.microsoft.com/office/drawing/2014/chart" uri="{C3380CC4-5D6E-409C-BE32-E72D297353CC}">
              <c16:uniqueId val="{00000001-34D4-42BB-83E5-A1172E0E4E78}"/>
            </c:ext>
          </c:extLst>
        </c:ser>
        <c:dLbls>
          <c:showLegendKey val="0"/>
          <c:showVal val="0"/>
          <c:showCatName val="0"/>
          <c:showSerName val="0"/>
          <c:showPercent val="0"/>
          <c:showBubbleSize val="0"/>
        </c:dLbls>
        <c:gapWidth val="150"/>
        <c:overlap val="100"/>
        <c:axId val="545372528"/>
        <c:axId val="545372856"/>
      </c:barChart>
      <c:catAx>
        <c:axId val="545372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45372856"/>
        <c:crosses val="autoZero"/>
        <c:auto val="1"/>
        <c:lblAlgn val="ctr"/>
        <c:lblOffset val="100"/>
        <c:noMultiLvlLbl val="0"/>
      </c:catAx>
      <c:valAx>
        <c:axId val="54537285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45372528"/>
        <c:crosses val="autoZero"/>
        <c:crossBetween val="between"/>
      </c:valAx>
      <c:spPr>
        <a:noFill/>
        <a:ln>
          <a:noFill/>
        </a:ln>
        <a:effectLst/>
      </c:spPr>
    </c:plotArea>
    <c:legend>
      <c:legendPos val="b"/>
      <c:layout>
        <c:manualLayout>
          <c:xMode val="edge"/>
          <c:yMode val="edge"/>
          <c:x val="5.9922046741174143E-2"/>
          <c:y val="0.86010516782532564"/>
          <c:w val="0.8827602481986615"/>
          <c:h val="0.1398948321746744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sv-SE"/>
  <c:roundedCorners val="0"/>
  <c:style val="2"/>
  <c:chart>
    <c:autoTitleDeleted val="1"/>
    <c:plotArea>
      <c:layout/>
      <c:barChart>
        <c:barDir val="col"/>
        <c:grouping val="clustered"/>
        <c:varyColors val="0"/>
        <c:dLbls>
          <c:showLegendKey val="0"/>
          <c:showVal val="0"/>
          <c:showCatName val="0"/>
          <c:showSerName val="0"/>
          <c:showPercent val="0"/>
          <c:showBubbleSize val="0"/>
        </c:dLbls>
        <c:gapWidth val="150"/>
        <c:axId val="82297972"/>
        <c:axId val="41889647"/>
      </c:barChart>
      <c:catAx>
        <c:axId val="82297972"/>
        <c:scaling>
          <c:orientation val="minMax"/>
        </c:scaling>
        <c:delete val="0"/>
        <c:axPos val="b"/>
        <c:numFmt formatCode="General" sourceLinked="1"/>
        <c:majorTickMark val="cross"/>
        <c:minorTickMark val="cross"/>
        <c:tickLblPos val="none"/>
        <c:spPr>
          <a:ln w="0">
            <a:noFill/>
          </a:ln>
        </c:spPr>
        <c:txPr>
          <a:bodyPr/>
          <a:lstStyle/>
          <a:p>
            <a:pPr>
              <a:defRPr sz="1800" b="0" spc="-1"/>
            </a:pPr>
            <a:endParaRPr lang="sv-SE"/>
          </a:p>
        </c:txPr>
        <c:crossAx val="41889647"/>
        <c:crosses val="autoZero"/>
        <c:auto val="1"/>
        <c:lblAlgn val="ctr"/>
        <c:lblOffset val="100"/>
        <c:noMultiLvlLbl val="0"/>
      </c:catAx>
      <c:valAx>
        <c:axId val="41889647"/>
        <c:scaling>
          <c:orientation val="minMax"/>
        </c:scaling>
        <c:delete val="0"/>
        <c:axPos val="l"/>
        <c:numFmt formatCode="General" sourceLinked="1"/>
        <c:majorTickMark val="cross"/>
        <c:minorTickMark val="cross"/>
        <c:tickLblPos val="none"/>
        <c:spPr>
          <a:ln w="0">
            <a:noFill/>
          </a:ln>
        </c:spPr>
        <c:txPr>
          <a:bodyPr/>
          <a:lstStyle/>
          <a:p>
            <a:pPr>
              <a:defRPr sz="1800" b="0" spc="-1"/>
            </a:pPr>
            <a:endParaRPr lang="sv-SE"/>
          </a:p>
        </c:txPr>
        <c:crossAx val="82297972"/>
        <c:crosses val="autoZero"/>
        <c:crossBetween val="midCat"/>
      </c:valAx>
      <c:spPr>
        <a:noFill/>
        <a:ln w="0">
          <a:noFill/>
        </a:ln>
      </c:spPr>
    </c:plotArea>
    <c:plotVisOnly val="1"/>
    <c:dispBlanksAs val="gap"/>
    <c:showDLblsOverMax val="1"/>
  </c:chart>
  <c:spPr>
    <a:noFill/>
    <a:ln w="9360">
      <a:noFill/>
    </a:ln>
  </c:spPr>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sv-SE"/>
  <c:roundedCorners val="0"/>
  <c:style val="2"/>
  <c:chart>
    <c:title>
      <c:tx>
        <c:rich>
          <a:bodyPr rot="0"/>
          <a:lstStyle/>
          <a:p>
            <a:pPr>
              <a:defRPr lang="en-US" sz="2000" b="0" strike="noStrike" spc="-1">
                <a:solidFill>
                  <a:srgbClr val="C00000"/>
                </a:solidFill>
                <a:latin typeface="Calibri"/>
              </a:defRPr>
            </a:pPr>
            <a:r>
              <a:rPr lang="en-US" sz="2000" b="0" strike="noStrike" spc="-1">
                <a:solidFill>
                  <a:srgbClr val="C00000"/>
                </a:solidFill>
                <a:latin typeface="Calibri"/>
              </a:rPr>
              <a:t>Totalt</a:t>
            </a:r>
          </a:p>
        </c:rich>
      </c:tx>
      <c:layout/>
      <c:overlay val="0"/>
      <c:spPr>
        <a:noFill/>
        <a:ln w="0">
          <a:noFill/>
        </a:ln>
      </c:spPr>
    </c:title>
    <c:autoTitleDeleted val="0"/>
    <c:plotArea>
      <c:layout/>
      <c:barChart>
        <c:barDir val="col"/>
        <c:grouping val="clustered"/>
        <c:varyColors val="0"/>
        <c:dLbls>
          <c:showLegendKey val="0"/>
          <c:showVal val="0"/>
          <c:showCatName val="0"/>
          <c:showSerName val="0"/>
          <c:showPercent val="0"/>
          <c:showBubbleSize val="0"/>
        </c:dLbls>
        <c:gapWidth val="150"/>
        <c:axId val="47241861"/>
        <c:axId val="8714230"/>
      </c:barChart>
      <c:catAx>
        <c:axId val="47241861"/>
        <c:scaling>
          <c:orientation val="minMax"/>
        </c:scaling>
        <c:delete val="0"/>
        <c:axPos val="b"/>
        <c:numFmt formatCode="General" sourceLinked="1"/>
        <c:majorTickMark val="cross"/>
        <c:minorTickMark val="cross"/>
        <c:tickLblPos val="none"/>
        <c:spPr>
          <a:ln w="0">
            <a:noFill/>
          </a:ln>
        </c:spPr>
        <c:txPr>
          <a:bodyPr/>
          <a:lstStyle/>
          <a:p>
            <a:pPr>
              <a:defRPr sz="1800" b="0" spc="-1"/>
            </a:pPr>
            <a:endParaRPr lang="sv-SE"/>
          </a:p>
        </c:txPr>
        <c:crossAx val="8714230"/>
        <c:crosses val="autoZero"/>
        <c:auto val="1"/>
        <c:lblAlgn val="ctr"/>
        <c:lblOffset val="100"/>
        <c:noMultiLvlLbl val="0"/>
      </c:catAx>
      <c:valAx>
        <c:axId val="8714230"/>
        <c:scaling>
          <c:orientation val="minMax"/>
        </c:scaling>
        <c:delete val="0"/>
        <c:axPos val="l"/>
        <c:numFmt formatCode="General" sourceLinked="1"/>
        <c:majorTickMark val="cross"/>
        <c:minorTickMark val="cross"/>
        <c:tickLblPos val="none"/>
        <c:spPr>
          <a:ln w="0">
            <a:noFill/>
          </a:ln>
        </c:spPr>
        <c:txPr>
          <a:bodyPr/>
          <a:lstStyle/>
          <a:p>
            <a:pPr>
              <a:defRPr sz="1800" b="0" spc="-1"/>
            </a:pPr>
            <a:endParaRPr lang="sv-SE"/>
          </a:p>
        </c:txPr>
        <c:crossAx val="47241861"/>
        <c:crosses val="autoZero"/>
        <c:crossBetween val="midCat"/>
      </c:valAx>
      <c:spPr>
        <a:noFill/>
        <a:ln w="0">
          <a:noFill/>
        </a:ln>
      </c:spPr>
    </c:plotArea>
    <c:plotVisOnly val="1"/>
    <c:dispBlanksAs val="gap"/>
    <c:showDLblsOverMax val="1"/>
  </c:chart>
  <c:spPr>
    <a:noFill/>
    <a:ln w="9360">
      <a:noFill/>
    </a:ln>
  </c:spPr>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[SUHF_Sammanställning_2022_Hanna Daniel Per 221115.xlsm]lärosätesstorlek!Pivottabell1</c:name>
    <c:fmtId val="18"/>
  </c:pivotSource>
  <c:chart>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pivotFmt>
      <c:pivotFmt>
        <c:idx val="8"/>
        <c:spPr>
          <a:solidFill>
            <a:schemeClr val="accent1"/>
          </a:solidFill>
          <a:ln>
            <a:noFill/>
          </a:ln>
          <a:effectLst/>
        </c:spPr>
        <c:marker>
          <c:symbol val="none"/>
        </c:marker>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pivotFmt>
      <c:pivotFmt>
        <c:idx val="18"/>
        <c:spPr>
          <a:solidFill>
            <a:schemeClr val="accent1"/>
          </a:solidFill>
          <a:ln>
            <a:noFill/>
          </a:ln>
          <a:effectLst/>
        </c:spPr>
        <c:marker>
          <c:symbol val="none"/>
        </c:marker>
      </c:pivotFmt>
      <c:pivotFmt>
        <c:idx val="19"/>
        <c:spPr>
          <a:solidFill>
            <a:schemeClr val="accent1"/>
          </a:solidFill>
          <a:ln>
            <a:noFill/>
          </a:ln>
          <a:effectLst/>
        </c:spPr>
        <c:marker>
          <c:symbol val="none"/>
        </c:marker>
      </c:pivotFmt>
      <c:pivotFmt>
        <c:idx val="20"/>
        <c:spPr>
          <a:solidFill>
            <a:schemeClr val="accent1"/>
          </a:solidFill>
          <a:ln>
            <a:noFill/>
          </a:ln>
          <a:effectLst/>
        </c:spPr>
        <c:marker>
          <c:symbol val="none"/>
        </c:marker>
      </c:pivotFmt>
      <c:pivotFmt>
        <c:idx val="21"/>
        <c:spPr>
          <a:solidFill>
            <a:schemeClr val="accent1"/>
          </a:solidFill>
          <a:ln>
            <a:noFill/>
          </a:ln>
          <a:effectLst/>
        </c:spPr>
        <c:marker>
          <c:symbol val="none"/>
        </c:marker>
      </c:pivotFmt>
      <c:pivotFmt>
        <c:idx val="22"/>
        <c:spPr>
          <a:solidFill>
            <a:schemeClr val="accent1"/>
          </a:solidFill>
          <a:ln>
            <a:noFill/>
          </a:ln>
          <a:effectLst/>
        </c:spPr>
        <c:marker>
          <c:symbol val="none"/>
        </c:marker>
      </c:pivotFmt>
      <c:pivotFmt>
        <c:idx val="23"/>
        <c:spPr>
          <a:solidFill>
            <a:schemeClr val="accent1"/>
          </a:solidFill>
          <a:ln>
            <a:noFill/>
          </a:ln>
          <a:effectLst/>
        </c:spPr>
        <c:marker>
          <c:symbol val="none"/>
        </c:marker>
      </c:pivotFmt>
      <c:pivotFmt>
        <c:idx val="24"/>
        <c:spPr>
          <a:solidFill>
            <a:schemeClr val="accent1"/>
          </a:solidFill>
          <a:ln>
            <a:noFill/>
          </a:ln>
          <a:effectLst/>
        </c:spPr>
        <c:marker>
          <c:symbol val="none"/>
        </c:marker>
      </c:pivotFmt>
      <c:pivotFmt>
        <c:idx val="25"/>
        <c:spPr>
          <a:solidFill>
            <a:schemeClr val="accent1"/>
          </a:solidFill>
          <a:ln>
            <a:noFill/>
          </a:ln>
          <a:effectLst/>
        </c:spPr>
        <c:marker>
          <c:symbol val="none"/>
        </c:marker>
      </c:pivotFmt>
      <c:pivotFmt>
        <c:idx val="26"/>
        <c:spPr>
          <a:solidFill>
            <a:schemeClr val="accent1"/>
          </a:solidFill>
          <a:ln>
            <a:noFill/>
          </a:ln>
          <a:effectLst/>
        </c:spPr>
        <c:marker>
          <c:symbol val="none"/>
        </c:marker>
      </c:pivotFmt>
      <c:pivotFmt>
        <c:idx val="27"/>
        <c:spPr>
          <a:solidFill>
            <a:schemeClr val="accent1"/>
          </a:solidFill>
          <a:ln>
            <a:noFill/>
          </a:ln>
          <a:effectLst/>
        </c:spPr>
        <c:marker>
          <c:symbol val="none"/>
        </c:marker>
      </c:pivotFmt>
      <c:pivotFmt>
        <c:idx val="28"/>
        <c:spPr>
          <a:solidFill>
            <a:schemeClr val="accent1"/>
          </a:solidFill>
          <a:ln>
            <a:noFill/>
          </a:ln>
          <a:effectLst/>
        </c:spPr>
        <c:marker>
          <c:symbol val="none"/>
        </c:marker>
      </c:pivotFmt>
      <c:pivotFmt>
        <c:idx val="29"/>
        <c:spPr>
          <a:solidFill>
            <a:schemeClr val="accent1"/>
          </a:solidFill>
          <a:ln>
            <a:noFill/>
          </a:ln>
          <a:effectLst/>
        </c:spPr>
        <c:marker>
          <c:symbol val="none"/>
        </c:marker>
      </c:pivotFmt>
      <c:pivotFmt>
        <c:idx val="30"/>
        <c:spPr>
          <a:solidFill>
            <a:schemeClr val="accent1"/>
          </a:solidFill>
          <a:ln>
            <a:noFill/>
          </a:ln>
          <a:effectLst/>
        </c:spPr>
        <c:marker>
          <c:symbol val="none"/>
        </c:marker>
      </c:pivotFmt>
      <c:pivotFmt>
        <c:idx val="31"/>
        <c:spPr>
          <a:solidFill>
            <a:schemeClr val="accent1"/>
          </a:solidFill>
          <a:ln>
            <a:noFill/>
          </a:ln>
          <a:effectLst/>
        </c:spPr>
        <c:marker>
          <c:symbol val="none"/>
        </c:marker>
      </c:pivotFmt>
      <c:pivotFmt>
        <c:idx val="32"/>
        <c:spPr>
          <a:solidFill>
            <a:schemeClr val="accent1"/>
          </a:solidFill>
          <a:ln>
            <a:noFill/>
          </a:ln>
          <a:effectLst/>
        </c:spPr>
        <c:marker>
          <c:symbol val="none"/>
        </c:marker>
      </c:pivotFmt>
    </c:pivotFmts>
    <c:plotArea>
      <c:layout>
        <c:manualLayout>
          <c:layoutTarget val="inner"/>
          <c:xMode val="edge"/>
          <c:yMode val="edge"/>
          <c:x val="8.2938521762906836E-2"/>
          <c:y val="2.968853601727333E-2"/>
          <c:w val="0.88520529063294628"/>
          <c:h val="0.87981944609734952"/>
        </c:manualLayout>
      </c:layout>
      <c:barChart>
        <c:barDir val="col"/>
        <c:grouping val="clustered"/>
        <c:varyColors val="0"/>
        <c:ser>
          <c:idx val="0"/>
          <c:order val="0"/>
          <c:tx>
            <c:strRef>
              <c:f>lärosätesstorlek!$B$3:$B$4</c:f>
              <c:strCache>
                <c:ptCount val="1"/>
                <c:pt idx="0">
                  <c:v>2022</c:v>
                </c:pt>
              </c:strCache>
            </c:strRef>
          </c:tx>
          <c:spPr>
            <a:solidFill>
              <a:schemeClr val="accent1"/>
            </a:solidFill>
            <a:ln>
              <a:noFill/>
            </a:ln>
            <a:effectLst/>
          </c:spPr>
          <c:invertIfNegative val="0"/>
          <c:cat>
            <c:strRef>
              <c:f>lärosätesstorlek!$A$5:$A$39</c:f>
              <c:strCache>
                <c:ptCount val="34"/>
                <c:pt idx="0">
                  <c:v>LU</c:v>
                </c:pt>
                <c:pt idx="1">
                  <c:v>UU</c:v>
                </c:pt>
                <c:pt idx="2">
                  <c:v>KI</c:v>
                </c:pt>
                <c:pt idx="3">
                  <c:v>GU</c:v>
                </c:pt>
                <c:pt idx="4">
                  <c:v>SU</c:v>
                </c:pt>
                <c:pt idx="5">
                  <c:v>KTH</c:v>
                </c:pt>
                <c:pt idx="6">
                  <c:v>UMU</c:v>
                </c:pt>
                <c:pt idx="7">
                  <c:v>LIU</c:v>
                </c:pt>
                <c:pt idx="8">
                  <c:v>CTH</c:v>
                </c:pt>
                <c:pt idx="9">
                  <c:v>SLU</c:v>
                </c:pt>
                <c:pt idx="10">
                  <c:v>LNU</c:v>
                </c:pt>
                <c:pt idx="11">
                  <c:v>LTU</c:v>
                </c:pt>
                <c:pt idx="12">
                  <c:v>MAU</c:v>
                </c:pt>
                <c:pt idx="13">
                  <c:v>ORU</c:v>
                </c:pt>
                <c:pt idx="14">
                  <c:v>KAU</c:v>
                </c:pt>
                <c:pt idx="15">
                  <c:v>MDU</c:v>
                </c:pt>
                <c:pt idx="16">
                  <c:v>HJ</c:v>
                </c:pt>
                <c:pt idx="17">
                  <c:v>MIU</c:v>
                </c:pt>
                <c:pt idx="18">
                  <c:v>SH</c:v>
                </c:pt>
                <c:pt idx="19">
                  <c:v>HB</c:v>
                </c:pt>
                <c:pt idx="20">
                  <c:v>HIG</c:v>
                </c:pt>
                <c:pt idx="21">
                  <c:v>HDA</c:v>
                </c:pt>
                <c:pt idx="22">
                  <c:v>HH</c:v>
                </c:pt>
                <c:pt idx="23">
                  <c:v>HV</c:v>
                </c:pt>
                <c:pt idx="24">
                  <c:v>FHS</c:v>
                </c:pt>
                <c:pt idx="25">
                  <c:v>HKR</c:v>
                </c:pt>
                <c:pt idx="26">
                  <c:v>HS</c:v>
                </c:pt>
                <c:pt idx="27">
                  <c:v>BTH</c:v>
                </c:pt>
                <c:pt idx="28">
                  <c:v>SKH</c:v>
                </c:pt>
                <c:pt idx="29">
                  <c:v>KF</c:v>
                </c:pt>
                <c:pt idx="30">
                  <c:v>KMH</c:v>
                </c:pt>
                <c:pt idx="31">
                  <c:v>GIH</c:v>
                </c:pt>
                <c:pt idx="32">
                  <c:v>HHS</c:v>
                </c:pt>
                <c:pt idx="33">
                  <c:v>KKH</c:v>
                </c:pt>
              </c:strCache>
            </c:strRef>
          </c:cat>
          <c:val>
            <c:numRef>
              <c:f>lärosätesstorlek!$B$5:$B$39</c:f>
              <c:numCache>
                <c:formatCode>#,##0</c:formatCode>
                <c:ptCount val="34"/>
                <c:pt idx="0">
                  <c:v>9335784</c:v>
                </c:pt>
                <c:pt idx="1">
                  <c:v>7777148</c:v>
                </c:pt>
                <c:pt idx="2">
                  <c:v>7371728</c:v>
                </c:pt>
                <c:pt idx="3">
                  <c:v>7104164</c:v>
                </c:pt>
                <c:pt idx="4">
                  <c:v>5839618</c:v>
                </c:pt>
                <c:pt idx="5">
                  <c:v>5237658</c:v>
                </c:pt>
                <c:pt idx="6">
                  <c:v>4721318</c:v>
                </c:pt>
                <c:pt idx="7">
                  <c:v>4325373</c:v>
                </c:pt>
                <c:pt idx="8">
                  <c:v>3762105</c:v>
                </c:pt>
                <c:pt idx="9">
                  <c:v>3366197</c:v>
                </c:pt>
                <c:pt idx="10">
                  <c:v>2101231</c:v>
                </c:pt>
                <c:pt idx="11">
                  <c:v>1786129</c:v>
                </c:pt>
                <c:pt idx="12">
                  <c:v>1849579.6160800001</c:v>
                </c:pt>
                <c:pt idx="13">
                  <c:v>1644268</c:v>
                </c:pt>
                <c:pt idx="14">
                  <c:v>1260161</c:v>
                </c:pt>
                <c:pt idx="15">
                  <c:v>1202800</c:v>
                </c:pt>
                <c:pt idx="16">
                  <c:v>1117578</c:v>
                </c:pt>
                <c:pt idx="17">
                  <c:v>1066562</c:v>
                </c:pt>
                <c:pt idx="18">
                  <c:v>1015537</c:v>
                </c:pt>
                <c:pt idx="19">
                  <c:v>868027</c:v>
                </c:pt>
                <c:pt idx="20">
                  <c:v>730525</c:v>
                </c:pt>
                <c:pt idx="21">
                  <c:v>774504</c:v>
                </c:pt>
                <c:pt idx="22">
                  <c:v>656548</c:v>
                </c:pt>
                <c:pt idx="23">
                  <c:v>672937</c:v>
                </c:pt>
                <c:pt idx="24">
                  <c:v>637430</c:v>
                </c:pt>
                <c:pt idx="25">
                  <c:v>575399</c:v>
                </c:pt>
                <c:pt idx="26">
                  <c:v>528850</c:v>
                </c:pt>
                <c:pt idx="27">
                  <c:v>516123</c:v>
                </c:pt>
                <c:pt idx="28">
                  <c:v>274308</c:v>
                </c:pt>
                <c:pt idx="29">
                  <c:v>215330</c:v>
                </c:pt>
                <c:pt idx="30">
                  <c:v>214729</c:v>
                </c:pt>
                <c:pt idx="31">
                  <c:v>191211</c:v>
                </c:pt>
                <c:pt idx="33">
                  <c:v>104220</c:v>
                </c:pt>
              </c:numCache>
            </c:numRef>
          </c:val>
          <c:extLst>
            <c:ext xmlns:c16="http://schemas.microsoft.com/office/drawing/2014/chart" uri="{C3380CC4-5D6E-409C-BE32-E72D297353CC}">
              <c16:uniqueId val="{00000000-A22D-4650-B1FE-81A7BC4B9F0D}"/>
            </c:ext>
          </c:extLst>
        </c:ser>
        <c:ser>
          <c:idx val="1"/>
          <c:order val="1"/>
          <c:tx>
            <c:strRef>
              <c:f>lärosätesstorlek!$C$3:$C$4</c:f>
              <c:strCache>
                <c:ptCount val="1"/>
                <c:pt idx="0">
                  <c:v>2021</c:v>
                </c:pt>
              </c:strCache>
            </c:strRef>
          </c:tx>
          <c:spPr>
            <a:solidFill>
              <a:schemeClr val="accent2"/>
            </a:solidFill>
            <a:ln>
              <a:noFill/>
            </a:ln>
            <a:effectLst/>
          </c:spPr>
          <c:invertIfNegative val="0"/>
          <c:cat>
            <c:strRef>
              <c:f>lärosätesstorlek!$A$5:$A$39</c:f>
              <c:strCache>
                <c:ptCount val="34"/>
                <c:pt idx="0">
                  <c:v>LU</c:v>
                </c:pt>
                <c:pt idx="1">
                  <c:v>UU</c:v>
                </c:pt>
                <c:pt idx="2">
                  <c:v>KI</c:v>
                </c:pt>
                <c:pt idx="3">
                  <c:v>GU</c:v>
                </c:pt>
                <c:pt idx="4">
                  <c:v>SU</c:v>
                </c:pt>
                <c:pt idx="5">
                  <c:v>KTH</c:v>
                </c:pt>
                <c:pt idx="6">
                  <c:v>UMU</c:v>
                </c:pt>
                <c:pt idx="7">
                  <c:v>LIU</c:v>
                </c:pt>
                <c:pt idx="8">
                  <c:v>CTH</c:v>
                </c:pt>
                <c:pt idx="9">
                  <c:v>SLU</c:v>
                </c:pt>
                <c:pt idx="10">
                  <c:v>LNU</c:v>
                </c:pt>
                <c:pt idx="11">
                  <c:v>LTU</c:v>
                </c:pt>
                <c:pt idx="12">
                  <c:v>MAU</c:v>
                </c:pt>
                <c:pt idx="13">
                  <c:v>ORU</c:v>
                </c:pt>
                <c:pt idx="14">
                  <c:v>KAU</c:v>
                </c:pt>
                <c:pt idx="15">
                  <c:v>MDU</c:v>
                </c:pt>
                <c:pt idx="16">
                  <c:v>HJ</c:v>
                </c:pt>
                <c:pt idx="17">
                  <c:v>MIU</c:v>
                </c:pt>
                <c:pt idx="18">
                  <c:v>SH</c:v>
                </c:pt>
                <c:pt idx="19">
                  <c:v>HB</c:v>
                </c:pt>
                <c:pt idx="20">
                  <c:v>HIG</c:v>
                </c:pt>
                <c:pt idx="21">
                  <c:v>HDA</c:v>
                </c:pt>
                <c:pt idx="22">
                  <c:v>HH</c:v>
                </c:pt>
                <c:pt idx="23">
                  <c:v>HV</c:v>
                </c:pt>
                <c:pt idx="24">
                  <c:v>FHS</c:v>
                </c:pt>
                <c:pt idx="25">
                  <c:v>HKR</c:v>
                </c:pt>
                <c:pt idx="26">
                  <c:v>HS</c:v>
                </c:pt>
                <c:pt idx="27">
                  <c:v>BTH</c:v>
                </c:pt>
                <c:pt idx="28">
                  <c:v>SKH</c:v>
                </c:pt>
                <c:pt idx="29">
                  <c:v>KF</c:v>
                </c:pt>
                <c:pt idx="30">
                  <c:v>KMH</c:v>
                </c:pt>
                <c:pt idx="31">
                  <c:v>GIH</c:v>
                </c:pt>
                <c:pt idx="32">
                  <c:v>HHS</c:v>
                </c:pt>
                <c:pt idx="33">
                  <c:v>KKH</c:v>
                </c:pt>
              </c:strCache>
            </c:strRef>
          </c:cat>
          <c:val>
            <c:numRef>
              <c:f>lärosätesstorlek!$C$5:$C$39</c:f>
              <c:numCache>
                <c:formatCode>#,##0</c:formatCode>
                <c:ptCount val="34"/>
                <c:pt idx="0">
                  <c:v>9027392</c:v>
                </c:pt>
                <c:pt idx="1">
                  <c:v>7461126</c:v>
                </c:pt>
                <c:pt idx="2">
                  <c:v>7299105.5</c:v>
                </c:pt>
                <c:pt idx="3">
                  <c:v>6908633.81061</c:v>
                </c:pt>
                <c:pt idx="4">
                  <c:v>5557288</c:v>
                </c:pt>
                <c:pt idx="5">
                  <c:v>5063126</c:v>
                </c:pt>
                <c:pt idx="6">
                  <c:v>4540817</c:v>
                </c:pt>
                <c:pt idx="7">
                  <c:v>4149503</c:v>
                </c:pt>
                <c:pt idx="8">
                  <c:v>4079799</c:v>
                </c:pt>
                <c:pt idx="9">
                  <c:v>3281848</c:v>
                </c:pt>
                <c:pt idx="10">
                  <c:v>2006262</c:v>
                </c:pt>
                <c:pt idx="11">
                  <c:v>1738000</c:v>
                </c:pt>
                <c:pt idx="12">
                  <c:v>1714663</c:v>
                </c:pt>
                <c:pt idx="13">
                  <c:v>1609153</c:v>
                </c:pt>
                <c:pt idx="14">
                  <c:v>1202219</c:v>
                </c:pt>
                <c:pt idx="15">
                  <c:v>1068508</c:v>
                </c:pt>
                <c:pt idx="16">
                  <c:v>1059715</c:v>
                </c:pt>
                <c:pt idx="17">
                  <c:v>1031411</c:v>
                </c:pt>
                <c:pt idx="18">
                  <c:v>990816</c:v>
                </c:pt>
                <c:pt idx="19">
                  <c:v>799357</c:v>
                </c:pt>
                <c:pt idx="20">
                  <c:v>723430</c:v>
                </c:pt>
                <c:pt idx="21">
                  <c:v>752814</c:v>
                </c:pt>
                <c:pt idx="22">
                  <c:v>622510</c:v>
                </c:pt>
                <c:pt idx="23">
                  <c:v>635981</c:v>
                </c:pt>
                <c:pt idx="24">
                  <c:v>590241</c:v>
                </c:pt>
                <c:pt idx="25">
                  <c:v>568202</c:v>
                </c:pt>
                <c:pt idx="26">
                  <c:v>512352</c:v>
                </c:pt>
                <c:pt idx="27">
                  <c:v>484428</c:v>
                </c:pt>
                <c:pt idx="28">
                  <c:v>268070</c:v>
                </c:pt>
                <c:pt idx="29">
                  <c:v>206669</c:v>
                </c:pt>
                <c:pt idx="30">
                  <c:v>203639</c:v>
                </c:pt>
                <c:pt idx="31">
                  <c:v>181734</c:v>
                </c:pt>
                <c:pt idx="32">
                  <c:v>519634</c:v>
                </c:pt>
                <c:pt idx="33">
                  <c:v>89549</c:v>
                </c:pt>
              </c:numCache>
            </c:numRef>
          </c:val>
          <c:extLst>
            <c:ext xmlns:c16="http://schemas.microsoft.com/office/drawing/2014/chart" uri="{C3380CC4-5D6E-409C-BE32-E72D297353CC}">
              <c16:uniqueId val="{00000001-A22D-4650-B1FE-81A7BC4B9F0D}"/>
            </c:ext>
          </c:extLst>
        </c:ser>
        <c:ser>
          <c:idx val="2"/>
          <c:order val="2"/>
          <c:tx>
            <c:strRef>
              <c:f>lärosätesstorlek!$D$3:$D$4</c:f>
              <c:strCache>
                <c:ptCount val="1"/>
                <c:pt idx="0">
                  <c:v>2020</c:v>
                </c:pt>
              </c:strCache>
            </c:strRef>
          </c:tx>
          <c:spPr>
            <a:solidFill>
              <a:schemeClr val="accent3"/>
            </a:solidFill>
            <a:ln>
              <a:noFill/>
            </a:ln>
            <a:effectLst/>
          </c:spPr>
          <c:invertIfNegative val="0"/>
          <c:cat>
            <c:strRef>
              <c:f>lärosätesstorlek!$A$5:$A$39</c:f>
              <c:strCache>
                <c:ptCount val="34"/>
                <c:pt idx="0">
                  <c:v>LU</c:v>
                </c:pt>
                <c:pt idx="1">
                  <c:v>UU</c:v>
                </c:pt>
                <c:pt idx="2">
                  <c:v>KI</c:v>
                </c:pt>
                <c:pt idx="3">
                  <c:v>GU</c:v>
                </c:pt>
                <c:pt idx="4">
                  <c:v>SU</c:v>
                </c:pt>
                <c:pt idx="5">
                  <c:v>KTH</c:v>
                </c:pt>
                <c:pt idx="6">
                  <c:v>UMU</c:v>
                </c:pt>
                <c:pt idx="7">
                  <c:v>LIU</c:v>
                </c:pt>
                <c:pt idx="8">
                  <c:v>CTH</c:v>
                </c:pt>
                <c:pt idx="9">
                  <c:v>SLU</c:v>
                </c:pt>
                <c:pt idx="10">
                  <c:v>LNU</c:v>
                </c:pt>
                <c:pt idx="11">
                  <c:v>LTU</c:v>
                </c:pt>
                <c:pt idx="12">
                  <c:v>MAU</c:v>
                </c:pt>
                <c:pt idx="13">
                  <c:v>ORU</c:v>
                </c:pt>
                <c:pt idx="14">
                  <c:v>KAU</c:v>
                </c:pt>
                <c:pt idx="15">
                  <c:v>MDU</c:v>
                </c:pt>
                <c:pt idx="16">
                  <c:v>HJ</c:v>
                </c:pt>
                <c:pt idx="17">
                  <c:v>MIU</c:v>
                </c:pt>
                <c:pt idx="18">
                  <c:v>SH</c:v>
                </c:pt>
                <c:pt idx="19">
                  <c:v>HB</c:v>
                </c:pt>
                <c:pt idx="20">
                  <c:v>HIG</c:v>
                </c:pt>
                <c:pt idx="21">
                  <c:v>HDA</c:v>
                </c:pt>
                <c:pt idx="22">
                  <c:v>HH</c:v>
                </c:pt>
                <c:pt idx="23">
                  <c:v>HV</c:v>
                </c:pt>
                <c:pt idx="24">
                  <c:v>FHS</c:v>
                </c:pt>
                <c:pt idx="25">
                  <c:v>HKR</c:v>
                </c:pt>
                <c:pt idx="26">
                  <c:v>HS</c:v>
                </c:pt>
                <c:pt idx="27">
                  <c:v>BTH</c:v>
                </c:pt>
                <c:pt idx="28">
                  <c:v>SKH</c:v>
                </c:pt>
                <c:pt idx="29">
                  <c:v>KF</c:v>
                </c:pt>
                <c:pt idx="30">
                  <c:v>KMH</c:v>
                </c:pt>
                <c:pt idx="31">
                  <c:v>GIH</c:v>
                </c:pt>
                <c:pt idx="32">
                  <c:v>HHS</c:v>
                </c:pt>
                <c:pt idx="33">
                  <c:v>KKH</c:v>
                </c:pt>
              </c:strCache>
            </c:strRef>
          </c:cat>
          <c:val>
            <c:numRef>
              <c:f>lärosätesstorlek!$D$5:$D$39</c:f>
              <c:numCache>
                <c:formatCode>#,##0</c:formatCode>
                <c:ptCount val="34"/>
                <c:pt idx="0">
                  <c:v>8852496</c:v>
                </c:pt>
                <c:pt idx="1">
                  <c:v>7407494</c:v>
                </c:pt>
                <c:pt idx="2">
                  <c:v>7170666</c:v>
                </c:pt>
                <c:pt idx="3">
                  <c:v>6813177.6388800042</c:v>
                </c:pt>
                <c:pt idx="4">
                  <c:v>5552000</c:v>
                </c:pt>
                <c:pt idx="5">
                  <c:v>5032558</c:v>
                </c:pt>
                <c:pt idx="6">
                  <c:v>4470101</c:v>
                </c:pt>
                <c:pt idx="7">
                  <c:v>4084039</c:v>
                </c:pt>
                <c:pt idx="8">
                  <c:v>4077294</c:v>
                </c:pt>
                <c:pt idx="9">
                  <c:v>3283087</c:v>
                </c:pt>
                <c:pt idx="10">
                  <c:v>2016172</c:v>
                </c:pt>
                <c:pt idx="11">
                  <c:v>1728000</c:v>
                </c:pt>
                <c:pt idx="12">
                  <c:v>1660817</c:v>
                </c:pt>
                <c:pt idx="13">
                  <c:v>1583713</c:v>
                </c:pt>
                <c:pt idx="14">
                  <c:v>1181944</c:v>
                </c:pt>
                <c:pt idx="15">
                  <c:v>1012321</c:v>
                </c:pt>
                <c:pt idx="16">
                  <c:v>1050970</c:v>
                </c:pt>
                <c:pt idx="17">
                  <c:v>1058109</c:v>
                </c:pt>
                <c:pt idx="18">
                  <c:v>951024</c:v>
                </c:pt>
                <c:pt idx="19">
                  <c:v>751350</c:v>
                </c:pt>
                <c:pt idx="20">
                  <c:v>716447</c:v>
                </c:pt>
                <c:pt idx="21">
                  <c:v>703230</c:v>
                </c:pt>
                <c:pt idx="22">
                  <c:v>634881</c:v>
                </c:pt>
                <c:pt idx="23">
                  <c:v>606246</c:v>
                </c:pt>
                <c:pt idx="24">
                  <c:v>578404</c:v>
                </c:pt>
                <c:pt idx="25">
                  <c:v>563006</c:v>
                </c:pt>
                <c:pt idx="26">
                  <c:v>502154</c:v>
                </c:pt>
                <c:pt idx="27">
                  <c:v>479039</c:v>
                </c:pt>
                <c:pt idx="28">
                  <c:v>282233</c:v>
                </c:pt>
                <c:pt idx="29">
                  <c:v>202830</c:v>
                </c:pt>
                <c:pt idx="30">
                  <c:v>201753</c:v>
                </c:pt>
                <c:pt idx="31">
                  <c:v>175137</c:v>
                </c:pt>
              </c:numCache>
            </c:numRef>
          </c:val>
          <c:extLst>
            <c:ext xmlns:c16="http://schemas.microsoft.com/office/drawing/2014/chart" uri="{C3380CC4-5D6E-409C-BE32-E72D297353CC}">
              <c16:uniqueId val="{00000002-A22D-4650-B1FE-81A7BC4B9F0D}"/>
            </c:ext>
          </c:extLst>
        </c:ser>
        <c:ser>
          <c:idx val="3"/>
          <c:order val="3"/>
          <c:tx>
            <c:strRef>
              <c:f>lärosätesstorlek!$E$3:$E$4</c:f>
              <c:strCache>
                <c:ptCount val="1"/>
                <c:pt idx="0">
                  <c:v>2019</c:v>
                </c:pt>
              </c:strCache>
            </c:strRef>
          </c:tx>
          <c:spPr>
            <a:solidFill>
              <a:schemeClr val="accent4"/>
            </a:solidFill>
            <a:ln>
              <a:noFill/>
            </a:ln>
            <a:effectLst/>
          </c:spPr>
          <c:invertIfNegative val="0"/>
          <c:cat>
            <c:strRef>
              <c:f>lärosätesstorlek!$A$5:$A$39</c:f>
              <c:strCache>
                <c:ptCount val="34"/>
                <c:pt idx="0">
                  <c:v>LU</c:v>
                </c:pt>
                <c:pt idx="1">
                  <c:v>UU</c:v>
                </c:pt>
                <c:pt idx="2">
                  <c:v>KI</c:v>
                </c:pt>
                <c:pt idx="3">
                  <c:v>GU</c:v>
                </c:pt>
                <c:pt idx="4">
                  <c:v>SU</c:v>
                </c:pt>
                <c:pt idx="5">
                  <c:v>KTH</c:v>
                </c:pt>
                <c:pt idx="6">
                  <c:v>UMU</c:v>
                </c:pt>
                <c:pt idx="7">
                  <c:v>LIU</c:v>
                </c:pt>
                <c:pt idx="8">
                  <c:v>CTH</c:v>
                </c:pt>
                <c:pt idx="9">
                  <c:v>SLU</c:v>
                </c:pt>
                <c:pt idx="10">
                  <c:v>LNU</c:v>
                </c:pt>
                <c:pt idx="11">
                  <c:v>LTU</c:v>
                </c:pt>
                <c:pt idx="12">
                  <c:v>MAU</c:v>
                </c:pt>
                <c:pt idx="13">
                  <c:v>ORU</c:v>
                </c:pt>
                <c:pt idx="14">
                  <c:v>KAU</c:v>
                </c:pt>
                <c:pt idx="15">
                  <c:v>MDU</c:v>
                </c:pt>
                <c:pt idx="16">
                  <c:v>HJ</c:v>
                </c:pt>
                <c:pt idx="17">
                  <c:v>MIU</c:v>
                </c:pt>
                <c:pt idx="18">
                  <c:v>SH</c:v>
                </c:pt>
                <c:pt idx="19">
                  <c:v>HB</c:v>
                </c:pt>
                <c:pt idx="20">
                  <c:v>HIG</c:v>
                </c:pt>
                <c:pt idx="21">
                  <c:v>HDA</c:v>
                </c:pt>
                <c:pt idx="22">
                  <c:v>HH</c:v>
                </c:pt>
                <c:pt idx="23">
                  <c:v>HV</c:v>
                </c:pt>
                <c:pt idx="24">
                  <c:v>FHS</c:v>
                </c:pt>
                <c:pt idx="25">
                  <c:v>HKR</c:v>
                </c:pt>
                <c:pt idx="26">
                  <c:v>HS</c:v>
                </c:pt>
                <c:pt idx="27">
                  <c:v>BTH</c:v>
                </c:pt>
                <c:pt idx="28">
                  <c:v>SKH</c:v>
                </c:pt>
                <c:pt idx="29">
                  <c:v>KF</c:v>
                </c:pt>
                <c:pt idx="30">
                  <c:v>KMH</c:v>
                </c:pt>
                <c:pt idx="31">
                  <c:v>GIH</c:v>
                </c:pt>
                <c:pt idx="32">
                  <c:v>HHS</c:v>
                </c:pt>
                <c:pt idx="33">
                  <c:v>KKH</c:v>
                </c:pt>
              </c:strCache>
            </c:strRef>
          </c:cat>
          <c:val>
            <c:numRef>
              <c:f>lärosätesstorlek!$E$5:$E$39</c:f>
              <c:numCache>
                <c:formatCode>#,##0</c:formatCode>
                <c:ptCount val="34"/>
                <c:pt idx="0">
                  <c:v>8464078</c:v>
                </c:pt>
                <c:pt idx="1">
                  <c:v>7121995</c:v>
                </c:pt>
                <c:pt idx="2">
                  <c:v>7132447</c:v>
                </c:pt>
                <c:pt idx="3">
                  <c:v>6608000</c:v>
                </c:pt>
                <c:pt idx="4">
                  <c:v>5338183</c:v>
                </c:pt>
                <c:pt idx="5">
                  <c:v>4707561</c:v>
                </c:pt>
                <c:pt idx="6">
                  <c:v>4271283</c:v>
                </c:pt>
                <c:pt idx="7">
                  <c:v>3880835</c:v>
                </c:pt>
                <c:pt idx="8">
                  <c:v>3876224</c:v>
                </c:pt>
                <c:pt idx="9">
                  <c:v>3135441</c:v>
                </c:pt>
                <c:pt idx="10">
                  <c:v>1913886</c:v>
                </c:pt>
                <c:pt idx="11">
                  <c:v>1629000</c:v>
                </c:pt>
                <c:pt idx="12">
                  <c:v>1546066</c:v>
                </c:pt>
                <c:pt idx="13">
                  <c:v>1433733</c:v>
                </c:pt>
                <c:pt idx="14">
                  <c:v>1137116</c:v>
                </c:pt>
                <c:pt idx="15">
                  <c:v>950993</c:v>
                </c:pt>
                <c:pt idx="16">
                  <c:v>984992</c:v>
                </c:pt>
                <c:pt idx="17">
                  <c:v>994712</c:v>
                </c:pt>
                <c:pt idx="18">
                  <c:v>878419</c:v>
                </c:pt>
                <c:pt idx="19">
                  <c:v>703038</c:v>
                </c:pt>
                <c:pt idx="20">
                  <c:v>708680</c:v>
                </c:pt>
                <c:pt idx="21">
                  <c:v>672886</c:v>
                </c:pt>
                <c:pt idx="22">
                  <c:v>602866</c:v>
                </c:pt>
                <c:pt idx="23">
                  <c:v>545827.72499999998</c:v>
                </c:pt>
                <c:pt idx="24">
                  <c:v>543931</c:v>
                </c:pt>
                <c:pt idx="25">
                  <c:v>530197</c:v>
                </c:pt>
                <c:pt idx="26">
                  <c:v>490085</c:v>
                </c:pt>
                <c:pt idx="27">
                  <c:v>444339</c:v>
                </c:pt>
                <c:pt idx="28">
                  <c:v>276132</c:v>
                </c:pt>
                <c:pt idx="29">
                  <c:v>189691</c:v>
                </c:pt>
                <c:pt idx="30">
                  <c:v>191103</c:v>
                </c:pt>
                <c:pt idx="31">
                  <c:v>154480</c:v>
                </c:pt>
              </c:numCache>
            </c:numRef>
          </c:val>
          <c:extLst>
            <c:ext xmlns:c16="http://schemas.microsoft.com/office/drawing/2014/chart" uri="{C3380CC4-5D6E-409C-BE32-E72D297353CC}">
              <c16:uniqueId val="{00000003-A22D-4650-B1FE-81A7BC4B9F0D}"/>
            </c:ext>
          </c:extLst>
        </c:ser>
        <c:ser>
          <c:idx val="4"/>
          <c:order val="4"/>
          <c:tx>
            <c:strRef>
              <c:f>lärosätesstorlek!$F$3:$F$4</c:f>
              <c:strCache>
                <c:ptCount val="1"/>
                <c:pt idx="0">
                  <c:v>2018</c:v>
                </c:pt>
              </c:strCache>
            </c:strRef>
          </c:tx>
          <c:spPr>
            <a:solidFill>
              <a:schemeClr val="accent5"/>
            </a:solidFill>
            <a:ln>
              <a:noFill/>
            </a:ln>
            <a:effectLst/>
          </c:spPr>
          <c:invertIfNegative val="0"/>
          <c:cat>
            <c:strRef>
              <c:f>lärosätesstorlek!$A$5:$A$39</c:f>
              <c:strCache>
                <c:ptCount val="34"/>
                <c:pt idx="0">
                  <c:v>LU</c:v>
                </c:pt>
                <c:pt idx="1">
                  <c:v>UU</c:v>
                </c:pt>
                <c:pt idx="2">
                  <c:v>KI</c:v>
                </c:pt>
                <c:pt idx="3">
                  <c:v>GU</c:v>
                </c:pt>
                <c:pt idx="4">
                  <c:v>SU</c:v>
                </c:pt>
                <c:pt idx="5">
                  <c:v>KTH</c:v>
                </c:pt>
                <c:pt idx="6">
                  <c:v>UMU</c:v>
                </c:pt>
                <c:pt idx="7">
                  <c:v>LIU</c:v>
                </c:pt>
                <c:pt idx="8">
                  <c:v>CTH</c:v>
                </c:pt>
                <c:pt idx="9">
                  <c:v>SLU</c:v>
                </c:pt>
                <c:pt idx="10">
                  <c:v>LNU</c:v>
                </c:pt>
                <c:pt idx="11">
                  <c:v>LTU</c:v>
                </c:pt>
                <c:pt idx="12">
                  <c:v>MAU</c:v>
                </c:pt>
                <c:pt idx="13">
                  <c:v>ORU</c:v>
                </c:pt>
                <c:pt idx="14">
                  <c:v>KAU</c:v>
                </c:pt>
                <c:pt idx="15">
                  <c:v>MDU</c:v>
                </c:pt>
                <c:pt idx="16">
                  <c:v>HJ</c:v>
                </c:pt>
                <c:pt idx="17">
                  <c:v>MIU</c:v>
                </c:pt>
                <c:pt idx="18">
                  <c:v>SH</c:v>
                </c:pt>
                <c:pt idx="19">
                  <c:v>HB</c:v>
                </c:pt>
                <c:pt idx="20">
                  <c:v>HIG</c:v>
                </c:pt>
                <c:pt idx="21">
                  <c:v>HDA</c:v>
                </c:pt>
                <c:pt idx="22">
                  <c:v>HH</c:v>
                </c:pt>
                <c:pt idx="23">
                  <c:v>HV</c:v>
                </c:pt>
                <c:pt idx="24">
                  <c:v>FHS</c:v>
                </c:pt>
                <c:pt idx="25">
                  <c:v>HKR</c:v>
                </c:pt>
                <c:pt idx="26">
                  <c:v>HS</c:v>
                </c:pt>
                <c:pt idx="27">
                  <c:v>BTH</c:v>
                </c:pt>
                <c:pt idx="28">
                  <c:v>SKH</c:v>
                </c:pt>
                <c:pt idx="29">
                  <c:v>KF</c:v>
                </c:pt>
                <c:pt idx="30">
                  <c:v>KMH</c:v>
                </c:pt>
                <c:pt idx="31">
                  <c:v>GIH</c:v>
                </c:pt>
                <c:pt idx="32">
                  <c:v>HHS</c:v>
                </c:pt>
                <c:pt idx="33">
                  <c:v>KKH</c:v>
                </c:pt>
              </c:strCache>
            </c:strRef>
          </c:cat>
          <c:val>
            <c:numRef>
              <c:f>lärosätesstorlek!$F$5:$F$39</c:f>
              <c:numCache>
                <c:formatCode>#,##0</c:formatCode>
                <c:ptCount val="34"/>
                <c:pt idx="0">
                  <c:v>7959680.0153800054</c:v>
                </c:pt>
                <c:pt idx="1">
                  <c:v>6792420</c:v>
                </c:pt>
                <c:pt idx="2">
                  <c:v>6794232</c:v>
                </c:pt>
                <c:pt idx="3">
                  <c:v>6384000</c:v>
                </c:pt>
                <c:pt idx="4">
                  <c:v>5119815</c:v>
                </c:pt>
                <c:pt idx="5">
                  <c:v>4535350</c:v>
                </c:pt>
                <c:pt idx="6">
                  <c:v>4185808</c:v>
                </c:pt>
                <c:pt idx="7">
                  <c:v>3805666</c:v>
                </c:pt>
                <c:pt idx="8">
                  <c:v>3693316</c:v>
                </c:pt>
                <c:pt idx="9">
                  <c:v>3409418</c:v>
                </c:pt>
                <c:pt idx="10">
                  <c:v>1816894</c:v>
                </c:pt>
                <c:pt idx="11">
                  <c:v>1636000</c:v>
                </c:pt>
                <c:pt idx="12">
                  <c:v>1369672</c:v>
                </c:pt>
                <c:pt idx="13">
                  <c:v>1321006</c:v>
                </c:pt>
                <c:pt idx="14">
                  <c:v>1102712</c:v>
                </c:pt>
                <c:pt idx="15">
                  <c:v>901411</c:v>
                </c:pt>
                <c:pt idx="16">
                  <c:v>914818</c:v>
                </c:pt>
                <c:pt idx="17">
                  <c:v>901591</c:v>
                </c:pt>
                <c:pt idx="19">
                  <c:v>671362</c:v>
                </c:pt>
                <c:pt idx="20">
                  <c:v>674317</c:v>
                </c:pt>
                <c:pt idx="21">
                  <c:v>632570</c:v>
                </c:pt>
                <c:pt idx="22">
                  <c:v>585810</c:v>
                </c:pt>
                <c:pt idx="23">
                  <c:v>484972</c:v>
                </c:pt>
                <c:pt idx="24">
                  <c:v>512278</c:v>
                </c:pt>
                <c:pt idx="25">
                  <c:v>504303</c:v>
                </c:pt>
                <c:pt idx="26">
                  <c:v>474342</c:v>
                </c:pt>
                <c:pt idx="27">
                  <c:v>440139</c:v>
                </c:pt>
                <c:pt idx="28">
                  <c:v>268970</c:v>
                </c:pt>
                <c:pt idx="29">
                  <c:v>189945</c:v>
                </c:pt>
                <c:pt idx="30">
                  <c:v>182752</c:v>
                </c:pt>
                <c:pt idx="31">
                  <c:v>139774</c:v>
                </c:pt>
              </c:numCache>
            </c:numRef>
          </c:val>
          <c:extLst>
            <c:ext xmlns:c16="http://schemas.microsoft.com/office/drawing/2014/chart" uri="{C3380CC4-5D6E-409C-BE32-E72D297353CC}">
              <c16:uniqueId val="{00000004-A22D-4650-B1FE-81A7BC4B9F0D}"/>
            </c:ext>
          </c:extLst>
        </c:ser>
        <c:dLbls>
          <c:showLegendKey val="0"/>
          <c:showVal val="0"/>
          <c:showCatName val="0"/>
          <c:showSerName val="0"/>
          <c:showPercent val="0"/>
          <c:showBubbleSize val="0"/>
        </c:dLbls>
        <c:gapWidth val="219"/>
        <c:overlap val="-27"/>
        <c:axId val="442752544"/>
        <c:axId val="442752216"/>
      </c:barChart>
      <c:catAx>
        <c:axId val="442752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42752216"/>
        <c:crosses val="autoZero"/>
        <c:auto val="1"/>
        <c:lblAlgn val="ctr"/>
        <c:lblOffset val="100"/>
        <c:noMultiLvlLbl val="0"/>
      </c:catAx>
      <c:valAx>
        <c:axId val="4427522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42752544"/>
        <c:crosses val="autoZero"/>
        <c:crossBetween val="between"/>
      </c:valAx>
      <c:spPr>
        <a:noFill/>
        <a:ln>
          <a:noFill/>
        </a:ln>
        <a:effectLst/>
      </c:spPr>
    </c:plotArea>
    <c:legend>
      <c:legendPos val="r"/>
      <c:layout>
        <c:manualLayout>
          <c:xMode val="edge"/>
          <c:yMode val="edge"/>
          <c:x val="0.4724516889665526"/>
          <c:y val="2.5323874938370256E-2"/>
          <c:w val="0.38344199602393919"/>
          <c:h val="0.1180730291232425"/>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[SUHF_Sammanställning_2022_Hanna Daniel Per 221115.xlsm]Andel indirekta kostnader Tot!Pivottabell1</c:name>
    <c:fmtId val="11"/>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8"/>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19"/>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20"/>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21"/>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22"/>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23"/>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24"/>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25"/>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26"/>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2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0"/>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31"/>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32"/>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33"/>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34"/>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35"/>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36"/>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37"/>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38"/>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39"/>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40"/>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41"/>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42"/>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43"/>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44"/>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45"/>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46"/>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47"/>
        <c:spPr>
          <a:solidFill>
            <a:schemeClr val="accent1"/>
          </a:solidFill>
          <a:ln>
            <a:noFill/>
          </a:ln>
          <a:effectLst/>
        </c:spPr>
        <c:marker>
          <c:symbol val="none"/>
        </c:marker>
      </c:pivotFmt>
      <c:pivotFmt>
        <c:idx val="48"/>
        <c:spPr>
          <a:solidFill>
            <a:schemeClr val="accent1"/>
          </a:solidFill>
          <a:ln>
            <a:noFill/>
          </a:ln>
          <a:effectLst/>
        </c:spPr>
        <c:marker>
          <c:symbol val="none"/>
        </c:marker>
      </c:pivotFmt>
      <c:pivotFmt>
        <c:idx val="49"/>
        <c:spPr>
          <a:solidFill>
            <a:schemeClr val="accent1"/>
          </a:solidFill>
          <a:ln>
            <a:noFill/>
          </a:ln>
          <a:effectLst/>
        </c:spPr>
        <c:marker>
          <c:symbol val="none"/>
        </c:marker>
      </c:pivotFmt>
      <c:pivotFmt>
        <c:idx val="50"/>
        <c:spPr>
          <a:solidFill>
            <a:schemeClr val="accent1"/>
          </a:solidFill>
          <a:ln>
            <a:noFill/>
          </a:ln>
          <a:effectLst/>
        </c:spPr>
        <c:marker>
          <c:symbol val="none"/>
        </c:marker>
      </c:pivotFmt>
      <c:pivotFmt>
        <c:idx val="51"/>
        <c:spPr>
          <a:solidFill>
            <a:schemeClr val="accent1"/>
          </a:solidFill>
          <a:ln>
            <a:noFill/>
          </a:ln>
          <a:effectLst/>
        </c:spPr>
        <c:marker>
          <c:symbol val="none"/>
        </c:marker>
      </c:pivotFmt>
      <c:pivotFmt>
        <c:idx val="52"/>
        <c:spPr>
          <a:solidFill>
            <a:schemeClr val="accent1"/>
          </a:solidFill>
          <a:ln>
            <a:noFill/>
          </a:ln>
          <a:effectLst/>
        </c:spPr>
        <c:marker>
          <c:symbol val="none"/>
        </c:marker>
      </c:pivotFmt>
      <c:pivotFmt>
        <c:idx val="53"/>
        <c:spPr>
          <a:solidFill>
            <a:schemeClr val="accent1"/>
          </a:solidFill>
          <a:ln>
            <a:noFill/>
          </a:ln>
          <a:effectLst/>
        </c:spPr>
        <c:marker>
          <c:symbol val="none"/>
        </c:marker>
      </c:pivotFmt>
      <c:pivotFmt>
        <c:idx val="54"/>
        <c:spPr>
          <a:solidFill>
            <a:schemeClr val="accent1"/>
          </a:solidFill>
          <a:ln>
            <a:noFill/>
          </a:ln>
          <a:effectLst/>
        </c:spPr>
        <c:marker>
          <c:symbol val="none"/>
        </c:marker>
      </c:pivotFmt>
      <c:pivotFmt>
        <c:idx val="55"/>
        <c:spPr>
          <a:solidFill>
            <a:schemeClr val="accent1"/>
          </a:solidFill>
          <a:ln>
            <a:noFill/>
          </a:ln>
          <a:effectLst/>
        </c:spPr>
        <c:marker>
          <c:symbol val="none"/>
        </c:marker>
      </c:pivotFmt>
      <c:pivotFmt>
        <c:idx val="56"/>
        <c:spPr>
          <a:solidFill>
            <a:schemeClr val="accent1"/>
          </a:solidFill>
          <a:ln>
            <a:noFill/>
          </a:ln>
          <a:effectLst/>
        </c:spPr>
        <c:marker>
          <c:symbol val="none"/>
        </c:marker>
      </c:pivotFmt>
      <c:pivotFmt>
        <c:idx val="57"/>
        <c:spPr>
          <a:solidFill>
            <a:schemeClr val="accent1"/>
          </a:solidFill>
          <a:ln>
            <a:noFill/>
          </a:ln>
          <a:effectLst/>
        </c:spPr>
        <c:marker>
          <c:symbol val="none"/>
        </c:marker>
      </c:pivotFmt>
      <c:pivotFmt>
        <c:idx val="58"/>
        <c:spPr>
          <a:solidFill>
            <a:schemeClr val="accent1"/>
          </a:solidFill>
          <a:ln>
            <a:noFill/>
          </a:ln>
          <a:effectLst/>
        </c:spPr>
        <c:marker>
          <c:symbol val="none"/>
        </c:marker>
      </c:pivotFmt>
      <c:pivotFmt>
        <c:idx val="59"/>
        <c:spPr>
          <a:solidFill>
            <a:schemeClr val="accent1"/>
          </a:solidFill>
          <a:ln>
            <a:noFill/>
          </a:ln>
          <a:effectLst/>
        </c:spPr>
        <c:marker>
          <c:symbol val="none"/>
        </c:marker>
      </c:pivotFmt>
      <c:pivotFmt>
        <c:idx val="60"/>
        <c:spPr>
          <a:solidFill>
            <a:schemeClr val="accent1"/>
          </a:solidFill>
          <a:ln>
            <a:noFill/>
          </a:ln>
          <a:effectLst/>
        </c:spPr>
        <c:marker>
          <c:symbol val="none"/>
        </c:marker>
      </c:pivotFmt>
      <c:pivotFmt>
        <c:idx val="61"/>
        <c:spPr>
          <a:solidFill>
            <a:schemeClr val="accent1"/>
          </a:solidFill>
          <a:ln>
            <a:noFill/>
          </a:ln>
          <a:effectLst/>
        </c:spPr>
        <c:marker>
          <c:symbol val="none"/>
        </c:marker>
      </c:pivotFmt>
      <c:pivotFmt>
        <c:idx val="62"/>
        <c:spPr>
          <a:solidFill>
            <a:schemeClr val="accent1"/>
          </a:solidFill>
          <a:ln>
            <a:noFill/>
          </a:ln>
          <a:effectLst/>
        </c:spPr>
        <c:marker>
          <c:symbol val="none"/>
        </c:marker>
      </c:pivotFmt>
      <c:pivotFmt>
        <c:idx val="63"/>
        <c:spPr>
          <a:solidFill>
            <a:schemeClr val="accent1"/>
          </a:solidFill>
          <a:ln>
            <a:noFill/>
          </a:ln>
          <a:effectLst/>
        </c:spPr>
        <c:marker>
          <c:symbol val="none"/>
        </c:marker>
      </c:pivotFmt>
      <c:pivotFmt>
        <c:idx val="64"/>
        <c:spPr>
          <a:solidFill>
            <a:schemeClr val="accent1"/>
          </a:solidFill>
          <a:ln>
            <a:noFill/>
          </a:ln>
          <a:effectLst/>
        </c:spPr>
        <c:marker>
          <c:symbol val="none"/>
        </c:marker>
      </c:pivotFmt>
      <c:pivotFmt>
        <c:idx val="65"/>
        <c:spPr>
          <a:solidFill>
            <a:schemeClr val="accent1"/>
          </a:solidFill>
          <a:ln>
            <a:noFill/>
          </a:ln>
          <a:effectLst/>
        </c:spPr>
        <c:marker>
          <c:symbol val="none"/>
        </c:marker>
      </c:pivotFmt>
      <c:pivotFmt>
        <c:idx val="66"/>
        <c:spPr>
          <a:solidFill>
            <a:schemeClr val="accent1"/>
          </a:solidFill>
          <a:ln>
            <a:noFill/>
          </a:ln>
          <a:effectLst/>
        </c:spPr>
        <c:marker>
          <c:symbol val="none"/>
        </c:marker>
      </c:pivotFmt>
      <c:pivotFmt>
        <c:idx val="67"/>
        <c:spPr>
          <a:solidFill>
            <a:schemeClr val="accent1"/>
          </a:solidFill>
          <a:ln>
            <a:noFill/>
          </a:ln>
          <a:effectLst/>
        </c:spPr>
        <c:marker>
          <c:symbol val="none"/>
        </c:marker>
      </c:pivotFmt>
    </c:pivotFmts>
    <c:plotArea>
      <c:layout/>
      <c:barChart>
        <c:barDir val="col"/>
        <c:grouping val="clustered"/>
        <c:varyColors val="0"/>
        <c:ser>
          <c:idx val="0"/>
          <c:order val="0"/>
          <c:tx>
            <c:strRef>
              <c:f>'Andel indirekta kostnader Tot'!$B$3:$B$4</c:f>
              <c:strCache>
                <c:ptCount val="1"/>
                <c:pt idx="0">
                  <c:v>2018</c:v>
                </c:pt>
              </c:strCache>
            </c:strRef>
          </c:tx>
          <c:spPr>
            <a:solidFill>
              <a:schemeClr val="accent1"/>
            </a:solidFill>
            <a:ln>
              <a:noFill/>
            </a:ln>
            <a:effectLst/>
          </c:spPr>
          <c:invertIfNegative val="0"/>
          <c:cat>
            <c:strRef>
              <c:f>'Andel indirekta kostnader Tot'!$A$5:$A$8</c:f>
              <c:strCache>
                <c:ptCount val="3"/>
                <c:pt idx="0">
                  <c:v>1 utbildning</c:v>
                </c:pt>
                <c:pt idx="1">
                  <c:v>2 forskning</c:v>
                </c:pt>
                <c:pt idx="2">
                  <c:v>3 uppdragsutbildning</c:v>
                </c:pt>
              </c:strCache>
            </c:strRef>
          </c:cat>
          <c:val>
            <c:numRef>
              <c:f>'Andel indirekta kostnader Tot'!$B$5:$B$8</c:f>
              <c:numCache>
                <c:formatCode>0.0%</c:formatCode>
                <c:ptCount val="3"/>
                <c:pt idx="0">
                  <c:v>0.32999248751499893</c:v>
                </c:pt>
                <c:pt idx="1">
                  <c:v>0.19471543859028081</c:v>
                </c:pt>
              </c:numCache>
            </c:numRef>
          </c:val>
          <c:extLst>
            <c:ext xmlns:c16="http://schemas.microsoft.com/office/drawing/2014/chart" uri="{C3380CC4-5D6E-409C-BE32-E72D297353CC}">
              <c16:uniqueId val="{00000000-EC82-4DB5-9995-901EC84B9326}"/>
            </c:ext>
          </c:extLst>
        </c:ser>
        <c:ser>
          <c:idx val="1"/>
          <c:order val="1"/>
          <c:tx>
            <c:strRef>
              <c:f>'Andel indirekta kostnader Tot'!$C$3:$C$4</c:f>
              <c:strCache>
                <c:ptCount val="1"/>
                <c:pt idx="0">
                  <c:v>2019</c:v>
                </c:pt>
              </c:strCache>
            </c:strRef>
          </c:tx>
          <c:spPr>
            <a:solidFill>
              <a:schemeClr val="accent2"/>
            </a:solidFill>
            <a:ln>
              <a:noFill/>
            </a:ln>
            <a:effectLst/>
          </c:spPr>
          <c:invertIfNegative val="0"/>
          <c:cat>
            <c:strRef>
              <c:f>'Andel indirekta kostnader Tot'!$A$5:$A$8</c:f>
              <c:strCache>
                <c:ptCount val="3"/>
                <c:pt idx="0">
                  <c:v>1 utbildning</c:v>
                </c:pt>
                <c:pt idx="1">
                  <c:v>2 forskning</c:v>
                </c:pt>
                <c:pt idx="2">
                  <c:v>3 uppdragsutbildning</c:v>
                </c:pt>
              </c:strCache>
            </c:strRef>
          </c:cat>
          <c:val>
            <c:numRef>
              <c:f>'Andel indirekta kostnader Tot'!$C$5:$C$8</c:f>
              <c:numCache>
                <c:formatCode>0.0%</c:formatCode>
                <c:ptCount val="3"/>
                <c:pt idx="0">
                  <c:v>0.33691392522973557</c:v>
                </c:pt>
                <c:pt idx="1">
                  <c:v>0.19573980657881482</c:v>
                </c:pt>
                <c:pt idx="2">
                  <c:v>0.10014329291003282</c:v>
                </c:pt>
              </c:numCache>
            </c:numRef>
          </c:val>
          <c:extLst>
            <c:ext xmlns:c16="http://schemas.microsoft.com/office/drawing/2014/chart" uri="{C3380CC4-5D6E-409C-BE32-E72D297353CC}">
              <c16:uniqueId val="{00000001-EC82-4DB5-9995-901EC84B9326}"/>
            </c:ext>
          </c:extLst>
        </c:ser>
        <c:ser>
          <c:idx val="2"/>
          <c:order val="2"/>
          <c:tx>
            <c:strRef>
              <c:f>'Andel indirekta kostnader Tot'!$D$3:$D$4</c:f>
              <c:strCache>
                <c:ptCount val="1"/>
                <c:pt idx="0">
                  <c:v>2020</c:v>
                </c:pt>
              </c:strCache>
            </c:strRef>
          </c:tx>
          <c:spPr>
            <a:solidFill>
              <a:schemeClr val="accent3"/>
            </a:solidFill>
            <a:ln>
              <a:noFill/>
            </a:ln>
            <a:effectLst/>
          </c:spPr>
          <c:invertIfNegative val="0"/>
          <c:cat>
            <c:strRef>
              <c:f>'Andel indirekta kostnader Tot'!$A$5:$A$8</c:f>
              <c:strCache>
                <c:ptCount val="3"/>
                <c:pt idx="0">
                  <c:v>1 utbildning</c:v>
                </c:pt>
                <c:pt idx="1">
                  <c:v>2 forskning</c:v>
                </c:pt>
                <c:pt idx="2">
                  <c:v>3 uppdragsutbildning</c:v>
                </c:pt>
              </c:strCache>
            </c:strRef>
          </c:cat>
          <c:val>
            <c:numRef>
              <c:f>'Andel indirekta kostnader Tot'!$D$5:$D$8</c:f>
              <c:numCache>
                <c:formatCode>0.0%</c:formatCode>
                <c:ptCount val="3"/>
                <c:pt idx="0">
                  <c:v>0.3338658771117094</c:v>
                </c:pt>
                <c:pt idx="1">
                  <c:v>0.19619992792232313</c:v>
                </c:pt>
                <c:pt idx="2">
                  <c:v>0.12549832955276943</c:v>
                </c:pt>
              </c:numCache>
            </c:numRef>
          </c:val>
          <c:extLst>
            <c:ext xmlns:c16="http://schemas.microsoft.com/office/drawing/2014/chart" uri="{C3380CC4-5D6E-409C-BE32-E72D297353CC}">
              <c16:uniqueId val="{00000002-EC82-4DB5-9995-901EC84B9326}"/>
            </c:ext>
          </c:extLst>
        </c:ser>
        <c:ser>
          <c:idx val="3"/>
          <c:order val="3"/>
          <c:tx>
            <c:strRef>
              <c:f>'Andel indirekta kostnader Tot'!$E$3:$E$4</c:f>
              <c:strCache>
                <c:ptCount val="1"/>
                <c:pt idx="0">
                  <c:v>2021</c:v>
                </c:pt>
              </c:strCache>
            </c:strRef>
          </c:tx>
          <c:spPr>
            <a:solidFill>
              <a:schemeClr val="accent4"/>
            </a:solidFill>
            <a:ln>
              <a:noFill/>
            </a:ln>
            <a:effectLst/>
          </c:spPr>
          <c:invertIfNegative val="0"/>
          <c:cat>
            <c:strRef>
              <c:f>'Andel indirekta kostnader Tot'!$A$5:$A$8</c:f>
              <c:strCache>
                <c:ptCount val="3"/>
                <c:pt idx="0">
                  <c:v>1 utbildning</c:v>
                </c:pt>
                <c:pt idx="1">
                  <c:v>2 forskning</c:v>
                </c:pt>
                <c:pt idx="2">
                  <c:v>3 uppdragsutbildning</c:v>
                </c:pt>
              </c:strCache>
            </c:strRef>
          </c:cat>
          <c:val>
            <c:numRef>
              <c:f>'Andel indirekta kostnader Tot'!$E$5:$E$8</c:f>
              <c:numCache>
                <c:formatCode>0.0%</c:formatCode>
                <c:ptCount val="3"/>
                <c:pt idx="0">
                  <c:v>0.33549328860878103</c:v>
                </c:pt>
                <c:pt idx="1">
                  <c:v>0.20287139442952432</c:v>
                </c:pt>
                <c:pt idx="2">
                  <c:v>0.1602367104845604</c:v>
                </c:pt>
              </c:numCache>
            </c:numRef>
          </c:val>
          <c:extLst>
            <c:ext xmlns:c16="http://schemas.microsoft.com/office/drawing/2014/chart" uri="{C3380CC4-5D6E-409C-BE32-E72D297353CC}">
              <c16:uniqueId val="{00000003-EC82-4DB5-9995-901EC84B9326}"/>
            </c:ext>
          </c:extLst>
        </c:ser>
        <c:ser>
          <c:idx val="4"/>
          <c:order val="4"/>
          <c:tx>
            <c:strRef>
              <c:f>'Andel indirekta kostnader Tot'!$F$3:$F$4</c:f>
              <c:strCache>
                <c:ptCount val="1"/>
                <c:pt idx="0">
                  <c:v>2022</c:v>
                </c:pt>
              </c:strCache>
            </c:strRef>
          </c:tx>
          <c:spPr>
            <a:solidFill>
              <a:schemeClr val="accent5"/>
            </a:solidFill>
            <a:ln>
              <a:noFill/>
            </a:ln>
            <a:effectLst/>
          </c:spPr>
          <c:invertIfNegative val="0"/>
          <c:cat>
            <c:strRef>
              <c:f>'Andel indirekta kostnader Tot'!$A$5:$A$8</c:f>
              <c:strCache>
                <c:ptCount val="3"/>
                <c:pt idx="0">
                  <c:v>1 utbildning</c:v>
                </c:pt>
                <c:pt idx="1">
                  <c:v>2 forskning</c:v>
                </c:pt>
                <c:pt idx="2">
                  <c:v>3 uppdragsutbildning</c:v>
                </c:pt>
              </c:strCache>
            </c:strRef>
          </c:cat>
          <c:val>
            <c:numRef>
              <c:f>'Andel indirekta kostnader Tot'!$F$5:$F$8</c:f>
              <c:numCache>
                <c:formatCode>0.0%</c:formatCode>
                <c:ptCount val="3"/>
                <c:pt idx="0">
                  <c:v>0.33688371585349525</c:v>
                </c:pt>
                <c:pt idx="1">
                  <c:v>0.19839193760523996</c:v>
                </c:pt>
                <c:pt idx="2">
                  <c:v>0.16229993908678103</c:v>
                </c:pt>
              </c:numCache>
            </c:numRef>
          </c:val>
          <c:extLst>
            <c:ext xmlns:c16="http://schemas.microsoft.com/office/drawing/2014/chart" uri="{C3380CC4-5D6E-409C-BE32-E72D297353CC}">
              <c16:uniqueId val="{00000004-EC82-4DB5-9995-901EC84B9326}"/>
            </c:ext>
          </c:extLst>
        </c:ser>
        <c:dLbls>
          <c:showLegendKey val="0"/>
          <c:showVal val="0"/>
          <c:showCatName val="0"/>
          <c:showSerName val="0"/>
          <c:showPercent val="0"/>
          <c:showBubbleSize val="0"/>
        </c:dLbls>
        <c:gapWidth val="219"/>
        <c:overlap val="-27"/>
        <c:axId val="715623208"/>
        <c:axId val="715618944"/>
      </c:barChart>
      <c:catAx>
        <c:axId val="715623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715618944"/>
        <c:crosses val="autoZero"/>
        <c:auto val="1"/>
        <c:lblAlgn val="ctr"/>
        <c:lblOffset val="100"/>
        <c:noMultiLvlLbl val="0"/>
      </c:catAx>
      <c:valAx>
        <c:axId val="715618944"/>
        <c:scaling>
          <c:orientation val="minMax"/>
          <c:max val="0.4"/>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15623208"/>
        <c:crosses val="autoZero"/>
        <c:crossBetween val="between"/>
      </c:valAx>
      <c:spPr>
        <a:noFill/>
        <a:ln>
          <a:noFill/>
        </a:ln>
        <a:effectLst/>
      </c:spPr>
    </c:plotArea>
    <c:legend>
      <c:legendPos val="t"/>
      <c:layout>
        <c:manualLayout>
          <c:xMode val="edge"/>
          <c:yMode val="edge"/>
          <c:x val="0.35587032814465575"/>
          <c:y val="5.0903525992796517E-2"/>
          <c:w val="0.43585908886876018"/>
          <c:h val="0.13259256240505565"/>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[SUHF_Sammanställning_2022_Hanna Daniel Per 221115.xlsm]Indirekta 2021!Pivottabell6</c:name>
    <c:fmtId val="20"/>
  </c:pivotSource>
  <c:chart>
    <c:autoTitleDeleted val="1"/>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s>
    <c:plotArea>
      <c:layout/>
      <c:barChart>
        <c:barDir val="col"/>
        <c:grouping val="clustered"/>
        <c:varyColors val="0"/>
        <c:ser>
          <c:idx val="0"/>
          <c:order val="0"/>
          <c:tx>
            <c:strRef>
              <c:f>'Indirekta 2021'!$B$3:$B$4</c:f>
              <c:strCache>
                <c:ptCount val="1"/>
                <c:pt idx="0">
                  <c:v>2022</c:v>
                </c:pt>
              </c:strCache>
            </c:strRef>
          </c:tx>
          <c:spPr>
            <a:solidFill>
              <a:schemeClr val="accent1"/>
            </a:solidFill>
            <a:ln>
              <a:noFill/>
            </a:ln>
            <a:effectLst/>
          </c:spPr>
          <c:invertIfNegative val="0"/>
          <c:cat>
            <c:strRef>
              <c:f>'Indirekta 2021'!$A$5:$A$38</c:f>
              <c:strCache>
                <c:ptCount val="33"/>
                <c:pt idx="0">
                  <c:v>KI</c:v>
                </c:pt>
                <c:pt idx="1">
                  <c:v>LU</c:v>
                </c:pt>
                <c:pt idx="2">
                  <c:v>CTH</c:v>
                </c:pt>
                <c:pt idx="3">
                  <c:v>UMU</c:v>
                </c:pt>
                <c:pt idx="4">
                  <c:v>UU</c:v>
                </c:pt>
                <c:pt idx="5">
                  <c:v>KTH</c:v>
                </c:pt>
                <c:pt idx="6">
                  <c:v>SU</c:v>
                </c:pt>
                <c:pt idx="7">
                  <c:v>LIU</c:v>
                </c:pt>
                <c:pt idx="8">
                  <c:v>GU</c:v>
                </c:pt>
                <c:pt idx="9">
                  <c:v>SLU</c:v>
                </c:pt>
                <c:pt idx="10">
                  <c:v>SKH</c:v>
                </c:pt>
                <c:pt idx="11">
                  <c:v>LTU</c:v>
                </c:pt>
                <c:pt idx="12">
                  <c:v>ORU</c:v>
                </c:pt>
                <c:pt idx="13">
                  <c:v>MDU</c:v>
                </c:pt>
                <c:pt idx="14">
                  <c:v>FHS</c:v>
                </c:pt>
                <c:pt idx="15">
                  <c:v>HB</c:v>
                </c:pt>
                <c:pt idx="16">
                  <c:v>KAU</c:v>
                </c:pt>
                <c:pt idx="17">
                  <c:v>HDA</c:v>
                </c:pt>
                <c:pt idx="18">
                  <c:v>SH</c:v>
                </c:pt>
                <c:pt idx="19">
                  <c:v>KKH</c:v>
                </c:pt>
                <c:pt idx="20">
                  <c:v>HH</c:v>
                </c:pt>
                <c:pt idx="21">
                  <c:v>MAU</c:v>
                </c:pt>
                <c:pt idx="22">
                  <c:v>LNU</c:v>
                </c:pt>
                <c:pt idx="23">
                  <c:v>BTH</c:v>
                </c:pt>
                <c:pt idx="24">
                  <c:v>MIU</c:v>
                </c:pt>
                <c:pt idx="25">
                  <c:v>HV</c:v>
                </c:pt>
                <c:pt idx="26">
                  <c:v>HJ</c:v>
                </c:pt>
                <c:pt idx="27">
                  <c:v>GIH</c:v>
                </c:pt>
                <c:pt idx="28">
                  <c:v>HIG</c:v>
                </c:pt>
                <c:pt idx="29">
                  <c:v>HS</c:v>
                </c:pt>
                <c:pt idx="30">
                  <c:v>KF</c:v>
                </c:pt>
                <c:pt idx="31">
                  <c:v>HKR</c:v>
                </c:pt>
                <c:pt idx="32">
                  <c:v>KMH</c:v>
                </c:pt>
              </c:strCache>
            </c:strRef>
          </c:cat>
          <c:val>
            <c:numRef>
              <c:f>'Indirekta 2021'!$B$5:$B$38</c:f>
              <c:numCache>
                <c:formatCode>0.0%</c:formatCode>
                <c:ptCount val="33"/>
                <c:pt idx="0">
                  <c:v>0.16379795111129947</c:v>
                </c:pt>
                <c:pt idx="1">
                  <c:v>0.21497027386773301</c:v>
                </c:pt>
                <c:pt idx="2">
                  <c:v>0.23337578572694756</c:v>
                </c:pt>
                <c:pt idx="3">
                  <c:v>0.23702295861912276</c:v>
                </c:pt>
                <c:pt idx="4">
                  <c:v>0.24015235987022487</c:v>
                </c:pt>
                <c:pt idx="5">
                  <c:v>0.24580676089642869</c:v>
                </c:pt>
                <c:pt idx="6">
                  <c:v>0.24949816389552432</c:v>
                </c:pt>
                <c:pt idx="7">
                  <c:v>0.26426975512400891</c:v>
                </c:pt>
                <c:pt idx="8">
                  <c:v>0.2653156765370282</c:v>
                </c:pt>
                <c:pt idx="9">
                  <c:v>0.26588267501872292</c:v>
                </c:pt>
                <c:pt idx="10">
                  <c:v>0.26612421074121062</c:v>
                </c:pt>
                <c:pt idx="11">
                  <c:v>0.27255534174743257</c:v>
                </c:pt>
                <c:pt idx="12">
                  <c:v>0.27567647123218358</c:v>
                </c:pt>
                <c:pt idx="13">
                  <c:v>0.29076155636847356</c:v>
                </c:pt>
                <c:pt idx="14">
                  <c:v>0.29536262805327645</c:v>
                </c:pt>
                <c:pt idx="15">
                  <c:v>0.30635682991427687</c:v>
                </c:pt>
                <c:pt idx="16">
                  <c:v>0.30729089378261987</c:v>
                </c:pt>
                <c:pt idx="17">
                  <c:v>0.30803843492093003</c:v>
                </c:pt>
                <c:pt idx="18">
                  <c:v>0.30816110097416438</c:v>
                </c:pt>
                <c:pt idx="19">
                  <c:v>0.31354826328919594</c:v>
                </c:pt>
                <c:pt idx="20">
                  <c:v>0.3176568963731517</c:v>
                </c:pt>
                <c:pt idx="21">
                  <c:v>0.32141610999582221</c:v>
                </c:pt>
                <c:pt idx="22">
                  <c:v>0.32299599758427322</c:v>
                </c:pt>
                <c:pt idx="23">
                  <c:v>0.33179881539865497</c:v>
                </c:pt>
                <c:pt idx="24">
                  <c:v>0.33592710683836169</c:v>
                </c:pt>
                <c:pt idx="25">
                  <c:v>0.33642261415258784</c:v>
                </c:pt>
                <c:pt idx="26">
                  <c:v>0.33979283772586788</c:v>
                </c:pt>
                <c:pt idx="27">
                  <c:v>0.34020532291552263</c:v>
                </c:pt>
                <c:pt idx="28">
                  <c:v>0.3402388693063208</c:v>
                </c:pt>
                <c:pt idx="29">
                  <c:v>0.34165428760518102</c:v>
                </c:pt>
                <c:pt idx="30">
                  <c:v>0.36724562299726005</c:v>
                </c:pt>
                <c:pt idx="31">
                  <c:v>0.37068481245188123</c:v>
                </c:pt>
                <c:pt idx="32">
                  <c:v>0.37292587400863414</c:v>
                </c:pt>
              </c:numCache>
            </c:numRef>
          </c:val>
          <c:extLst>
            <c:ext xmlns:c16="http://schemas.microsoft.com/office/drawing/2014/chart" uri="{C3380CC4-5D6E-409C-BE32-E72D297353CC}">
              <c16:uniqueId val="{00000000-30F2-4A31-B9B6-C9F9B5D6197F}"/>
            </c:ext>
          </c:extLst>
        </c:ser>
        <c:dLbls>
          <c:showLegendKey val="0"/>
          <c:showVal val="0"/>
          <c:showCatName val="0"/>
          <c:showSerName val="0"/>
          <c:showPercent val="0"/>
          <c:showBubbleSize val="0"/>
        </c:dLbls>
        <c:gapWidth val="219"/>
        <c:overlap val="-27"/>
        <c:axId val="728032040"/>
        <c:axId val="472170872"/>
      </c:barChart>
      <c:catAx>
        <c:axId val="728032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72170872"/>
        <c:crosses val="autoZero"/>
        <c:auto val="1"/>
        <c:lblAlgn val="ctr"/>
        <c:lblOffset val="100"/>
        <c:noMultiLvlLbl val="0"/>
      </c:catAx>
      <c:valAx>
        <c:axId val="47217087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28032040"/>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'Indirekta punkter2022'!$C$42:$C$43</c:f>
              <c:strCache>
                <c:ptCount val="2"/>
                <c:pt idx="0">
                  <c:v>2022</c:v>
                </c:pt>
                <c:pt idx="1">
                  <c:v>Summa av Andel indirekta kostnader</c:v>
                </c:pt>
              </c:strCache>
            </c:strRef>
          </c:tx>
          <c:spPr>
            <a:ln w="28575" cap="rnd">
              <a:noFill/>
              <a:round/>
            </a:ln>
            <a:effectLst/>
          </c:spPr>
          <c:marker>
            <c:symbol val="circle"/>
            <c:size val="5"/>
            <c:spPr>
              <a:solidFill>
                <a:schemeClr val="accent1"/>
              </a:solidFill>
              <a:ln w="9525">
                <a:solidFill>
                  <a:schemeClr val="accent1"/>
                </a:solidFill>
              </a:ln>
              <a:effectLst/>
            </c:spPr>
          </c:marker>
          <c:xVal>
            <c:numRef>
              <c:f>'Indirekta punkter2022'!$B$44:$B$76</c:f>
              <c:numCache>
                <c:formatCode>#,##0</c:formatCode>
                <c:ptCount val="33"/>
                <c:pt idx="0">
                  <c:v>7371.7280000000001</c:v>
                </c:pt>
                <c:pt idx="1">
                  <c:v>9335.7839999999997</c:v>
                </c:pt>
                <c:pt idx="2">
                  <c:v>3762.105</c:v>
                </c:pt>
                <c:pt idx="3">
                  <c:v>4721.3180000000002</c:v>
                </c:pt>
                <c:pt idx="4">
                  <c:v>7777.1480000000001</c:v>
                </c:pt>
                <c:pt idx="5">
                  <c:v>5237.6580000000004</c:v>
                </c:pt>
                <c:pt idx="6">
                  <c:v>5839.6180000000004</c:v>
                </c:pt>
                <c:pt idx="7">
                  <c:v>4325.3729999999996</c:v>
                </c:pt>
                <c:pt idx="8">
                  <c:v>7104.1639999999998</c:v>
                </c:pt>
                <c:pt idx="9">
                  <c:v>3366.1970000000001</c:v>
                </c:pt>
                <c:pt idx="10">
                  <c:v>274.30799999999999</c:v>
                </c:pt>
                <c:pt idx="11">
                  <c:v>1786.1289999999999</c:v>
                </c:pt>
                <c:pt idx="12">
                  <c:v>1644.268</c:v>
                </c:pt>
                <c:pt idx="13">
                  <c:v>1202.8</c:v>
                </c:pt>
                <c:pt idx="14">
                  <c:v>637.42999999999995</c:v>
                </c:pt>
                <c:pt idx="15">
                  <c:v>868.02700000000004</c:v>
                </c:pt>
                <c:pt idx="16">
                  <c:v>1260.1610000000001</c:v>
                </c:pt>
                <c:pt idx="17">
                  <c:v>774.50400000000002</c:v>
                </c:pt>
                <c:pt idx="18">
                  <c:v>1015.537</c:v>
                </c:pt>
                <c:pt idx="19">
                  <c:v>104.22</c:v>
                </c:pt>
                <c:pt idx="20">
                  <c:v>656.548</c:v>
                </c:pt>
                <c:pt idx="21">
                  <c:v>1849.5796160800001</c:v>
                </c:pt>
                <c:pt idx="22">
                  <c:v>2101.2310000000002</c:v>
                </c:pt>
                <c:pt idx="23">
                  <c:v>516.12300000000005</c:v>
                </c:pt>
                <c:pt idx="24">
                  <c:v>1066.5619999999999</c:v>
                </c:pt>
                <c:pt idx="25">
                  <c:v>672.93700000000001</c:v>
                </c:pt>
                <c:pt idx="26">
                  <c:v>1117.578</c:v>
                </c:pt>
                <c:pt idx="27">
                  <c:v>191.21100000000001</c:v>
                </c:pt>
                <c:pt idx="28">
                  <c:v>730.52499999999998</c:v>
                </c:pt>
                <c:pt idx="29">
                  <c:v>528.85</c:v>
                </c:pt>
                <c:pt idx="30">
                  <c:v>215.33</c:v>
                </c:pt>
                <c:pt idx="31">
                  <c:v>575.399</c:v>
                </c:pt>
                <c:pt idx="32">
                  <c:v>214.72900000000001</c:v>
                </c:pt>
              </c:numCache>
            </c:numRef>
          </c:xVal>
          <c:yVal>
            <c:numRef>
              <c:f>'Indirekta punkter2022'!$C$44:$C$76</c:f>
              <c:numCache>
                <c:formatCode>0%</c:formatCode>
                <c:ptCount val="33"/>
                <c:pt idx="0">
                  <c:v>0.16379795111129947</c:v>
                </c:pt>
                <c:pt idx="1">
                  <c:v>0.21497027386773301</c:v>
                </c:pt>
                <c:pt idx="2">
                  <c:v>0.23337578572694756</c:v>
                </c:pt>
                <c:pt idx="3">
                  <c:v>0.23702295861912276</c:v>
                </c:pt>
                <c:pt idx="4">
                  <c:v>0.24015235987022487</c:v>
                </c:pt>
                <c:pt idx="5">
                  <c:v>0.24580676089642869</c:v>
                </c:pt>
                <c:pt idx="6">
                  <c:v>0.24949816389552432</c:v>
                </c:pt>
                <c:pt idx="7">
                  <c:v>0.26426975512400891</c:v>
                </c:pt>
                <c:pt idx="8">
                  <c:v>0.2653156765370282</c:v>
                </c:pt>
                <c:pt idx="9">
                  <c:v>0.26588267501872292</c:v>
                </c:pt>
                <c:pt idx="10">
                  <c:v>0.26612421074121062</c:v>
                </c:pt>
                <c:pt idx="11">
                  <c:v>0.27255534174743257</c:v>
                </c:pt>
                <c:pt idx="12">
                  <c:v>0.27567647123218358</c:v>
                </c:pt>
                <c:pt idx="13">
                  <c:v>0.29076155636847356</c:v>
                </c:pt>
                <c:pt idx="14">
                  <c:v>0.29536262805327645</c:v>
                </c:pt>
                <c:pt idx="15">
                  <c:v>0.30635682991427687</c:v>
                </c:pt>
                <c:pt idx="16">
                  <c:v>0.30729089378261987</c:v>
                </c:pt>
                <c:pt idx="17">
                  <c:v>0.30803843492093003</c:v>
                </c:pt>
                <c:pt idx="18">
                  <c:v>0.30816110097416438</c:v>
                </c:pt>
                <c:pt idx="19">
                  <c:v>0.31354826328919594</c:v>
                </c:pt>
                <c:pt idx="20">
                  <c:v>0.3176568963731517</c:v>
                </c:pt>
                <c:pt idx="21">
                  <c:v>0.32141610999582221</c:v>
                </c:pt>
                <c:pt idx="22">
                  <c:v>0.32299599758427322</c:v>
                </c:pt>
                <c:pt idx="23">
                  <c:v>0.33179881539865497</c:v>
                </c:pt>
                <c:pt idx="24">
                  <c:v>0.33592710683836169</c:v>
                </c:pt>
                <c:pt idx="25">
                  <c:v>0.33642261415258784</c:v>
                </c:pt>
                <c:pt idx="26">
                  <c:v>0.33979283772586788</c:v>
                </c:pt>
                <c:pt idx="27">
                  <c:v>0.34020532291552263</c:v>
                </c:pt>
                <c:pt idx="28">
                  <c:v>0.3402388693063208</c:v>
                </c:pt>
                <c:pt idx="29">
                  <c:v>0.34165428760518102</c:v>
                </c:pt>
                <c:pt idx="30">
                  <c:v>0.36724562299726005</c:v>
                </c:pt>
                <c:pt idx="31">
                  <c:v>0.37068481245188123</c:v>
                </c:pt>
                <c:pt idx="32">
                  <c:v>0.37292587400863414</c:v>
                </c:pt>
              </c:numCache>
            </c:numRef>
          </c:yVal>
          <c:smooth val="0"/>
          <c:extLst>
            <c:ext xmlns:c16="http://schemas.microsoft.com/office/drawing/2014/chart" uri="{C3380CC4-5D6E-409C-BE32-E72D297353CC}">
              <c16:uniqueId val="{00000000-17DC-48E1-84F0-02FA3A8ABAA7}"/>
            </c:ext>
          </c:extLst>
        </c:ser>
        <c:dLbls>
          <c:showLegendKey val="0"/>
          <c:showVal val="0"/>
          <c:showCatName val="0"/>
          <c:showSerName val="0"/>
          <c:showPercent val="0"/>
          <c:showBubbleSize val="0"/>
        </c:dLbls>
        <c:axId val="679734904"/>
        <c:axId val="679738512"/>
      </c:scatterChart>
      <c:valAx>
        <c:axId val="67973490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679738512"/>
        <c:crosses val="autoZero"/>
        <c:crossBetween val="midCat"/>
      </c:valAx>
      <c:valAx>
        <c:axId val="6797385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679734904"/>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5" name="PlaceHolder 1"/>
          <p:cNvSpPr>
            <a:spLocks noGrp="1" noRot="1" noChangeAspect="1"/>
          </p:cNvSpPr>
          <p:nvPr>
            <p:ph type="sldImg"/>
          </p:nvPr>
        </p:nvSpPr>
        <p:spPr>
          <a:xfrm>
            <a:off x="216000" y="812520"/>
            <a:ext cx="7127280" cy="4008960"/>
          </a:xfrm>
          <a:prstGeom prst="rect">
            <a:avLst/>
          </a:prstGeom>
        </p:spPr>
        <p:txBody>
          <a:bodyPr lIns="0" tIns="0" rIns="0" bIns="0" anchor="ctr">
            <a:noAutofit/>
          </a:bodyPr>
          <a:lstStyle/>
          <a:p>
            <a:r>
              <a:rPr lang="sv-SE" sz="1800" b="0" strike="noStrike" spc="-1">
                <a:solidFill>
                  <a:srgbClr val="000000"/>
                </a:solidFill>
                <a:latin typeface="Calibri"/>
              </a:rPr>
              <a:t>Klicka för att flytta sidan</a:t>
            </a:r>
          </a:p>
        </p:txBody>
      </p:sp>
      <p:sp>
        <p:nvSpPr>
          <p:cNvPr id="126" name="PlaceHolder 2"/>
          <p:cNvSpPr>
            <a:spLocks noGrp="1"/>
          </p:cNvSpPr>
          <p:nvPr>
            <p:ph type="body"/>
          </p:nvPr>
        </p:nvSpPr>
        <p:spPr>
          <a:xfrm>
            <a:off x="756000" y="5078520"/>
            <a:ext cx="6047640" cy="4811040"/>
          </a:xfrm>
          <a:prstGeom prst="rect">
            <a:avLst/>
          </a:prstGeom>
        </p:spPr>
        <p:txBody>
          <a:bodyPr lIns="0" tIns="0" rIns="0" bIns="0">
            <a:noAutofit/>
          </a:bodyPr>
          <a:lstStyle/>
          <a:p>
            <a:r>
              <a:rPr lang="sv-SE" sz="2000" b="0" strike="noStrike" spc="-1">
                <a:latin typeface="Calibri"/>
              </a:rPr>
              <a:t>Klicka för att redigera anteckningarnas format</a:t>
            </a:r>
          </a:p>
        </p:txBody>
      </p:sp>
      <p:sp>
        <p:nvSpPr>
          <p:cNvPr id="127" name="PlaceHolder 3"/>
          <p:cNvSpPr>
            <a:spLocks noGrp="1"/>
          </p:cNvSpPr>
          <p:nvPr>
            <p:ph type="hdr"/>
          </p:nvPr>
        </p:nvSpPr>
        <p:spPr>
          <a:xfrm>
            <a:off x="0" y="0"/>
            <a:ext cx="3280680" cy="534240"/>
          </a:xfrm>
          <a:prstGeom prst="rect">
            <a:avLst/>
          </a:prstGeom>
        </p:spPr>
        <p:txBody>
          <a:bodyPr lIns="0" tIns="0" rIns="0" bIns="0">
            <a:noAutofit/>
          </a:bodyPr>
          <a:lstStyle/>
          <a:p>
            <a:r>
              <a:rPr lang="sv-SE" sz="1400" b="0" strike="noStrike" spc="-1">
                <a:latin typeface="Calibri"/>
              </a:rPr>
              <a:t>&lt;sidhuvud&gt;</a:t>
            </a:r>
          </a:p>
        </p:txBody>
      </p:sp>
      <p:sp>
        <p:nvSpPr>
          <p:cNvPr id="128" name="PlaceHolder 4"/>
          <p:cNvSpPr>
            <a:spLocks noGrp="1"/>
          </p:cNvSpPr>
          <p:nvPr>
            <p:ph type="dt" idx="10"/>
          </p:nvPr>
        </p:nvSpPr>
        <p:spPr>
          <a:xfrm>
            <a:off x="4278960" y="0"/>
            <a:ext cx="3280680" cy="534240"/>
          </a:xfrm>
          <a:prstGeom prst="rect">
            <a:avLst/>
          </a:prstGeom>
        </p:spPr>
        <p:txBody>
          <a:bodyPr lIns="0" tIns="0" rIns="0" bIns="0">
            <a:noAutofit/>
          </a:bodyPr>
          <a:lstStyle>
            <a:lvl1pPr algn="r">
              <a:defRPr lang="sv-SE" sz="1400" b="0" strike="noStrike" spc="-1">
                <a:latin typeface="Calibri"/>
              </a:defRPr>
            </a:lvl1pPr>
          </a:lstStyle>
          <a:p>
            <a:pPr algn="r"/>
            <a:r>
              <a:rPr lang="sv-SE" sz="1400" b="0" strike="noStrike" spc="-1">
                <a:latin typeface="Calibri"/>
              </a:rPr>
              <a:t>&lt;datum/tid&gt;</a:t>
            </a:r>
          </a:p>
        </p:txBody>
      </p:sp>
      <p:sp>
        <p:nvSpPr>
          <p:cNvPr id="129" name="PlaceHolder 5"/>
          <p:cNvSpPr>
            <a:spLocks noGrp="1"/>
          </p:cNvSpPr>
          <p:nvPr>
            <p:ph type="ftr" idx="11"/>
          </p:nvPr>
        </p:nvSpPr>
        <p:spPr>
          <a:xfrm>
            <a:off x="0" y="10157400"/>
            <a:ext cx="3280680" cy="534240"/>
          </a:xfrm>
          <a:prstGeom prst="rect">
            <a:avLst/>
          </a:prstGeom>
        </p:spPr>
        <p:txBody>
          <a:bodyPr lIns="0" tIns="0" rIns="0" bIns="0" anchor="b">
            <a:noAutofit/>
          </a:bodyPr>
          <a:lstStyle>
            <a:lvl1pPr>
              <a:defRPr lang="sv-SE" sz="1400" b="0" strike="noStrike" spc="-1">
                <a:latin typeface="Calibri"/>
              </a:defRPr>
            </a:lvl1pPr>
          </a:lstStyle>
          <a:p>
            <a:r>
              <a:rPr lang="sv-SE" sz="1400" b="0" strike="noStrike" spc="-1">
                <a:latin typeface="Calibri"/>
              </a:rPr>
              <a:t>&lt;sidfot&gt;</a:t>
            </a:r>
          </a:p>
        </p:txBody>
      </p:sp>
      <p:sp>
        <p:nvSpPr>
          <p:cNvPr id="130" name="PlaceHolder 6"/>
          <p:cNvSpPr>
            <a:spLocks noGrp="1"/>
          </p:cNvSpPr>
          <p:nvPr>
            <p:ph type="sldNum" idx="12"/>
          </p:nvPr>
        </p:nvSpPr>
        <p:spPr>
          <a:xfrm>
            <a:off x="4278960" y="10157400"/>
            <a:ext cx="3280680" cy="534240"/>
          </a:xfrm>
          <a:prstGeom prst="rect">
            <a:avLst/>
          </a:prstGeom>
        </p:spPr>
        <p:txBody>
          <a:bodyPr lIns="0" tIns="0" rIns="0" bIns="0" anchor="b">
            <a:noAutofit/>
          </a:bodyPr>
          <a:lstStyle>
            <a:lvl1pPr algn="r">
              <a:defRPr lang="sv-SE" sz="1400" b="0" strike="noStrike" spc="-1">
                <a:latin typeface="Calibri"/>
              </a:defRPr>
            </a:lvl1pPr>
          </a:lstStyle>
          <a:p>
            <a:pPr algn="r"/>
            <a:fld id="{D13E26E8-8C21-47BA-B5CD-F43479FD0285}" type="slidenum">
              <a:rPr lang="sv-SE" sz="1400" b="0" strike="noStrike" spc="-1">
                <a:latin typeface="Calibri"/>
              </a:rPr>
              <a:t>‹#›</a:t>
            </a:fld>
            <a:endParaRPr lang="sv-SE" sz="1400" b="0" strike="noStrike" spc="-1">
              <a:latin typeface="Calibri"/>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 name="Rectangle 7"/>
          <p:cNvSpPr txBox="1"/>
          <p:nvPr/>
        </p:nvSpPr>
        <p:spPr>
          <a:xfrm>
            <a:off x="3848760" y="9433080"/>
            <a:ext cx="2944080" cy="496080"/>
          </a:xfrm>
          <a:prstGeom prst="rect">
            <a:avLst/>
          </a:prstGeom>
          <a:noFill/>
          <a:ln w="0">
            <a:noFill/>
          </a:ln>
        </p:spPr>
        <p:txBody>
          <a:bodyPr anchor="b">
            <a:noAutofit/>
          </a:bodyPr>
          <a:lstStyle/>
          <a:p>
            <a:pPr algn="r">
              <a:lnSpc>
                <a:spcPct val="100000"/>
              </a:lnSpc>
            </a:pPr>
            <a:fld id="{B72D920B-7F9B-470F-8FAE-AA0FDCD0293A}" type="slidenum">
              <a:rPr lang="sv-SE" sz="1200" b="0" strike="noStrike" spc="-1">
                <a:solidFill>
                  <a:srgbClr val="000000"/>
                </a:solidFill>
                <a:latin typeface="Arial"/>
              </a:rPr>
              <a:t>1</a:t>
            </a:fld>
            <a:endParaRPr lang="sv-SE" sz="1200" b="0" strike="noStrike" spc="-1">
              <a:latin typeface="Calibri"/>
            </a:endParaRPr>
          </a:p>
        </p:txBody>
      </p:sp>
      <p:sp>
        <p:nvSpPr>
          <p:cNvPr id="310" name="PlaceHolder 1"/>
          <p:cNvSpPr>
            <a:spLocks noGrp="1" noRot="1" noChangeAspect="1"/>
          </p:cNvSpPr>
          <p:nvPr>
            <p:ph type="sldImg"/>
          </p:nvPr>
        </p:nvSpPr>
        <p:spPr>
          <a:xfrm>
            <a:off x="914400" y="744538"/>
            <a:ext cx="4965700" cy="3724275"/>
          </a:xfrm>
          <a:prstGeom prst="rect">
            <a:avLst/>
          </a:prstGeom>
        </p:spPr>
      </p:sp>
      <p:sp>
        <p:nvSpPr>
          <p:cNvPr id="311" name="PlaceHolder 2"/>
          <p:cNvSpPr>
            <a:spLocks noGrp="1"/>
          </p:cNvSpPr>
          <p:nvPr>
            <p:ph type="body"/>
          </p:nvPr>
        </p:nvSpPr>
        <p:spPr>
          <a:xfrm>
            <a:off x="679320" y="4717440"/>
            <a:ext cx="5435280" cy="4468680"/>
          </a:xfrm>
          <a:prstGeom prst="rect">
            <a:avLst/>
          </a:prstGeom>
        </p:spPr>
        <p:txBody>
          <a:bodyPr>
            <a:noAutofit/>
          </a:bodyPr>
          <a:lstStyle/>
          <a:p>
            <a:pPr marL="216000" indent="-216000">
              <a:lnSpc>
                <a:spcPct val="100000"/>
              </a:lnSpc>
            </a:pPr>
            <a:endParaRPr lang="sv-SE" sz="2000" b="0" strike="noStrike" spc="-1" dirty="0">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 name="PlaceHolder 1"/>
          <p:cNvSpPr>
            <a:spLocks noGrp="1" noRot="1" noChangeAspect="1"/>
          </p:cNvSpPr>
          <p:nvPr>
            <p:ph type="sldImg"/>
          </p:nvPr>
        </p:nvSpPr>
        <p:spPr>
          <a:xfrm>
            <a:off x="914400" y="744538"/>
            <a:ext cx="4965700" cy="3724275"/>
          </a:xfrm>
          <a:prstGeom prst="rect">
            <a:avLst/>
          </a:prstGeom>
        </p:spPr>
      </p:sp>
      <p:sp>
        <p:nvSpPr>
          <p:cNvPr id="313" name="PlaceHolder 2"/>
          <p:cNvSpPr>
            <a:spLocks noGrp="1"/>
          </p:cNvSpPr>
          <p:nvPr>
            <p:ph type="body"/>
          </p:nvPr>
        </p:nvSpPr>
        <p:spPr>
          <a:xfrm>
            <a:off x="679320" y="4717440"/>
            <a:ext cx="5435280" cy="4468680"/>
          </a:xfrm>
          <a:prstGeom prst="rect">
            <a:avLst/>
          </a:prstGeom>
        </p:spPr>
        <p:txBody>
          <a:bodyPr>
            <a:noAutofit/>
          </a:bodyPr>
          <a:lstStyle/>
          <a:p>
            <a:pPr marL="216000" indent="-216000">
              <a:lnSpc>
                <a:spcPct val="100000"/>
              </a:lnSpc>
            </a:pPr>
            <a:endParaRPr lang="sv-SE" sz="2000" b="0" strike="noStrike" spc="-1" dirty="0">
              <a:latin typeface="Calibri"/>
            </a:endParaRPr>
          </a:p>
        </p:txBody>
      </p:sp>
      <p:sp>
        <p:nvSpPr>
          <p:cNvPr id="314" name="Platshållare för bildnummer 3"/>
          <p:cNvSpPr txBox="1"/>
          <p:nvPr/>
        </p:nvSpPr>
        <p:spPr>
          <a:xfrm>
            <a:off x="3848760" y="9433080"/>
            <a:ext cx="2944080" cy="496080"/>
          </a:xfrm>
          <a:prstGeom prst="rect">
            <a:avLst/>
          </a:prstGeom>
          <a:noFill/>
          <a:ln w="0">
            <a:noFill/>
          </a:ln>
        </p:spPr>
        <p:txBody>
          <a:bodyPr anchor="b">
            <a:noAutofit/>
          </a:bodyPr>
          <a:lstStyle/>
          <a:p>
            <a:pPr algn="r">
              <a:lnSpc>
                <a:spcPct val="100000"/>
              </a:lnSpc>
            </a:pPr>
            <a:fld id="{32CC368C-9B9C-458C-98F7-CEAA7F99F15D}" type="slidenum">
              <a:rPr lang="sv-SE" sz="1200" b="0" strike="noStrike" spc="-1">
                <a:solidFill>
                  <a:srgbClr val="000000"/>
                </a:solidFill>
                <a:latin typeface="+mn-lt"/>
                <a:ea typeface="+mn-ea"/>
              </a:rPr>
              <a:t>31</a:t>
            </a:fld>
            <a:endParaRPr lang="sv-SE" sz="1200" b="0" strike="noStrike" spc="-1">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sldNum" idx="3"/>
          </p:nvPr>
        </p:nvSpPr>
        <p:spPr/>
        <p:txBody>
          <a:bodyPr/>
          <a:lstStyle/>
          <a:p>
            <a:fld id="{E0AD5156-EA0D-44C9-B679-712A4AA29CB2}" type="slidenum">
              <a:t>‹#›</a:t>
            </a:fld>
            <a:endParaRP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27" name="PlaceHolder 2"/>
          <p:cNvSpPr>
            <a:spLocks noGrp="1"/>
          </p:cNvSpPr>
          <p:nvPr>
            <p:ph type="body"/>
          </p:nvPr>
        </p:nvSpPr>
        <p:spPr>
          <a:xfrm>
            <a:off x="457200" y="1600200"/>
            <a:ext cx="403812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28" name="PlaceHolder 3"/>
          <p:cNvSpPr>
            <a:spLocks noGrp="1"/>
          </p:cNvSpPr>
          <p:nvPr>
            <p:ph type="body"/>
          </p:nvPr>
        </p:nvSpPr>
        <p:spPr>
          <a:xfrm>
            <a:off x="457200" y="3964320"/>
            <a:ext cx="403812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F192BD9D-EF8B-47DF-AC64-7ADD619925E1}" type="slidenum">
              <a:t>‹#›</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30" name="PlaceHolder 2"/>
          <p:cNvSpPr>
            <a:spLocks noGrp="1"/>
          </p:cNvSpPr>
          <p:nvPr>
            <p:ph type="body"/>
          </p:nvPr>
        </p:nvSpPr>
        <p:spPr>
          <a:xfrm>
            <a:off x="45720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31" name="PlaceHolder 3"/>
          <p:cNvSpPr>
            <a:spLocks noGrp="1"/>
          </p:cNvSpPr>
          <p:nvPr>
            <p:ph type="body"/>
          </p:nvPr>
        </p:nvSpPr>
        <p:spPr>
          <a:xfrm>
            <a:off x="252648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32" name="PlaceHolder 4"/>
          <p:cNvSpPr>
            <a:spLocks noGrp="1"/>
          </p:cNvSpPr>
          <p:nvPr>
            <p:ph type="body"/>
          </p:nvPr>
        </p:nvSpPr>
        <p:spPr>
          <a:xfrm>
            <a:off x="457200" y="396432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33" name="PlaceHolder 5"/>
          <p:cNvSpPr>
            <a:spLocks noGrp="1"/>
          </p:cNvSpPr>
          <p:nvPr>
            <p:ph type="body"/>
          </p:nvPr>
        </p:nvSpPr>
        <p:spPr>
          <a:xfrm>
            <a:off x="2526480" y="396432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sldNum" idx="3"/>
          </p:nvPr>
        </p:nvSpPr>
        <p:spPr/>
        <p:txBody>
          <a:bodyPr/>
          <a:lstStyle/>
          <a:p>
            <a:fld id="{38F18031-3AB0-4C5E-BC78-CDD6DBAFB8D9}" type="slidenum">
              <a:t>‹#›</a:t>
            </a:fld>
            <a:endParaRPr/>
          </a:p>
        </p:txBody>
      </p:sp>
      <p:sp>
        <p:nvSpPr>
          <p:cNvPr id="9" name="PlaceHolder 8"/>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35" name="PlaceHolder 2"/>
          <p:cNvSpPr>
            <a:spLocks noGrp="1"/>
          </p:cNvSpPr>
          <p:nvPr>
            <p:ph type="body"/>
          </p:nvPr>
        </p:nvSpPr>
        <p:spPr>
          <a:xfrm>
            <a:off x="457200" y="160020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36" name="PlaceHolder 3"/>
          <p:cNvSpPr>
            <a:spLocks noGrp="1"/>
          </p:cNvSpPr>
          <p:nvPr>
            <p:ph type="body"/>
          </p:nvPr>
        </p:nvSpPr>
        <p:spPr>
          <a:xfrm>
            <a:off x="1822680" y="160020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37" name="PlaceHolder 4"/>
          <p:cNvSpPr>
            <a:spLocks noGrp="1"/>
          </p:cNvSpPr>
          <p:nvPr>
            <p:ph type="body"/>
          </p:nvPr>
        </p:nvSpPr>
        <p:spPr>
          <a:xfrm>
            <a:off x="3187800" y="160020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38" name="PlaceHolder 5"/>
          <p:cNvSpPr>
            <a:spLocks noGrp="1"/>
          </p:cNvSpPr>
          <p:nvPr>
            <p:ph type="body"/>
          </p:nvPr>
        </p:nvSpPr>
        <p:spPr>
          <a:xfrm>
            <a:off x="457200" y="396432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39" name="PlaceHolder 6"/>
          <p:cNvSpPr>
            <a:spLocks noGrp="1"/>
          </p:cNvSpPr>
          <p:nvPr>
            <p:ph type="body"/>
          </p:nvPr>
        </p:nvSpPr>
        <p:spPr>
          <a:xfrm>
            <a:off x="1822680" y="396432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40" name="PlaceHolder 7"/>
          <p:cNvSpPr>
            <a:spLocks noGrp="1"/>
          </p:cNvSpPr>
          <p:nvPr>
            <p:ph type="body"/>
          </p:nvPr>
        </p:nvSpPr>
        <p:spPr>
          <a:xfrm>
            <a:off x="3187800" y="396432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sldNum" idx="3"/>
          </p:nvPr>
        </p:nvSpPr>
        <p:spPr/>
        <p:txBody>
          <a:bodyPr/>
          <a:lstStyle/>
          <a:p>
            <a:fld id="{14450372-FFC1-45BA-9272-63C1EDB8B40B}" type="slidenum">
              <a:t>‹#›</a:t>
            </a:fld>
            <a:endParaRPr/>
          </a:p>
        </p:txBody>
      </p:sp>
      <p:sp>
        <p:nvSpPr>
          <p:cNvPr id="11" name="PlaceHolder 10"/>
          <p:cNvSpPr>
            <a:spLocks noGrp="1"/>
          </p:cNvSpPr>
          <p:nvPr>
            <p:ph type="dt" idx="1"/>
          </p:nvPr>
        </p:nvSpPr>
        <p:spPr/>
        <p:txBody>
          <a:body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lstStyle/>
          <a:p>
            <a:r>
              <a:t>Footer</a:t>
            </a:r>
          </a:p>
        </p:txBody>
      </p:sp>
      <p:sp>
        <p:nvSpPr>
          <p:cNvPr id="3" name="PlaceHolder 2"/>
          <p:cNvSpPr>
            <a:spLocks noGrp="1"/>
          </p:cNvSpPr>
          <p:nvPr>
            <p:ph type="sldNum" idx="6"/>
          </p:nvPr>
        </p:nvSpPr>
        <p:spPr/>
        <p:txBody>
          <a:bodyPr/>
          <a:lstStyle/>
          <a:p>
            <a:fld id="{0C887148-1DC0-4530-A1BD-D3E383353D5A}" type="slidenum">
              <a:t>‹#›</a:t>
            </a:fld>
            <a:endParaRPr/>
          </a:p>
        </p:txBody>
      </p:sp>
      <p:sp>
        <p:nvSpPr>
          <p:cNvPr id="4" name="PlaceHolder 3"/>
          <p:cNvSpPr>
            <a:spLocks noGrp="1"/>
          </p:cNvSpPr>
          <p:nvPr>
            <p:ph type="dt" idx="4"/>
          </p:nvPr>
        </p:nvSpPr>
        <p:spPr/>
        <p:txBody>
          <a:body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48" name="PlaceHolder 2"/>
          <p:cNvSpPr>
            <a:spLocks noGrp="1"/>
          </p:cNvSpPr>
          <p:nvPr>
            <p:ph type="subTitle"/>
          </p:nvPr>
        </p:nvSpPr>
        <p:spPr>
          <a:xfrm>
            <a:off x="457200" y="1600200"/>
            <a:ext cx="4038120" cy="4525560"/>
          </a:xfrm>
          <a:prstGeom prst="rect">
            <a:avLst/>
          </a:prstGeom>
        </p:spPr>
        <p:txBody>
          <a:bodyPr lIns="0" tIns="0" rIns="0" bIns="0" anchor="ctr">
            <a:noAutofit/>
          </a:bodyPr>
          <a:lstStyle/>
          <a:p>
            <a:pPr algn="ctr"/>
            <a:endParaRPr lang="sv-SE" sz="3200" b="0" strike="noStrike" spc="-1">
              <a:latin typeface="Calibri"/>
            </a:endParaRPr>
          </a:p>
        </p:txBody>
      </p:sp>
      <p:sp>
        <p:nvSpPr>
          <p:cNvPr id="4" name="PlaceHolder 3"/>
          <p:cNvSpPr>
            <a:spLocks noGrp="1"/>
          </p:cNvSpPr>
          <p:nvPr>
            <p:ph type="ftr" idx="5"/>
          </p:nvPr>
        </p:nvSpPr>
        <p:spPr/>
        <p:txBody>
          <a:bodyPr/>
          <a:lstStyle/>
          <a:p>
            <a:r>
              <a:t>Footer</a:t>
            </a:r>
          </a:p>
        </p:txBody>
      </p:sp>
      <p:sp>
        <p:nvSpPr>
          <p:cNvPr id="5" name="PlaceHolder 4"/>
          <p:cNvSpPr>
            <a:spLocks noGrp="1"/>
          </p:cNvSpPr>
          <p:nvPr>
            <p:ph type="sldNum" idx="6"/>
          </p:nvPr>
        </p:nvSpPr>
        <p:spPr/>
        <p:txBody>
          <a:bodyPr/>
          <a:lstStyle/>
          <a:p>
            <a:fld id="{9B6DF194-359A-47F4-85F7-9CE5CC484257}" type="slidenum">
              <a:t>‹#›</a:t>
            </a:fld>
            <a:endParaRPr/>
          </a:p>
        </p:txBody>
      </p:sp>
      <p:sp>
        <p:nvSpPr>
          <p:cNvPr id="6" name="PlaceHolder 5"/>
          <p:cNvSpPr>
            <a:spLocks noGrp="1"/>
          </p:cNvSpPr>
          <p:nvPr>
            <p:ph type="dt" idx="4"/>
          </p:nvPr>
        </p:nvSpPr>
        <p:spPr/>
        <p:txBody>
          <a:body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50" name="PlaceHolder 2"/>
          <p:cNvSpPr>
            <a:spLocks noGrp="1"/>
          </p:cNvSpPr>
          <p:nvPr>
            <p:ph type="body"/>
          </p:nvPr>
        </p:nvSpPr>
        <p:spPr>
          <a:xfrm>
            <a:off x="457200" y="1600200"/>
            <a:ext cx="403812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4" name="PlaceHolder 3"/>
          <p:cNvSpPr>
            <a:spLocks noGrp="1"/>
          </p:cNvSpPr>
          <p:nvPr>
            <p:ph type="ftr" idx="5"/>
          </p:nvPr>
        </p:nvSpPr>
        <p:spPr/>
        <p:txBody>
          <a:bodyPr/>
          <a:lstStyle/>
          <a:p>
            <a:r>
              <a:t>Footer</a:t>
            </a:r>
          </a:p>
        </p:txBody>
      </p:sp>
      <p:sp>
        <p:nvSpPr>
          <p:cNvPr id="5" name="PlaceHolder 4"/>
          <p:cNvSpPr>
            <a:spLocks noGrp="1"/>
          </p:cNvSpPr>
          <p:nvPr>
            <p:ph type="sldNum" idx="6"/>
          </p:nvPr>
        </p:nvSpPr>
        <p:spPr/>
        <p:txBody>
          <a:bodyPr/>
          <a:lstStyle/>
          <a:p>
            <a:fld id="{EC14D16B-E228-4CAA-8C83-FA5DD1053C32}" type="slidenum">
              <a:t>‹#›</a:t>
            </a:fld>
            <a:endParaRPr/>
          </a:p>
        </p:txBody>
      </p:sp>
      <p:sp>
        <p:nvSpPr>
          <p:cNvPr id="6" name="PlaceHolder 5"/>
          <p:cNvSpPr>
            <a:spLocks noGrp="1"/>
          </p:cNvSpPr>
          <p:nvPr>
            <p:ph type="dt" idx="4"/>
          </p:nvPr>
        </p:nvSpPr>
        <p:spPr/>
        <p:txBody>
          <a:body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52" name="PlaceHolder 2"/>
          <p:cNvSpPr>
            <a:spLocks noGrp="1"/>
          </p:cNvSpPr>
          <p:nvPr>
            <p:ph type="body"/>
          </p:nvPr>
        </p:nvSpPr>
        <p:spPr>
          <a:xfrm>
            <a:off x="457200" y="1600200"/>
            <a:ext cx="197028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53" name="PlaceHolder 3"/>
          <p:cNvSpPr>
            <a:spLocks noGrp="1"/>
          </p:cNvSpPr>
          <p:nvPr>
            <p:ph type="body"/>
          </p:nvPr>
        </p:nvSpPr>
        <p:spPr>
          <a:xfrm>
            <a:off x="2526480" y="1600200"/>
            <a:ext cx="197028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5" name="PlaceHolder 4"/>
          <p:cNvSpPr>
            <a:spLocks noGrp="1"/>
          </p:cNvSpPr>
          <p:nvPr>
            <p:ph type="ftr" idx="5"/>
          </p:nvPr>
        </p:nvSpPr>
        <p:spPr/>
        <p:txBody>
          <a:bodyPr/>
          <a:lstStyle/>
          <a:p>
            <a:r>
              <a:t>Footer</a:t>
            </a:r>
          </a:p>
        </p:txBody>
      </p:sp>
      <p:sp>
        <p:nvSpPr>
          <p:cNvPr id="6" name="PlaceHolder 5"/>
          <p:cNvSpPr>
            <a:spLocks noGrp="1"/>
          </p:cNvSpPr>
          <p:nvPr>
            <p:ph type="sldNum" idx="6"/>
          </p:nvPr>
        </p:nvSpPr>
        <p:spPr/>
        <p:txBody>
          <a:bodyPr/>
          <a:lstStyle/>
          <a:p>
            <a:fld id="{CD477F38-2242-436F-B83B-FF6B4FA55F63}" type="slidenum">
              <a:t>‹#›</a:t>
            </a:fld>
            <a:endParaRPr/>
          </a:p>
        </p:txBody>
      </p:sp>
      <p:sp>
        <p:nvSpPr>
          <p:cNvPr id="7" name="PlaceHolder 6"/>
          <p:cNvSpPr>
            <a:spLocks noGrp="1"/>
          </p:cNvSpPr>
          <p:nvPr>
            <p:ph type="dt" idx="4"/>
          </p:nvPr>
        </p:nvSpPr>
        <p:spPr/>
        <p:txBody>
          <a:body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3" name="PlaceHolder 2"/>
          <p:cNvSpPr>
            <a:spLocks noGrp="1"/>
          </p:cNvSpPr>
          <p:nvPr>
            <p:ph type="ftr" idx="5"/>
          </p:nvPr>
        </p:nvSpPr>
        <p:spPr/>
        <p:txBody>
          <a:bodyPr/>
          <a:lstStyle/>
          <a:p>
            <a:r>
              <a:t>Footer</a:t>
            </a:r>
          </a:p>
        </p:txBody>
      </p:sp>
      <p:sp>
        <p:nvSpPr>
          <p:cNvPr id="4" name="PlaceHolder 3"/>
          <p:cNvSpPr>
            <a:spLocks noGrp="1"/>
          </p:cNvSpPr>
          <p:nvPr>
            <p:ph type="sldNum" idx="6"/>
          </p:nvPr>
        </p:nvSpPr>
        <p:spPr/>
        <p:txBody>
          <a:bodyPr/>
          <a:lstStyle/>
          <a:p>
            <a:fld id="{6F0E409C-3B2D-4AA0-8475-E3280AB53D32}" type="slidenum">
              <a:t>‹#›</a:t>
            </a:fld>
            <a:endParaRPr/>
          </a:p>
        </p:txBody>
      </p:sp>
      <p:sp>
        <p:nvSpPr>
          <p:cNvPr id="5" name="PlaceHolder 4"/>
          <p:cNvSpPr>
            <a:spLocks noGrp="1"/>
          </p:cNvSpPr>
          <p:nvPr>
            <p:ph type="dt" idx="4"/>
          </p:nvPr>
        </p:nvSpPr>
        <p:spPr/>
        <p:txBody>
          <a:body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5" name="PlaceHolder 1"/>
          <p:cNvSpPr>
            <a:spLocks noGrp="1"/>
          </p:cNvSpPr>
          <p:nvPr>
            <p:ph type="subTitle"/>
          </p:nvPr>
        </p:nvSpPr>
        <p:spPr>
          <a:xfrm>
            <a:off x="457200" y="274680"/>
            <a:ext cx="8229240" cy="5297760"/>
          </a:xfrm>
          <a:prstGeom prst="rect">
            <a:avLst/>
          </a:prstGeom>
        </p:spPr>
        <p:txBody>
          <a:bodyPr lIns="0" tIns="0" rIns="0" bIns="0" anchor="ctr">
            <a:noAutofit/>
          </a:bodyPr>
          <a:lstStyle/>
          <a:p>
            <a:pPr algn="ctr"/>
            <a:endParaRPr lang="sv-SE" sz="3200" b="0" strike="noStrike" spc="-1">
              <a:latin typeface="Calibri"/>
            </a:endParaRPr>
          </a:p>
        </p:txBody>
      </p:sp>
      <p:sp>
        <p:nvSpPr>
          <p:cNvPr id="3" name="PlaceHolder 2"/>
          <p:cNvSpPr>
            <a:spLocks noGrp="1"/>
          </p:cNvSpPr>
          <p:nvPr>
            <p:ph type="ftr" idx="5"/>
          </p:nvPr>
        </p:nvSpPr>
        <p:spPr/>
        <p:txBody>
          <a:bodyPr/>
          <a:lstStyle/>
          <a:p>
            <a:r>
              <a:t>Footer</a:t>
            </a:r>
          </a:p>
        </p:txBody>
      </p:sp>
      <p:sp>
        <p:nvSpPr>
          <p:cNvPr id="4" name="PlaceHolder 3"/>
          <p:cNvSpPr>
            <a:spLocks noGrp="1"/>
          </p:cNvSpPr>
          <p:nvPr>
            <p:ph type="sldNum" idx="6"/>
          </p:nvPr>
        </p:nvSpPr>
        <p:spPr/>
        <p:txBody>
          <a:bodyPr/>
          <a:lstStyle/>
          <a:p>
            <a:fld id="{28F8BBFC-6421-45A4-BEAA-9FEA399B33F0}" type="slidenum">
              <a:t>‹#›</a:t>
            </a:fld>
            <a:endParaRPr/>
          </a:p>
        </p:txBody>
      </p:sp>
      <p:sp>
        <p:nvSpPr>
          <p:cNvPr id="5" name="PlaceHolder 4"/>
          <p:cNvSpPr>
            <a:spLocks noGrp="1"/>
          </p:cNvSpPr>
          <p:nvPr>
            <p:ph type="dt" idx="4"/>
          </p:nvPr>
        </p:nvSpPr>
        <p:spPr/>
        <p:txBody>
          <a:body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57" name="PlaceHolder 2"/>
          <p:cNvSpPr>
            <a:spLocks noGrp="1"/>
          </p:cNvSpPr>
          <p:nvPr>
            <p:ph type="body"/>
          </p:nvPr>
        </p:nvSpPr>
        <p:spPr>
          <a:xfrm>
            <a:off x="45720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58" name="PlaceHolder 3"/>
          <p:cNvSpPr>
            <a:spLocks noGrp="1"/>
          </p:cNvSpPr>
          <p:nvPr>
            <p:ph type="body"/>
          </p:nvPr>
        </p:nvSpPr>
        <p:spPr>
          <a:xfrm>
            <a:off x="2526480" y="1600200"/>
            <a:ext cx="197028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59" name="PlaceHolder 4"/>
          <p:cNvSpPr>
            <a:spLocks noGrp="1"/>
          </p:cNvSpPr>
          <p:nvPr>
            <p:ph type="body"/>
          </p:nvPr>
        </p:nvSpPr>
        <p:spPr>
          <a:xfrm>
            <a:off x="457200" y="396432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 name="PlaceHolder 5"/>
          <p:cNvSpPr>
            <a:spLocks noGrp="1"/>
          </p:cNvSpPr>
          <p:nvPr>
            <p:ph type="ftr" idx="5"/>
          </p:nvPr>
        </p:nvSpPr>
        <p:spPr/>
        <p:txBody>
          <a:bodyPr/>
          <a:lstStyle/>
          <a:p>
            <a:r>
              <a:t>Footer</a:t>
            </a:r>
          </a:p>
        </p:txBody>
      </p:sp>
      <p:sp>
        <p:nvSpPr>
          <p:cNvPr id="7" name="PlaceHolder 6"/>
          <p:cNvSpPr>
            <a:spLocks noGrp="1"/>
          </p:cNvSpPr>
          <p:nvPr>
            <p:ph type="sldNum" idx="6"/>
          </p:nvPr>
        </p:nvSpPr>
        <p:spPr/>
        <p:txBody>
          <a:bodyPr/>
          <a:lstStyle/>
          <a:p>
            <a:fld id="{FF6EBEB5-14F1-4D5E-B568-2A6B7C67DFC8}" type="slidenum">
              <a:t>‹#›</a:t>
            </a:fld>
            <a:endParaRPr/>
          </a:p>
        </p:txBody>
      </p:sp>
      <p:sp>
        <p:nvSpPr>
          <p:cNvPr id="8" name="PlaceHolder 7"/>
          <p:cNvSpPr>
            <a:spLocks noGrp="1"/>
          </p:cNvSpPr>
          <p:nvPr>
            <p:ph type="dt" idx="4"/>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6" name="PlaceHolder 2"/>
          <p:cNvSpPr>
            <a:spLocks noGrp="1"/>
          </p:cNvSpPr>
          <p:nvPr>
            <p:ph type="subTitle"/>
          </p:nvPr>
        </p:nvSpPr>
        <p:spPr>
          <a:xfrm>
            <a:off x="457200" y="1600200"/>
            <a:ext cx="4038120" cy="4525560"/>
          </a:xfrm>
          <a:prstGeom prst="rect">
            <a:avLst/>
          </a:prstGeom>
        </p:spPr>
        <p:txBody>
          <a:bodyPr lIns="0" tIns="0" rIns="0" bIns="0" anchor="ctr">
            <a:noAutofit/>
          </a:bodyPr>
          <a:lstStyle/>
          <a:p>
            <a:pPr algn="ctr"/>
            <a:endParaRPr lang="sv-SE" sz="3200" b="0" strike="noStrike" spc="-1">
              <a:latin typeface="Calibri"/>
            </a:endParaRPr>
          </a:p>
        </p:txBody>
      </p:sp>
      <p:sp>
        <p:nvSpPr>
          <p:cNvPr id="4" name="PlaceHolder 3"/>
          <p:cNvSpPr>
            <a:spLocks noGrp="1"/>
          </p:cNvSpPr>
          <p:nvPr>
            <p:ph type="ftr" idx="2"/>
          </p:nvPr>
        </p:nvSpPr>
        <p:spPr/>
        <p:txBody>
          <a:bodyPr/>
          <a:lstStyle/>
          <a:p>
            <a:r>
              <a:t>Footer</a:t>
            </a:r>
          </a:p>
        </p:txBody>
      </p:sp>
      <p:sp>
        <p:nvSpPr>
          <p:cNvPr id="2" name="PlaceHolder 4"/>
          <p:cNvSpPr>
            <a:spLocks noGrp="1"/>
          </p:cNvSpPr>
          <p:nvPr>
            <p:ph type="sldNum" idx="3"/>
          </p:nvPr>
        </p:nvSpPr>
        <p:spPr/>
        <p:txBody>
          <a:bodyPr/>
          <a:lstStyle/>
          <a:p>
            <a:fld id="{3B7A47A9-9D98-43C8-933D-3C3A9DE8BFE9}" type="slidenum">
              <a:t>‹#›</a:t>
            </a:fld>
            <a:endParaRPr/>
          </a:p>
        </p:txBody>
      </p:sp>
      <p:sp>
        <p:nvSpPr>
          <p:cNvPr id="3" name="PlaceHolder 5"/>
          <p:cNvSpPr>
            <a:spLocks noGrp="1"/>
          </p:cNvSpPr>
          <p:nvPr>
            <p:ph type="dt" idx="1"/>
          </p:nvPr>
        </p:nvSpPr>
        <p:spPr/>
        <p:txBody>
          <a:body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61" name="PlaceHolder 2"/>
          <p:cNvSpPr>
            <a:spLocks noGrp="1"/>
          </p:cNvSpPr>
          <p:nvPr>
            <p:ph type="body"/>
          </p:nvPr>
        </p:nvSpPr>
        <p:spPr>
          <a:xfrm>
            <a:off x="457200" y="1600200"/>
            <a:ext cx="197028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2" name="PlaceHolder 3"/>
          <p:cNvSpPr>
            <a:spLocks noGrp="1"/>
          </p:cNvSpPr>
          <p:nvPr>
            <p:ph type="body"/>
          </p:nvPr>
        </p:nvSpPr>
        <p:spPr>
          <a:xfrm>
            <a:off x="252648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3" name="PlaceHolder 4"/>
          <p:cNvSpPr>
            <a:spLocks noGrp="1"/>
          </p:cNvSpPr>
          <p:nvPr>
            <p:ph type="body"/>
          </p:nvPr>
        </p:nvSpPr>
        <p:spPr>
          <a:xfrm>
            <a:off x="2526480" y="396432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 name="PlaceHolder 5"/>
          <p:cNvSpPr>
            <a:spLocks noGrp="1"/>
          </p:cNvSpPr>
          <p:nvPr>
            <p:ph type="ftr" idx="5"/>
          </p:nvPr>
        </p:nvSpPr>
        <p:spPr/>
        <p:txBody>
          <a:bodyPr/>
          <a:lstStyle/>
          <a:p>
            <a:r>
              <a:t>Footer</a:t>
            </a:r>
          </a:p>
        </p:txBody>
      </p:sp>
      <p:sp>
        <p:nvSpPr>
          <p:cNvPr id="7" name="PlaceHolder 6"/>
          <p:cNvSpPr>
            <a:spLocks noGrp="1"/>
          </p:cNvSpPr>
          <p:nvPr>
            <p:ph type="sldNum" idx="6"/>
          </p:nvPr>
        </p:nvSpPr>
        <p:spPr/>
        <p:txBody>
          <a:bodyPr/>
          <a:lstStyle/>
          <a:p>
            <a:fld id="{0D007C31-0CBB-4136-8F06-609E4CCC4220}" type="slidenum">
              <a:t>‹#›</a:t>
            </a:fld>
            <a:endParaRPr/>
          </a:p>
        </p:txBody>
      </p:sp>
      <p:sp>
        <p:nvSpPr>
          <p:cNvPr id="8" name="PlaceHolder 7"/>
          <p:cNvSpPr>
            <a:spLocks noGrp="1"/>
          </p:cNvSpPr>
          <p:nvPr>
            <p:ph type="dt" idx="4"/>
          </p:nvPr>
        </p:nvSpPr>
        <p:spPr/>
        <p:txBody>
          <a:body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65" name="PlaceHolder 2"/>
          <p:cNvSpPr>
            <a:spLocks noGrp="1"/>
          </p:cNvSpPr>
          <p:nvPr>
            <p:ph type="body"/>
          </p:nvPr>
        </p:nvSpPr>
        <p:spPr>
          <a:xfrm>
            <a:off x="45720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6" name="PlaceHolder 3"/>
          <p:cNvSpPr>
            <a:spLocks noGrp="1"/>
          </p:cNvSpPr>
          <p:nvPr>
            <p:ph type="body"/>
          </p:nvPr>
        </p:nvSpPr>
        <p:spPr>
          <a:xfrm>
            <a:off x="252648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7" name="PlaceHolder 4"/>
          <p:cNvSpPr>
            <a:spLocks noGrp="1"/>
          </p:cNvSpPr>
          <p:nvPr>
            <p:ph type="body"/>
          </p:nvPr>
        </p:nvSpPr>
        <p:spPr>
          <a:xfrm>
            <a:off x="457200" y="3964320"/>
            <a:ext cx="403812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 name="PlaceHolder 5"/>
          <p:cNvSpPr>
            <a:spLocks noGrp="1"/>
          </p:cNvSpPr>
          <p:nvPr>
            <p:ph type="ftr" idx="5"/>
          </p:nvPr>
        </p:nvSpPr>
        <p:spPr/>
        <p:txBody>
          <a:bodyPr/>
          <a:lstStyle/>
          <a:p>
            <a:r>
              <a:t>Footer</a:t>
            </a:r>
          </a:p>
        </p:txBody>
      </p:sp>
      <p:sp>
        <p:nvSpPr>
          <p:cNvPr id="7" name="PlaceHolder 6"/>
          <p:cNvSpPr>
            <a:spLocks noGrp="1"/>
          </p:cNvSpPr>
          <p:nvPr>
            <p:ph type="sldNum" idx="6"/>
          </p:nvPr>
        </p:nvSpPr>
        <p:spPr/>
        <p:txBody>
          <a:bodyPr/>
          <a:lstStyle/>
          <a:p>
            <a:fld id="{86F318EB-BA8D-4496-9386-560D536A84E5}" type="slidenum">
              <a:t>‹#›</a:t>
            </a:fld>
            <a:endParaRPr/>
          </a:p>
        </p:txBody>
      </p:sp>
      <p:sp>
        <p:nvSpPr>
          <p:cNvPr id="8" name="PlaceHolder 7"/>
          <p:cNvSpPr>
            <a:spLocks noGrp="1"/>
          </p:cNvSpPr>
          <p:nvPr>
            <p:ph type="dt" idx="4"/>
          </p:nvPr>
        </p:nvSpPr>
        <p:spPr/>
        <p:txBody>
          <a:body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69" name="PlaceHolder 2"/>
          <p:cNvSpPr>
            <a:spLocks noGrp="1"/>
          </p:cNvSpPr>
          <p:nvPr>
            <p:ph type="body"/>
          </p:nvPr>
        </p:nvSpPr>
        <p:spPr>
          <a:xfrm>
            <a:off x="457200" y="1600200"/>
            <a:ext cx="403812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70" name="PlaceHolder 3"/>
          <p:cNvSpPr>
            <a:spLocks noGrp="1"/>
          </p:cNvSpPr>
          <p:nvPr>
            <p:ph type="body"/>
          </p:nvPr>
        </p:nvSpPr>
        <p:spPr>
          <a:xfrm>
            <a:off x="457200" y="3964320"/>
            <a:ext cx="403812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5" name="PlaceHolder 4"/>
          <p:cNvSpPr>
            <a:spLocks noGrp="1"/>
          </p:cNvSpPr>
          <p:nvPr>
            <p:ph type="ftr" idx="5"/>
          </p:nvPr>
        </p:nvSpPr>
        <p:spPr/>
        <p:txBody>
          <a:bodyPr/>
          <a:lstStyle/>
          <a:p>
            <a:r>
              <a:t>Footer</a:t>
            </a:r>
          </a:p>
        </p:txBody>
      </p:sp>
      <p:sp>
        <p:nvSpPr>
          <p:cNvPr id="6" name="PlaceHolder 5"/>
          <p:cNvSpPr>
            <a:spLocks noGrp="1"/>
          </p:cNvSpPr>
          <p:nvPr>
            <p:ph type="sldNum" idx="6"/>
          </p:nvPr>
        </p:nvSpPr>
        <p:spPr/>
        <p:txBody>
          <a:bodyPr/>
          <a:lstStyle/>
          <a:p>
            <a:fld id="{E9971F3D-4BCC-4581-B552-B7B52C69D295}" type="slidenum">
              <a:t>‹#›</a:t>
            </a:fld>
            <a:endParaRPr/>
          </a:p>
        </p:txBody>
      </p:sp>
      <p:sp>
        <p:nvSpPr>
          <p:cNvPr id="7" name="PlaceHolder 6"/>
          <p:cNvSpPr>
            <a:spLocks noGrp="1"/>
          </p:cNvSpPr>
          <p:nvPr>
            <p:ph type="dt" idx="4"/>
          </p:nvPr>
        </p:nvSpPr>
        <p:spPr/>
        <p:txBody>
          <a:body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72" name="PlaceHolder 2"/>
          <p:cNvSpPr>
            <a:spLocks noGrp="1"/>
          </p:cNvSpPr>
          <p:nvPr>
            <p:ph type="body"/>
          </p:nvPr>
        </p:nvSpPr>
        <p:spPr>
          <a:xfrm>
            <a:off x="45720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73" name="PlaceHolder 3"/>
          <p:cNvSpPr>
            <a:spLocks noGrp="1"/>
          </p:cNvSpPr>
          <p:nvPr>
            <p:ph type="body"/>
          </p:nvPr>
        </p:nvSpPr>
        <p:spPr>
          <a:xfrm>
            <a:off x="252648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74" name="PlaceHolder 4"/>
          <p:cNvSpPr>
            <a:spLocks noGrp="1"/>
          </p:cNvSpPr>
          <p:nvPr>
            <p:ph type="body"/>
          </p:nvPr>
        </p:nvSpPr>
        <p:spPr>
          <a:xfrm>
            <a:off x="457200" y="396432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75" name="PlaceHolder 5"/>
          <p:cNvSpPr>
            <a:spLocks noGrp="1"/>
          </p:cNvSpPr>
          <p:nvPr>
            <p:ph type="body"/>
          </p:nvPr>
        </p:nvSpPr>
        <p:spPr>
          <a:xfrm>
            <a:off x="2526480" y="396432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7" name="PlaceHolder 6"/>
          <p:cNvSpPr>
            <a:spLocks noGrp="1"/>
          </p:cNvSpPr>
          <p:nvPr>
            <p:ph type="ftr" idx="5"/>
          </p:nvPr>
        </p:nvSpPr>
        <p:spPr/>
        <p:txBody>
          <a:bodyPr/>
          <a:lstStyle/>
          <a:p>
            <a:r>
              <a:t>Footer</a:t>
            </a:r>
          </a:p>
        </p:txBody>
      </p:sp>
      <p:sp>
        <p:nvSpPr>
          <p:cNvPr id="8" name="PlaceHolder 7"/>
          <p:cNvSpPr>
            <a:spLocks noGrp="1"/>
          </p:cNvSpPr>
          <p:nvPr>
            <p:ph type="sldNum" idx="6"/>
          </p:nvPr>
        </p:nvSpPr>
        <p:spPr/>
        <p:txBody>
          <a:bodyPr/>
          <a:lstStyle/>
          <a:p>
            <a:fld id="{2F0881E3-7931-4EE2-8743-80036AE516C6}" type="slidenum">
              <a:t>‹#›</a:t>
            </a:fld>
            <a:endParaRPr/>
          </a:p>
        </p:txBody>
      </p:sp>
      <p:sp>
        <p:nvSpPr>
          <p:cNvPr id="9" name="PlaceHolder 8"/>
          <p:cNvSpPr>
            <a:spLocks noGrp="1"/>
          </p:cNvSpPr>
          <p:nvPr>
            <p:ph type="dt" idx="4"/>
          </p:nvPr>
        </p:nvSpPr>
        <p:spPr/>
        <p:txBody>
          <a:body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77" name="PlaceHolder 2"/>
          <p:cNvSpPr>
            <a:spLocks noGrp="1"/>
          </p:cNvSpPr>
          <p:nvPr>
            <p:ph type="body"/>
          </p:nvPr>
        </p:nvSpPr>
        <p:spPr>
          <a:xfrm>
            <a:off x="457200" y="160020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78" name="PlaceHolder 3"/>
          <p:cNvSpPr>
            <a:spLocks noGrp="1"/>
          </p:cNvSpPr>
          <p:nvPr>
            <p:ph type="body"/>
          </p:nvPr>
        </p:nvSpPr>
        <p:spPr>
          <a:xfrm>
            <a:off x="1822680" y="160020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79" name="PlaceHolder 4"/>
          <p:cNvSpPr>
            <a:spLocks noGrp="1"/>
          </p:cNvSpPr>
          <p:nvPr>
            <p:ph type="body"/>
          </p:nvPr>
        </p:nvSpPr>
        <p:spPr>
          <a:xfrm>
            <a:off x="3187800" y="160020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80" name="PlaceHolder 5"/>
          <p:cNvSpPr>
            <a:spLocks noGrp="1"/>
          </p:cNvSpPr>
          <p:nvPr>
            <p:ph type="body"/>
          </p:nvPr>
        </p:nvSpPr>
        <p:spPr>
          <a:xfrm>
            <a:off x="457200" y="396432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81" name="PlaceHolder 6"/>
          <p:cNvSpPr>
            <a:spLocks noGrp="1"/>
          </p:cNvSpPr>
          <p:nvPr>
            <p:ph type="body"/>
          </p:nvPr>
        </p:nvSpPr>
        <p:spPr>
          <a:xfrm>
            <a:off x="1822680" y="396432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82" name="PlaceHolder 7"/>
          <p:cNvSpPr>
            <a:spLocks noGrp="1"/>
          </p:cNvSpPr>
          <p:nvPr>
            <p:ph type="body"/>
          </p:nvPr>
        </p:nvSpPr>
        <p:spPr>
          <a:xfrm>
            <a:off x="3187800" y="396432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9" name="PlaceHolder 8"/>
          <p:cNvSpPr>
            <a:spLocks noGrp="1"/>
          </p:cNvSpPr>
          <p:nvPr>
            <p:ph type="ftr" idx="5"/>
          </p:nvPr>
        </p:nvSpPr>
        <p:spPr/>
        <p:txBody>
          <a:bodyPr/>
          <a:lstStyle/>
          <a:p>
            <a:r>
              <a:t>Footer</a:t>
            </a:r>
          </a:p>
        </p:txBody>
      </p:sp>
      <p:sp>
        <p:nvSpPr>
          <p:cNvPr id="10" name="PlaceHolder 9"/>
          <p:cNvSpPr>
            <a:spLocks noGrp="1"/>
          </p:cNvSpPr>
          <p:nvPr>
            <p:ph type="sldNum" idx="6"/>
          </p:nvPr>
        </p:nvSpPr>
        <p:spPr/>
        <p:txBody>
          <a:bodyPr/>
          <a:lstStyle/>
          <a:p>
            <a:fld id="{C33A4B88-D42E-4930-860C-C96A5448627F}" type="slidenum">
              <a:t>‹#›</a:t>
            </a:fld>
            <a:endParaRPr/>
          </a:p>
        </p:txBody>
      </p:sp>
      <p:sp>
        <p:nvSpPr>
          <p:cNvPr id="11" name="PlaceHolder 10"/>
          <p:cNvSpPr>
            <a:spLocks noGrp="1"/>
          </p:cNvSpPr>
          <p:nvPr>
            <p:ph type="dt" idx="4"/>
          </p:nvPr>
        </p:nvSpPr>
        <p:spPr/>
        <p:txBody>
          <a:body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8"/>
          </p:nvPr>
        </p:nvSpPr>
        <p:spPr/>
        <p:txBody>
          <a:bodyPr/>
          <a:lstStyle/>
          <a:p>
            <a:r>
              <a:t>Footer</a:t>
            </a:r>
          </a:p>
        </p:txBody>
      </p:sp>
      <p:sp>
        <p:nvSpPr>
          <p:cNvPr id="3" name="PlaceHolder 2"/>
          <p:cNvSpPr>
            <a:spLocks noGrp="1"/>
          </p:cNvSpPr>
          <p:nvPr>
            <p:ph type="sldNum" idx="9"/>
          </p:nvPr>
        </p:nvSpPr>
        <p:spPr/>
        <p:txBody>
          <a:bodyPr/>
          <a:lstStyle/>
          <a:p>
            <a:fld id="{6F5F71C7-D6D8-4191-B66D-B622B57A7820}" type="slidenum">
              <a:t>‹#›</a:t>
            </a:fld>
            <a:endParaRPr/>
          </a:p>
        </p:txBody>
      </p:sp>
      <p:sp>
        <p:nvSpPr>
          <p:cNvPr id="4" name="PlaceHolder 3"/>
          <p:cNvSpPr>
            <a:spLocks noGrp="1"/>
          </p:cNvSpPr>
          <p:nvPr>
            <p:ph type="dt" idx="7"/>
          </p:nvPr>
        </p:nvSpPr>
        <p:spPr/>
        <p:txBody>
          <a:body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9"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90" name="PlaceHolder 2"/>
          <p:cNvSpPr>
            <a:spLocks noGrp="1"/>
          </p:cNvSpPr>
          <p:nvPr>
            <p:ph type="subTitle"/>
          </p:nvPr>
        </p:nvSpPr>
        <p:spPr>
          <a:xfrm>
            <a:off x="457200" y="1600200"/>
            <a:ext cx="4038120" cy="4525560"/>
          </a:xfrm>
          <a:prstGeom prst="rect">
            <a:avLst/>
          </a:prstGeom>
        </p:spPr>
        <p:txBody>
          <a:bodyPr lIns="0" tIns="0" rIns="0" bIns="0" anchor="ctr">
            <a:noAutofit/>
          </a:bodyPr>
          <a:lstStyle/>
          <a:p>
            <a:pPr algn="ctr"/>
            <a:endParaRPr lang="sv-SE" sz="3200" b="0" strike="noStrike" spc="-1">
              <a:latin typeface="Calibri"/>
            </a:endParaRPr>
          </a:p>
        </p:txBody>
      </p:sp>
      <p:sp>
        <p:nvSpPr>
          <p:cNvPr id="4" name="PlaceHolder 3"/>
          <p:cNvSpPr>
            <a:spLocks noGrp="1"/>
          </p:cNvSpPr>
          <p:nvPr>
            <p:ph type="ftr" idx="8"/>
          </p:nvPr>
        </p:nvSpPr>
        <p:spPr/>
        <p:txBody>
          <a:bodyPr/>
          <a:lstStyle/>
          <a:p>
            <a:r>
              <a:t>Footer</a:t>
            </a:r>
          </a:p>
        </p:txBody>
      </p:sp>
      <p:sp>
        <p:nvSpPr>
          <p:cNvPr id="5" name="PlaceHolder 4"/>
          <p:cNvSpPr>
            <a:spLocks noGrp="1"/>
          </p:cNvSpPr>
          <p:nvPr>
            <p:ph type="sldNum" idx="9"/>
          </p:nvPr>
        </p:nvSpPr>
        <p:spPr/>
        <p:txBody>
          <a:bodyPr/>
          <a:lstStyle/>
          <a:p>
            <a:fld id="{E4085F3E-9A9C-44BD-8037-CF72EE0CAF60}" type="slidenum">
              <a:t>‹#›</a:t>
            </a:fld>
            <a:endParaRPr/>
          </a:p>
        </p:txBody>
      </p:sp>
      <p:sp>
        <p:nvSpPr>
          <p:cNvPr id="6" name="PlaceHolder 5"/>
          <p:cNvSpPr>
            <a:spLocks noGrp="1"/>
          </p:cNvSpPr>
          <p:nvPr>
            <p:ph type="dt" idx="7"/>
          </p:nvPr>
        </p:nvSpPr>
        <p:spPr/>
        <p:txBody>
          <a:body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92" name="PlaceHolder 2"/>
          <p:cNvSpPr>
            <a:spLocks noGrp="1"/>
          </p:cNvSpPr>
          <p:nvPr>
            <p:ph type="body"/>
          </p:nvPr>
        </p:nvSpPr>
        <p:spPr>
          <a:xfrm>
            <a:off x="457200" y="1600200"/>
            <a:ext cx="403812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4" name="PlaceHolder 3"/>
          <p:cNvSpPr>
            <a:spLocks noGrp="1"/>
          </p:cNvSpPr>
          <p:nvPr>
            <p:ph type="ftr" idx="8"/>
          </p:nvPr>
        </p:nvSpPr>
        <p:spPr/>
        <p:txBody>
          <a:bodyPr/>
          <a:lstStyle/>
          <a:p>
            <a:r>
              <a:t>Footer</a:t>
            </a:r>
          </a:p>
        </p:txBody>
      </p:sp>
      <p:sp>
        <p:nvSpPr>
          <p:cNvPr id="5" name="PlaceHolder 4"/>
          <p:cNvSpPr>
            <a:spLocks noGrp="1"/>
          </p:cNvSpPr>
          <p:nvPr>
            <p:ph type="sldNum" idx="9"/>
          </p:nvPr>
        </p:nvSpPr>
        <p:spPr/>
        <p:txBody>
          <a:bodyPr/>
          <a:lstStyle/>
          <a:p>
            <a:fld id="{72C61F5F-FF96-43C4-84E2-A528CEE37B8A}" type="slidenum">
              <a:t>‹#›</a:t>
            </a:fld>
            <a:endParaRPr/>
          </a:p>
        </p:txBody>
      </p:sp>
      <p:sp>
        <p:nvSpPr>
          <p:cNvPr id="6" name="PlaceHolder 5"/>
          <p:cNvSpPr>
            <a:spLocks noGrp="1"/>
          </p:cNvSpPr>
          <p:nvPr>
            <p:ph type="dt" idx="7"/>
          </p:nvPr>
        </p:nvSpPr>
        <p:spPr/>
        <p:txBody>
          <a:body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94" name="PlaceHolder 2"/>
          <p:cNvSpPr>
            <a:spLocks noGrp="1"/>
          </p:cNvSpPr>
          <p:nvPr>
            <p:ph type="body"/>
          </p:nvPr>
        </p:nvSpPr>
        <p:spPr>
          <a:xfrm>
            <a:off x="457200" y="1600200"/>
            <a:ext cx="197028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95" name="PlaceHolder 3"/>
          <p:cNvSpPr>
            <a:spLocks noGrp="1"/>
          </p:cNvSpPr>
          <p:nvPr>
            <p:ph type="body"/>
          </p:nvPr>
        </p:nvSpPr>
        <p:spPr>
          <a:xfrm>
            <a:off x="2526480" y="1600200"/>
            <a:ext cx="197028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5" name="PlaceHolder 4"/>
          <p:cNvSpPr>
            <a:spLocks noGrp="1"/>
          </p:cNvSpPr>
          <p:nvPr>
            <p:ph type="ftr" idx="8"/>
          </p:nvPr>
        </p:nvSpPr>
        <p:spPr/>
        <p:txBody>
          <a:bodyPr/>
          <a:lstStyle/>
          <a:p>
            <a:r>
              <a:t>Footer</a:t>
            </a:r>
          </a:p>
        </p:txBody>
      </p:sp>
      <p:sp>
        <p:nvSpPr>
          <p:cNvPr id="6" name="PlaceHolder 5"/>
          <p:cNvSpPr>
            <a:spLocks noGrp="1"/>
          </p:cNvSpPr>
          <p:nvPr>
            <p:ph type="sldNum" idx="9"/>
          </p:nvPr>
        </p:nvSpPr>
        <p:spPr/>
        <p:txBody>
          <a:bodyPr/>
          <a:lstStyle/>
          <a:p>
            <a:fld id="{AB7B426C-B875-4B43-A594-F1036193C9A2}" type="slidenum">
              <a:t>‹#›</a:t>
            </a:fld>
            <a:endParaRPr/>
          </a:p>
        </p:txBody>
      </p:sp>
      <p:sp>
        <p:nvSpPr>
          <p:cNvPr id="7" name="PlaceHolder 6"/>
          <p:cNvSpPr>
            <a:spLocks noGrp="1"/>
          </p:cNvSpPr>
          <p:nvPr>
            <p:ph type="dt" idx="7"/>
          </p:nvPr>
        </p:nvSpPr>
        <p:spPr/>
        <p:txBody>
          <a:body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3" name="PlaceHolder 2"/>
          <p:cNvSpPr>
            <a:spLocks noGrp="1"/>
          </p:cNvSpPr>
          <p:nvPr>
            <p:ph type="ftr" idx="8"/>
          </p:nvPr>
        </p:nvSpPr>
        <p:spPr/>
        <p:txBody>
          <a:bodyPr/>
          <a:lstStyle/>
          <a:p>
            <a:r>
              <a:t>Footer</a:t>
            </a:r>
          </a:p>
        </p:txBody>
      </p:sp>
      <p:sp>
        <p:nvSpPr>
          <p:cNvPr id="4" name="PlaceHolder 3"/>
          <p:cNvSpPr>
            <a:spLocks noGrp="1"/>
          </p:cNvSpPr>
          <p:nvPr>
            <p:ph type="sldNum" idx="9"/>
          </p:nvPr>
        </p:nvSpPr>
        <p:spPr/>
        <p:txBody>
          <a:bodyPr/>
          <a:lstStyle/>
          <a:p>
            <a:fld id="{D70EC1DC-3D27-423C-9206-A24FA6B6A193}" type="slidenum">
              <a:t>‹#›</a:t>
            </a:fld>
            <a:endParaRPr/>
          </a:p>
        </p:txBody>
      </p:sp>
      <p:sp>
        <p:nvSpPr>
          <p:cNvPr id="5" name="PlaceHolder 4"/>
          <p:cNvSpPr>
            <a:spLocks noGrp="1"/>
          </p:cNvSpPr>
          <p:nvPr>
            <p:ph type="dt" idx="7"/>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8" name="PlaceHolder 2"/>
          <p:cNvSpPr>
            <a:spLocks noGrp="1"/>
          </p:cNvSpPr>
          <p:nvPr>
            <p:ph type="body"/>
          </p:nvPr>
        </p:nvSpPr>
        <p:spPr>
          <a:xfrm>
            <a:off x="457200" y="1600200"/>
            <a:ext cx="403812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3A2C31C8-65EC-4732-BCAB-59261F733D7C}" type="slidenum">
              <a:t>‹#›</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7" name="PlaceHolder 1"/>
          <p:cNvSpPr>
            <a:spLocks noGrp="1"/>
          </p:cNvSpPr>
          <p:nvPr>
            <p:ph type="subTitle"/>
          </p:nvPr>
        </p:nvSpPr>
        <p:spPr>
          <a:xfrm>
            <a:off x="457200" y="274680"/>
            <a:ext cx="8229240" cy="5297760"/>
          </a:xfrm>
          <a:prstGeom prst="rect">
            <a:avLst/>
          </a:prstGeom>
        </p:spPr>
        <p:txBody>
          <a:bodyPr lIns="0" tIns="0" rIns="0" bIns="0" anchor="ctr">
            <a:noAutofit/>
          </a:bodyPr>
          <a:lstStyle/>
          <a:p>
            <a:pPr algn="ctr"/>
            <a:endParaRPr lang="sv-SE" sz="3200" b="0" strike="noStrike" spc="-1">
              <a:latin typeface="Calibri"/>
            </a:endParaRPr>
          </a:p>
        </p:txBody>
      </p:sp>
      <p:sp>
        <p:nvSpPr>
          <p:cNvPr id="3" name="PlaceHolder 2"/>
          <p:cNvSpPr>
            <a:spLocks noGrp="1"/>
          </p:cNvSpPr>
          <p:nvPr>
            <p:ph type="ftr" idx="8"/>
          </p:nvPr>
        </p:nvSpPr>
        <p:spPr/>
        <p:txBody>
          <a:bodyPr/>
          <a:lstStyle/>
          <a:p>
            <a:r>
              <a:t>Footer</a:t>
            </a:r>
          </a:p>
        </p:txBody>
      </p:sp>
      <p:sp>
        <p:nvSpPr>
          <p:cNvPr id="4" name="PlaceHolder 3"/>
          <p:cNvSpPr>
            <a:spLocks noGrp="1"/>
          </p:cNvSpPr>
          <p:nvPr>
            <p:ph type="sldNum" idx="9"/>
          </p:nvPr>
        </p:nvSpPr>
        <p:spPr/>
        <p:txBody>
          <a:bodyPr/>
          <a:lstStyle/>
          <a:p>
            <a:fld id="{6895F5B1-7989-48E5-AA6F-268F8B87AF39}" type="slidenum">
              <a:t>‹#›</a:t>
            </a:fld>
            <a:endParaRPr/>
          </a:p>
        </p:txBody>
      </p:sp>
      <p:sp>
        <p:nvSpPr>
          <p:cNvPr id="5" name="PlaceHolder 4"/>
          <p:cNvSpPr>
            <a:spLocks noGrp="1"/>
          </p:cNvSpPr>
          <p:nvPr>
            <p:ph type="dt" idx="7"/>
          </p:nvPr>
        </p:nvSpPr>
        <p:spPr/>
        <p:txBody>
          <a:bodyPr/>
          <a:lstStyle/>
          <a:p>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99" name="PlaceHolder 2"/>
          <p:cNvSpPr>
            <a:spLocks noGrp="1"/>
          </p:cNvSpPr>
          <p:nvPr>
            <p:ph type="body"/>
          </p:nvPr>
        </p:nvSpPr>
        <p:spPr>
          <a:xfrm>
            <a:off x="45720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00" name="PlaceHolder 3"/>
          <p:cNvSpPr>
            <a:spLocks noGrp="1"/>
          </p:cNvSpPr>
          <p:nvPr>
            <p:ph type="body"/>
          </p:nvPr>
        </p:nvSpPr>
        <p:spPr>
          <a:xfrm>
            <a:off x="2526480" y="1600200"/>
            <a:ext cx="197028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01" name="PlaceHolder 4"/>
          <p:cNvSpPr>
            <a:spLocks noGrp="1"/>
          </p:cNvSpPr>
          <p:nvPr>
            <p:ph type="body"/>
          </p:nvPr>
        </p:nvSpPr>
        <p:spPr>
          <a:xfrm>
            <a:off x="457200" y="396432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 name="PlaceHolder 5"/>
          <p:cNvSpPr>
            <a:spLocks noGrp="1"/>
          </p:cNvSpPr>
          <p:nvPr>
            <p:ph type="ftr" idx="8"/>
          </p:nvPr>
        </p:nvSpPr>
        <p:spPr/>
        <p:txBody>
          <a:bodyPr/>
          <a:lstStyle/>
          <a:p>
            <a:r>
              <a:t>Footer</a:t>
            </a:r>
          </a:p>
        </p:txBody>
      </p:sp>
      <p:sp>
        <p:nvSpPr>
          <p:cNvPr id="7" name="PlaceHolder 6"/>
          <p:cNvSpPr>
            <a:spLocks noGrp="1"/>
          </p:cNvSpPr>
          <p:nvPr>
            <p:ph type="sldNum" idx="9"/>
          </p:nvPr>
        </p:nvSpPr>
        <p:spPr/>
        <p:txBody>
          <a:bodyPr/>
          <a:lstStyle/>
          <a:p>
            <a:fld id="{B69A61F3-0DC8-4110-9DBF-9DE108A4C177}" type="slidenum">
              <a:t>‹#›</a:t>
            </a:fld>
            <a:endParaRPr/>
          </a:p>
        </p:txBody>
      </p:sp>
      <p:sp>
        <p:nvSpPr>
          <p:cNvPr id="8" name="PlaceHolder 7"/>
          <p:cNvSpPr>
            <a:spLocks noGrp="1"/>
          </p:cNvSpPr>
          <p:nvPr>
            <p:ph type="dt" idx="7"/>
          </p:nvPr>
        </p:nvSpPr>
        <p:spPr/>
        <p:txBody>
          <a:body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103" name="PlaceHolder 2"/>
          <p:cNvSpPr>
            <a:spLocks noGrp="1"/>
          </p:cNvSpPr>
          <p:nvPr>
            <p:ph type="body"/>
          </p:nvPr>
        </p:nvSpPr>
        <p:spPr>
          <a:xfrm>
            <a:off x="457200" y="1600200"/>
            <a:ext cx="197028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04" name="PlaceHolder 3"/>
          <p:cNvSpPr>
            <a:spLocks noGrp="1"/>
          </p:cNvSpPr>
          <p:nvPr>
            <p:ph type="body"/>
          </p:nvPr>
        </p:nvSpPr>
        <p:spPr>
          <a:xfrm>
            <a:off x="252648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05" name="PlaceHolder 4"/>
          <p:cNvSpPr>
            <a:spLocks noGrp="1"/>
          </p:cNvSpPr>
          <p:nvPr>
            <p:ph type="body"/>
          </p:nvPr>
        </p:nvSpPr>
        <p:spPr>
          <a:xfrm>
            <a:off x="2526480" y="396432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 name="PlaceHolder 5"/>
          <p:cNvSpPr>
            <a:spLocks noGrp="1"/>
          </p:cNvSpPr>
          <p:nvPr>
            <p:ph type="ftr" idx="8"/>
          </p:nvPr>
        </p:nvSpPr>
        <p:spPr/>
        <p:txBody>
          <a:bodyPr/>
          <a:lstStyle/>
          <a:p>
            <a:r>
              <a:t>Footer</a:t>
            </a:r>
          </a:p>
        </p:txBody>
      </p:sp>
      <p:sp>
        <p:nvSpPr>
          <p:cNvPr id="7" name="PlaceHolder 6"/>
          <p:cNvSpPr>
            <a:spLocks noGrp="1"/>
          </p:cNvSpPr>
          <p:nvPr>
            <p:ph type="sldNum" idx="9"/>
          </p:nvPr>
        </p:nvSpPr>
        <p:spPr/>
        <p:txBody>
          <a:bodyPr/>
          <a:lstStyle/>
          <a:p>
            <a:fld id="{4AD9392E-1FDD-40FB-81E2-010A926DED12}" type="slidenum">
              <a:t>‹#›</a:t>
            </a:fld>
            <a:endParaRPr/>
          </a:p>
        </p:txBody>
      </p:sp>
      <p:sp>
        <p:nvSpPr>
          <p:cNvPr id="8" name="PlaceHolder 7"/>
          <p:cNvSpPr>
            <a:spLocks noGrp="1"/>
          </p:cNvSpPr>
          <p:nvPr>
            <p:ph type="dt" idx="7"/>
          </p:nvPr>
        </p:nvSpPr>
        <p:spPr/>
        <p:txBody>
          <a:body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107" name="PlaceHolder 2"/>
          <p:cNvSpPr>
            <a:spLocks noGrp="1"/>
          </p:cNvSpPr>
          <p:nvPr>
            <p:ph type="body"/>
          </p:nvPr>
        </p:nvSpPr>
        <p:spPr>
          <a:xfrm>
            <a:off x="45720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08" name="PlaceHolder 3"/>
          <p:cNvSpPr>
            <a:spLocks noGrp="1"/>
          </p:cNvSpPr>
          <p:nvPr>
            <p:ph type="body"/>
          </p:nvPr>
        </p:nvSpPr>
        <p:spPr>
          <a:xfrm>
            <a:off x="252648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09" name="PlaceHolder 4"/>
          <p:cNvSpPr>
            <a:spLocks noGrp="1"/>
          </p:cNvSpPr>
          <p:nvPr>
            <p:ph type="body"/>
          </p:nvPr>
        </p:nvSpPr>
        <p:spPr>
          <a:xfrm>
            <a:off x="457200" y="3964320"/>
            <a:ext cx="403812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 name="PlaceHolder 5"/>
          <p:cNvSpPr>
            <a:spLocks noGrp="1"/>
          </p:cNvSpPr>
          <p:nvPr>
            <p:ph type="ftr" idx="8"/>
          </p:nvPr>
        </p:nvSpPr>
        <p:spPr/>
        <p:txBody>
          <a:bodyPr/>
          <a:lstStyle/>
          <a:p>
            <a:r>
              <a:t>Footer</a:t>
            </a:r>
          </a:p>
        </p:txBody>
      </p:sp>
      <p:sp>
        <p:nvSpPr>
          <p:cNvPr id="7" name="PlaceHolder 6"/>
          <p:cNvSpPr>
            <a:spLocks noGrp="1"/>
          </p:cNvSpPr>
          <p:nvPr>
            <p:ph type="sldNum" idx="9"/>
          </p:nvPr>
        </p:nvSpPr>
        <p:spPr/>
        <p:txBody>
          <a:bodyPr/>
          <a:lstStyle/>
          <a:p>
            <a:fld id="{5C02EC7F-33A8-4538-AE93-449B2F924A19}" type="slidenum">
              <a:t>‹#›</a:t>
            </a:fld>
            <a:endParaRPr/>
          </a:p>
        </p:txBody>
      </p:sp>
      <p:sp>
        <p:nvSpPr>
          <p:cNvPr id="8" name="PlaceHolder 7"/>
          <p:cNvSpPr>
            <a:spLocks noGrp="1"/>
          </p:cNvSpPr>
          <p:nvPr>
            <p:ph type="dt" idx="7"/>
          </p:nvPr>
        </p:nvSpPr>
        <p:spPr/>
        <p:txBody>
          <a:bodyPr/>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111" name="PlaceHolder 2"/>
          <p:cNvSpPr>
            <a:spLocks noGrp="1"/>
          </p:cNvSpPr>
          <p:nvPr>
            <p:ph type="body"/>
          </p:nvPr>
        </p:nvSpPr>
        <p:spPr>
          <a:xfrm>
            <a:off x="457200" y="1600200"/>
            <a:ext cx="403812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12" name="PlaceHolder 3"/>
          <p:cNvSpPr>
            <a:spLocks noGrp="1"/>
          </p:cNvSpPr>
          <p:nvPr>
            <p:ph type="body"/>
          </p:nvPr>
        </p:nvSpPr>
        <p:spPr>
          <a:xfrm>
            <a:off x="457200" y="3964320"/>
            <a:ext cx="403812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5" name="PlaceHolder 4"/>
          <p:cNvSpPr>
            <a:spLocks noGrp="1"/>
          </p:cNvSpPr>
          <p:nvPr>
            <p:ph type="ftr" idx="8"/>
          </p:nvPr>
        </p:nvSpPr>
        <p:spPr/>
        <p:txBody>
          <a:bodyPr/>
          <a:lstStyle/>
          <a:p>
            <a:r>
              <a:t>Footer</a:t>
            </a:r>
          </a:p>
        </p:txBody>
      </p:sp>
      <p:sp>
        <p:nvSpPr>
          <p:cNvPr id="6" name="PlaceHolder 5"/>
          <p:cNvSpPr>
            <a:spLocks noGrp="1"/>
          </p:cNvSpPr>
          <p:nvPr>
            <p:ph type="sldNum" idx="9"/>
          </p:nvPr>
        </p:nvSpPr>
        <p:spPr/>
        <p:txBody>
          <a:bodyPr/>
          <a:lstStyle/>
          <a:p>
            <a:fld id="{50CC917F-5928-45BF-B467-E412D90E2DEE}" type="slidenum">
              <a:t>‹#›</a:t>
            </a:fld>
            <a:endParaRPr/>
          </a:p>
        </p:txBody>
      </p:sp>
      <p:sp>
        <p:nvSpPr>
          <p:cNvPr id="7" name="PlaceHolder 6"/>
          <p:cNvSpPr>
            <a:spLocks noGrp="1"/>
          </p:cNvSpPr>
          <p:nvPr>
            <p:ph type="dt" idx="7"/>
          </p:nvPr>
        </p:nvSpPr>
        <p:spPr/>
        <p:txBody>
          <a:bodyPr/>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114" name="PlaceHolder 2"/>
          <p:cNvSpPr>
            <a:spLocks noGrp="1"/>
          </p:cNvSpPr>
          <p:nvPr>
            <p:ph type="body"/>
          </p:nvPr>
        </p:nvSpPr>
        <p:spPr>
          <a:xfrm>
            <a:off x="45720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15" name="PlaceHolder 3"/>
          <p:cNvSpPr>
            <a:spLocks noGrp="1"/>
          </p:cNvSpPr>
          <p:nvPr>
            <p:ph type="body"/>
          </p:nvPr>
        </p:nvSpPr>
        <p:spPr>
          <a:xfrm>
            <a:off x="252648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16" name="PlaceHolder 4"/>
          <p:cNvSpPr>
            <a:spLocks noGrp="1"/>
          </p:cNvSpPr>
          <p:nvPr>
            <p:ph type="body"/>
          </p:nvPr>
        </p:nvSpPr>
        <p:spPr>
          <a:xfrm>
            <a:off x="457200" y="396432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17" name="PlaceHolder 5"/>
          <p:cNvSpPr>
            <a:spLocks noGrp="1"/>
          </p:cNvSpPr>
          <p:nvPr>
            <p:ph type="body"/>
          </p:nvPr>
        </p:nvSpPr>
        <p:spPr>
          <a:xfrm>
            <a:off x="2526480" y="396432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7" name="PlaceHolder 6"/>
          <p:cNvSpPr>
            <a:spLocks noGrp="1"/>
          </p:cNvSpPr>
          <p:nvPr>
            <p:ph type="ftr" idx="8"/>
          </p:nvPr>
        </p:nvSpPr>
        <p:spPr/>
        <p:txBody>
          <a:bodyPr/>
          <a:lstStyle/>
          <a:p>
            <a:r>
              <a:t>Footer</a:t>
            </a:r>
          </a:p>
        </p:txBody>
      </p:sp>
      <p:sp>
        <p:nvSpPr>
          <p:cNvPr id="8" name="PlaceHolder 7"/>
          <p:cNvSpPr>
            <a:spLocks noGrp="1"/>
          </p:cNvSpPr>
          <p:nvPr>
            <p:ph type="sldNum" idx="9"/>
          </p:nvPr>
        </p:nvSpPr>
        <p:spPr/>
        <p:txBody>
          <a:bodyPr/>
          <a:lstStyle/>
          <a:p>
            <a:fld id="{5C6FD119-EB4D-4BB5-AEAD-7AF740D9A081}" type="slidenum">
              <a:t>‹#›</a:t>
            </a:fld>
            <a:endParaRPr/>
          </a:p>
        </p:txBody>
      </p:sp>
      <p:sp>
        <p:nvSpPr>
          <p:cNvPr id="9" name="PlaceHolder 8"/>
          <p:cNvSpPr>
            <a:spLocks noGrp="1"/>
          </p:cNvSpPr>
          <p:nvPr>
            <p:ph type="dt" idx="7"/>
          </p:nvPr>
        </p:nvSpPr>
        <p:spPr/>
        <p:txBody>
          <a:bodyPr/>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119" name="PlaceHolder 2"/>
          <p:cNvSpPr>
            <a:spLocks noGrp="1"/>
          </p:cNvSpPr>
          <p:nvPr>
            <p:ph type="body"/>
          </p:nvPr>
        </p:nvSpPr>
        <p:spPr>
          <a:xfrm>
            <a:off x="457200" y="160020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120" name="PlaceHolder 3"/>
          <p:cNvSpPr>
            <a:spLocks noGrp="1"/>
          </p:cNvSpPr>
          <p:nvPr>
            <p:ph type="body"/>
          </p:nvPr>
        </p:nvSpPr>
        <p:spPr>
          <a:xfrm>
            <a:off x="1822680" y="160020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121" name="PlaceHolder 4"/>
          <p:cNvSpPr>
            <a:spLocks noGrp="1"/>
          </p:cNvSpPr>
          <p:nvPr>
            <p:ph type="body"/>
          </p:nvPr>
        </p:nvSpPr>
        <p:spPr>
          <a:xfrm>
            <a:off x="3187800" y="160020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122" name="PlaceHolder 5"/>
          <p:cNvSpPr>
            <a:spLocks noGrp="1"/>
          </p:cNvSpPr>
          <p:nvPr>
            <p:ph type="body"/>
          </p:nvPr>
        </p:nvSpPr>
        <p:spPr>
          <a:xfrm>
            <a:off x="457200" y="396432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123" name="PlaceHolder 6"/>
          <p:cNvSpPr>
            <a:spLocks noGrp="1"/>
          </p:cNvSpPr>
          <p:nvPr>
            <p:ph type="body"/>
          </p:nvPr>
        </p:nvSpPr>
        <p:spPr>
          <a:xfrm>
            <a:off x="1822680" y="396432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124" name="PlaceHolder 7"/>
          <p:cNvSpPr>
            <a:spLocks noGrp="1"/>
          </p:cNvSpPr>
          <p:nvPr>
            <p:ph type="body"/>
          </p:nvPr>
        </p:nvSpPr>
        <p:spPr>
          <a:xfrm>
            <a:off x="3187800" y="3964320"/>
            <a:ext cx="1299960" cy="2158560"/>
          </a:xfrm>
          <a:prstGeom prst="rect">
            <a:avLst/>
          </a:prstGeom>
        </p:spPr>
        <p:txBody>
          <a:bodyPr lIns="0" tIns="0" rIns="0" bIns="0">
            <a:normAutofit fontScale="89000"/>
          </a:bodyPr>
          <a:lstStyle/>
          <a:p>
            <a:endParaRPr lang="sv-SE" sz="3200" b="0" strike="noStrike" spc="-1">
              <a:solidFill>
                <a:srgbClr val="000000"/>
              </a:solidFill>
              <a:latin typeface="Calibri"/>
            </a:endParaRPr>
          </a:p>
        </p:txBody>
      </p:sp>
      <p:sp>
        <p:nvSpPr>
          <p:cNvPr id="9" name="PlaceHolder 8"/>
          <p:cNvSpPr>
            <a:spLocks noGrp="1"/>
          </p:cNvSpPr>
          <p:nvPr>
            <p:ph type="ftr" idx="8"/>
          </p:nvPr>
        </p:nvSpPr>
        <p:spPr/>
        <p:txBody>
          <a:bodyPr/>
          <a:lstStyle/>
          <a:p>
            <a:r>
              <a:t>Footer</a:t>
            </a:r>
          </a:p>
        </p:txBody>
      </p:sp>
      <p:sp>
        <p:nvSpPr>
          <p:cNvPr id="10" name="PlaceHolder 9"/>
          <p:cNvSpPr>
            <a:spLocks noGrp="1"/>
          </p:cNvSpPr>
          <p:nvPr>
            <p:ph type="sldNum" idx="9"/>
          </p:nvPr>
        </p:nvSpPr>
        <p:spPr/>
        <p:txBody>
          <a:bodyPr/>
          <a:lstStyle/>
          <a:p>
            <a:fld id="{B7214D36-7F3C-45A2-A349-D0EBDF4BA001}" type="slidenum">
              <a:t>‹#›</a:t>
            </a:fld>
            <a:endParaRPr/>
          </a:p>
        </p:txBody>
      </p:sp>
      <p:sp>
        <p:nvSpPr>
          <p:cNvPr id="11" name="PlaceHolder 10"/>
          <p:cNvSpPr>
            <a:spLocks noGrp="1"/>
          </p:cNvSpPr>
          <p:nvPr>
            <p:ph type="dt" idx="7"/>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10" name="PlaceHolder 2"/>
          <p:cNvSpPr>
            <a:spLocks noGrp="1"/>
          </p:cNvSpPr>
          <p:nvPr>
            <p:ph type="body"/>
          </p:nvPr>
        </p:nvSpPr>
        <p:spPr>
          <a:xfrm>
            <a:off x="457200" y="1600200"/>
            <a:ext cx="197028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1" name="PlaceHolder 3"/>
          <p:cNvSpPr>
            <a:spLocks noGrp="1"/>
          </p:cNvSpPr>
          <p:nvPr>
            <p:ph type="body"/>
          </p:nvPr>
        </p:nvSpPr>
        <p:spPr>
          <a:xfrm>
            <a:off x="2526480" y="1600200"/>
            <a:ext cx="197028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A5738E3C-1A38-4560-B998-57A7A0BA27DB}" type="slidenum">
              <a:t>‹#›</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0E725D96-001C-4E01-8FFF-86D4A3BDAFCA}" type="slidenum">
              <a:t>‹#›</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297760"/>
          </a:xfrm>
          <a:prstGeom prst="rect">
            <a:avLst/>
          </a:prstGeom>
        </p:spPr>
        <p:txBody>
          <a:bodyPr lIns="0" tIns="0" rIns="0" bIns="0" anchor="ctr">
            <a:noAutofit/>
          </a:bodyPr>
          <a:lstStyle/>
          <a:p>
            <a:pPr algn="ctr"/>
            <a:endParaRPr lang="sv-SE" sz="3200" b="0" strike="noStrike" spc="-1">
              <a:latin typeface="Calibri"/>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59D4B8DD-F4C7-4E28-A013-83AF97B017D7}" type="slidenum">
              <a:t>‹#›</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15" name="PlaceHolder 2"/>
          <p:cNvSpPr>
            <a:spLocks noGrp="1"/>
          </p:cNvSpPr>
          <p:nvPr>
            <p:ph type="body"/>
          </p:nvPr>
        </p:nvSpPr>
        <p:spPr>
          <a:xfrm>
            <a:off x="45720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6" name="PlaceHolder 3"/>
          <p:cNvSpPr>
            <a:spLocks noGrp="1"/>
          </p:cNvSpPr>
          <p:nvPr>
            <p:ph type="body"/>
          </p:nvPr>
        </p:nvSpPr>
        <p:spPr>
          <a:xfrm>
            <a:off x="2526480" y="1600200"/>
            <a:ext cx="197028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17" name="PlaceHolder 4"/>
          <p:cNvSpPr>
            <a:spLocks noGrp="1"/>
          </p:cNvSpPr>
          <p:nvPr>
            <p:ph type="body"/>
          </p:nvPr>
        </p:nvSpPr>
        <p:spPr>
          <a:xfrm>
            <a:off x="457200" y="396432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4B6FE0B8-5733-4A1F-AD8A-E8C98D22BC0B}"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19" name="PlaceHolder 2"/>
          <p:cNvSpPr>
            <a:spLocks noGrp="1"/>
          </p:cNvSpPr>
          <p:nvPr>
            <p:ph type="body"/>
          </p:nvPr>
        </p:nvSpPr>
        <p:spPr>
          <a:xfrm>
            <a:off x="457200" y="1600200"/>
            <a:ext cx="1970280" cy="4525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20" name="PlaceHolder 3"/>
          <p:cNvSpPr>
            <a:spLocks noGrp="1"/>
          </p:cNvSpPr>
          <p:nvPr>
            <p:ph type="body"/>
          </p:nvPr>
        </p:nvSpPr>
        <p:spPr>
          <a:xfrm>
            <a:off x="252648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21" name="PlaceHolder 4"/>
          <p:cNvSpPr>
            <a:spLocks noGrp="1"/>
          </p:cNvSpPr>
          <p:nvPr>
            <p:ph type="body"/>
          </p:nvPr>
        </p:nvSpPr>
        <p:spPr>
          <a:xfrm>
            <a:off x="2526480" y="396432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F3A4DCFA-DC16-4FFB-BEC3-B51356EFBA45}"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2640"/>
          </a:xfrm>
          <a:prstGeom prst="rect">
            <a:avLst/>
          </a:prstGeom>
        </p:spPr>
        <p:txBody>
          <a:bodyPr lIns="0" tIns="0" rIns="0" bIns="0" anchor="ctr">
            <a:noAutofit/>
          </a:bodyPr>
          <a:lstStyle/>
          <a:p>
            <a:endParaRPr lang="sv-SE" sz="1800" b="0" strike="noStrike" spc="-1">
              <a:solidFill>
                <a:srgbClr val="000000"/>
              </a:solidFill>
              <a:latin typeface="Calibri"/>
            </a:endParaRPr>
          </a:p>
        </p:txBody>
      </p:sp>
      <p:sp>
        <p:nvSpPr>
          <p:cNvPr id="23" name="PlaceHolder 2"/>
          <p:cNvSpPr>
            <a:spLocks noGrp="1"/>
          </p:cNvSpPr>
          <p:nvPr>
            <p:ph type="body"/>
          </p:nvPr>
        </p:nvSpPr>
        <p:spPr>
          <a:xfrm>
            <a:off x="45720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24" name="PlaceHolder 3"/>
          <p:cNvSpPr>
            <a:spLocks noGrp="1"/>
          </p:cNvSpPr>
          <p:nvPr>
            <p:ph type="body"/>
          </p:nvPr>
        </p:nvSpPr>
        <p:spPr>
          <a:xfrm>
            <a:off x="2526480" y="1600200"/>
            <a:ext cx="197028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25" name="PlaceHolder 4"/>
          <p:cNvSpPr>
            <a:spLocks noGrp="1"/>
          </p:cNvSpPr>
          <p:nvPr>
            <p:ph type="body"/>
          </p:nvPr>
        </p:nvSpPr>
        <p:spPr>
          <a:xfrm>
            <a:off x="457200" y="3964320"/>
            <a:ext cx="4038120" cy="2158560"/>
          </a:xfrm>
          <a:prstGeom prst="rect">
            <a:avLst/>
          </a:prstGeom>
        </p:spPr>
        <p:txBody>
          <a:bodyPr lIns="0" tIns="0" rIns="0" bIns="0">
            <a:normAutofit/>
          </a:bodyPr>
          <a:lstStyle/>
          <a:p>
            <a:endParaRPr lang="sv-SE" sz="32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82AB7821-44B3-4D1F-822B-D5C98FA2380A}"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685800" y="2130480"/>
            <a:ext cx="7772040" cy="1469520"/>
          </a:xfrm>
          <a:prstGeom prst="rect">
            <a:avLst/>
          </a:prstGeom>
        </p:spPr>
        <p:txBody>
          <a:bodyPr anchor="ctr">
            <a:noAutofit/>
          </a:bodyPr>
          <a:lstStyle/>
          <a:p>
            <a:pPr algn="ctr">
              <a:lnSpc>
                <a:spcPct val="100000"/>
              </a:lnSpc>
            </a:pPr>
            <a:r>
              <a:rPr lang="sv-SE" sz="4400" b="0" strike="noStrike" spc="-1">
                <a:solidFill>
                  <a:srgbClr val="000000"/>
                </a:solidFill>
                <a:latin typeface="Calibri"/>
              </a:rPr>
              <a:t>Klicka här för att ändra format</a:t>
            </a:r>
          </a:p>
        </p:txBody>
      </p:sp>
      <p:sp>
        <p:nvSpPr>
          <p:cNvPr id="6" name="PlaceHolder 2"/>
          <p:cNvSpPr>
            <a:spLocks noGrp="1"/>
          </p:cNvSpPr>
          <p:nvPr>
            <p:ph type="dt" idx="1"/>
          </p:nvPr>
        </p:nvSpPr>
        <p:spPr>
          <a:xfrm>
            <a:off x="457200" y="6356520"/>
            <a:ext cx="4834440" cy="364680"/>
          </a:xfrm>
          <a:prstGeom prst="rect">
            <a:avLst/>
          </a:prstGeom>
        </p:spPr>
        <p:txBody>
          <a:bodyPr anchor="ctr">
            <a:noAutofit/>
          </a:bodyPr>
          <a:lstStyle>
            <a:lvl1pPr>
              <a:lnSpc>
                <a:spcPct val="100000"/>
              </a:lnSpc>
              <a:defRPr lang="sv-SE" sz="1200" b="0" strike="noStrike" spc="-1">
                <a:solidFill>
                  <a:srgbClr val="8B8B8B"/>
                </a:solidFill>
                <a:latin typeface="Calibri"/>
              </a:defRPr>
            </a:lvl1pPr>
          </a:lstStyle>
          <a:p>
            <a:pPr>
              <a:lnSpc>
                <a:spcPct val="100000"/>
              </a:lnSpc>
            </a:pPr>
            <a:r>
              <a:rPr lang="sv-SE" sz="1200" b="0" strike="noStrike" spc="-1">
                <a:solidFill>
                  <a:srgbClr val="8B8B8B"/>
                </a:solidFill>
                <a:latin typeface="Calibri"/>
              </a:rPr>
              <a:t>&lt;datum/tid&gt;</a:t>
            </a:r>
            <a:endParaRPr lang="sv-SE" sz="1200" b="0" strike="noStrike" spc="-1">
              <a:latin typeface="Calibri"/>
            </a:endParaRPr>
          </a:p>
        </p:txBody>
      </p:sp>
      <p:sp>
        <p:nvSpPr>
          <p:cNvPr id="2" name="PlaceHolder 3"/>
          <p:cNvSpPr>
            <a:spLocks noGrp="1"/>
          </p:cNvSpPr>
          <p:nvPr>
            <p:ph type="ftr" idx="2"/>
          </p:nvPr>
        </p:nvSpPr>
        <p:spPr>
          <a:xfrm>
            <a:off x="5436000" y="6356520"/>
            <a:ext cx="1728000" cy="364680"/>
          </a:xfrm>
          <a:prstGeom prst="rect">
            <a:avLst/>
          </a:prstGeom>
        </p:spPr>
        <p:txBody>
          <a:bodyPr anchor="ctr">
            <a:noAutofit/>
          </a:bodyPr>
          <a:lstStyle>
            <a:lvl1pPr algn="ctr">
              <a:defRPr lang="sv-SE" sz="1400" b="0" strike="noStrike" spc="-1">
                <a:latin typeface="Calibri"/>
              </a:defRPr>
            </a:lvl1pPr>
          </a:lstStyle>
          <a:p>
            <a:pPr algn="ctr"/>
            <a:r>
              <a:rPr lang="sv-SE" sz="1400" b="0" strike="noStrike" spc="-1">
                <a:latin typeface="Calibri"/>
              </a:rPr>
              <a:t>&lt;sidfot&gt;</a:t>
            </a:r>
          </a:p>
        </p:txBody>
      </p:sp>
      <p:sp>
        <p:nvSpPr>
          <p:cNvPr id="3" name="PlaceHolder 4"/>
          <p:cNvSpPr>
            <a:spLocks noGrp="1"/>
          </p:cNvSpPr>
          <p:nvPr>
            <p:ph type="sldNum" idx="3"/>
          </p:nvPr>
        </p:nvSpPr>
        <p:spPr>
          <a:xfrm>
            <a:off x="7380360" y="6356520"/>
            <a:ext cx="1306080" cy="364680"/>
          </a:xfrm>
          <a:prstGeom prst="rect">
            <a:avLst/>
          </a:prstGeom>
        </p:spPr>
        <p:txBody>
          <a:bodyPr anchor="ctr">
            <a:noAutofit/>
          </a:bodyPr>
          <a:lstStyle>
            <a:lvl1pPr algn="r">
              <a:lnSpc>
                <a:spcPct val="100000"/>
              </a:lnSpc>
              <a:defRPr lang="sv-SE" sz="1200" b="0" strike="noStrike" spc="-1">
                <a:solidFill>
                  <a:srgbClr val="8B8B8B"/>
                </a:solidFill>
                <a:latin typeface="Calibri"/>
              </a:defRPr>
            </a:lvl1pPr>
          </a:lstStyle>
          <a:p>
            <a:pPr algn="r">
              <a:lnSpc>
                <a:spcPct val="100000"/>
              </a:lnSpc>
            </a:pPr>
            <a:fld id="{899ADC3A-6286-4AFD-8A59-4EE8CFEB8B00}" type="slidenum">
              <a:rPr lang="sv-SE" sz="1200" b="0" strike="noStrike" spc="-1">
                <a:solidFill>
                  <a:srgbClr val="8B8B8B"/>
                </a:solidFill>
                <a:latin typeface="Calibri"/>
              </a:rPr>
              <a:t>‹#›</a:t>
            </a:fld>
            <a:endParaRPr lang="sv-SE" sz="1200" b="0" strike="noStrike" spc="-1">
              <a:latin typeface="Calibri"/>
            </a:endParaRPr>
          </a:p>
        </p:txBody>
      </p:sp>
      <p:sp>
        <p:nvSpPr>
          <p:cNvPr id="4" name="PlaceHolder 5"/>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sv-SE" sz="3200" b="0" strike="noStrike" spc="-1">
                <a:solidFill>
                  <a:srgbClr val="000000"/>
                </a:solidFill>
                <a:latin typeface="Calibri"/>
              </a:rPr>
              <a:t>Klicka för att redigera dispositionstextens format</a:t>
            </a:r>
          </a:p>
          <a:p>
            <a:pPr marL="864000" lvl="1" indent="-324000">
              <a:spcBef>
                <a:spcPts val="1134"/>
              </a:spcBef>
              <a:buClr>
                <a:srgbClr val="000000"/>
              </a:buClr>
              <a:buSzPct val="75000"/>
              <a:buFont typeface="Symbol" charset="2"/>
              <a:buChar char=""/>
            </a:pPr>
            <a:r>
              <a:rPr lang="sv-SE" sz="2400" b="0" strike="noStrike" spc="-1">
                <a:solidFill>
                  <a:srgbClr val="000000"/>
                </a:solidFill>
                <a:latin typeface="Calibri"/>
              </a:rPr>
              <a:t>Andra dispositionsnivån</a:t>
            </a:r>
          </a:p>
          <a:p>
            <a:pPr marL="1296000" lvl="2" indent="-288000">
              <a:spcBef>
                <a:spcPts val="850"/>
              </a:spcBef>
              <a:buClr>
                <a:srgbClr val="000000"/>
              </a:buClr>
              <a:buSzPct val="45000"/>
              <a:buFont typeface="Wingdings" charset="2"/>
              <a:buChar char=""/>
            </a:pPr>
            <a:r>
              <a:rPr lang="sv-SE" sz="2000" b="0" strike="noStrike" spc="-1">
                <a:solidFill>
                  <a:srgbClr val="000000"/>
                </a:solidFill>
                <a:latin typeface="Calibri"/>
              </a:rPr>
              <a:t>Tredje dispositionsnivån</a:t>
            </a:r>
          </a:p>
          <a:p>
            <a:pPr marL="1728000" lvl="3" indent="-216000">
              <a:spcBef>
                <a:spcPts val="567"/>
              </a:spcBef>
              <a:buClr>
                <a:srgbClr val="000000"/>
              </a:buClr>
              <a:buSzPct val="75000"/>
              <a:buFont typeface="Symbol" charset="2"/>
              <a:buChar char=""/>
            </a:pPr>
            <a:r>
              <a:rPr lang="sv-SE" sz="2000" b="0" strike="noStrike" spc="-1">
                <a:solidFill>
                  <a:srgbClr val="000000"/>
                </a:solidFill>
                <a:latin typeface="Calibri"/>
              </a:rPr>
              <a:t>Fjärde dispositionsnivån</a:t>
            </a:r>
          </a:p>
          <a:p>
            <a:pPr marL="2160000" lvl="4" indent="-216000">
              <a:spcBef>
                <a:spcPts val="283"/>
              </a:spcBef>
              <a:buClr>
                <a:srgbClr val="000000"/>
              </a:buClr>
              <a:buSzPct val="45000"/>
              <a:buFont typeface="Wingdings" charset="2"/>
              <a:buChar char=""/>
            </a:pPr>
            <a:r>
              <a:rPr lang="sv-SE" sz="2000" b="0" strike="noStrike" spc="-1">
                <a:solidFill>
                  <a:srgbClr val="000000"/>
                </a:solidFill>
                <a:latin typeface="Calibri"/>
              </a:rPr>
              <a:t>Femte dispositionsnivån</a:t>
            </a:r>
          </a:p>
          <a:p>
            <a:pPr marL="2592000" lvl="5" indent="-216000">
              <a:spcBef>
                <a:spcPts val="283"/>
              </a:spcBef>
              <a:buClr>
                <a:srgbClr val="000000"/>
              </a:buClr>
              <a:buSzPct val="45000"/>
              <a:buFont typeface="Wingdings" charset="2"/>
              <a:buChar char=""/>
            </a:pPr>
            <a:r>
              <a:rPr lang="sv-SE" sz="2000" b="0" strike="noStrike" spc="-1">
                <a:solidFill>
                  <a:srgbClr val="000000"/>
                </a:solidFill>
                <a:latin typeface="Calibri"/>
              </a:rPr>
              <a:t>Sjätte dispositionsnivån</a:t>
            </a:r>
          </a:p>
          <a:p>
            <a:pPr marL="3024000" lvl="6" indent="-216000">
              <a:spcBef>
                <a:spcPts val="283"/>
              </a:spcBef>
              <a:buClr>
                <a:srgbClr val="000000"/>
              </a:buClr>
              <a:buSzPct val="45000"/>
              <a:buFont typeface="Wingdings" charset="2"/>
              <a:buChar char=""/>
            </a:pPr>
            <a:r>
              <a:rPr lang="sv-SE" sz="2000" b="0" strike="noStrike" spc="-1">
                <a:solidFill>
                  <a:srgbClr val="000000"/>
                </a:solidFill>
                <a:latin typeface="Calibri"/>
              </a:rPr>
              <a:t>Sjunde dispositionsnivån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457200" y="274680"/>
            <a:ext cx="8229240" cy="1142640"/>
          </a:xfrm>
          <a:prstGeom prst="rect">
            <a:avLst/>
          </a:prstGeom>
        </p:spPr>
        <p:txBody>
          <a:bodyPr anchor="ctr">
            <a:noAutofit/>
          </a:bodyPr>
          <a:lstStyle/>
          <a:p>
            <a:pPr algn="ctr">
              <a:lnSpc>
                <a:spcPct val="100000"/>
              </a:lnSpc>
            </a:pPr>
            <a:r>
              <a:rPr lang="sv-SE" sz="4400" b="0" strike="noStrike" spc="-1">
                <a:solidFill>
                  <a:srgbClr val="000000"/>
                </a:solidFill>
                <a:latin typeface="Calibri"/>
              </a:rPr>
              <a:t>Klicka här för att ändra format</a:t>
            </a:r>
          </a:p>
        </p:txBody>
      </p:sp>
      <p:sp>
        <p:nvSpPr>
          <p:cNvPr id="42" name="PlaceHolder 2"/>
          <p:cNvSpPr>
            <a:spLocks noGrp="1"/>
          </p:cNvSpPr>
          <p:nvPr>
            <p:ph type="body"/>
          </p:nvPr>
        </p:nvSpPr>
        <p:spPr>
          <a:xfrm>
            <a:off x="457200" y="1600200"/>
            <a:ext cx="8229240" cy="4525560"/>
          </a:xfrm>
          <a:prstGeom prst="rect">
            <a:avLst/>
          </a:prstGeom>
        </p:spPr>
        <p:txBody>
          <a:bodyPr>
            <a:noAutofit/>
          </a:bodyPr>
          <a:lstStyle/>
          <a:p>
            <a:pPr marL="343080" indent="-342720">
              <a:lnSpc>
                <a:spcPct val="100000"/>
              </a:lnSpc>
              <a:spcBef>
                <a:spcPts val="641"/>
              </a:spcBef>
              <a:buClr>
                <a:srgbClr val="000000"/>
              </a:buClr>
              <a:buFont typeface="Arial"/>
              <a:buChar char="•"/>
            </a:pPr>
            <a:r>
              <a:rPr lang="sv-SE" sz="3200" b="0" strike="noStrike" spc="-1">
                <a:solidFill>
                  <a:srgbClr val="000000"/>
                </a:solidFill>
                <a:latin typeface="Calibri"/>
              </a:rPr>
              <a:t>Klicka här för att ändra format på bakgrundstexten</a:t>
            </a:r>
          </a:p>
          <a:p>
            <a:pPr marL="743040" lvl="1" indent="-285480">
              <a:lnSpc>
                <a:spcPct val="100000"/>
              </a:lnSpc>
              <a:spcBef>
                <a:spcPts val="561"/>
              </a:spcBef>
              <a:buClr>
                <a:srgbClr val="000000"/>
              </a:buClr>
              <a:buFont typeface="Arial"/>
              <a:buChar char="–"/>
            </a:pPr>
            <a:r>
              <a:rPr lang="sv-SE" sz="2800" b="0" strike="noStrike" spc="-1">
                <a:solidFill>
                  <a:srgbClr val="000000"/>
                </a:solidFill>
                <a:latin typeface="Calibri"/>
              </a:rPr>
              <a:t>Nivå två</a:t>
            </a:r>
          </a:p>
          <a:p>
            <a:pPr marL="1143000" lvl="2" indent="-228240">
              <a:lnSpc>
                <a:spcPct val="100000"/>
              </a:lnSpc>
              <a:spcBef>
                <a:spcPts val="479"/>
              </a:spcBef>
              <a:buClr>
                <a:srgbClr val="000000"/>
              </a:buClr>
              <a:buFont typeface="Arial"/>
              <a:buChar char="•"/>
            </a:pPr>
            <a:r>
              <a:rPr lang="sv-SE" sz="2400" b="0" strike="noStrike" spc="-1">
                <a:solidFill>
                  <a:srgbClr val="000000"/>
                </a:solidFill>
                <a:latin typeface="Calibri"/>
              </a:rPr>
              <a:t>Nivå tre</a:t>
            </a:r>
          </a:p>
          <a:p>
            <a:pPr marL="1600200" lvl="3" indent="-228240">
              <a:lnSpc>
                <a:spcPct val="100000"/>
              </a:lnSpc>
              <a:spcBef>
                <a:spcPts val="400"/>
              </a:spcBef>
              <a:buClr>
                <a:srgbClr val="000000"/>
              </a:buClr>
              <a:buFont typeface="Arial"/>
              <a:buChar char="–"/>
            </a:pPr>
            <a:r>
              <a:rPr lang="sv-SE" sz="2000" b="0" strike="noStrike" spc="-1">
                <a:solidFill>
                  <a:srgbClr val="000000"/>
                </a:solidFill>
                <a:latin typeface="Calibri"/>
              </a:rPr>
              <a:t>Nivå fyra</a:t>
            </a:r>
          </a:p>
          <a:p>
            <a:pPr marL="2057400" lvl="4" indent="-228240">
              <a:lnSpc>
                <a:spcPct val="100000"/>
              </a:lnSpc>
              <a:spcBef>
                <a:spcPts val="400"/>
              </a:spcBef>
              <a:buClr>
                <a:srgbClr val="000000"/>
              </a:buClr>
              <a:buFont typeface="Arial"/>
              <a:buChar char="»"/>
            </a:pPr>
            <a:r>
              <a:rPr lang="sv-SE" sz="2000" b="0" strike="noStrike" spc="-1">
                <a:solidFill>
                  <a:srgbClr val="000000"/>
                </a:solidFill>
                <a:latin typeface="Calibri"/>
              </a:rPr>
              <a:t>Nivå fem</a:t>
            </a:r>
          </a:p>
        </p:txBody>
      </p:sp>
      <p:sp>
        <p:nvSpPr>
          <p:cNvPr id="43" name="PlaceHolder 3"/>
          <p:cNvSpPr>
            <a:spLocks noGrp="1"/>
          </p:cNvSpPr>
          <p:nvPr>
            <p:ph type="dt" idx="4"/>
          </p:nvPr>
        </p:nvSpPr>
        <p:spPr>
          <a:xfrm>
            <a:off x="457200" y="6356520"/>
            <a:ext cx="4834440" cy="364680"/>
          </a:xfrm>
          <a:prstGeom prst="rect">
            <a:avLst/>
          </a:prstGeom>
        </p:spPr>
        <p:txBody>
          <a:bodyPr anchor="ctr">
            <a:noAutofit/>
          </a:bodyPr>
          <a:lstStyle>
            <a:lvl1pPr>
              <a:lnSpc>
                <a:spcPct val="100000"/>
              </a:lnSpc>
              <a:defRPr lang="sv-SE" sz="1200" b="0" strike="noStrike" spc="-1">
                <a:solidFill>
                  <a:srgbClr val="8B8B8B"/>
                </a:solidFill>
                <a:latin typeface="Calibri"/>
              </a:defRPr>
            </a:lvl1pPr>
          </a:lstStyle>
          <a:p>
            <a:pPr>
              <a:lnSpc>
                <a:spcPct val="100000"/>
              </a:lnSpc>
            </a:pPr>
            <a:r>
              <a:rPr lang="sv-SE" sz="1200" b="0" strike="noStrike" spc="-1">
                <a:solidFill>
                  <a:srgbClr val="8B8B8B"/>
                </a:solidFill>
                <a:latin typeface="Calibri"/>
              </a:rPr>
              <a:t>&lt;datum/tid&gt;</a:t>
            </a:r>
            <a:endParaRPr lang="sv-SE" sz="1200" b="0" strike="noStrike" spc="-1">
              <a:latin typeface="Calibri"/>
            </a:endParaRPr>
          </a:p>
        </p:txBody>
      </p:sp>
      <p:sp>
        <p:nvSpPr>
          <p:cNvPr id="44" name="PlaceHolder 4"/>
          <p:cNvSpPr>
            <a:spLocks noGrp="1"/>
          </p:cNvSpPr>
          <p:nvPr>
            <p:ph type="ftr" idx="5"/>
          </p:nvPr>
        </p:nvSpPr>
        <p:spPr>
          <a:xfrm>
            <a:off x="5436000" y="6356520"/>
            <a:ext cx="1728000" cy="364680"/>
          </a:xfrm>
          <a:prstGeom prst="rect">
            <a:avLst/>
          </a:prstGeom>
        </p:spPr>
        <p:txBody>
          <a:bodyPr anchor="ctr">
            <a:noAutofit/>
          </a:bodyPr>
          <a:lstStyle>
            <a:lvl1pPr algn="ctr">
              <a:defRPr lang="sv-SE" sz="1400" b="0" strike="noStrike" spc="-1">
                <a:latin typeface="Calibri"/>
              </a:defRPr>
            </a:lvl1pPr>
          </a:lstStyle>
          <a:p>
            <a:pPr algn="ctr"/>
            <a:r>
              <a:rPr lang="sv-SE" sz="1400" b="0" strike="noStrike" spc="-1">
                <a:latin typeface="Calibri"/>
              </a:rPr>
              <a:t>&lt;sidfot&gt;</a:t>
            </a:r>
          </a:p>
        </p:txBody>
      </p:sp>
      <p:sp>
        <p:nvSpPr>
          <p:cNvPr id="45" name="PlaceHolder 5"/>
          <p:cNvSpPr>
            <a:spLocks noGrp="1"/>
          </p:cNvSpPr>
          <p:nvPr>
            <p:ph type="sldNum" idx="6"/>
          </p:nvPr>
        </p:nvSpPr>
        <p:spPr>
          <a:xfrm>
            <a:off x="7380360" y="6356520"/>
            <a:ext cx="1306080" cy="364680"/>
          </a:xfrm>
          <a:prstGeom prst="rect">
            <a:avLst/>
          </a:prstGeom>
        </p:spPr>
        <p:txBody>
          <a:bodyPr anchor="ctr">
            <a:noAutofit/>
          </a:bodyPr>
          <a:lstStyle>
            <a:lvl1pPr algn="r">
              <a:lnSpc>
                <a:spcPct val="100000"/>
              </a:lnSpc>
              <a:defRPr lang="sv-SE" sz="1200" b="0" strike="noStrike" spc="-1">
                <a:solidFill>
                  <a:srgbClr val="8B8B8B"/>
                </a:solidFill>
                <a:latin typeface="Calibri"/>
              </a:defRPr>
            </a:lvl1pPr>
          </a:lstStyle>
          <a:p>
            <a:pPr algn="r">
              <a:lnSpc>
                <a:spcPct val="100000"/>
              </a:lnSpc>
            </a:pPr>
            <a:fld id="{BE1E363F-4B86-4529-8B53-05600FF6D043}" type="slidenum">
              <a:rPr lang="sv-SE" sz="1200" b="0" strike="noStrike" spc="-1">
                <a:solidFill>
                  <a:srgbClr val="8B8B8B"/>
                </a:solidFill>
                <a:latin typeface="Calibri"/>
              </a:rPr>
              <a:t>‹#›</a:t>
            </a:fld>
            <a:endParaRPr lang="sv-SE" sz="1200" b="0" strike="noStrike" spc="-1">
              <a:latin typeface="Calibri"/>
            </a:endParaRPr>
          </a:p>
        </p:txBody>
      </p:sp>
      <p:sp>
        <p:nvSpPr>
          <p:cNvPr id="46" name="PlaceHolder 6"/>
          <p:cNvSpPr>
            <a:spLocks noGrp="1"/>
          </p:cNvSpPr>
          <p:nvPr>
            <p:ph type="body"/>
          </p:nvPr>
        </p:nvSpPr>
        <p:spPr>
          <a:xfrm>
            <a:off x="2484360" y="6597720"/>
            <a:ext cx="914040" cy="914040"/>
          </a:xfrm>
          <a:prstGeom prst="rect">
            <a:avLst/>
          </a:prstGeom>
        </p:spPr>
        <p:txBody>
          <a:bodyPr>
            <a:noAutofit/>
          </a:bodyPr>
          <a:lstStyle/>
          <a:p>
            <a:pPr marL="343080" indent="-342720">
              <a:lnSpc>
                <a:spcPct val="100000"/>
              </a:lnSpc>
              <a:spcBef>
                <a:spcPts val="641"/>
              </a:spcBef>
              <a:buClr>
                <a:srgbClr val="000000"/>
              </a:buClr>
              <a:buFont typeface="Arial"/>
              <a:buChar char="•"/>
            </a:pPr>
            <a:r>
              <a:rPr lang="sv-SE" sz="3200" b="0" strike="noStrike" spc="-1">
                <a:solidFill>
                  <a:srgbClr val="000000"/>
                </a:solidFill>
                <a:latin typeface="Calibri"/>
              </a:rPr>
              <a:t>Klicka här för att ändra format på bakgrundstexten</a:t>
            </a:r>
          </a:p>
          <a:p>
            <a:pPr marL="743040" lvl="1" indent="-285480">
              <a:lnSpc>
                <a:spcPct val="100000"/>
              </a:lnSpc>
              <a:spcBef>
                <a:spcPts val="561"/>
              </a:spcBef>
              <a:buClr>
                <a:srgbClr val="000000"/>
              </a:buClr>
              <a:buFont typeface="Arial"/>
              <a:buChar char="–"/>
            </a:pPr>
            <a:r>
              <a:rPr lang="sv-SE" sz="2800" b="0" strike="noStrike" spc="-1">
                <a:solidFill>
                  <a:srgbClr val="000000"/>
                </a:solidFill>
                <a:latin typeface="Calibri"/>
              </a:rPr>
              <a:t>Nivå två</a:t>
            </a:r>
          </a:p>
          <a:p>
            <a:pPr marL="1143000" lvl="2" indent="-228240">
              <a:lnSpc>
                <a:spcPct val="100000"/>
              </a:lnSpc>
              <a:spcBef>
                <a:spcPts val="479"/>
              </a:spcBef>
              <a:buClr>
                <a:srgbClr val="000000"/>
              </a:buClr>
              <a:buFont typeface="Arial"/>
              <a:buChar char="•"/>
            </a:pPr>
            <a:r>
              <a:rPr lang="sv-SE" sz="2400" b="0" strike="noStrike" spc="-1">
                <a:solidFill>
                  <a:srgbClr val="000000"/>
                </a:solidFill>
                <a:latin typeface="Calibri"/>
              </a:rPr>
              <a:t>Nivå tre</a:t>
            </a:r>
          </a:p>
          <a:p>
            <a:pPr marL="1600200" lvl="3" indent="-228240">
              <a:lnSpc>
                <a:spcPct val="100000"/>
              </a:lnSpc>
              <a:spcBef>
                <a:spcPts val="400"/>
              </a:spcBef>
              <a:buClr>
                <a:srgbClr val="000000"/>
              </a:buClr>
              <a:buFont typeface="Arial"/>
              <a:buChar char="–"/>
            </a:pPr>
            <a:r>
              <a:rPr lang="sv-SE" sz="2000" b="0" strike="noStrike" spc="-1">
                <a:solidFill>
                  <a:srgbClr val="000000"/>
                </a:solidFill>
                <a:latin typeface="Calibri"/>
              </a:rPr>
              <a:t>Nivå fyra</a:t>
            </a:r>
          </a:p>
          <a:p>
            <a:pPr marL="2057400" lvl="4" indent="-228240">
              <a:lnSpc>
                <a:spcPct val="100000"/>
              </a:lnSpc>
              <a:spcBef>
                <a:spcPts val="400"/>
              </a:spcBef>
              <a:buClr>
                <a:srgbClr val="000000"/>
              </a:buClr>
              <a:buFont typeface="Arial"/>
              <a:buChar char="»"/>
            </a:pPr>
            <a:r>
              <a:rPr lang="sv-SE" sz="2000" b="0" strike="noStrike" spc="-1">
                <a:solidFill>
                  <a:srgbClr val="000000"/>
                </a:solidFill>
                <a:latin typeface="Calibri"/>
              </a:rPr>
              <a:t>Nivå fem</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4680"/>
            <a:ext cx="8229240" cy="1142640"/>
          </a:xfrm>
          <a:prstGeom prst="rect">
            <a:avLst/>
          </a:prstGeom>
        </p:spPr>
        <p:txBody>
          <a:bodyPr anchor="ctr">
            <a:noAutofit/>
          </a:bodyPr>
          <a:lstStyle/>
          <a:p>
            <a:pPr algn="ctr">
              <a:lnSpc>
                <a:spcPct val="100000"/>
              </a:lnSpc>
            </a:pPr>
            <a:r>
              <a:rPr lang="sv-SE" sz="4400" b="0" strike="noStrike" spc="-1">
                <a:solidFill>
                  <a:srgbClr val="000000"/>
                </a:solidFill>
                <a:latin typeface="Calibri"/>
              </a:rPr>
              <a:t>Klicka här för att ändra format</a:t>
            </a:r>
          </a:p>
        </p:txBody>
      </p:sp>
      <p:sp>
        <p:nvSpPr>
          <p:cNvPr id="84" name="PlaceHolder 2"/>
          <p:cNvSpPr>
            <a:spLocks noGrp="1"/>
          </p:cNvSpPr>
          <p:nvPr>
            <p:ph type="body"/>
          </p:nvPr>
        </p:nvSpPr>
        <p:spPr>
          <a:xfrm>
            <a:off x="457200" y="1600200"/>
            <a:ext cx="4038120" cy="4525560"/>
          </a:xfrm>
          <a:prstGeom prst="rect">
            <a:avLst/>
          </a:prstGeom>
        </p:spPr>
        <p:txBody>
          <a:bodyPr>
            <a:noAutofit/>
          </a:bodyPr>
          <a:lstStyle/>
          <a:p>
            <a:pPr marL="343080" indent="-342720">
              <a:lnSpc>
                <a:spcPct val="100000"/>
              </a:lnSpc>
              <a:spcBef>
                <a:spcPts val="561"/>
              </a:spcBef>
              <a:buClr>
                <a:srgbClr val="000000"/>
              </a:buClr>
              <a:buFont typeface="Arial"/>
              <a:buChar char="•"/>
            </a:pPr>
            <a:r>
              <a:rPr lang="sv-SE" sz="2800" b="0" strike="noStrike" spc="-1">
                <a:solidFill>
                  <a:srgbClr val="000000"/>
                </a:solidFill>
                <a:latin typeface="Calibri"/>
              </a:rPr>
              <a:t>Klicka här för att ändra format på bakgrundstexten</a:t>
            </a:r>
          </a:p>
          <a:p>
            <a:pPr marL="743040" lvl="1" indent="-285480">
              <a:lnSpc>
                <a:spcPct val="100000"/>
              </a:lnSpc>
              <a:spcBef>
                <a:spcPts val="479"/>
              </a:spcBef>
              <a:buClr>
                <a:srgbClr val="000000"/>
              </a:buClr>
              <a:buFont typeface="Arial"/>
              <a:buChar char="–"/>
            </a:pPr>
            <a:r>
              <a:rPr lang="sv-SE" sz="2400" b="0" strike="noStrike" spc="-1">
                <a:solidFill>
                  <a:srgbClr val="000000"/>
                </a:solidFill>
                <a:latin typeface="Calibri"/>
              </a:rPr>
              <a:t>Nivå två</a:t>
            </a:r>
          </a:p>
          <a:p>
            <a:pPr marL="1143000" lvl="2" indent="-228240">
              <a:lnSpc>
                <a:spcPct val="100000"/>
              </a:lnSpc>
              <a:spcBef>
                <a:spcPts val="400"/>
              </a:spcBef>
              <a:buClr>
                <a:srgbClr val="000000"/>
              </a:buClr>
              <a:buFont typeface="Arial"/>
              <a:buChar char="•"/>
            </a:pPr>
            <a:r>
              <a:rPr lang="sv-SE" sz="2000" b="0" strike="noStrike" spc="-1">
                <a:solidFill>
                  <a:srgbClr val="000000"/>
                </a:solidFill>
                <a:latin typeface="Calibri"/>
              </a:rPr>
              <a:t>Nivå tre</a:t>
            </a:r>
          </a:p>
          <a:p>
            <a:pPr marL="1600200" lvl="3" indent="-228240">
              <a:lnSpc>
                <a:spcPct val="100000"/>
              </a:lnSpc>
              <a:spcBef>
                <a:spcPts val="360"/>
              </a:spcBef>
              <a:buClr>
                <a:srgbClr val="000000"/>
              </a:buClr>
              <a:buFont typeface="Arial"/>
              <a:buChar char="–"/>
            </a:pPr>
            <a:r>
              <a:rPr lang="sv-SE" sz="1800" b="0" strike="noStrike" spc="-1">
                <a:solidFill>
                  <a:srgbClr val="000000"/>
                </a:solidFill>
                <a:latin typeface="Calibri"/>
              </a:rPr>
              <a:t>Nivå fyra</a:t>
            </a:r>
          </a:p>
          <a:p>
            <a:pPr marL="2057400" lvl="4" indent="-228240">
              <a:lnSpc>
                <a:spcPct val="100000"/>
              </a:lnSpc>
              <a:spcBef>
                <a:spcPts val="360"/>
              </a:spcBef>
              <a:buClr>
                <a:srgbClr val="000000"/>
              </a:buClr>
              <a:buFont typeface="Arial"/>
              <a:buChar char="»"/>
            </a:pPr>
            <a:r>
              <a:rPr lang="sv-SE" sz="1800" b="0" strike="noStrike" spc="-1">
                <a:solidFill>
                  <a:srgbClr val="000000"/>
                </a:solidFill>
                <a:latin typeface="Calibri"/>
              </a:rPr>
              <a:t>Nivå fem</a:t>
            </a:r>
          </a:p>
        </p:txBody>
      </p:sp>
      <p:sp>
        <p:nvSpPr>
          <p:cNvPr id="85" name="PlaceHolder 3"/>
          <p:cNvSpPr>
            <a:spLocks noGrp="1"/>
          </p:cNvSpPr>
          <p:nvPr>
            <p:ph type="body"/>
          </p:nvPr>
        </p:nvSpPr>
        <p:spPr>
          <a:xfrm>
            <a:off x="4648320" y="1600200"/>
            <a:ext cx="4038120" cy="4525560"/>
          </a:xfrm>
          <a:prstGeom prst="rect">
            <a:avLst/>
          </a:prstGeom>
        </p:spPr>
        <p:txBody>
          <a:bodyPr>
            <a:noAutofit/>
          </a:bodyPr>
          <a:lstStyle/>
          <a:p>
            <a:pPr marL="343080" indent="-342720">
              <a:lnSpc>
                <a:spcPct val="100000"/>
              </a:lnSpc>
              <a:spcBef>
                <a:spcPts val="561"/>
              </a:spcBef>
              <a:buClr>
                <a:srgbClr val="000000"/>
              </a:buClr>
              <a:buFont typeface="Arial"/>
              <a:buChar char="•"/>
            </a:pPr>
            <a:r>
              <a:rPr lang="sv-SE" sz="2800" b="0" strike="noStrike" spc="-1">
                <a:solidFill>
                  <a:srgbClr val="000000"/>
                </a:solidFill>
                <a:latin typeface="Calibri"/>
              </a:rPr>
              <a:t>Klicka här för att ändra format på bakgrundstexten</a:t>
            </a:r>
          </a:p>
          <a:p>
            <a:pPr marL="743040" lvl="1" indent="-285480">
              <a:lnSpc>
                <a:spcPct val="100000"/>
              </a:lnSpc>
              <a:spcBef>
                <a:spcPts val="479"/>
              </a:spcBef>
              <a:buClr>
                <a:srgbClr val="000000"/>
              </a:buClr>
              <a:buFont typeface="Arial"/>
              <a:buChar char="–"/>
            </a:pPr>
            <a:r>
              <a:rPr lang="sv-SE" sz="2400" b="0" strike="noStrike" spc="-1">
                <a:solidFill>
                  <a:srgbClr val="000000"/>
                </a:solidFill>
                <a:latin typeface="Calibri"/>
              </a:rPr>
              <a:t>Nivå två</a:t>
            </a:r>
          </a:p>
          <a:p>
            <a:pPr marL="1143000" lvl="2" indent="-228240">
              <a:lnSpc>
                <a:spcPct val="100000"/>
              </a:lnSpc>
              <a:spcBef>
                <a:spcPts val="400"/>
              </a:spcBef>
              <a:buClr>
                <a:srgbClr val="000000"/>
              </a:buClr>
              <a:buFont typeface="Arial"/>
              <a:buChar char="•"/>
            </a:pPr>
            <a:r>
              <a:rPr lang="sv-SE" sz="2000" b="0" strike="noStrike" spc="-1">
                <a:solidFill>
                  <a:srgbClr val="000000"/>
                </a:solidFill>
                <a:latin typeface="Calibri"/>
              </a:rPr>
              <a:t>Nivå tre</a:t>
            </a:r>
          </a:p>
          <a:p>
            <a:pPr marL="1600200" lvl="3" indent="-228240">
              <a:lnSpc>
                <a:spcPct val="100000"/>
              </a:lnSpc>
              <a:spcBef>
                <a:spcPts val="360"/>
              </a:spcBef>
              <a:buClr>
                <a:srgbClr val="000000"/>
              </a:buClr>
              <a:buFont typeface="Arial"/>
              <a:buChar char="–"/>
            </a:pPr>
            <a:r>
              <a:rPr lang="sv-SE" sz="1800" b="0" strike="noStrike" spc="-1">
                <a:solidFill>
                  <a:srgbClr val="000000"/>
                </a:solidFill>
                <a:latin typeface="Calibri"/>
              </a:rPr>
              <a:t>Nivå fyra</a:t>
            </a:r>
          </a:p>
          <a:p>
            <a:pPr marL="2057400" lvl="4" indent="-228240">
              <a:lnSpc>
                <a:spcPct val="100000"/>
              </a:lnSpc>
              <a:spcBef>
                <a:spcPts val="360"/>
              </a:spcBef>
              <a:buClr>
                <a:srgbClr val="000000"/>
              </a:buClr>
              <a:buFont typeface="Arial"/>
              <a:buChar char="»"/>
            </a:pPr>
            <a:r>
              <a:rPr lang="sv-SE" sz="1800" b="0" strike="noStrike" spc="-1">
                <a:solidFill>
                  <a:srgbClr val="000000"/>
                </a:solidFill>
                <a:latin typeface="Calibri"/>
              </a:rPr>
              <a:t>Nivå fem</a:t>
            </a:r>
          </a:p>
        </p:txBody>
      </p:sp>
      <p:sp>
        <p:nvSpPr>
          <p:cNvPr id="86" name="PlaceHolder 4"/>
          <p:cNvSpPr>
            <a:spLocks noGrp="1"/>
          </p:cNvSpPr>
          <p:nvPr>
            <p:ph type="dt" idx="7"/>
          </p:nvPr>
        </p:nvSpPr>
        <p:spPr>
          <a:xfrm>
            <a:off x="457200" y="6356520"/>
            <a:ext cx="4834440" cy="364680"/>
          </a:xfrm>
          <a:prstGeom prst="rect">
            <a:avLst/>
          </a:prstGeom>
        </p:spPr>
        <p:txBody>
          <a:bodyPr anchor="ctr">
            <a:noAutofit/>
          </a:bodyPr>
          <a:lstStyle>
            <a:lvl1pPr>
              <a:lnSpc>
                <a:spcPct val="100000"/>
              </a:lnSpc>
              <a:defRPr lang="sv-SE" sz="1200" b="0" strike="noStrike" spc="-1">
                <a:solidFill>
                  <a:srgbClr val="8B8B8B"/>
                </a:solidFill>
                <a:latin typeface="Calibri"/>
              </a:defRPr>
            </a:lvl1pPr>
          </a:lstStyle>
          <a:p>
            <a:pPr>
              <a:lnSpc>
                <a:spcPct val="100000"/>
              </a:lnSpc>
            </a:pPr>
            <a:r>
              <a:rPr lang="sv-SE" sz="1200" b="0" strike="noStrike" spc="-1">
                <a:solidFill>
                  <a:srgbClr val="8B8B8B"/>
                </a:solidFill>
                <a:latin typeface="Calibri"/>
              </a:rPr>
              <a:t>&lt;datum/tid&gt;</a:t>
            </a:r>
            <a:endParaRPr lang="sv-SE" sz="1200" b="0" strike="noStrike" spc="-1">
              <a:latin typeface="Calibri"/>
            </a:endParaRPr>
          </a:p>
        </p:txBody>
      </p:sp>
      <p:sp>
        <p:nvSpPr>
          <p:cNvPr id="87" name="PlaceHolder 5"/>
          <p:cNvSpPr>
            <a:spLocks noGrp="1"/>
          </p:cNvSpPr>
          <p:nvPr>
            <p:ph type="ftr" idx="8"/>
          </p:nvPr>
        </p:nvSpPr>
        <p:spPr>
          <a:xfrm>
            <a:off x="5436000" y="6356520"/>
            <a:ext cx="1728000" cy="364680"/>
          </a:xfrm>
          <a:prstGeom prst="rect">
            <a:avLst/>
          </a:prstGeom>
        </p:spPr>
        <p:txBody>
          <a:bodyPr anchor="ctr">
            <a:noAutofit/>
          </a:bodyPr>
          <a:lstStyle>
            <a:lvl1pPr algn="ctr">
              <a:defRPr lang="sv-SE" sz="1400" b="0" strike="noStrike" spc="-1">
                <a:latin typeface="Calibri"/>
              </a:defRPr>
            </a:lvl1pPr>
          </a:lstStyle>
          <a:p>
            <a:pPr algn="ctr"/>
            <a:r>
              <a:rPr lang="sv-SE" sz="1400" b="0" strike="noStrike" spc="-1">
                <a:latin typeface="Calibri"/>
              </a:rPr>
              <a:t>&lt;sidfot&gt;</a:t>
            </a:r>
          </a:p>
        </p:txBody>
      </p:sp>
      <p:sp>
        <p:nvSpPr>
          <p:cNvPr id="88" name="PlaceHolder 6"/>
          <p:cNvSpPr>
            <a:spLocks noGrp="1"/>
          </p:cNvSpPr>
          <p:nvPr>
            <p:ph type="sldNum" idx="9"/>
          </p:nvPr>
        </p:nvSpPr>
        <p:spPr>
          <a:xfrm>
            <a:off x="7380360" y="6356520"/>
            <a:ext cx="1306080" cy="364680"/>
          </a:xfrm>
          <a:prstGeom prst="rect">
            <a:avLst/>
          </a:prstGeom>
        </p:spPr>
        <p:txBody>
          <a:bodyPr anchor="ctr">
            <a:noAutofit/>
          </a:bodyPr>
          <a:lstStyle>
            <a:lvl1pPr algn="r">
              <a:lnSpc>
                <a:spcPct val="100000"/>
              </a:lnSpc>
              <a:defRPr lang="sv-SE" sz="1200" b="0" strike="noStrike" spc="-1">
                <a:solidFill>
                  <a:srgbClr val="8B8B8B"/>
                </a:solidFill>
                <a:latin typeface="Calibri"/>
              </a:defRPr>
            </a:lvl1pPr>
          </a:lstStyle>
          <a:p>
            <a:pPr algn="r">
              <a:lnSpc>
                <a:spcPct val="100000"/>
              </a:lnSpc>
            </a:pPr>
            <a:fld id="{A9811646-EC03-4214-B9EE-2FBD6701F444}" type="slidenum">
              <a:rPr lang="sv-SE" sz="1200" b="0" strike="noStrike" spc="-1">
                <a:solidFill>
                  <a:srgbClr val="8B8B8B"/>
                </a:solidFill>
                <a:latin typeface="Calibri"/>
              </a:rPr>
              <a:t>‹#›</a:t>
            </a:fld>
            <a:endParaRPr lang="sv-SE" sz="1200" b="0" strike="noStrike" spc="-1">
              <a:latin typeface="Calibri"/>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image" Target="../media/image2.jpeg"/><Relationship Id="rId1" Type="http://schemas.openxmlformats.org/officeDocument/2006/relationships/slideLayout" Target="../slideLayouts/slideLayout13.xml"/><Relationship Id="rId4" Type="http://schemas.openxmlformats.org/officeDocument/2006/relationships/chart" Target="../charts/chart15.xml"/></Relationships>
</file>

<file path=ppt/slides/_rels/slide15.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image" Target="../media/image2.jpeg"/><Relationship Id="rId1" Type="http://schemas.openxmlformats.org/officeDocument/2006/relationships/slideLayout" Target="../slideLayouts/slideLayout13.xml"/><Relationship Id="rId5" Type="http://schemas.openxmlformats.org/officeDocument/2006/relationships/chart" Target="../charts/chart24.xml"/><Relationship Id="rId4" Type="http://schemas.openxmlformats.org/officeDocument/2006/relationships/chart" Target="../charts/chart23.xml"/></Relationships>
</file>

<file path=ppt/slides/_rels/slide22.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image" Target="../media/image2.jpeg"/><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8.xml"/></Relationships>
</file>

<file path=ppt/slides/_rels/slide32.xml.rels><?xml version="1.0" encoding="UTF-8" standalone="yes"?>
<Relationships xmlns="http://schemas.openxmlformats.org/package/2006/relationships"><Relationship Id="rId3" Type="http://schemas.openxmlformats.org/officeDocument/2006/relationships/hyperlink" Target="mailto:Per.setterberg@chalmers.se" TargetMode="External"/><Relationship Id="rId2" Type="http://schemas.openxmlformats.org/officeDocument/2006/relationships/hyperlink" Target="mailto:Hanna.mortberg@uu.se" TargetMode="Externa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eg"/><Relationship Id="rId1" Type="http://schemas.openxmlformats.org/officeDocument/2006/relationships/slideLayout" Target="../slideLayouts/slideLayout13.xml"/><Relationship Id="rId5" Type="http://schemas.openxmlformats.org/officeDocument/2006/relationships/chart" Target="../charts/char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jpeg"/><Relationship Id="rId1" Type="http://schemas.openxmlformats.org/officeDocument/2006/relationships/slideLayout" Target="../slideLayouts/slideLayout13.xml"/><Relationship Id="rId5" Type="http://schemas.openxmlformats.org/officeDocument/2006/relationships/chart" Target="../charts/chart6.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Rectangle 2"/>
          <p:cNvSpPr txBox="1"/>
          <p:nvPr/>
        </p:nvSpPr>
        <p:spPr>
          <a:xfrm>
            <a:off x="757800" y="4365000"/>
            <a:ext cx="7772040" cy="935280"/>
          </a:xfrm>
          <a:prstGeom prst="rect">
            <a:avLst/>
          </a:prstGeom>
          <a:noFill/>
          <a:ln w="0">
            <a:noFill/>
          </a:ln>
        </p:spPr>
        <p:txBody>
          <a:bodyPr anchor="ctr">
            <a:noAutofit/>
          </a:bodyPr>
          <a:lstStyle/>
          <a:p>
            <a:pPr algn="ctr">
              <a:lnSpc>
                <a:spcPct val="100000"/>
              </a:lnSpc>
            </a:pPr>
            <a:r>
              <a:rPr lang="sv-SE" sz="4400" b="0" strike="noStrike" spc="-1" dirty="0">
                <a:solidFill>
                  <a:srgbClr val="000000"/>
                </a:solidFill>
                <a:latin typeface="Calibri"/>
              </a:rPr>
              <a:t>Lärosätenas indirekta kostnader</a:t>
            </a:r>
            <a:r>
              <a:rPr dirty="0"/>
              <a:t/>
            </a:r>
            <a:br>
              <a:rPr dirty="0"/>
            </a:br>
            <a:r>
              <a:rPr lang="sv-SE" sz="4400" b="0" strike="noStrike" spc="-1" dirty="0">
                <a:solidFill>
                  <a:srgbClr val="000000"/>
                </a:solidFill>
                <a:latin typeface="Calibri"/>
              </a:rPr>
              <a:t>SUHF-statistiken 2022</a:t>
            </a:r>
          </a:p>
        </p:txBody>
      </p:sp>
      <p:sp>
        <p:nvSpPr>
          <p:cNvPr id="132" name="Rectangle 3"/>
          <p:cNvSpPr txBox="1"/>
          <p:nvPr/>
        </p:nvSpPr>
        <p:spPr>
          <a:xfrm>
            <a:off x="1371600" y="2180520"/>
            <a:ext cx="6400440" cy="1536480"/>
          </a:xfrm>
          <a:prstGeom prst="rect">
            <a:avLst/>
          </a:prstGeom>
          <a:noFill/>
          <a:ln w="0">
            <a:noFill/>
          </a:ln>
        </p:spPr>
        <p:txBody>
          <a:bodyPr>
            <a:noAutofit/>
          </a:bodyPr>
          <a:lstStyle/>
          <a:p>
            <a:pPr algn="ctr">
              <a:lnSpc>
                <a:spcPct val="100000"/>
              </a:lnSpc>
              <a:spcBef>
                <a:spcPts val="400"/>
              </a:spcBef>
              <a:tabLst>
                <a:tab pos="0" algn="l"/>
              </a:tabLst>
            </a:pPr>
            <a:r>
              <a:rPr lang="sv-SE" sz="2000" b="0" strike="noStrike" spc="-1">
                <a:solidFill>
                  <a:srgbClr val="1F497D"/>
                </a:solidFill>
                <a:latin typeface="Calibri"/>
              </a:rPr>
              <a:t>Sveriges universitets- och </a:t>
            </a:r>
            <a:r>
              <a:t/>
            </a:r>
            <a:br/>
            <a:r>
              <a:rPr lang="sv-SE" sz="2000" b="0" strike="noStrike" spc="-1">
                <a:solidFill>
                  <a:srgbClr val="1F497D"/>
                </a:solidFill>
                <a:latin typeface="Calibri"/>
              </a:rPr>
              <a:t>högskoleförbund</a:t>
            </a:r>
            <a:endParaRPr lang="sv-SE" sz="2000" b="0" strike="noStrike" spc="-1">
              <a:latin typeface="Calibri"/>
            </a:endParaRPr>
          </a:p>
          <a:p>
            <a:pPr algn="ctr">
              <a:lnSpc>
                <a:spcPct val="100000"/>
              </a:lnSpc>
              <a:spcBef>
                <a:spcPts val="400"/>
              </a:spcBef>
              <a:tabLst>
                <a:tab pos="0" algn="l"/>
              </a:tabLst>
            </a:pPr>
            <a:r>
              <a:rPr lang="en-US" sz="2000" b="0" i="1" strike="noStrike" spc="-1">
                <a:solidFill>
                  <a:srgbClr val="1F497D"/>
                </a:solidFill>
                <a:latin typeface="Calibri"/>
              </a:rPr>
              <a:t>The Association of </a:t>
            </a:r>
            <a:endParaRPr lang="sv-SE" sz="2000" b="0" strike="noStrike" spc="-1">
              <a:latin typeface="Calibri"/>
            </a:endParaRPr>
          </a:p>
          <a:p>
            <a:pPr algn="ctr">
              <a:lnSpc>
                <a:spcPct val="100000"/>
              </a:lnSpc>
              <a:spcBef>
                <a:spcPts val="400"/>
              </a:spcBef>
              <a:tabLst>
                <a:tab pos="0" algn="l"/>
              </a:tabLst>
            </a:pPr>
            <a:r>
              <a:rPr lang="en-US" sz="2000" b="0" i="1" strike="noStrike" spc="-1">
                <a:solidFill>
                  <a:srgbClr val="1F497D"/>
                </a:solidFill>
                <a:latin typeface="Calibri"/>
              </a:rPr>
              <a:t>Swedish Higher Education Institutions</a:t>
            </a:r>
            <a:endParaRPr lang="sv-SE" sz="2000" b="0" strike="noStrike" spc="-1">
              <a:latin typeface="Calibri"/>
            </a:endParaRPr>
          </a:p>
        </p:txBody>
      </p:sp>
      <p:pic>
        <p:nvPicPr>
          <p:cNvPr id="133" name="Picture 4" descr="SUHF_logo_u_txt_pms307"/>
          <p:cNvPicPr/>
          <p:nvPr/>
        </p:nvPicPr>
        <p:blipFill>
          <a:blip r:embed="rId3"/>
          <a:stretch/>
        </p:blipFill>
        <p:spPr>
          <a:xfrm>
            <a:off x="3085560" y="795600"/>
            <a:ext cx="2972160" cy="1097280"/>
          </a:xfrm>
          <a:prstGeom prst="rect">
            <a:avLst/>
          </a:prstGeom>
          <a:ln w="0">
            <a:noFill/>
          </a:ln>
        </p:spPr>
      </p:pic>
      <p:sp>
        <p:nvSpPr>
          <p:cNvPr id="134"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2" name="PlaceHolder 1"/>
          <p:cNvSpPr>
            <a:spLocks noGrp="1"/>
          </p:cNvSpPr>
          <p:nvPr>
            <p:ph type="sldNum" idx="3"/>
          </p:nvPr>
        </p:nvSpPr>
        <p:spPr/>
        <p:txBody>
          <a:bodyPr/>
          <a:lstStyle/>
          <a:p>
            <a:fld id="{4FE2AFB1-48C6-4459-B5F1-5C3521C70C35}" type="slidenum">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Rectangle 2"/>
          <p:cNvSpPr txBox="1"/>
          <p:nvPr/>
        </p:nvSpPr>
        <p:spPr>
          <a:xfrm>
            <a:off x="467640" y="620640"/>
            <a:ext cx="8229240" cy="1244160"/>
          </a:xfrm>
          <a:prstGeom prst="rect">
            <a:avLst/>
          </a:prstGeom>
          <a:noFill/>
          <a:ln w="0">
            <a:noFill/>
          </a:ln>
        </p:spPr>
        <p:txBody>
          <a:bodyPr anchor="ctr">
            <a:normAutofit/>
          </a:bodyPr>
          <a:lstStyle/>
          <a:p>
            <a:pPr algn="ctr">
              <a:lnSpc>
                <a:spcPct val="100000"/>
              </a:lnSpc>
            </a:pPr>
            <a:r>
              <a:rPr lang="sv-SE" sz="4000" b="1" strike="noStrike" spc="-1">
                <a:solidFill>
                  <a:srgbClr val="000000"/>
                </a:solidFill>
                <a:latin typeface="Calibri"/>
              </a:rPr>
              <a:t>Utveckling 2018-2022</a:t>
            </a:r>
            <a:r>
              <a:t/>
            </a:r>
            <a:br/>
            <a:r>
              <a:rPr lang="sv-SE" sz="2700" b="0" i="1" strike="noStrike" spc="-1">
                <a:solidFill>
                  <a:srgbClr val="C00000"/>
                </a:solidFill>
                <a:latin typeface="Calibri"/>
              </a:rPr>
              <a:t>Lärosäten med omsättning över 3 mdkr – </a:t>
            </a:r>
            <a:r>
              <a:rPr lang="sv-SE" sz="2700" b="1" i="1" strike="noStrike" spc="-1">
                <a:solidFill>
                  <a:srgbClr val="C00000"/>
                </a:solidFill>
                <a:latin typeface="Calibri"/>
              </a:rPr>
              <a:t>totalt </a:t>
            </a:r>
            <a:endParaRPr lang="sv-SE" sz="2700" b="0" strike="noStrike" spc="-1">
              <a:solidFill>
                <a:srgbClr val="000000"/>
              </a:solidFill>
              <a:latin typeface="Calibri"/>
            </a:endParaRPr>
          </a:p>
        </p:txBody>
      </p:sp>
      <p:pic>
        <p:nvPicPr>
          <p:cNvPr id="179" name="Picture 2" descr="SUHF_logo_u_txt_pms307"/>
          <p:cNvPicPr/>
          <p:nvPr/>
        </p:nvPicPr>
        <p:blipFill>
          <a:blip r:embed="rId2"/>
          <a:stretch/>
        </p:blipFill>
        <p:spPr>
          <a:xfrm>
            <a:off x="179640" y="304560"/>
            <a:ext cx="2051280" cy="676080"/>
          </a:xfrm>
          <a:prstGeom prst="rect">
            <a:avLst/>
          </a:prstGeom>
          <a:ln w="12700">
            <a:noFill/>
          </a:ln>
        </p:spPr>
      </p:pic>
      <p:sp>
        <p:nvSpPr>
          <p:cNvPr id="180"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2" name="PlaceHolder 1"/>
          <p:cNvSpPr>
            <a:spLocks noGrp="1"/>
          </p:cNvSpPr>
          <p:nvPr>
            <p:ph type="sldNum" idx="6"/>
          </p:nvPr>
        </p:nvSpPr>
        <p:spPr/>
        <p:txBody>
          <a:bodyPr/>
          <a:lstStyle/>
          <a:p>
            <a:fld id="{538D3445-FEC9-4E66-83BC-70829E9CD569}" type="slidenum">
              <a:t>10</a:t>
            </a:fld>
            <a:endParaRPr/>
          </a:p>
        </p:txBody>
      </p:sp>
      <p:graphicFrame>
        <p:nvGraphicFramePr>
          <p:cNvPr id="8" name="Diagram 7">
            <a:extLst>
              <a:ext uri="{FF2B5EF4-FFF2-40B4-BE49-F238E27FC236}">
                <a16:creationId xmlns:a16="http://schemas.microsoft.com/office/drawing/2014/main" id="{00000000-0008-0000-0A00-000004000000}"/>
              </a:ext>
            </a:extLst>
          </p:cNvPr>
          <p:cNvGraphicFramePr>
            <a:graphicFrameLocks/>
          </p:cNvGraphicFramePr>
          <p:nvPr>
            <p:extLst>
              <p:ext uri="{D42A27DB-BD31-4B8C-83A1-F6EECF244321}">
                <p14:modId xmlns:p14="http://schemas.microsoft.com/office/powerpoint/2010/main" val="2365485298"/>
              </p:ext>
            </p:extLst>
          </p:nvPr>
        </p:nvGraphicFramePr>
        <p:xfrm>
          <a:off x="629265" y="1886743"/>
          <a:ext cx="7796980" cy="415837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Rectangle 2"/>
          <p:cNvSpPr txBox="1"/>
          <p:nvPr/>
        </p:nvSpPr>
        <p:spPr>
          <a:xfrm>
            <a:off x="467640" y="692640"/>
            <a:ext cx="8218800" cy="791640"/>
          </a:xfrm>
          <a:prstGeom prst="rect">
            <a:avLst/>
          </a:prstGeom>
          <a:noFill/>
          <a:ln w="0">
            <a:noFill/>
          </a:ln>
        </p:spPr>
        <p:txBody>
          <a:bodyPr anchor="ctr">
            <a:noAutofit/>
          </a:bodyPr>
          <a:lstStyle/>
          <a:p>
            <a:pPr algn="ctr">
              <a:lnSpc>
                <a:spcPct val="100000"/>
              </a:lnSpc>
            </a:pPr>
            <a:r>
              <a:rPr lang="sv-SE" sz="3600" b="1" strike="noStrike" spc="-1">
                <a:solidFill>
                  <a:srgbClr val="000000"/>
                </a:solidFill>
                <a:latin typeface="Calibri"/>
              </a:rPr>
              <a:t>Utveckling 2018-2022</a:t>
            </a:r>
            <a:endParaRPr lang="sv-SE" sz="3600" b="0" strike="noStrike" spc="-1">
              <a:solidFill>
                <a:srgbClr val="000000"/>
              </a:solidFill>
              <a:latin typeface="Calibri"/>
            </a:endParaRPr>
          </a:p>
        </p:txBody>
      </p:sp>
      <p:sp>
        <p:nvSpPr>
          <p:cNvPr id="184" name="Rectangle 3"/>
          <p:cNvSpPr txBox="1"/>
          <p:nvPr/>
        </p:nvSpPr>
        <p:spPr>
          <a:xfrm>
            <a:off x="427680" y="1484281"/>
            <a:ext cx="8280720" cy="4444572"/>
          </a:xfrm>
          <a:prstGeom prst="rect">
            <a:avLst/>
          </a:prstGeom>
          <a:noFill/>
          <a:ln w="0">
            <a:noFill/>
          </a:ln>
        </p:spPr>
        <p:txBody>
          <a:bodyPr>
            <a:normAutofit/>
          </a:bodyPr>
          <a:lstStyle/>
          <a:p>
            <a:pPr algn="ctr">
              <a:lnSpc>
                <a:spcPct val="100000"/>
              </a:lnSpc>
              <a:spcBef>
                <a:spcPts val="479"/>
              </a:spcBef>
              <a:tabLst>
                <a:tab pos="0" algn="l"/>
              </a:tabLst>
            </a:pPr>
            <a:r>
              <a:rPr lang="sv-SE" sz="2400" b="0" i="1" strike="noStrike" spc="-1" dirty="0">
                <a:solidFill>
                  <a:srgbClr val="C00000"/>
                </a:solidFill>
                <a:latin typeface="Calibri"/>
              </a:rPr>
              <a:t>Lärosäten med omsättning 1-3 mdkr – </a:t>
            </a:r>
            <a:r>
              <a:rPr lang="sv-SE" sz="2400" b="1" i="1" strike="noStrike" spc="-1" dirty="0">
                <a:solidFill>
                  <a:srgbClr val="C00000"/>
                </a:solidFill>
                <a:latin typeface="Calibri"/>
              </a:rPr>
              <a:t>totalt</a:t>
            </a:r>
            <a:endParaRPr lang="sv-SE" sz="2400" b="0" strike="noStrike" spc="-1" dirty="0">
              <a:solidFill>
                <a:srgbClr val="000000"/>
              </a:solidFill>
              <a:latin typeface="Calibri"/>
            </a:endParaRPr>
          </a:p>
        </p:txBody>
      </p:sp>
      <p:pic>
        <p:nvPicPr>
          <p:cNvPr id="185" name="Picture 2" descr="SUHF_logo_u_txt_pms307"/>
          <p:cNvPicPr/>
          <p:nvPr/>
        </p:nvPicPr>
        <p:blipFill>
          <a:blip r:embed="rId2"/>
          <a:stretch/>
        </p:blipFill>
        <p:spPr>
          <a:xfrm>
            <a:off x="179640" y="304560"/>
            <a:ext cx="2051280" cy="676080"/>
          </a:xfrm>
          <a:prstGeom prst="rect">
            <a:avLst/>
          </a:prstGeom>
          <a:ln w="12700">
            <a:noFill/>
          </a:ln>
        </p:spPr>
      </p:pic>
      <p:sp>
        <p:nvSpPr>
          <p:cNvPr id="186"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2" name="PlaceHolder 1"/>
          <p:cNvSpPr>
            <a:spLocks noGrp="1"/>
          </p:cNvSpPr>
          <p:nvPr>
            <p:ph type="sldNum" idx="6"/>
          </p:nvPr>
        </p:nvSpPr>
        <p:spPr/>
        <p:txBody>
          <a:bodyPr/>
          <a:lstStyle/>
          <a:p>
            <a:fld id="{C649B55A-C827-4DE3-85F2-FE001CEF5838}" type="slidenum">
              <a:t>11</a:t>
            </a:fld>
            <a:endParaRPr/>
          </a:p>
        </p:txBody>
      </p:sp>
      <p:graphicFrame>
        <p:nvGraphicFramePr>
          <p:cNvPr id="8" name="Diagram 7">
            <a:extLst>
              <a:ext uri="{FF2B5EF4-FFF2-40B4-BE49-F238E27FC236}">
                <a16:creationId xmlns:a16="http://schemas.microsoft.com/office/drawing/2014/main" id="{00000000-0008-0000-0A00-000005000000}"/>
              </a:ext>
            </a:extLst>
          </p:cNvPr>
          <p:cNvGraphicFramePr>
            <a:graphicFrameLocks/>
          </p:cNvGraphicFramePr>
          <p:nvPr>
            <p:extLst>
              <p:ext uri="{D42A27DB-BD31-4B8C-83A1-F6EECF244321}">
                <p14:modId xmlns:p14="http://schemas.microsoft.com/office/powerpoint/2010/main" val="3920825841"/>
              </p:ext>
            </p:extLst>
          </p:nvPr>
        </p:nvGraphicFramePr>
        <p:xfrm>
          <a:off x="1012723" y="1987921"/>
          <a:ext cx="7148051" cy="394093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Rectangle 2"/>
          <p:cNvSpPr txBox="1"/>
          <p:nvPr/>
        </p:nvSpPr>
        <p:spPr>
          <a:xfrm>
            <a:off x="518760" y="642960"/>
            <a:ext cx="8229240" cy="841320"/>
          </a:xfrm>
          <a:prstGeom prst="rect">
            <a:avLst/>
          </a:prstGeom>
          <a:noFill/>
          <a:ln w="0">
            <a:noFill/>
          </a:ln>
        </p:spPr>
        <p:txBody>
          <a:bodyPr anchor="ctr">
            <a:noAutofit/>
          </a:bodyPr>
          <a:lstStyle/>
          <a:p>
            <a:pPr algn="ctr">
              <a:lnSpc>
                <a:spcPct val="100000"/>
              </a:lnSpc>
            </a:pPr>
            <a:r>
              <a:rPr lang="sv-SE" sz="3600" b="1" strike="noStrike" spc="-1">
                <a:solidFill>
                  <a:srgbClr val="000000"/>
                </a:solidFill>
                <a:latin typeface="Calibri"/>
              </a:rPr>
              <a:t>Utveckling 2018-2022</a:t>
            </a:r>
            <a:endParaRPr lang="sv-SE" sz="3600" b="0" strike="noStrike" spc="-1">
              <a:solidFill>
                <a:srgbClr val="000000"/>
              </a:solidFill>
              <a:latin typeface="Calibri"/>
            </a:endParaRPr>
          </a:p>
        </p:txBody>
      </p:sp>
      <p:sp>
        <p:nvSpPr>
          <p:cNvPr id="190" name="Rectangle 3"/>
          <p:cNvSpPr txBox="1"/>
          <p:nvPr/>
        </p:nvSpPr>
        <p:spPr>
          <a:xfrm>
            <a:off x="467640" y="1284480"/>
            <a:ext cx="8280720" cy="4242600"/>
          </a:xfrm>
          <a:prstGeom prst="rect">
            <a:avLst/>
          </a:prstGeom>
          <a:noFill/>
          <a:ln w="0">
            <a:noFill/>
          </a:ln>
        </p:spPr>
        <p:txBody>
          <a:bodyPr>
            <a:normAutofit/>
          </a:bodyPr>
          <a:lstStyle/>
          <a:p>
            <a:pPr algn="ctr">
              <a:lnSpc>
                <a:spcPct val="100000"/>
              </a:lnSpc>
              <a:spcBef>
                <a:spcPts val="479"/>
              </a:spcBef>
              <a:tabLst>
                <a:tab pos="0" algn="l"/>
              </a:tabLst>
            </a:pPr>
            <a:r>
              <a:rPr lang="sv-SE" sz="2400" b="0" i="1" strike="noStrike" spc="-1">
                <a:solidFill>
                  <a:srgbClr val="C00000"/>
                </a:solidFill>
                <a:latin typeface="Calibri"/>
              </a:rPr>
              <a:t>Lärosäten med omsättning 0,5-1 mdkr - </a:t>
            </a:r>
            <a:r>
              <a:rPr lang="sv-SE" sz="2400" b="1" i="1" strike="noStrike" spc="-1">
                <a:solidFill>
                  <a:srgbClr val="C00000"/>
                </a:solidFill>
                <a:latin typeface="Calibri"/>
              </a:rPr>
              <a:t>t</a:t>
            </a:r>
            <a:r>
              <a:rPr lang="sv-SE" sz="2400" b="1" i="1" strike="noStrike" spc="-1">
                <a:solidFill>
                  <a:srgbClr val="C0504D"/>
                </a:solidFill>
                <a:latin typeface="Calibri"/>
              </a:rPr>
              <a:t>otalt</a:t>
            </a:r>
            <a:endParaRPr lang="sv-SE" sz="2400" b="0" strike="noStrike" spc="-1">
              <a:solidFill>
                <a:srgbClr val="000000"/>
              </a:solidFill>
              <a:latin typeface="Calibri"/>
            </a:endParaRPr>
          </a:p>
        </p:txBody>
      </p:sp>
      <p:pic>
        <p:nvPicPr>
          <p:cNvPr id="191" name="Picture 2" descr="SUHF_logo_u_txt_pms307"/>
          <p:cNvPicPr/>
          <p:nvPr/>
        </p:nvPicPr>
        <p:blipFill>
          <a:blip r:embed="rId2"/>
          <a:stretch/>
        </p:blipFill>
        <p:spPr>
          <a:xfrm>
            <a:off x="179640" y="304560"/>
            <a:ext cx="2051280" cy="676080"/>
          </a:xfrm>
          <a:prstGeom prst="rect">
            <a:avLst/>
          </a:prstGeom>
          <a:ln w="12700">
            <a:noFill/>
          </a:ln>
        </p:spPr>
      </p:pic>
      <p:sp>
        <p:nvSpPr>
          <p:cNvPr id="192"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194" name="textruta 7"/>
          <p:cNvSpPr/>
          <p:nvPr/>
        </p:nvSpPr>
        <p:spPr>
          <a:xfrm>
            <a:off x="5796000" y="304560"/>
            <a:ext cx="2520000" cy="364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sv-SE" sz="1800" b="0" strike="noStrike" spc="-1" dirty="0">
              <a:latin typeface="Calibri"/>
            </a:endParaRPr>
          </a:p>
        </p:txBody>
      </p:sp>
      <p:sp>
        <p:nvSpPr>
          <p:cNvPr id="2" name="PlaceHolder 1"/>
          <p:cNvSpPr>
            <a:spLocks noGrp="1"/>
          </p:cNvSpPr>
          <p:nvPr>
            <p:ph type="sldNum" idx="6"/>
          </p:nvPr>
        </p:nvSpPr>
        <p:spPr/>
        <p:txBody>
          <a:bodyPr/>
          <a:lstStyle/>
          <a:p>
            <a:fld id="{F0248318-5824-4923-97E5-440636ACC31B}" type="slidenum">
              <a:t>12</a:t>
            </a:fld>
            <a:endParaRPr/>
          </a:p>
        </p:txBody>
      </p:sp>
      <p:graphicFrame>
        <p:nvGraphicFramePr>
          <p:cNvPr id="9" name="Diagram 8">
            <a:extLst>
              <a:ext uri="{FF2B5EF4-FFF2-40B4-BE49-F238E27FC236}">
                <a16:creationId xmlns:a16="http://schemas.microsoft.com/office/drawing/2014/main" id="{00000000-0008-0000-0A00-000006000000}"/>
              </a:ext>
            </a:extLst>
          </p:cNvPr>
          <p:cNvGraphicFramePr>
            <a:graphicFrameLocks/>
          </p:cNvGraphicFramePr>
          <p:nvPr>
            <p:extLst>
              <p:ext uri="{D42A27DB-BD31-4B8C-83A1-F6EECF244321}">
                <p14:modId xmlns:p14="http://schemas.microsoft.com/office/powerpoint/2010/main" val="437458294"/>
              </p:ext>
            </p:extLst>
          </p:nvPr>
        </p:nvGraphicFramePr>
        <p:xfrm>
          <a:off x="678426" y="1888331"/>
          <a:ext cx="7914967" cy="377505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Rectangle 2"/>
          <p:cNvSpPr txBox="1"/>
          <p:nvPr/>
        </p:nvSpPr>
        <p:spPr>
          <a:xfrm>
            <a:off x="518760" y="642960"/>
            <a:ext cx="8229240" cy="863640"/>
          </a:xfrm>
          <a:prstGeom prst="rect">
            <a:avLst/>
          </a:prstGeom>
          <a:noFill/>
          <a:ln w="0">
            <a:noFill/>
          </a:ln>
        </p:spPr>
        <p:txBody>
          <a:bodyPr anchor="ctr">
            <a:noAutofit/>
          </a:bodyPr>
          <a:lstStyle/>
          <a:p>
            <a:pPr algn="ctr">
              <a:lnSpc>
                <a:spcPct val="100000"/>
              </a:lnSpc>
            </a:pPr>
            <a:r>
              <a:rPr lang="sv-SE" sz="3600" b="1" strike="noStrike" spc="-1">
                <a:solidFill>
                  <a:srgbClr val="000000"/>
                </a:solidFill>
                <a:latin typeface="Calibri"/>
              </a:rPr>
              <a:t>Utveckling 2018-2022</a:t>
            </a:r>
            <a:endParaRPr lang="sv-SE" sz="3600" b="0" strike="noStrike" spc="-1">
              <a:solidFill>
                <a:srgbClr val="000000"/>
              </a:solidFill>
              <a:latin typeface="Calibri"/>
            </a:endParaRPr>
          </a:p>
        </p:txBody>
      </p:sp>
      <p:sp>
        <p:nvSpPr>
          <p:cNvPr id="196" name="Rectangle 3"/>
          <p:cNvSpPr txBox="1"/>
          <p:nvPr/>
        </p:nvSpPr>
        <p:spPr>
          <a:xfrm>
            <a:off x="467640" y="1412639"/>
            <a:ext cx="7776360" cy="4417921"/>
          </a:xfrm>
          <a:prstGeom prst="rect">
            <a:avLst/>
          </a:prstGeom>
          <a:noFill/>
          <a:ln w="0">
            <a:noFill/>
          </a:ln>
        </p:spPr>
        <p:txBody>
          <a:bodyPr>
            <a:normAutofit/>
          </a:bodyPr>
          <a:lstStyle/>
          <a:p>
            <a:pPr algn="ctr">
              <a:lnSpc>
                <a:spcPct val="100000"/>
              </a:lnSpc>
              <a:spcBef>
                <a:spcPts val="479"/>
              </a:spcBef>
              <a:tabLst>
                <a:tab pos="0" algn="l"/>
              </a:tabLst>
            </a:pPr>
            <a:r>
              <a:rPr lang="sv-SE" sz="2400" b="0" i="1" strike="noStrike" spc="-1">
                <a:solidFill>
                  <a:srgbClr val="C00000"/>
                </a:solidFill>
                <a:latin typeface="Calibri"/>
              </a:rPr>
              <a:t>Lärosäten med omsättning under 0,5 mdkr - </a:t>
            </a:r>
            <a:r>
              <a:rPr lang="sv-SE" sz="2400" b="1" i="1" strike="noStrike" spc="-1">
                <a:solidFill>
                  <a:srgbClr val="C00000"/>
                </a:solidFill>
                <a:latin typeface="Calibri"/>
              </a:rPr>
              <a:t>t</a:t>
            </a:r>
            <a:r>
              <a:rPr lang="sv-SE" sz="2400" b="1" i="1" strike="noStrike" spc="-1">
                <a:solidFill>
                  <a:srgbClr val="C0504D"/>
                </a:solidFill>
                <a:latin typeface="Calibri"/>
              </a:rPr>
              <a:t>otalt</a:t>
            </a:r>
            <a:endParaRPr lang="sv-SE" sz="2400" b="0" strike="noStrike" spc="-1">
              <a:solidFill>
                <a:srgbClr val="000000"/>
              </a:solidFill>
              <a:latin typeface="Calibri"/>
            </a:endParaRPr>
          </a:p>
        </p:txBody>
      </p:sp>
      <p:pic>
        <p:nvPicPr>
          <p:cNvPr id="197" name="Picture 2" descr="SUHF_logo_u_txt_pms307"/>
          <p:cNvPicPr/>
          <p:nvPr/>
        </p:nvPicPr>
        <p:blipFill>
          <a:blip r:embed="rId2"/>
          <a:stretch/>
        </p:blipFill>
        <p:spPr>
          <a:xfrm>
            <a:off x="179640" y="304560"/>
            <a:ext cx="2051280" cy="676080"/>
          </a:xfrm>
          <a:prstGeom prst="rect">
            <a:avLst/>
          </a:prstGeom>
          <a:ln w="12700">
            <a:noFill/>
          </a:ln>
        </p:spPr>
      </p:pic>
      <p:sp>
        <p:nvSpPr>
          <p:cNvPr id="198"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200" name="textruta 7"/>
          <p:cNvSpPr/>
          <p:nvPr/>
        </p:nvSpPr>
        <p:spPr>
          <a:xfrm>
            <a:off x="5796000" y="304560"/>
            <a:ext cx="2520000" cy="364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sv-SE" sz="1800" b="0" strike="noStrike" spc="-1" dirty="0">
              <a:latin typeface="Calibri"/>
            </a:endParaRPr>
          </a:p>
        </p:txBody>
      </p:sp>
      <p:sp>
        <p:nvSpPr>
          <p:cNvPr id="2" name="PlaceHolder 1"/>
          <p:cNvSpPr>
            <a:spLocks noGrp="1"/>
          </p:cNvSpPr>
          <p:nvPr>
            <p:ph type="sldNum" idx="6"/>
          </p:nvPr>
        </p:nvSpPr>
        <p:spPr/>
        <p:txBody>
          <a:bodyPr/>
          <a:lstStyle/>
          <a:p>
            <a:fld id="{411083B1-8716-45AC-B931-E0D58B3EEF27}" type="slidenum">
              <a:t>13</a:t>
            </a:fld>
            <a:endParaRPr/>
          </a:p>
        </p:txBody>
      </p:sp>
      <p:graphicFrame>
        <p:nvGraphicFramePr>
          <p:cNvPr id="10" name="Diagram 9">
            <a:extLst>
              <a:ext uri="{FF2B5EF4-FFF2-40B4-BE49-F238E27FC236}">
                <a16:creationId xmlns:a16="http://schemas.microsoft.com/office/drawing/2014/main" id="{00000000-0008-0000-0A00-000002000000}"/>
              </a:ext>
            </a:extLst>
          </p:cNvPr>
          <p:cNvGraphicFramePr>
            <a:graphicFrameLocks/>
          </p:cNvGraphicFramePr>
          <p:nvPr>
            <p:extLst>
              <p:ext uri="{D42A27DB-BD31-4B8C-83A1-F6EECF244321}">
                <p14:modId xmlns:p14="http://schemas.microsoft.com/office/powerpoint/2010/main" val="2773004899"/>
              </p:ext>
            </p:extLst>
          </p:nvPr>
        </p:nvGraphicFramePr>
        <p:xfrm>
          <a:off x="518760" y="2123768"/>
          <a:ext cx="8167681" cy="401155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Rectangle 2"/>
          <p:cNvSpPr txBox="1"/>
          <p:nvPr/>
        </p:nvSpPr>
        <p:spPr>
          <a:xfrm>
            <a:off x="467640" y="1053000"/>
            <a:ext cx="8229240" cy="863640"/>
          </a:xfrm>
          <a:prstGeom prst="rect">
            <a:avLst/>
          </a:prstGeom>
          <a:noFill/>
          <a:ln w="0">
            <a:noFill/>
          </a:ln>
        </p:spPr>
        <p:txBody>
          <a:bodyPr anchor="ctr">
            <a:normAutofit fontScale="85000" lnSpcReduction="20000"/>
          </a:bodyPr>
          <a:lstStyle/>
          <a:p>
            <a:pPr algn="ctr">
              <a:lnSpc>
                <a:spcPct val="100000"/>
              </a:lnSpc>
            </a:pPr>
            <a:r>
              <a:rPr lang="sv-SE" sz="3600" b="1" strike="noStrike" spc="-1">
                <a:solidFill>
                  <a:srgbClr val="000000"/>
                </a:solidFill>
                <a:latin typeface="Calibri"/>
              </a:rPr>
              <a:t>Andel indirekta kostnader 2022</a:t>
            </a:r>
            <a:r>
              <a:t/>
            </a:r>
            <a:br/>
            <a:r>
              <a:rPr lang="sv-SE" sz="3600" b="1" i="1" strike="noStrike" spc="-1">
                <a:solidFill>
                  <a:srgbClr val="000000"/>
                </a:solidFill>
                <a:latin typeface="Calibri"/>
              </a:rPr>
              <a:t>Utbildning</a:t>
            </a:r>
            <a:endParaRPr lang="sv-SE" sz="3600" b="0" strike="noStrike" spc="-1">
              <a:solidFill>
                <a:srgbClr val="000000"/>
              </a:solidFill>
              <a:latin typeface="Calibri"/>
            </a:endParaRPr>
          </a:p>
        </p:txBody>
      </p:sp>
      <p:pic>
        <p:nvPicPr>
          <p:cNvPr id="202" name="Picture 2" descr="SUHF_logo_u_txt_pms307"/>
          <p:cNvPicPr/>
          <p:nvPr/>
        </p:nvPicPr>
        <p:blipFill>
          <a:blip r:embed="rId2"/>
          <a:stretch/>
        </p:blipFill>
        <p:spPr>
          <a:xfrm>
            <a:off x="179640" y="304560"/>
            <a:ext cx="2051280" cy="676080"/>
          </a:xfrm>
          <a:prstGeom prst="rect">
            <a:avLst/>
          </a:prstGeom>
          <a:ln w="12700">
            <a:noFill/>
          </a:ln>
        </p:spPr>
      </p:pic>
      <p:sp>
        <p:nvSpPr>
          <p:cNvPr id="203"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graphicFrame>
        <p:nvGraphicFramePr>
          <p:cNvPr id="204" name="Diagram 8"/>
          <p:cNvGraphicFramePr/>
          <p:nvPr/>
        </p:nvGraphicFramePr>
        <p:xfrm>
          <a:off x="467640" y="1990800"/>
          <a:ext cx="8304480" cy="3959640"/>
        </p:xfrm>
        <a:graphic>
          <a:graphicData uri="http://schemas.openxmlformats.org/drawingml/2006/chart">
            <c:chart xmlns:c="http://schemas.openxmlformats.org/drawingml/2006/chart" xmlns:r="http://schemas.openxmlformats.org/officeDocument/2006/relationships" r:id="rId3"/>
          </a:graphicData>
        </a:graphic>
      </p:graphicFrame>
      <p:sp>
        <p:nvSpPr>
          <p:cNvPr id="2" name="PlaceHolder 1"/>
          <p:cNvSpPr>
            <a:spLocks noGrp="1"/>
          </p:cNvSpPr>
          <p:nvPr>
            <p:ph type="sldNum" idx="6"/>
          </p:nvPr>
        </p:nvSpPr>
        <p:spPr/>
        <p:txBody>
          <a:bodyPr/>
          <a:lstStyle/>
          <a:p>
            <a:fld id="{4B16A539-1ACB-4E72-811A-2AC70403F53B}" type="slidenum">
              <a:t>14</a:t>
            </a:fld>
            <a:endParaRPr/>
          </a:p>
        </p:txBody>
      </p:sp>
      <p:graphicFrame>
        <p:nvGraphicFramePr>
          <p:cNvPr id="9" name="Diagram 8">
            <a:extLst>
              <a:ext uri="{FF2B5EF4-FFF2-40B4-BE49-F238E27FC236}">
                <a16:creationId xmlns:a16="http://schemas.microsoft.com/office/drawing/2014/main" id="{00000000-0008-0000-1000-000002000000}"/>
              </a:ext>
            </a:extLst>
          </p:cNvPr>
          <p:cNvGraphicFramePr>
            <a:graphicFrameLocks/>
          </p:cNvGraphicFramePr>
          <p:nvPr>
            <p:extLst>
              <p:ext uri="{D42A27DB-BD31-4B8C-83A1-F6EECF244321}">
                <p14:modId xmlns:p14="http://schemas.microsoft.com/office/powerpoint/2010/main" val="2359571964"/>
              </p:ext>
            </p:extLst>
          </p:nvPr>
        </p:nvGraphicFramePr>
        <p:xfrm>
          <a:off x="619432" y="1918348"/>
          <a:ext cx="7806813" cy="421698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01444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Rectangle 2"/>
          <p:cNvSpPr txBox="1"/>
          <p:nvPr/>
        </p:nvSpPr>
        <p:spPr>
          <a:xfrm>
            <a:off x="2431440" y="404640"/>
            <a:ext cx="6284880" cy="863640"/>
          </a:xfrm>
          <a:prstGeom prst="rect">
            <a:avLst/>
          </a:prstGeom>
          <a:noFill/>
          <a:ln w="0">
            <a:noFill/>
          </a:ln>
        </p:spPr>
        <p:txBody>
          <a:bodyPr anchor="ctr">
            <a:normAutofit fontScale="89000" lnSpcReduction="20000"/>
          </a:bodyPr>
          <a:lstStyle/>
          <a:p>
            <a:pPr algn="ctr">
              <a:lnSpc>
                <a:spcPct val="100000"/>
              </a:lnSpc>
            </a:pPr>
            <a:r>
              <a:rPr lang="sv-SE" sz="4000" b="1" strike="noStrike" spc="-1">
                <a:solidFill>
                  <a:srgbClr val="000000"/>
                </a:solidFill>
                <a:latin typeface="Calibri"/>
              </a:rPr>
              <a:t>Andel indirekta kostnader 2022</a:t>
            </a:r>
            <a:r>
              <a:t/>
            </a:r>
            <a:br/>
            <a:r>
              <a:rPr lang="sv-SE" sz="2700" b="1" i="1" strike="noStrike" spc="-1">
                <a:solidFill>
                  <a:srgbClr val="C00000"/>
                </a:solidFill>
                <a:latin typeface="Calibri"/>
              </a:rPr>
              <a:t>Utbildning</a:t>
            </a:r>
            <a:endParaRPr lang="sv-SE" sz="2700" b="0" strike="noStrike" spc="-1">
              <a:solidFill>
                <a:srgbClr val="000000"/>
              </a:solidFill>
              <a:latin typeface="Calibri"/>
            </a:endParaRPr>
          </a:p>
        </p:txBody>
      </p:sp>
      <p:pic>
        <p:nvPicPr>
          <p:cNvPr id="208" name="Picture 2" descr="SUHF_logo_u_txt_pms307"/>
          <p:cNvPicPr/>
          <p:nvPr/>
        </p:nvPicPr>
        <p:blipFill>
          <a:blip r:embed="rId2"/>
          <a:stretch/>
        </p:blipFill>
        <p:spPr>
          <a:xfrm>
            <a:off x="179640" y="304560"/>
            <a:ext cx="2051280" cy="676080"/>
          </a:xfrm>
          <a:prstGeom prst="rect">
            <a:avLst/>
          </a:prstGeom>
          <a:ln w="12700">
            <a:noFill/>
          </a:ln>
        </p:spPr>
      </p:pic>
      <p:sp>
        <p:nvSpPr>
          <p:cNvPr id="209"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210" name="textruta 3"/>
          <p:cNvSpPr/>
          <p:nvPr/>
        </p:nvSpPr>
        <p:spPr>
          <a:xfrm>
            <a:off x="6300360" y="5859000"/>
            <a:ext cx="2415960" cy="4251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sv-SE" sz="1100" b="0" strike="noStrike" spc="-1">
                <a:solidFill>
                  <a:srgbClr val="000000"/>
                </a:solidFill>
                <a:latin typeface="Calibri"/>
              </a:rPr>
              <a:t>Verksamhetskostnader utbildning (mnkr)</a:t>
            </a:r>
            <a:endParaRPr lang="sv-SE" sz="1100" b="0" strike="noStrike" spc="-1">
              <a:latin typeface="Calibri"/>
            </a:endParaRPr>
          </a:p>
        </p:txBody>
      </p:sp>
      <p:sp>
        <p:nvSpPr>
          <p:cNvPr id="2" name="PlaceHolder 1"/>
          <p:cNvSpPr>
            <a:spLocks noGrp="1"/>
          </p:cNvSpPr>
          <p:nvPr>
            <p:ph type="sldNum" idx="6"/>
          </p:nvPr>
        </p:nvSpPr>
        <p:spPr/>
        <p:txBody>
          <a:bodyPr/>
          <a:lstStyle/>
          <a:p>
            <a:fld id="{D6447292-3675-4AAB-8293-53F09BBE411A}" type="slidenum">
              <a:t>15</a:t>
            </a:fld>
            <a:endParaRPr/>
          </a:p>
        </p:txBody>
      </p:sp>
      <p:graphicFrame>
        <p:nvGraphicFramePr>
          <p:cNvPr id="10" name="Diagram 9"/>
          <p:cNvGraphicFramePr>
            <a:graphicFrameLocks/>
          </p:cNvGraphicFramePr>
          <p:nvPr>
            <p:extLst>
              <p:ext uri="{D42A27DB-BD31-4B8C-83A1-F6EECF244321}">
                <p14:modId xmlns:p14="http://schemas.microsoft.com/office/powerpoint/2010/main" val="2473061553"/>
              </p:ext>
            </p:extLst>
          </p:nvPr>
        </p:nvGraphicFramePr>
        <p:xfrm>
          <a:off x="1012723" y="2057400"/>
          <a:ext cx="7344696" cy="37292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30120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Rectangle 2"/>
          <p:cNvSpPr txBox="1"/>
          <p:nvPr/>
        </p:nvSpPr>
        <p:spPr>
          <a:xfrm>
            <a:off x="467640" y="620640"/>
            <a:ext cx="8229240" cy="1244160"/>
          </a:xfrm>
          <a:prstGeom prst="rect">
            <a:avLst/>
          </a:prstGeom>
          <a:noFill/>
          <a:ln w="0">
            <a:noFill/>
          </a:ln>
        </p:spPr>
        <p:txBody>
          <a:bodyPr anchor="ctr">
            <a:normAutofit/>
          </a:bodyPr>
          <a:lstStyle/>
          <a:p>
            <a:pPr algn="ctr">
              <a:lnSpc>
                <a:spcPct val="100000"/>
              </a:lnSpc>
            </a:pPr>
            <a:r>
              <a:rPr lang="sv-SE" sz="4000" b="1" strike="noStrike" spc="-1">
                <a:solidFill>
                  <a:srgbClr val="000000"/>
                </a:solidFill>
                <a:latin typeface="Calibri"/>
              </a:rPr>
              <a:t>Utveckling 2018-2022</a:t>
            </a:r>
            <a:r>
              <a:t/>
            </a:r>
            <a:br/>
            <a:r>
              <a:rPr lang="sv-SE" sz="2700" b="0" i="1" strike="noStrike" spc="-1">
                <a:solidFill>
                  <a:srgbClr val="C00000"/>
                </a:solidFill>
                <a:latin typeface="Calibri"/>
              </a:rPr>
              <a:t>Lärosäten med omsättning över 3 mdkr – </a:t>
            </a:r>
            <a:r>
              <a:rPr lang="sv-SE" sz="2700" b="1" i="1" strike="noStrike" spc="-1">
                <a:solidFill>
                  <a:srgbClr val="C00000"/>
                </a:solidFill>
                <a:latin typeface="Calibri"/>
              </a:rPr>
              <a:t>utbildning </a:t>
            </a:r>
            <a:endParaRPr lang="sv-SE" sz="2700" b="0" strike="noStrike" spc="-1">
              <a:solidFill>
                <a:srgbClr val="000000"/>
              </a:solidFill>
              <a:latin typeface="Calibri"/>
            </a:endParaRPr>
          </a:p>
        </p:txBody>
      </p:sp>
      <p:pic>
        <p:nvPicPr>
          <p:cNvPr id="214" name="Picture 2" descr="SUHF_logo_u_txt_pms307"/>
          <p:cNvPicPr/>
          <p:nvPr/>
        </p:nvPicPr>
        <p:blipFill>
          <a:blip r:embed="rId2"/>
          <a:stretch/>
        </p:blipFill>
        <p:spPr>
          <a:xfrm>
            <a:off x="179640" y="304560"/>
            <a:ext cx="2051280" cy="676080"/>
          </a:xfrm>
          <a:prstGeom prst="rect">
            <a:avLst/>
          </a:prstGeom>
          <a:ln w="12700">
            <a:noFill/>
          </a:ln>
        </p:spPr>
      </p:pic>
      <p:sp>
        <p:nvSpPr>
          <p:cNvPr id="215"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2" name="PlaceHolder 1"/>
          <p:cNvSpPr>
            <a:spLocks noGrp="1"/>
          </p:cNvSpPr>
          <p:nvPr>
            <p:ph type="sldNum" idx="6"/>
          </p:nvPr>
        </p:nvSpPr>
        <p:spPr/>
        <p:txBody>
          <a:bodyPr/>
          <a:lstStyle/>
          <a:p>
            <a:fld id="{E277BBF3-A1D8-4148-9FF1-61FBC274CBAC}" type="slidenum">
              <a:t>16</a:t>
            </a:fld>
            <a:endParaRPr/>
          </a:p>
        </p:txBody>
      </p:sp>
      <p:graphicFrame>
        <p:nvGraphicFramePr>
          <p:cNvPr id="8" name="Diagram 7">
            <a:extLst>
              <a:ext uri="{FF2B5EF4-FFF2-40B4-BE49-F238E27FC236}">
                <a16:creationId xmlns:a16="http://schemas.microsoft.com/office/drawing/2014/main" id="{00000000-0008-0000-0B00-000003000000}"/>
              </a:ext>
            </a:extLst>
          </p:cNvPr>
          <p:cNvGraphicFramePr>
            <a:graphicFrameLocks/>
          </p:cNvGraphicFramePr>
          <p:nvPr>
            <p:extLst>
              <p:ext uri="{D42A27DB-BD31-4B8C-83A1-F6EECF244321}">
                <p14:modId xmlns:p14="http://schemas.microsoft.com/office/powerpoint/2010/main" val="1831869536"/>
              </p:ext>
            </p:extLst>
          </p:nvPr>
        </p:nvGraphicFramePr>
        <p:xfrm>
          <a:off x="1032387" y="2010568"/>
          <a:ext cx="6754761" cy="3819961"/>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Rectangle 2"/>
          <p:cNvSpPr txBox="1"/>
          <p:nvPr/>
        </p:nvSpPr>
        <p:spPr>
          <a:xfrm>
            <a:off x="467640" y="702165"/>
            <a:ext cx="8218800" cy="791640"/>
          </a:xfrm>
          <a:prstGeom prst="rect">
            <a:avLst/>
          </a:prstGeom>
          <a:noFill/>
          <a:ln w="0">
            <a:noFill/>
          </a:ln>
        </p:spPr>
        <p:txBody>
          <a:bodyPr anchor="ctr">
            <a:noAutofit/>
          </a:bodyPr>
          <a:lstStyle/>
          <a:p>
            <a:pPr algn="ctr">
              <a:lnSpc>
                <a:spcPct val="100000"/>
              </a:lnSpc>
            </a:pPr>
            <a:r>
              <a:rPr lang="sv-SE" sz="3600" b="1" strike="noStrike" spc="-1">
                <a:solidFill>
                  <a:srgbClr val="000000"/>
                </a:solidFill>
                <a:latin typeface="Calibri"/>
              </a:rPr>
              <a:t>Utveckling 2018-2022</a:t>
            </a:r>
            <a:endParaRPr lang="sv-SE" sz="3600" b="0" strike="noStrike" spc="-1">
              <a:solidFill>
                <a:srgbClr val="000000"/>
              </a:solidFill>
              <a:latin typeface="Calibri"/>
            </a:endParaRPr>
          </a:p>
        </p:txBody>
      </p:sp>
      <p:sp>
        <p:nvSpPr>
          <p:cNvPr id="219" name="Rectangle 3"/>
          <p:cNvSpPr txBox="1"/>
          <p:nvPr/>
        </p:nvSpPr>
        <p:spPr>
          <a:xfrm>
            <a:off x="427680" y="1543320"/>
            <a:ext cx="8280720" cy="4621680"/>
          </a:xfrm>
          <a:prstGeom prst="rect">
            <a:avLst/>
          </a:prstGeom>
          <a:noFill/>
          <a:ln w="0">
            <a:noFill/>
          </a:ln>
        </p:spPr>
        <p:txBody>
          <a:bodyPr>
            <a:normAutofit/>
          </a:bodyPr>
          <a:lstStyle/>
          <a:p>
            <a:pPr algn="ctr">
              <a:lnSpc>
                <a:spcPct val="100000"/>
              </a:lnSpc>
              <a:spcBef>
                <a:spcPts val="479"/>
              </a:spcBef>
              <a:tabLst>
                <a:tab pos="0" algn="l"/>
              </a:tabLst>
            </a:pPr>
            <a:r>
              <a:rPr lang="sv-SE" sz="2400" b="0" i="1" strike="noStrike" spc="-1">
                <a:solidFill>
                  <a:srgbClr val="C00000"/>
                </a:solidFill>
                <a:latin typeface="Calibri"/>
              </a:rPr>
              <a:t>Lärosäten med omsättning 1-2 mdkr – </a:t>
            </a:r>
            <a:r>
              <a:rPr lang="sv-SE" sz="2400" b="1" i="1" strike="noStrike" spc="-1">
                <a:solidFill>
                  <a:srgbClr val="C00000"/>
                </a:solidFill>
                <a:latin typeface="Calibri"/>
              </a:rPr>
              <a:t>utbildning</a:t>
            </a:r>
            <a:endParaRPr lang="sv-SE" sz="2400" b="0" strike="noStrike" spc="-1">
              <a:solidFill>
                <a:srgbClr val="000000"/>
              </a:solidFill>
              <a:latin typeface="Calibri"/>
            </a:endParaRPr>
          </a:p>
        </p:txBody>
      </p:sp>
      <p:pic>
        <p:nvPicPr>
          <p:cNvPr id="220" name="Picture 2" descr="SUHF_logo_u_txt_pms307"/>
          <p:cNvPicPr/>
          <p:nvPr/>
        </p:nvPicPr>
        <p:blipFill>
          <a:blip r:embed="rId2"/>
          <a:stretch/>
        </p:blipFill>
        <p:spPr>
          <a:xfrm>
            <a:off x="179640" y="304560"/>
            <a:ext cx="2051280" cy="676080"/>
          </a:xfrm>
          <a:prstGeom prst="rect">
            <a:avLst/>
          </a:prstGeom>
          <a:ln w="12700">
            <a:noFill/>
          </a:ln>
        </p:spPr>
      </p:pic>
      <p:sp>
        <p:nvSpPr>
          <p:cNvPr id="221"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2" name="PlaceHolder 1"/>
          <p:cNvSpPr>
            <a:spLocks noGrp="1"/>
          </p:cNvSpPr>
          <p:nvPr>
            <p:ph type="sldNum" idx="6"/>
          </p:nvPr>
        </p:nvSpPr>
        <p:spPr/>
        <p:txBody>
          <a:bodyPr/>
          <a:lstStyle/>
          <a:p>
            <a:fld id="{2E19A06E-6C7E-4B5E-9D93-15393CC97815}" type="slidenum">
              <a:t>17</a:t>
            </a:fld>
            <a:endParaRPr/>
          </a:p>
        </p:txBody>
      </p:sp>
      <p:graphicFrame>
        <p:nvGraphicFramePr>
          <p:cNvPr id="9" name="Diagram 8">
            <a:extLst>
              <a:ext uri="{FF2B5EF4-FFF2-40B4-BE49-F238E27FC236}">
                <a16:creationId xmlns:a16="http://schemas.microsoft.com/office/drawing/2014/main" id="{00000000-0008-0000-0B00-000004000000}"/>
              </a:ext>
            </a:extLst>
          </p:cNvPr>
          <p:cNvGraphicFramePr>
            <a:graphicFrameLocks/>
          </p:cNvGraphicFramePr>
          <p:nvPr>
            <p:extLst>
              <p:ext uri="{D42A27DB-BD31-4B8C-83A1-F6EECF244321}">
                <p14:modId xmlns:p14="http://schemas.microsoft.com/office/powerpoint/2010/main" val="2605067837"/>
              </p:ext>
            </p:extLst>
          </p:nvPr>
        </p:nvGraphicFramePr>
        <p:xfrm>
          <a:off x="855407" y="2056485"/>
          <a:ext cx="7334864" cy="399035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Rectangle 2"/>
          <p:cNvSpPr txBox="1"/>
          <p:nvPr/>
        </p:nvSpPr>
        <p:spPr>
          <a:xfrm>
            <a:off x="518760" y="642960"/>
            <a:ext cx="8229240" cy="841320"/>
          </a:xfrm>
          <a:prstGeom prst="rect">
            <a:avLst/>
          </a:prstGeom>
          <a:noFill/>
          <a:ln w="0">
            <a:noFill/>
          </a:ln>
        </p:spPr>
        <p:txBody>
          <a:bodyPr anchor="ctr">
            <a:noAutofit/>
          </a:bodyPr>
          <a:lstStyle/>
          <a:p>
            <a:pPr algn="ctr">
              <a:lnSpc>
                <a:spcPct val="100000"/>
              </a:lnSpc>
            </a:pPr>
            <a:r>
              <a:rPr lang="sv-SE" sz="3600" b="1" strike="noStrike" spc="-1">
                <a:solidFill>
                  <a:srgbClr val="000000"/>
                </a:solidFill>
                <a:latin typeface="Calibri"/>
              </a:rPr>
              <a:t>Utveckling 2018-2022</a:t>
            </a:r>
            <a:endParaRPr lang="sv-SE" sz="3600" b="0" strike="noStrike" spc="-1">
              <a:solidFill>
                <a:srgbClr val="000000"/>
              </a:solidFill>
              <a:latin typeface="Calibri"/>
            </a:endParaRPr>
          </a:p>
        </p:txBody>
      </p:sp>
      <p:sp>
        <p:nvSpPr>
          <p:cNvPr id="224" name="Rectangle 3"/>
          <p:cNvSpPr txBox="1"/>
          <p:nvPr/>
        </p:nvSpPr>
        <p:spPr>
          <a:xfrm>
            <a:off x="467640" y="1284480"/>
            <a:ext cx="8280720" cy="4242600"/>
          </a:xfrm>
          <a:prstGeom prst="rect">
            <a:avLst/>
          </a:prstGeom>
          <a:noFill/>
          <a:ln w="0">
            <a:noFill/>
          </a:ln>
        </p:spPr>
        <p:txBody>
          <a:bodyPr>
            <a:normAutofit/>
          </a:bodyPr>
          <a:lstStyle/>
          <a:p>
            <a:pPr algn="ctr">
              <a:lnSpc>
                <a:spcPct val="100000"/>
              </a:lnSpc>
              <a:spcBef>
                <a:spcPts val="479"/>
              </a:spcBef>
              <a:tabLst>
                <a:tab pos="0" algn="l"/>
              </a:tabLst>
            </a:pPr>
            <a:r>
              <a:rPr lang="sv-SE" sz="2400" b="0" i="1" strike="noStrike" spc="-1">
                <a:solidFill>
                  <a:srgbClr val="C00000"/>
                </a:solidFill>
                <a:latin typeface="Calibri"/>
              </a:rPr>
              <a:t>Lärosäten med omsättning 0,5-1 mdkr - </a:t>
            </a:r>
            <a:r>
              <a:rPr lang="sv-SE" sz="2400" b="1" i="1" strike="noStrike" spc="-1">
                <a:solidFill>
                  <a:srgbClr val="C00000"/>
                </a:solidFill>
                <a:latin typeface="Calibri"/>
              </a:rPr>
              <a:t>utbildning</a:t>
            </a:r>
            <a:endParaRPr lang="sv-SE" sz="2400" b="0" strike="noStrike" spc="-1">
              <a:solidFill>
                <a:srgbClr val="000000"/>
              </a:solidFill>
              <a:latin typeface="Calibri"/>
            </a:endParaRPr>
          </a:p>
        </p:txBody>
      </p:sp>
      <p:pic>
        <p:nvPicPr>
          <p:cNvPr id="225" name="Picture 2" descr="SUHF_logo_u_txt_pms307"/>
          <p:cNvPicPr/>
          <p:nvPr/>
        </p:nvPicPr>
        <p:blipFill>
          <a:blip r:embed="rId2"/>
          <a:stretch/>
        </p:blipFill>
        <p:spPr>
          <a:xfrm>
            <a:off x="179640" y="304560"/>
            <a:ext cx="2051280" cy="676080"/>
          </a:xfrm>
          <a:prstGeom prst="rect">
            <a:avLst/>
          </a:prstGeom>
          <a:ln w="12700">
            <a:noFill/>
          </a:ln>
        </p:spPr>
      </p:pic>
      <p:sp>
        <p:nvSpPr>
          <p:cNvPr id="226"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2" name="PlaceHolder 1"/>
          <p:cNvSpPr>
            <a:spLocks noGrp="1"/>
          </p:cNvSpPr>
          <p:nvPr>
            <p:ph type="sldNum" idx="6"/>
          </p:nvPr>
        </p:nvSpPr>
        <p:spPr/>
        <p:txBody>
          <a:bodyPr/>
          <a:lstStyle/>
          <a:p>
            <a:fld id="{F241C114-7AE7-4DE9-AAC0-E3F159D04258}" type="slidenum">
              <a:t>18</a:t>
            </a:fld>
            <a:endParaRPr/>
          </a:p>
        </p:txBody>
      </p:sp>
      <p:graphicFrame>
        <p:nvGraphicFramePr>
          <p:cNvPr id="8" name="Diagram 7">
            <a:extLst>
              <a:ext uri="{FF2B5EF4-FFF2-40B4-BE49-F238E27FC236}">
                <a16:creationId xmlns:a16="http://schemas.microsoft.com/office/drawing/2014/main" id="{00000000-0008-0000-0B00-000005000000}"/>
              </a:ext>
            </a:extLst>
          </p:cNvPr>
          <p:cNvGraphicFramePr>
            <a:graphicFrameLocks/>
          </p:cNvGraphicFramePr>
          <p:nvPr>
            <p:extLst>
              <p:ext uri="{D42A27DB-BD31-4B8C-83A1-F6EECF244321}">
                <p14:modId xmlns:p14="http://schemas.microsoft.com/office/powerpoint/2010/main" val="2971572546"/>
              </p:ext>
            </p:extLst>
          </p:nvPr>
        </p:nvGraphicFramePr>
        <p:xfrm>
          <a:off x="845574" y="2101849"/>
          <a:ext cx="7443019" cy="381717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Rectangle 2"/>
          <p:cNvSpPr txBox="1"/>
          <p:nvPr/>
        </p:nvSpPr>
        <p:spPr>
          <a:xfrm>
            <a:off x="518760" y="642960"/>
            <a:ext cx="8229240" cy="863640"/>
          </a:xfrm>
          <a:prstGeom prst="rect">
            <a:avLst/>
          </a:prstGeom>
          <a:noFill/>
          <a:ln w="0">
            <a:noFill/>
          </a:ln>
        </p:spPr>
        <p:txBody>
          <a:bodyPr anchor="ctr">
            <a:noAutofit/>
          </a:bodyPr>
          <a:lstStyle/>
          <a:p>
            <a:pPr algn="ctr">
              <a:lnSpc>
                <a:spcPct val="100000"/>
              </a:lnSpc>
            </a:pPr>
            <a:r>
              <a:rPr lang="sv-SE" sz="3600" b="1" strike="noStrike" spc="-1">
                <a:solidFill>
                  <a:srgbClr val="000000"/>
                </a:solidFill>
                <a:latin typeface="Calibri"/>
              </a:rPr>
              <a:t>Utveckling 2018-2022</a:t>
            </a:r>
            <a:endParaRPr lang="sv-SE" sz="3600" b="0" strike="noStrike" spc="-1">
              <a:solidFill>
                <a:srgbClr val="000000"/>
              </a:solidFill>
              <a:latin typeface="Calibri"/>
            </a:endParaRPr>
          </a:p>
        </p:txBody>
      </p:sp>
      <p:sp>
        <p:nvSpPr>
          <p:cNvPr id="230" name="Rectangle 3"/>
          <p:cNvSpPr txBox="1"/>
          <p:nvPr/>
        </p:nvSpPr>
        <p:spPr>
          <a:xfrm>
            <a:off x="467640" y="1412640"/>
            <a:ext cx="7776360" cy="4114080"/>
          </a:xfrm>
          <a:prstGeom prst="rect">
            <a:avLst/>
          </a:prstGeom>
          <a:noFill/>
          <a:ln w="0">
            <a:noFill/>
          </a:ln>
        </p:spPr>
        <p:txBody>
          <a:bodyPr>
            <a:normAutofit/>
          </a:bodyPr>
          <a:lstStyle/>
          <a:p>
            <a:pPr algn="ctr">
              <a:lnSpc>
                <a:spcPct val="100000"/>
              </a:lnSpc>
              <a:spcBef>
                <a:spcPts val="479"/>
              </a:spcBef>
              <a:tabLst>
                <a:tab pos="0" algn="l"/>
              </a:tabLst>
            </a:pPr>
            <a:r>
              <a:rPr lang="sv-SE" sz="2400" b="0" i="1" strike="noStrike" spc="-1">
                <a:solidFill>
                  <a:srgbClr val="C00000"/>
                </a:solidFill>
                <a:latin typeface="Calibri"/>
              </a:rPr>
              <a:t>Lärosäten med omsättning under 0,5 mdkr - </a:t>
            </a:r>
            <a:r>
              <a:rPr lang="sv-SE" sz="2400" b="1" i="1" strike="noStrike" spc="-1">
                <a:solidFill>
                  <a:srgbClr val="C00000"/>
                </a:solidFill>
                <a:latin typeface="Calibri"/>
              </a:rPr>
              <a:t>utbildning</a:t>
            </a:r>
            <a:endParaRPr lang="sv-SE" sz="2400" b="0" strike="noStrike" spc="-1">
              <a:solidFill>
                <a:srgbClr val="000000"/>
              </a:solidFill>
              <a:latin typeface="Calibri"/>
            </a:endParaRPr>
          </a:p>
        </p:txBody>
      </p:sp>
      <p:pic>
        <p:nvPicPr>
          <p:cNvPr id="231" name="Picture 2" descr="SUHF_logo_u_txt_pms307"/>
          <p:cNvPicPr/>
          <p:nvPr/>
        </p:nvPicPr>
        <p:blipFill>
          <a:blip r:embed="rId2"/>
          <a:stretch/>
        </p:blipFill>
        <p:spPr>
          <a:xfrm>
            <a:off x="179640" y="304560"/>
            <a:ext cx="2051280" cy="676080"/>
          </a:xfrm>
          <a:prstGeom prst="rect">
            <a:avLst/>
          </a:prstGeom>
          <a:ln w="12700">
            <a:noFill/>
          </a:ln>
        </p:spPr>
      </p:pic>
      <p:sp>
        <p:nvSpPr>
          <p:cNvPr id="232"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2" name="PlaceHolder 1"/>
          <p:cNvSpPr>
            <a:spLocks noGrp="1"/>
          </p:cNvSpPr>
          <p:nvPr>
            <p:ph type="sldNum" idx="6"/>
          </p:nvPr>
        </p:nvSpPr>
        <p:spPr/>
        <p:txBody>
          <a:bodyPr/>
          <a:lstStyle/>
          <a:p>
            <a:fld id="{241F597B-85E3-4ABA-A319-5FFDBA439287}" type="slidenum">
              <a:t>19</a:t>
            </a:fld>
            <a:endParaRPr/>
          </a:p>
        </p:txBody>
      </p:sp>
      <p:graphicFrame>
        <p:nvGraphicFramePr>
          <p:cNvPr id="9" name="Diagram 8">
            <a:extLst>
              <a:ext uri="{FF2B5EF4-FFF2-40B4-BE49-F238E27FC236}">
                <a16:creationId xmlns:a16="http://schemas.microsoft.com/office/drawing/2014/main" id="{00000000-0008-0000-0B00-000006000000}"/>
              </a:ext>
            </a:extLst>
          </p:cNvPr>
          <p:cNvGraphicFramePr>
            <a:graphicFrameLocks/>
          </p:cNvGraphicFramePr>
          <p:nvPr>
            <p:extLst>
              <p:ext uri="{D42A27DB-BD31-4B8C-83A1-F6EECF244321}">
                <p14:modId xmlns:p14="http://schemas.microsoft.com/office/powerpoint/2010/main" val="2046820302"/>
              </p:ext>
            </p:extLst>
          </p:nvPr>
        </p:nvGraphicFramePr>
        <p:xfrm>
          <a:off x="983226" y="2057400"/>
          <a:ext cx="7108722" cy="390132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Rectangle 2"/>
          <p:cNvSpPr txBox="1"/>
          <p:nvPr/>
        </p:nvSpPr>
        <p:spPr>
          <a:xfrm>
            <a:off x="734760" y="428760"/>
            <a:ext cx="8229240" cy="863640"/>
          </a:xfrm>
          <a:prstGeom prst="rect">
            <a:avLst/>
          </a:prstGeom>
          <a:noFill/>
          <a:ln w="0">
            <a:noFill/>
          </a:ln>
        </p:spPr>
        <p:txBody>
          <a:bodyPr anchor="ctr">
            <a:noAutofit/>
          </a:bodyPr>
          <a:lstStyle/>
          <a:p>
            <a:pPr algn="ctr">
              <a:lnSpc>
                <a:spcPct val="100000"/>
              </a:lnSpc>
            </a:pPr>
            <a:r>
              <a:rPr lang="sv-SE" sz="3600" b="1" strike="noStrike" spc="-1">
                <a:solidFill>
                  <a:srgbClr val="000000"/>
                </a:solidFill>
                <a:latin typeface="Calibri"/>
              </a:rPr>
              <a:t>SUHF-statistiken 2022</a:t>
            </a:r>
            <a:endParaRPr lang="sv-SE" sz="3600" b="0" strike="noStrike" spc="-1">
              <a:solidFill>
                <a:srgbClr val="000000"/>
              </a:solidFill>
              <a:latin typeface="Calibri"/>
            </a:endParaRPr>
          </a:p>
        </p:txBody>
      </p:sp>
      <p:sp>
        <p:nvSpPr>
          <p:cNvPr id="136" name="Rectangle 3"/>
          <p:cNvSpPr txBox="1"/>
          <p:nvPr/>
        </p:nvSpPr>
        <p:spPr>
          <a:xfrm>
            <a:off x="435600" y="1136880"/>
            <a:ext cx="8280720" cy="5218920"/>
          </a:xfrm>
          <a:prstGeom prst="rect">
            <a:avLst/>
          </a:prstGeom>
          <a:noFill/>
          <a:ln w="0">
            <a:noFill/>
          </a:ln>
        </p:spPr>
        <p:txBody>
          <a:bodyPr>
            <a:normAutofit fontScale="25000" lnSpcReduction="20000"/>
          </a:bodyPr>
          <a:lstStyle/>
          <a:p>
            <a:pPr>
              <a:lnSpc>
                <a:spcPct val="100000"/>
              </a:lnSpc>
              <a:spcBef>
                <a:spcPts val="1120"/>
              </a:spcBef>
              <a:tabLst>
                <a:tab pos="0" algn="l"/>
              </a:tabLst>
            </a:pPr>
            <a:r>
              <a:rPr lang="sv-SE" sz="5600" b="0" u="sng" strike="noStrike" spc="-1" dirty="0">
                <a:solidFill>
                  <a:srgbClr val="1F497D"/>
                </a:solidFill>
                <a:uFillTx/>
                <a:latin typeface="Calibri"/>
              </a:rPr>
              <a:t>Inledning/bakgrund till SUHF-modellen (styrkor/svagheter)</a:t>
            </a:r>
            <a:endParaRPr lang="sv-SE" sz="5600" b="0" strike="noStrike" spc="-1" dirty="0">
              <a:solidFill>
                <a:srgbClr val="000000"/>
              </a:solidFill>
              <a:latin typeface="Calibri"/>
            </a:endParaRPr>
          </a:p>
          <a:p>
            <a:pPr>
              <a:lnSpc>
                <a:spcPct val="100000"/>
              </a:lnSpc>
              <a:spcBef>
                <a:spcPts val="961"/>
              </a:spcBef>
              <a:tabLst>
                <a:tab pos="0" algn="l"/>
              </a:tabLst>
            </a:pPr>
            <a:r>
              <a:rPr lang="sv-SE" sz="4800" b="0" strike="noStrike" spc="-1" dirty="0">
                <a:solidFill>
                  <a:srgbClr val="1F497D"/>
                </a:solidFill>
                <a:latin typeface="Calibri"/>
              </a:rPr>
              <a:t>SUHF (Sveriges universitets och högskoleförbund) tog i november 2007 beslut om att rekommendera sina medlemmar att införa en ny redovisningsmodell för indirekta kostnader. Syftet från SUHF har varit att skapa en modell som på ett enkelt men ändå rättvisande och kostnadseffektivt sätt bidrar till god intern styrning och kontroll och som stödjer högskolans behov av tillförlitliga beslutsunderlag för verksamhetsstyrning och uppföljning. Modellen ska leda till rättvisande redovisning och kalkylering samt även medverka till bättre uppföljning av full kostnadstäckning vid högskolornas olika verksamheter. Modellen är enkel, tydlig och transparent samtidigt som den vid en likformig tillämpning ökar möjligheterna till jämförbarhet mellan olika verksamheter och år. </a:t>
            </a:r>
            <a:endParaRPr lang="sv-SE" sz="4800" b="0" strike="noStrike" spc="-1" dirty="0">
              <a:solidFill>
                <a:srgbClr val="000000"/>
              </a:solidFill>
              <a:latin typeface="Calibri"/>
            </a:endParaRPr>
          </a:p>
          <a:p>
            <a:pPr>
              <a:lnSpc>
                <a:spcPct val="100000"/>
              </a:lnSpc>
              <a:spcBef>
                <a:spcPts val="961"/>
              </a:spcBef>
              <a:tabLst>
                <a:tab pos="0" algn="l"/>
              </a:tabLst>
            </a:pPr>
            <a:r>
              <a:rPr lang="sv-SE" sz="4800" b="0" strike="noStrike" spc="-1" dirty="0">
                <a:solidFill>
                  <a:srgbClr val="1F497D"/>
                </a:solidFill>
                <a:latin typeface="Calibri"/>
              </a:rPr>
              <a:t>Målet är att modellen ska bidra till att harmonisera redovisningen mellan lärosätena över tiden, men att den i första hand inte avser att mäta effektiviteten mellan lärosätena. Anledningen till detta är att det inte finns ett standardiserat och/eller ”tvingande” sätt att redovisa olika kostnader samt att det i modellen ges ett visst utrymme att hantera aktiviteter genom olika grader av schabloniseringar. Ett exempel på detta är tex fördelningen av indirekta kostnader mellan utbildning och forskning, som är mycket svårt att göra på ett enhetligt sätt. Annat som kan påverka är även storleken på lärosäten, fördelning mellan utbildning/forskning och i viss mån hur man valt att organisera sig.</a:t>
            </a:r>
            <a:endParaRPr lang="sv-SE" sz="4800" b="0" strike="noStrike" spc="-1" dirty="0">
              <a:solidFill>
                <a:srgbClr val="000000"/>
              </a:solidFill>
              <a:latin typeface="Calibri"/>
            </a:endParaRPr>
          </a:p>
          <a:p>
            <a:pPr>
              <a:lnSpc>
                <a:spcPct val="100000"/>
              </a:lnSpc>
              <a:spcBef>
                <a:spcPts val="961"/>
              </a:spcBef>
              <a:tabLst>
                <a:tab pos="0" algn="l"/>
              </a:tabLst>
            </a:pPr>
            <a:r>
              <a:rPr lang="sv-SE" sz="4800" b="0" strike="noStrike" spc="-1" dirty="0">
                <a:solidFill>
                  <a:srgbClr val="1F497D"/>
                </a:solidFill>
                <a:latin typeface="Calibri"/>
              </a:rPr>
              <a:t>Styrkan i modellen är dessutom att den är gemensam och accepterad av hela sektorn, och utgör en grund för hur kalkylering sker, och möjliggör ett gemensamt regelverk kring hantering av ansökningar om extern finansiering av forskning, beviljande och redovisning av samfinansiering.</a:t>
            </a:r>
            <a:endParaRPr lang="sv-SE" sz="4800" b="0" strike="noStrike" spc="-1" dirty="0">
              <a:solidFill>
                <a:srgbClr val="000000"/>
              </a:solidFill>
              <a:latin typeface="Calibri"/>
            </a:endParaRPr>
          </a:p>
          <a:p>
            <a:pPr>
              <a:lnSpc>
                <a:spcPct val="100000"/>
              </a:lnSpc>
              <a:spcBef>
                <a:spcPts val="479"/>
              </a:spcBef>
              <a:tabLst>
                <a:tab pos="0" algn="l"/>
              </a:tabLst>
            </a:pPr>
            <a:endParaRPr lang="sv-SE" sz="2400" b="0" strike="noStrike" spc="-1" dirty="0">
              <a:solidFill>
                <a:srgbClr val="000000"/>
              </a:solidFill>
              <a:latin typeface="Calibri"/>
            </a:endParaRPr>
          </a:p>
          <a:p>
            <a:pPr>
              <a:lnSpc>
                <a:spcPct val="100000"/>
              </a:lnSpc>
              <a:spcBef>
                <a:spcPts val="1120"/>
              </a:spcBef>
              <a:tabLst>
                <a:tab pos="0" algn="l"/>
              </a:tabLst>
            </a:pPr>
            <a:r>
              <a:rPr lang="sv-SE" sz="5600" b="0" u="sng" strike="noStrike" spc="-1" dirty="0">
                <a:solidFill>
                  <a:srgbClr val="1F497D"/>
                </a:solidFill>
                <a:uFillTx/>
                <a:latin typeface="Calibri"/>
              </a:rPr>
              <a:t>Syfte med statistikinsamlingen</a:t>
            </a:r>
            <a:endParaRPr lang="sv-SE" sz="5600" b="0" strike="noStrike" spc="-1" dirty="0">
              <a:solidFill>
                <a:srgbClr val="000000"/>
              </a:solidFill>
              <a:latin typeface="Calibri"/>
            </a:endParaRPr>
          </a:p>
          <a:p>
            <a:pPr>
              <a:lnSpc>
                <a:spcPct val="100000"/>
              </a:lnSpc>
              <a:spcBef>
                <a:spcPts val="961"/>
              </a:spcBef>
              <a:tabLst>
                <a:tab pos="0" algn="l"/>
              </a:tabLst>
            </a:pPr>
            <a:r>
              <a:rPr lang="sv-SE" sz="4800" b="0" strike="noStrike" spc="-1" dirty="0">
                <a:solidFill>
                  <a:srgbClr val="1F497D"/>
                </a:solidFill>
                <a:latin typeface="Calibri"/>
              </a:rPr>
              <a:t>SUHF har sedan 2011 årligen begärt in uppgifter om indirekta kostnader vid alla universitet och högskolor i Sverige och från 2019 har insamlingen kompletterats med en enkät, i syfte fånga in information kopplat till lärosätenas tillämpning av SUHF-modellen. </a:t>
            </a:r>
            <a:endParaRPr lang="sv-SE" sz="4800" b="0" strike="noStrike" spc="-1" dirty="0">
              <a:solidFill>
                <a:srgbClr val="000000"/>
              </a:solidFill>
              <a:latin typeface="Calibri"/>
            </a:endParaRPr>
          </a:p>
          <a:p>
            <a:pPr>
              <a:lnSpc>
                <a:spcPct val="100000"/>
              </a:lnSpc>
              <a:spcBef>
                <a:spcPts val="961"/>
              </a:spcBef>
              <a:tabLst>
                <a:tab pos="0" algn="l"/>
              </a:tabLst>
            </a:pPr>
            <a:r>
              <a:rPr lang="sv-SE" sz="4800" b="0" strike="noStrike" spc="-1" dirty="0">
                <a:solidFill>
                  <a:srgbClr val="1F497D"/>
                </a:solidFill>
                <a:latin typeface="Calibri"/>
              </a:rPr>
              <a:t>Den inlämnade statistiken syftar till att vara ett stöd för det egna lärosätet att följa utvecklingen gällande de egna indirekta kostnaderna över tid, eller för att ha som utgångspunkt i mer djupgående jämförelser och analyser i förhållande till något annat specifikt lärosäte. </a:t>
            </a:r>
            <a:endParaRPr lang="sv-SE" sz="4800" b="0" strike="noStrike" spc="-1" dirty="0">
              <a:solidFill>
                <a:srgbClr val="000000"/>
              </a:solidFill>
              <a:latin typeface="Calibri"/>
            </a:endParaRPr>
          </a:p>
          <a:p>
            <a:pPr>
              <a:lnSpc>
                <a:spcPct val="100000"/>
              </a:lnSpc>
              <a:spcBef>
                <a:spcPts val="961"/>
              </a:spcBef>
              <a:tabLst>
                <a:tab pos="0" algn="l"/>
              </a:tabLst>
            </a:pPr>
            <a:r>
              <a:rPr lang="sv-SE" sz="4800" b="0" strike="noStrike" spc="-1" dirty="0">
                <a:solidFill>
                  <a:srgbClr val="1F497D"/>
                </a:solidFill>
                <a:latin typeface="Calibri"/>
              </a:rPr>
              <a:t>Syftet med insamlingen är inte att presentera en bild som ska användas för att identifiera vilka lärosäten som har, och vilka som inte har en effektiv stödverksamhet. Det går inte att utifrån statistiken säga detta p.g.a. olikheter i hantering och förutsättningar enligt ovanstående resonemang. </a:t>
            </a:r>
            <a:endParaRPr lang="sv-SE" sz="4800" b="0" strike="noStrike" spc="-1" dirty="0">
              <a:solidFill>
                <a:srgbClr val="000000"/>
              </a:solidFill>
              <a:latin typeface="Calibri"/>
            </a:endParaRPr>
          </a:p>
          <a:p>
            <a:pPr>
              <a:lnSpc>
                <a:spcPct val="100000"/>
              </a:lnSpc>
              <a:spcBef>
                <a:spcPts val="961"/>
              </a:spcBef>
              <a:tabLst>
                <a:tab pos="0" algn="l"/>
              </a:tabLst>
            </a:pPr>
            <a:r>
              <a:rPr lang="sv-SE" sz="4800" b="0" strike="noStrike" spc="-1" dirty="0">
                <a:solidFill>
                  <a:srgbClr val="1F497D"/>
                </a:solidFill>
                <a:latin typeface="Calibri"/>
              </a:rPr>
              <a:t>Insamlingen är ett tillfälle då avsteg och frågetecken avseende modellen kan identifieras, där vi således kan rikta särskilda informations- och utvecklingsinsatser.</a:t>
            </a:r>
            <a:endParaRPr lang="sv-SE" sz="4800" b="0" strike="noStrike" spc="-1" dirty="0">
              <a:solidFill>
                <a:srgbClr val="000000"/>
              </a:solidFill>
              <a:latin typeface="Calibri"/>
            </a:endParaRPr>
          </a:p>
        </p:txBody>
      </p:sp>
      <p:pic>
        <p:nvPicPr>
          <p:cNvPr id="137" name="Picture 2" descr="SUHF_logo_u_txt_pms307"/>
          <p:cNvPicPr/>
          <p:nvPr/>
        </p:nvPicPr>
        <p:blipFill>
          <a:blip r:embed="rId2"/>
          <a:stretch/>
        </p:blipFill>
        <p:spPr>
          <a:xfrm>
            <a:off x="179640" y="304560"/>
            <a:ext cx="2051280" cy="676080"/>
          </a:xfrm>
          <a:prstGeom prst="rect">
            <a:avLst/>
          </a:prstGeom>
          <a:ln w="12700">
            <a:noFill/>
          </a:ln>
        </p:spPr>
      </p:pic>
      <p:sp>
        <p:nvSpPr>
          <p:cNvPr id="138"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2" name="PlaceHolder 1"/>
          <p:cNvSpPr>
            <a:spLocks noGrp="1"/>
          </p:cNvSpPr>
          <p:nvPr>
            <p:ph type="sldNum" idx="6"/>
          </p:nvPr>
        </p:nvSpPr>
        <p:spPr/>
        <p:txBody>
          <a:bodyPr/>
          <a:lstStyle/>
          <a:p>
            <a:fld id="{C335A741-7003-4257-9BE2-242CD593EAE3}" type="slidenum">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Rectangle 3"/>
          <p:cNvSpPr txBox="1"/>
          <p:nvPr/>
        </p:nvSpPr>
        <p:spPr>
          <a:xfrm>
            <a:off x="416160" y="1536479"/>
            <a:ext cx="8280720" cy="4382539"/>
          </a:xfrm>
          <a:prstGeom prst="rect">
            <a:avLst/>
          </a:prstGeom>
          <a:noFill/>
          <a:ln w="0">
            <a:noFill/>
          </a:ln>
        </p:spPr>
        <p:txBody>
          <a:bodyPr>
            <a:normAutofit/>
          </a:bodyPr>
          <a:lstStyle/>
          <a:p>
            <a:endParaRPr lang="sv-SE" sz="3200" b="0" strike="noStrike" spc="-1">
              <a:solidFill>
                <a:srgbClr val="000000"/>
              </a:solidFill>
              <a:latin typeface="Calibri"/>
            </a:endParaRPr>
          </a:p>
        </p:txBody>
      </p:sp>
      <p:pic>
        <p:nvPicPr>
          <p:cNvPr id="236" name="Picture 2" descr="SUHF_logo_u_txt_pms307"/>
          <p:cNvPicPr/>
          <p:nvPr/>
        </p:nvPicPr>
        <p:blipFill>
          <a:blip r:embed="rId2"/>
          <a:stretch/>
        </p:blipFill>
        <p:spPr>
          <a:xfrm>
            <a:off x="179640" y="304560"/>
            <a:ext cx="2051280" cy="676080"/>
          </a:xfrm>
          <a:prstGeom prst="rect">
            <a:avLst/>
          </a:prstGeom>
          <a:ln w="12700">
            <a:noFill/>
          </a:ln>
        </p:spPr>
      </p:pic>
      <p:sp>
        <p:nvSpPr>
          <p:cNvPr id="237"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238" name="Rectangle 2"/>
          <p:cNvSpPr/>
          <p:nvPr/>
        </p:nvSpPr>
        <p:spPr>
          <a:xfrm>
            <a:off x="1298880" y="642960"/>
            <a:ext cx="8167680" cy="893160"/>
          </a:xfrm>
          <a:prstGeom prst="rect">
            <a:avLst/>
          </a:prstGeom>
          <a:noFill/>
          <a:ln w="0">
            <a:noFill/>
          </a:ln>
        </p:spPr>
        <p:style>
          <a:lnRef idx="0">
            <a:scrgbClr r="0" g="0" b="0"/>
          </a:lnRef>
          <a:fillRef idx="0">
            <a:scrgbClr r="0" g="0" b="0"/>
          </a:fillRef>
          <a:effectRef idx="0">
            <a:scrgbClr r="0" g="0" b="0"/>
          </a:effectRef>
          <a:fontRef idx="minor"/>
        </p:style>
        <p:txBody>
          <a:bodyPr anchor="ctr">
            <a:normAutofit fontScale="63500" lnSpcReduction="20000"/>
          </a:bodyPr>
          <a:lstStyle/>
          <a:p>
            <a:pPr algn="ctr">
              <a:lnSpc>
                <a:spcPct val="100000"/>
              </a:lnSpc>
            </a:pPr>
            <a:r>
              <a:rPr lang="sv-SE" sz="5700" b="1" strike="noStrike" spc="-1">
                <a:solidFill>
                  <a:srgbClr val="000000"/>
                </a:solidFill>
                <a:latin typeface="Calibri"/>
              </a:rPr>
              <a:t>Utveckling 2019-2022</a:t>
            </a:r>
            <a:endParaRPr lang="sv-SE" sz="5700" b="0" strike="noStrike" spc="-1">
              <a:latin typeface="Calibri"/>
            </a:endParaRPr>
          </a:p>
          <a:p>
            <a:pPr algn="ctr">
              <a:lnSpc>
                <a:spcPct val="100000"/>
              </a:lnSpc>
            </a:pPr>
            <a:r>
              <a:rPr lang="sv-SE" sz="3600" b="0" i="1" strike="noStrike" spc="-1">
                <a:solidFill>
                  <a:srgbClr val="C00000"/>
                </a:solidFill>
                <a:latin typeface="Calibri"/>
              </a:rPr>
              <a:t>Samtliga lärosäten – </a:t>
            </a:r>
            <a:r>
              <a:rPr lang="sv-SE" sz="3600" b="1" i="1" strike="noStrike" spc="-1">
                <a:solidFill>
                  <a:srgbClr val="C00000"/>
                </a:solidFill>
                <a:latin typeface="Calibri"/>
              </a:rPr>
              <a:t>uppdragsutbildning</a:t>
            </a:r>
            <a:endParaRPr lang="sv-SE" sz="3600" b="0" strike="noStrike" spc="-1">
              <a:latin typeface="Calibri"/>
            </a:endParaRPr>
          </a:p>
        </p:txBody>
      </p:sp>
      <p:sp>
        <p:nvSpPr>
          <p:cNvPr id="2" name="PlaceHolder 1"/>
          <p:cNvSpPr>
            <a:spLocks noGrp="1"/>
          </p:cNvSpPr>
          <p:nvPr>
            <p:ph type="sldNum" idx="6"/>
          </p:nvPr>
        </p:nvSpPr>
        <p:spPr/>
        <p:txBody>
          <a:bodyPr/>
          <a:lstStyle/>
          <a:p>
            <a:fld id="{C04A703F-430C-4436-A431-85F5B797E3E8}" type="slidenum">
              <a:t>20</a:t>
            </a:fld>
            <a:endParaRPr/>
          </a:p>
        </p:txBody>
      </p:sp>
      <p:graphicFrame>
        <p:nvGraphicFramePr>
          <p:cNvPr id="8" name="Diagram 7">
            <a:extLst>
              <a:ext uri="{FF2B5EF4-FFF2-40B4-BE49-F238E27FC236}">
                <a16:creationId xmlns:a16="http://schemas.microsoft.com/office/drawing/2014/main" id="{00000000-0008-0000-0E00-000004000000}"/>
              </a:ext>
            </a:extLst>
          </p:cNvPr>
          <p:cNvGraphicFramePr>
            <a:graphicFrameLocks/>
          </p:cNvGraphicFramePr>
          <p:nvPr>
            <p:extLst>
              <p:ext uri="{D42A27DB-BD31-4B8C-83A1-F6EECF244321}">
                <p14:modId xmlns:p14="http://schemas.microsoft.com/office/powerpoint/2010/main" val="496970378"/>
              </p:ext>
            </p:extLst>
          </p:nvPr>
        </p:nvGraphicFramePr>
        <p:xfrm>
          <a:off x="1189703" y="1825625"/>
          <a:ext cx="7020231" cy="409339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Rectangle 2"/>
          <p:cNvSpPr txBox="1"/>
          <p:nvPr/>
        </p:nvSpPr>
        <p:spPr>
          <a:xfrm>
            <a:off x="457200" y="1122840"/>
            <a:ext cx="8229240" cy="863640"/>
          </a:xfrm>
          <a:prstGeom prst="rect">
            <a:avLst/>
          </a:prstGeom>
          <a:noFill/>
          <a:ln w="0">
            <a:noFill/>
          </a:ln>
        </p:spPr>
        <p:txBody>
          <a:bodyPr anchor="ctr">
            <a:normAutofit fontScale="85000" lnSpcReduction="20000"/>
          </a:bodyPr>
          <a:lstStyle/>
          <a:p>
            <a:pPr algn="ctr">
              <a:lnSpc>
                <a:spcPct val="100000"/>
              </a:lnSpc>
            </a:pPr>
            <a:r>
              <a:rPr lang="sv-SE" sz="3600" b="1" strike="noStrike" spc="-1">
                <a:solidFill>
                  <a:srgbClr val="000000"/>
                </a:solidFill>
                <a:latin typeface="Calibri"/>
              </a:rPr>
              <a:t>Andel indirekta kostnader 2022</a:t>
            </a:r>
            <a:r>
              <a:t/>
            </a:r>
            <a:br/>
            <a:r>
              <a:rPr lang="sv-SE" sz="3600" b="1" i="1" strike="noStrike" spc="-1">
                <a:solidFill>
                  <a:srgbClr val="000000"/>
                </a:solidFill>
                <a:latin typeface="Calibri"/>
              </a:rPr>
              <a:t>Forskning</a:t>
            </a:r>
            <a:endParaRPr lang="sv-SE" sz="3600" b="0" strike="noStrike" spc="-1">
              <a:solidFill>
                <a:srgbClr val="000000"/>
              </a:solidFill>
              <a:latin typeface="Calibri"/>
            </a:endParaRPr>
          </a:p>
        </p:txBody>
      </p:sp>
      <p:pic>
        <p:nvPicPr>
          <p:cNvPr id="242" name="Picture 2" descr="SUHF_logo_u_txt_pms307"/>
          <p:cNvPicPr/>
          <p:nvPr/>
        </p:nvPicPr>
        <p:blipFill>
          <a:blip r:embed="rId2"/>
          <a:stretch/>
        </p:blipFill>
        <p:spPr>
          <a:xfrm>
            <a:off x="179640" y="304560"/>
            <a:ext cx="2051280" cy="676080"/>
          </a:xfrm>
          <a:prstGeom prst="rect">
            <a:avLst/>
          </a:prstGeom>
          <a:ln w="12700">
            <a:noFill/>
          </a:ln>
        </p:spPr>
      </p:pic>
      <p:sp>
        <p:nvSpPr>
          <p:cNvPr id="243"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graphicFrame>
        <p:nvGraphicFramePr>
          <p:cNvPr id="244" name="Diagram 8"/>
          <p:cNvGraphicFramePr/>
          <p:nvPr/>
        </p:nvGraphicFramePr>
        <p:xfrm>
          <a:off x="467640" y="1990800"/>
          <a:ext cx="8304480" cy="39596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45" name="Diagram 11"/>
          <p:cNvGraphicFramePr/>
          <p:nvPr/>
        </p:nvGraphicFramePr>
        <p:xfrm>
          <a:off x="419400" y="1772640"/>
          <a:ext cx="8304480" cy="3959640"/>
        </p:xfrm>
        <a:graphic>
          <a:graphicData uri="http://schemas.openxmlformats.org/drawingml/2006/chart">
            <c:chart xmlns:c="http://schemas.openxmlformats.org/drawingml/2006/chart" xmlns:r="http://schemas.openxmlformats.org/officeDocument/2006/relationships" r:id="rId4"/>
          </a:graphicData>
        </a:graphic>
      </p:graphicFrame>
      <p:sp>
        <p:nvSpPr>
          <p:cNvPr id="2" name="PlaceHolder 1"/>
          <p:cNvSpPr>
            <a:spLocks noGrp="1"/>
          </p:cNvSpPr>
          <p:nvPr>
            <p:ph type="sldNum" idx="6"/>
          </p:nvPr>
        </p:nvSpPr>
        <p:spPr/>
        <p:txBody>
          <a:bodyPr/>
          <a:lstStyle/>
          <a:p>
            <a:fld id="{20DC94AA-0373-40C5-AD8A-0671687D62CF}" type="slidenum">
              <a:t>21</a:t>
            </a:fld>
            <a:endParaRPr/>
          </a:p>
        </p:txBody>
      </p:sp>
      <p:graphicFrame>
        <p:nvGraphicFramePr>
          <p:cNvPr id="10" name="Diagram 9">
            <a:extLst>
              <a:ext uri="{FF2B5EF4-FFF2-40B4-BE49-F238E27FC236}">
                <a16:creationId xmlns:a16="http://schemas.microsoft.com/office/drawing/2014/main" id="{00000000-0008-0000-1100-000002000000}"/>
              </a:ext>
            </a:extLst>
          </p:cNvPr>
          <p:cNvGraphicFramePr>
            <a:graphicFrameLocks/>
          </p:cNvGraphicFramePr>
          <p:nvPr>
            <p:extLst>
              <p:ext uri="{D42A27DB-BD31-4B8C-83A1-F6EECF244321}">
                <p14:modId xmlns:p14="http://schemas.microsoft.com/office/powerpoint/2010/main" val="3232346964"/>
              </p:ext>
            </p:extLst>
          </p:nvPr>
        </p:nvGraphicFramePr>
        <p:xfrm>
          <a:off x="688258" y="1918348"/>
          <a:ext cx="7846142" cy="4220012"/>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6463140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8" name="Picture 2" descr="SUHF_logo_u_txt_pms307"/>
          <p:cNvPicPr/>
          <p:nvPr/>
        </p:nvPicPr>
        <p:blipFill>
          <a:blip r:embed="rId2"/>
          <a:stretch/>
        </p:blipFill>
        <p:spPr>
          <a:xfrm>
            <a:off x="179640" y="304560"/>
            <a:ext cx="2051280" cy="676080"/>
          </a:xfrm>
          <a:prstGeom prst="rect">
            <a:avLst/>
          </a:prstGeom>
          <a:ln w="12700">
            <a:noFill/>
          </a:ln>
        </p:spPr>
      </p:pic>
      <p:sp>
        <p:nvSpPr>
          <p:cNvPr id="249" name="Platshållare för datum 1"/>
          <p:cNvSpPr txBox="1"/>
          <p:nvPr/>
        </p:nvSpPr>
        <p:spPr>
          <a:xfrm>
            <a:off x="480240" y="63691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250" name="Rubrik 6"/>
          <p:cNvSpPr txBox="1"/>
          <p:nvPr/>
        </p:nvSpPr>
        <p:spPr>
          <a:xfrm>
            <a:off x="2527560" y="306360"/>
            <a:ext cx="6144840" cy="1142640"/>
          </a:xfrm>
          <a:prstGeom prst="rect">
            <a:avLst/>
          </a:prstGeom>
          <a:noFill/>
          <a:ln w="0">
            <a:noFill/>
          </a:ln>
        </p:spPr>
        <p:txBody>
          <a:bodyPr anchor="ctr">
            <a:normAutofit fontScale="90000"/>
          </a:bodyPr>
          <a:lstStyle/>
          <a:p>
            <a:pPr algn="ctr">
              <a:lnSpc>
                <a:spcPct val="100000"/>
              </a:lnSpc>
            </a:pPr>
            <a:r>
              <a:rPr lang="sv-SE" sz="4000" b="1" strike="noStrike" spc="-1">
                <a:solidFill>
                  <a:srgbClr val="000000"/>
                </a:solidFill>
                <a:latin typeface="Calibri"/>
              </a:rPr>
              <a:t>Andel indirekta kostnader 2022</a:t>
            </a:r>
            <a:r>
              <a:t/>
            </a:r>
            <a:br/>
            <a:r>
              <a:rPr lang="sv-SE" sz="2700" b="1" i="1" strike="noStrike" spc="-1">
                <a:solidFill>
                  <a:srgbClr val="C00000"/>
                </a:solidFill>
                <a:latin typeface="Calibri"/>
              </a:rPr>
              <a:t>Forskning</a:t>
            </a:r>
            <a:endParaRPr lang="sv-SE" sz="2700" b="0" strike="noStrike" spc="-1">
              <a:solidFill>
                <a:srgbClr val="000000"/>
              </a:solidFill>
              <a:latin typeface="Calibri"/>
            </a:endParaRPr>
          </a:p>
        </p:txBody>
      </p:sp>
      <p:sp>
        <p:nvSpPr>
          <p:cNvPr id="251" name="textruta 9"/>
          <p:cNvSpPr/>
          <p:nvPr/>
        </p:nvSpPr>
        <p:spPr>
          <a:xfrm>
            <a:off x="6228360" y="6019560"/>
            <a:ext cx="2376000" cy="4251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sv-SE" sz="1100" b="0" strike="noStrike" spc="-1">
                <a:solidFill>
                  <a:srgbClr val="000000"/>
                </a:solidFill>
                <a:latin typeface="Calibri"/>
              </a:rPr>
              <a:t>Verksamhetskostnader forskning (mnkr)</a:t>
            </a:r>
            <a:endParaRPr lang="sv-SE" sz="1100" b="0" strike="noStrike" spc="-1">
              <a:latin typeface="Calibri"/>
            </a:endParaRPr>
          </a:p>
        </p:txBody>
      </p:sp>
      <p:sp>
        <p:nvSpPr>
          <p:cNvPr id="2" name="PlaceHolder 1"/>
          <p:cNvSpPr>
            <a:spLocks noGrp="1"/>
          </p:cNvSpPr>
          <p:nvPr>
            <p:ph type="sldNum" idx="6"/>
          </p:nvPr>
        </p:nvSpPr>
        <p:spPr/>
        <p:txBody>
          <a:bodyPr/>
          <a:lstStyle/>
          <a:p>
            <a:fld id="{E0EE052A-6260-4342-BC35-7688F78B8063}" type="slidenum">
              <a:t>22</a:t>
            </a:fld>
            <a:endParaRPr/>
          </a:p>
        </p:txBody>
      </p:sp>
      <p:graphicFrame>
        <p:nvGraphicFramePr>
          <p:cNvPr id="9" name="Diagram 8"/>
          <p:cNvGraphicFramePr>
            <a:graphicFrameLocks/>
          </p:cNvGraphicFramePr>
          <p:nvPr>
            <p:extLst>
              <p:ext uri="{D42A27DB-BD31-4B8C-83A1-F6EECF244321}">
                <p14:modId xmlns:p14="http://schemas.microsoft.com/office/powerpoint/2010/main" val="4092880682"/>
              </p:ext>
            </p:extLst>
          </p:nvPr>
        </p:nvGraphicFramePr>
        <p:xfrm>
          <a:off x="806245" y="2057400"/>
          <a:ext cx="7325032" cy="36856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411068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Rectangle 2"/>
          <p:cNvSpPr txBox="1"/>
          <p:nvPr/>
        </p:nvSpPr>
        <p:spPr>
          <a:xfrm>
            <a:off x="467640" y="620640"/>
            <a:ext cx="8229240" cy="1244160"/>
          </a:xfrm>
          <a:prstGeom prst="rect">
            <a:avLst/>
          </a:prstGeom>
          <a:noFill/>
          <a:ln w="0">
            <a:noFill/>
          </a:ln>
        </p:spPr>
        <p:txBody>
          <a:bodyPr anchor="ctr">
            <a:normAutofit/>
          </a:bodyPr>
          <a:lstStyle/>
          <a:p>
            <a:pPr algn="ctr">
              <a:lnSpc>
                <a:spcPct val="100000"/>
              </a:lnSpc>
            </a:pPr>
            <a:r>
              <a:rPr lang="sv-SE" sz="4000" b="1" strike="noStrike" spc="-1">
                <a:solidFill>
                  <a:srgbClr val="000000"/>
                </a:solidFill>
                <a:latin typeface="Calibri"/>
              </a:rPr>
              <a:t>Utveckling 2018-2022</a:t>
            </a:r>
            <a:r>
              <a:t/>
            </a:r>
            <a:br/>
            <a:r>
              <a:rPr lang="sv-SE" sz="2700" b="0" i="1" strike="noStrike" spc="-1">
                <a:solidFill>
                  <a:srgbClr val="C00000"/>
                </a:solidFill>
                <a:latin typeface="Calibri"/>
              </a:rPr>
              <a:t>Lärosäten med omsättning över 3 mdkr – </a:t>
            </a:r>
            <a:r>
              <a:rPr lang="sv-SE" sz="2700" b="1" i="1" strike="noStrike" spc="-1">
                <a:solidFill>
                  <a:srgbClr val="C00000"/>
                </a:solidFill>
                <a:latin typeface="Calibri"/>
              </a:rPr>
              <a:t>forskning </a:t>
            </a:r>
            <a:endParaRPr lang="sv-SE" sz="2700" b="0" strike="noStrike" spc="-1">
              <a:solidFill>
                <a:srgbClr val="000000"/>
              </a:solidFill>
              <a:latin typeface="Calibri"/>
            </a:endParaRPr>
          </a:p>
        </p:txBody>
      </p:sp>
      <p:pic>
        <p:nvPicPr>
          <p:cNvPr id="255" name="Picture 2" descr="SUHF_logo_u_txt_pms307"/>
          <p:cNvPicPr/>
          <p:nvPr/>
        </p:nvPicPr>
        <p:blipFill>
          <a:blip r:embed="rId2"/>
          <a:stretch/>
        </p:blipFill>
        <p:spPr>
          <a:xfrm>
            <a:off x="179640" y="304560"/>
            <a:ext cx="2051280" cy="676080"/>
          </a:xfrm>
          <a:prstGeom prst="rect">
            <a:avLst/>
          </a:prstGeom>
          <a:ln w="12700">
            <a:noFill/>
          </a:ln>
        </p:spPr>
      </p:pic>
      <p:sp>
        <p:nvSpPr>
          <p:cNvPr id="256"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2" name="PlaceHolder 1"/>
          <p:cNvSpPr>
            <a:spLocks noGrp="1"/>
          </p:cNvSpPr>
          <p:nvPr>
            <p:ph type="sldNum" idx="6"/>
          </p:nvPr>
        </p:nvSpPr>
        <p:spPr/>
        <p:txBody>
          <a:bodyPr/>
          <a:lstStyle/>
          <a:p>
            <a:fld id="{F926D8B0-8DD9-42CC-AAB1-2EE30323E2F9}" type="slidenum">
              <a:t>23</a:t>
            </a:fld>
            <a:endParaRPr/>
          </a:p>
        </p:txBody>
      </p:sp>
      <p:graphicFrame>
        <p:nvGraphicFramePr>
          <p:cNvPr id="8" name="Diagram 7">
            <a:extLst>
              <a:ext uri="{FF2B5EF4-FFF2-40B4-BE49-F238E27FC236}">
                <a16:creationId xmlns:a16="http://schemas.microsoft.com/office/drawing/2014/main" id="{00000000-0008-0000-0C00-000003000000}"/>
              </a:ext>
            </a:extLst>
          </p:cNvPr>
          <p:cNvGraphicFramePr>
            <a:graphicFrameLocks/>
          </p:cNvGraphicFramePr>
          <p:nvPr>
            <p:extLst>
              <p:ext uri="{D42A27DB-BD31-4B8C-83A1-F6EECF244321}">
                <p14:modId xmlns:p14="http://schemas.microsoft.com/office/powerpoint/2010/main" val="795322220"/>
              </p:ext>
            </p:extLst>
          </p:nvPr>
        </p:nvGraphicFramePr>
        <p:xfrm>
          <a:off x="963561" y="2150268"/>
          <a:ext cx="7079226" cy="357210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Rectangle 2"/>
          <p:cNvSpPr txBox="1"/>
          <p:nvPr/>
        </p:nvSpPr>
        <p:spPr>
          <a:xfrm>
            <a:off x="467640" y="692640"/>
            <a:ext cx="8218800" cy="791640"/>
          </a:xfrm>
          <a:prstGeom prst="rect">
            <a:avLst/>
          </a:prstGeom>
          <a:noFill/>
          <a:ln w="0">
            <a:noFill/>
          </a:ln>
        </p:spPr>
        <p:txBody>
          <a:bodyPr anchor="ctr">
            <a:noAutofit/>
          </a:bodyPr>
          <a:lstStyle/>
          <a:p>
            <a:pPr algn="ctr">
              <a:lnSpc>
                <a:spcPct val="100000"/>
              </a:lnSpc>
            </a:pPr>
            <a:r>
              <a:rPr lang="sv-SE" sz="3600" b="1" strike="noStrike" spc="-1">
                <a:solidFill>
                  <a:srgbClr val="000000"/>
                </a:solidFill>
                <a:latin typeface="Calibri"/>
              </a:rPr>
              <a:t>Utveckling 2018-2022</a:t>
            </a:r>
            <a:endParaRPr lang="sv-SE" sz="3600" b="0" strike="noStrike" spc="-1">
              <a:solidFill>
                <a:srgbClr val="000000"/>
              </a:solidFill>
              <a:latin typeface="Calibri"/>
            </a:endParaRPr>
          </a:p>
        </p:txBody>
      </p:sp>
      <p:sp>
        <p:nvSpPr>
          <p:cNvPr id="260" name="Rectangle 3"/>
          <p:cNvSpPr txBox="1"/>
          <p:nvPr/>
        </p:nvSpPr>
        <p:spPr>
          <a:xfrm>
            <a:off x="427680" y="1543320"/>
            <a:ext cx="8280720" cy="4621680"/>
          </a:xfrm>
          <a:prstGeom prst="rect">
            <a:avLst/>
          </a:prstGeom>
          <a:noFill/>
          <a:ln w="0">
            <a:noFill/>
          </a:ln>
        </p:spPr>
        <p:txBody>
          <a:bodyPr>
            <a:normAutofit/>
          </a:bodyPr>
          <a:lstStyle/>
          <a:p>
            <a:pPr algn="ctr">
              <a:lnSpc>
                <a:spcPct val="100000"/>
              </a:lnSpc>
              <a:spcBef>
                <a:spcPts val="479"/>
              </a:spcBef>
              <a:tabLst>
                <a:tab pos="0" algn="l"/>
              </a:tabLst>
            </a:pPr>
            <a:r>
              <a:rPr lang="sv-SE" sz="2400" b="0" i="1" strike="noStrike" spc="-1">
                <a:solidFill>
                  <a:srgbClr val="C00000"/>
                </a:solidFill>
                <a:latin typeface="Calibri"/>
              </a:rPr>
              <a:t>Lärosäten med omsättning 1-2 mdkr – </a:t>
            </a:r>
            <a:r>
              <a:rPr lang="sv-SE" sz="2400" b="1" i="1" strike="noStrike" spc="-1">
                <a:solidFill>
                  <a:srgbClr val="C00000"/>
                </a:solidFill>
                <a:latin typeface="Calibri"/>
              </a:rPr>
              <a:t>forskning</a:t>
            </a:r>
            <a:endParaRPr lang="sv-SE" sz="2400" b="0" strike="noStrike" spc="-1">
              <a:solidFill>
                <a:srgbClr val="000000"/>
              </a:solidFill>
              <a:latin typeface="Calibri"/>
            </a:endParaRPr>
          </a:p>
        </p:txBody>
      </p:sp>
      <p:pic>
        <p:nvPicPr>
          <p:cNvPr id="261" name="Picture 2" descr="SUHF_logo_u_txt_pms307"/>
          <p:cNvPicPr/>
          <p:nvPr/>
        </p:nvPicPr>
        <p:blipFill>
          <a:blip r:embed="rId2"/>
          <a:stretch/>
        </p:blipFill>
        <p:spPr>
          <a:xfrm>
            <a:off x="179640" y="304560"/>
            <a:ext cx="2051280" cy="676080"/>
          </a:xfrm>
          <a:prstGeom prst="rect">
            <a:avLst/>
          </a:prstGeom>
          <a:ln w="12700">
            <a:noFill/>
          </a:ln>
        </p:spPr>
      </p:pic>
      <p:sp>
        <p:nvSpPr>
          <p:cNvPr id="262"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2" name="PlaceHolder 1"/>
          <p:cNvSpPr>
            <a:spLocks noGrp="1"/>
          </p:cNvSpPr>
          <p:nvPr>
            <p:ph type="sldNum" idx="6"/>
          </p:nvPr>
        </p:nvSpPr>
        <p:spPr/>
        <p:txBody>
          <a:bodyPr/>
          <a:lstStyle/>
          <a:p>
            <a:fld id="{6CA31901-D69B-4CA5-BDDC-216C703CAF83}" type="slidenum">
              <a:t>24</a:t>
            </a:fld>
            <a:endParaRPr/>
          </a:p>
        </p:txBody>
      </p:sp>
      <p:graphicFrame>
        <p:nvGraphicFramePr>
          <p:cNvPr id="8" name="Diagram 7">
            <a:extLst>
              <a:ext uri="{FF2B5EF4-FFF2-40B4-BE49-F238E27FC236}">
                <a16:creationId xmlns:a16="http://schemas.microsoft.com/office/drawing/2014/main" id="{00000000-0008-0000-0C00-000004000000}"/>
              </a:ext>
            </a:extLst>
          </p:cNvPr>
          <p:cNvGraphicFramePr>
            <a:graphicFrameLocks/>
          </p:cNvGraphicFramePr>
          <p:nvPr>
            <p:extLst>
              <p:ext uri="{D42A27DB-BD31-4B8C-83A1-F6EECF244321}">
                <p14:modId xmlns:p14="http://schemas.microsoft.com/office/powerpoint/2010/main" val="1155041142"/>
              </p:ext>
            </p:extLst>
          </p:nvPr>
        </p:nvGraphicFramePr>
        <p:xfrm>
          <a:off x="1356852" y="1828800"/>
          <a:ext cx="6744929" cy="4336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Rectangle 2"/>
          <p:cNvSpPr txBox="1"/>
          <p:nvPr/>
        </p:nvSpPr>
        <p:spPr>
          <a:xfrm>
            <a:off x="518760" y="642960"/>
            <a:ext cx="8229240" cy="841320"/>
          </a:xfrm>
          <a:prstGeom prst="rect">
            <a:avLst/>
          </a:prstGeom>
          <a:noFill/>
          <a:ln w="0">
            <a:noFill/>
          </a:ln>
        </p:spPr>
        <p:txBody>
          <a:bodyPr anchor="ctr">
            <a:normAutofit/>
          </a:bodyPr>
          <a:lstStyle/>
          <a:p>
            <a:pPr algn="ctr">
              <a:lnSpc>
                <a:spcPct val="100000"/>
              </a:lnSpc>
            </a:pPr>
            <a:r>
              <a:rPr lang="sv-SE" sz="3600" b="1" strike="noStrike" spc="-1">
                <a:solidFill>
                  <a:srgbClr val="000000"/>
                </a:solidFill>
                <a:latin typeface="Calibri"/>
              </a:rPr>
              <a:t>Utveckling 2018-2022</a:t>
            </a:r>
            <a:endParaRPr lang="sv-SE" sz="3600" b="0" strike="noStrike" spc="-1">
              <a:solidFill>
                <a:srgbClr val="000000"/>
              </a:solidFill>
              <a:latin typeface="Calibri"/>
            </a:endParaRPr>
          </a:p>
        </p:txBody>
      </p:sp>
      <p:sp>
        <p:nvSpPr>
          <p:cNvPr id="266" name="Rectangle 3"/>
          <p:cNvSpPr txBox="1"/>
          <p:nvPr/>
        </p:nvSpPr>
        <p:spPr>
          <a:xfrm>
            <a:off x="467640" y="1284480"/>
            <a:ext cx="8280720" cy="4242600"/>
          </a:xfrm>
          <a:prstGeom prst="rect">
            <a:avLst/>
          </a:prstGeom>
          <a:noFill/>
          <a:ln w="0">
            <a:noFill/>
          </a:ln>
        </p:spPr>
        <p:txBody>
          <a:bodyPr>
            <a:normAutofit/>
          </a:bodyPr>
          <a:lstStyle/>
          <a:p>
            <a:pPr algn="ctr">
              <a:lnSpc>
                <a:spcPct val="100000"/>
              </a:lnSpc>
              <a:spcBef>
                <a:spcPts val="479"/>
              </a:spcBef>
              <a:tabLst>
                <a:tab pos="0" algn="l"/>
              </a:tabLst>
            </a:pPr>
            <a:r>
              <a:rPr lang="sv-SE" sz="2400" b="0" i="1" strike="noStrike" spc="-1">
                <a:solidFill>
                  <a:srgbClr val="C00000"/>
                </a:solidFill>
                <a:latin typeface="Calibri"/>
              </a:rPr>
              <a:t>Lärosäten med omsättning 0,5-1 mdkr - </a:t>
            </a:r>
            <a:r>
              <a:rPr lang="sv-SE" sz="2400" b="1" i="1" strike="noStrike" spc="-1">
                <a:solidFill>
                  <a:srgbClr val="C00000"/>
                </a:solidFill>
                <a:latin typeface="Calibri"/>
              </a:rPr>
              <a:t>forskning</a:t>
            </a:r>
            <a:endParaRPr lang="sv-SE" sz="2400" b="0" strike="noStrike" spc="-1">
              <a:solidFill>
                <a:srgbClr val="000000"/>
              </a:solidFill>
              <a:latin typeface="Calibri"/>
            </a:endParaRPr>
          </a:p>
        </p:txBody>
      </p:sp>
      <p:pic>
        <p:nvPicPr>
          <p:cNvPr id="267" name="Picture 2" descr="SUHF_logo_u_txt_pms307"/>
          <p:cNvPicPr/>
          <p:nvPr/>
        </p:nvPicPr>
        <p:blipFill>
          <a:blip r:embed="rId2"/>
          <a:stretch/>
        </p:blipFill>
        <p:spPr>
          <a:xfrm>
            <a:off x="179640" y="304560"/>
            <a:ext cx="2051280" cy="676080"/>
          </a:xfrm>
          <a:prstGeom prst="rect">
            <a:avLst/>
          </a:prstGeom>
          <a:ln w="12700">
            <a:noFill/>
          </a:ln>
        </p:spPr>
      </p:pic>
      <p:sp>
        <p:nvSpPr>
          <p:cNvPr id="268"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2" name="PlaceHolder 1"/>
          <p:cNvSpPr>
            <a:spLocks noGrp="1"/>
          </p:cNvSpPr>
          <p:nvPr>
            <p:ph type="sldNum" idx="6"/>
          </p:nvPr>
        </p:nvSpPr>
        <p:spPr/>
        <p:txBody>
          <a:bodyPr/>
          <a:lstStyle/>
          <a:p>
            <a:fld id="{AFC9CED2-A94B-4C1E-92F8-392B9F98CE49}" type="slidenum">
              <a:t>25</a:t>
            </a:fld>
            <a:endParaRPr/>
          </a:p>
        </p:txBody>
      </p:sp>
      <p:graphicFrame>
        <p:nvGraphicFramePr>
          <p:cNvPr id="8" name="Diagram 7">
            <a:extLst>
              <a:ext uri="{FF2B5EF4-FFF2-40B4-BE49-F238E27FC236}">
                <a16:creationId xmlns:a16="http://schemas.microsoft.com/office/drawing/2014/main" id="{00000000-0008-0000-0C00-000005000000}"/>
              </a:ext>
            </a:extLst>
          </p:cNvPr>
          <p:cNvGraphicFramePr>
            <a:graphicFrameLocks/>
          </p:cNvGraphicFramePr>
          <p:nvPr>
            <p:extLst>
              <p:ext uri="{D42A27DB-BD31-4B8C-83A1-F6EECF244321}">
                <p14:modId xmlns:p14="http://schemas.microsoft.com/office/powerpoint/2010/main" val="702905703"/>
              </p:ext>
            </p:extLst>
          </p:nvPr>
        </p:nvGraphicFramePr>
        <p:xfrm>
          <a:off x="1101213" y="2105025"/>
          <a:ext cx="6813755" cy="388282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Rectangle 2"/>
          <p:cNvSpPr txBox="1"/>
          <p:nvPr/>
        </p:nvSpPr>
        <p:spPr>
          <a:xfrm>
            <a:off x="518760" y="642960"/>
            <a:ext cx="8229240" cy="863640"/>
          </a:xfrm>
          <a:prstGeom prst="rect">
            <a:avLst/>
          </a:prstGeom>
          <a:noFill/>
          <a:ln w="0">
            <a:noFill/>
          </a:ln>
        </p:spPr>
        <p:txBody>
          <a:bodyPr anchor="ctr">
            <a:noAutofit/>
          </a:bodyPr>
          <a:lstStyle/>
          <a:p>
            <a:pPr algn="ctr">
              <a:lnSpc>
                <a:spcPct val="100000"/>
              </a:lnSpc>
            </a:pPr>
            <a:r>
              <a:rPr lang="sv-SE" sz="3600" b="1" strike="noStrike" spc="-1">
                <a:solidFill>
                  <a:srgbClr val="000000"/>
                </a:solidFill>
                <a:latin typeface="Calibri"/>
              </a:rPr>
              <a:t>Utveckling 2018-2022</a:t>
            </a:r>
            <a:endParaRPr lang="sv-SE" sz="3600" b="0" strike="noStrike" spc="-1">
              <a:solidFill>
                <a:srgbClr val="000000"/>
              </a:solidFill>
              <a:latin typeface="Calibri"/>
            </a:endParaRPr>
          </a:p>
        </p:txBody>
      </p:sp>
      <p:sp>
        <p:nvSpPr>
          <p:cNvPr id="272" name="Rectangle 3"/>
          <p:cNvSpPr txBox="1"/>
          <p:nvPr/>
        </p:nvSpPr>
        <p:spPr>
          <a:xfrm>
            <a:off x="467640" y="1412640"/>
            <a:ext cx="7776360" cy="4114080"/>
          </a:xfrm>
          <a:prstGeom prst="rect">
            <a:avLst/>
          </a:prstGeom>
          <a:noFill/>
          <a:ln w="0">
            <a:noFill/>
          </a:ln>
        </p:spPr>
        <p:txBody>
          <a:bodyPr>
            <a:normAutofit/>
          </a:bodyPr>
          <a:lstStyle/>
          <a:p>
            <a:pPr algn="ctr">
              <a:lnSpc>
                <a:spcPct val="100000"/>
              </a:lnSpc>
              <a:spcBef>
                <a:spcPts val="479"/>
              </a:spcBef>
              <a:tabLst>
                <a:tab pos="0" algn="l"/>
              </a:tabLst>
            </a:pPr>
            <a:r>
              <a:rPr lang="sv-SE" sz="2400" b="0" i="1" strike="noStrike" spc="-1">
                <a:solidFill>
                  <a:srgbClr val="C00000"/>
                </a:solidFill>
                <a:latin typeface="Calibri"/>
              </a:rPr>
              <a:t>Lärosäten med omsättning under 0,5 mdkr - </a:t>
            </a:r>
            <a:r>
              <a:rPr lang="sv-SE" sz="2400" b="1" i="1" strike="noStrike" spc="-1">
                <a:solidFill>
                  <a:srgbClr val="C00000"/>
                </a:solidFill>
                <a:latin typeface="Calibri"/>
              </a:rPr>
              <a:t>forskning</a:t>
            </a:r>
            <a:endParaRPr lang="sv-SE" sz="2400" b="0" strike="noStrike" spc="-1">
              <a:solidFill>
                <a:srgbClr val="000000"/>
              </a:solidFill>
              <a:latin typeface="Calibri"/>
            </a:endParaRPr>
          </a:p>
        </p:txBody>
      </p:sp>
      <p:pic>
        <p:nvPicPr>
          <p:cNvPr id="273" name="Picture 2" descr="SUHF_logo_u_txt_pms307"/>
          <p:cNvPicPr/>
          <p:nvPr/>
        </p:nvPicPr>
        <p:blipFill>
          <a:blip r:embed="rId2"/>
          <a:stretch/>
        </p:blipFill>
        <p:spPr>
          <a:xfrm>
            <a:off x="179640" y="304560"/>
            <a:ext cx="2051280" cy="676080"/>
          </a:xfrm>
          <a:prstGeom prst="rect">
            <a:avLst/>
          </a:prstGeom>
          <a:ln w="12700">
            <a:noFill/>
          </a:ln>
        </p:spPr>
      </p:pic>
      <p:sp>
        <p:nvSpPr>
          <p:cNvPr id="274"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2" name="PlaceHolder 1"/>
          <p:cNvSpPr>
            <a:spLocks noGrp="1"/>
          </p:cNvSpPr>
          <p:nvPr>
            <p:ph type="sldNum" idx="6"/>
          </p:nvPr>
        </p:nvSpPr>
        <p:spPr/>
        <p:txBody>
          <a:bodyPr/>
          <a:lstStyle/>
          <a:p>
            <a:fld id="{37C8D36F-7BEE-4FB7-B195-D4F70E9B0D5B}" type="slidenum">
              <a:t>26</a:t>
            </a:fld>
            <a:endParaRPr/>
          </a:p>
        </p:txBody>
      </p:sp>
      <p:graphicFrame>
        <p:nvGraphicFramePr>
          <p:cNvPr id="9" name="Diagram 8">
            <a:extLst>
              <a:ext uri="{FF2B5EF4-FFF2-40B4-BE49-F238E27FC236}">
                <a16:creationId xmlns:a16="http://schemas.microsoft.com/office/drawing/2014/main" id="{00000000-0008-0000-0C00-000006000000}"/>
              </a:ext>
            </a:extLst>
          </p:cNvPr>
          <p:cNvGraphicFramePr>
            <a:graphicFrameLocks/>
          </p:cNvGraphicFramePr>
          <p:nvPr>
            <p:extLst>
              <p:ext uri="{D42A27DB-BD31-4B8C-83A1-F6EECF244321}">
                <p14:modId xmlns:p14="http://schemas.microsoft.com/office/powerpoint/2010/main" val="634713093"/>
              </p:ext>
            </p:extLst>
          </p:nvPr>
        </p:nvGraphicFramePr>
        <p:xfrm>
          <a:off x="1209368" y="2052637"/>
          <a:ext cx="6705600" cy="40433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Rectangle 2"/>
          <p:cNvSpPr txBox="1"/>
          <p:nvPr/>
        </p:nvSpPr>
        <p:spPr>
          <a:xfrm>
            <a:off x="1907640" y="668594"/>
            <a:ext cx="6624360" cy="736486"/>
          </a:xfrm>
          <a:prstGeom prst="rect">
            <a:avLst/>
          </a:prstGeom>
          <a:noFill/>
          <a:ln w="0">
            <a:noFill/>
          </a:ln>
        </p:spPr>
        <p:txBody>
          <a:bodyPr anchor="ctr">
            <a:normAutofit fontScale="58500" lnSpcReduction="20000"/>
          </a:bodyPr>
          <a:lstStyle/>
          <a:p>
            <a:pPr algn="ctr">
              <a:lnSpc>
                <a:spcPct val="100000"/>
              </a:lnSpc>
            </a:pPr>
            <a:r>
              <a:rPr lang="sv-SE" sz="3600" b="1" strike="noStrike" spc="-1" dirty="0">
                <a:solidFill>
                  <a:srgbClr val="000000"/>
                </a:solidFill>
                <a:latin typeface="Calibri"/>
              </a:rPr>
              <a:t>Funktioner i relation till totala kostnader </a:t>
            </a:r>
            <a:r>
              <a:rPr lang="sv-SE" sz="3600" b="1" i="1" strike="noStrike" spc="-1" dirty="0">
                <a:solidFill>
                  <a:srgbClr val="000000"/>
                </a:solidFill>
                <a:latin typeface="Calibri"/>
              </a:rPr>
              <a:t>utbildning</a:t>
            </a:r>
            <a:r>
              <a:rPr dirty="0"/>
              <a:t/>
            </a:r>
            <a:br>
              <a:rPr dirty="0"/>
            </a:br>
            <a:endParaRPr lang="sv-SE" sz="3600" b="0" strike="noStrike" spc="-1" dirty="0">
              <a:solidFill>
                <a:srgbClr val="000000"/>
              </a:solidFill>
              <a:latin typeface="Calibri"/>
            </a:endParaRPr>
          </a:p>
        </p:txBody>
      </p:sp>
      <p:sp>
        <p:nvSpPr>
          <p:cNvPr id="284" name="Rectangle 3"/>
          <p:cNvSpPr txBox="1"/>
          <p:nvPr/>
        </p:nvSpPr>
        <p:spPr>
          <a:xfrm>
            <a:off x="1573161" y="1536480"/>
            <a:ext cx="6469626" cy="4340520"/>
          </a:xfrm>
          <a:prstGeom prst="rect">
            <a:avLst/>
          </a:prstGeom>
          <a:noFill/>
          <a:ln w="0">
            <a:noFill/>
          </a:ln>
        </p:spPr>
        <p:txBody>
          <a:bodyPr>
            <a:normAutofit/>
          </a:bodyPr>
          <a:lstStyle/>
          <a:p>
            <a:endParaRPr lang="sv-SE" sz="3200" b="0" strike="noStrike" spc="-1">
              <a:solidFill>
                <a:srgbClr val="000000"/>
              </a:solidFill>
              <a:latin typeface="Calibri"/>
            </a:endParaRPr>
          </a:p>
        </p:txBody>
      </p:sp>
      <p:pic>
        <p:nvPicPr>
          <p:cNvPr id="285" name="Picture 2" descr="SUHF_logo_u_txt_pms307"/>
          <p:cNvPicPr/>
          <p:nvPr/>
        </p:nvPicPr>
        <p:blipFill>
          <a:blip r:embed="rId2"/>
          <a:stretch/>
        </p:blipFill>
        <p:spPr>
          <a:xfrm>
            <a:off x="179640" y="304560"/>
            <a:ext cx="2051280" cy="676080"/>
          </a:xfrm>
          <a:prstGeom prst="rect">
            <a:avLst/>
          </a:prstGeom>
          <a:ln w="12700">
            <a:noFill/>
          </a:ln>
        </p:spPr>
      </p:pic>
      <p:sp>
        <p:nvSpPr>
          <p:cNvPr id="286"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2" name="PlaceHolder 1"/>
          <p:cNvSpPr>
            <a:spLocks noGrp="1"/>
          </p:cNvSpPr>
          <p:nvPr>
            <p:ph type="sldNum" idx="6"/>
          </p:nvPr>
        </p:nvSpPr>
        <p:spPr/>
        <p:txBody>
          <a:bodyPr/>
          <a:lstStyle/>
          <a:p>
            <a:fld id="{DE6E4337-26C9-4DBC-BB6D-97365AB1EB1E}" type="slidenum">
              <a:t>27</a:t>
            </a:fld>
            <a:endParaRPr/>
          </a:p>
        </p:txBody>
      </p:sp>
      <p:graphicFrame>
        <p:nvGraphicFramePr>
          <p:cNvPr id="9" name="Diagram 8">
            <a:extLst>
              <a:ext uri="{FF2B5EF4-FFF2-40B4-BE49-F238E27FC236}">
                <a16:creationId xmlns:a16="http://schemas.microsoft.com/office/drawing/2014/main" id="{00000000-0008-0000-0900-000002000000}"/>
              </a:ext>
            </a:extLst>
          </p:cNvPr>
          <p:cNvGraphicFramePr>
            <a:graphicFrameLocks/>
          </p:cNvGraphicFramePr>
          <p:nvPr>
            <p:extLst>
              <p:ext uri="{D42A27DB-BD31-4B8C-83A1-F6EECF244321}">
                <p14:modId xmlns:p14="http://schemas.microsoft.com/office/powerpoint/2010/main" val="4040321283"/>
              </p:ext>
            </p:extLst>
          </p:nvPr>
        </p:nvGraphicFramePr>
        <p:xfrm>
          <a:off x="1573161" y="1298575"/>
          <a:ext cx="6322142" cy="47098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 name="Rectangle 2"/>
          <p:cNvSpPr txBox="1"/>
          <p:nvPr/>
        </p:nvSpPr>
        <p:spPr>
          <a:xfrm>
            <a:off x="2231280" y="836640"/>
            <a:ext cx="6465600" cy="863640"/>
          </a:xfrm>
          <a:prstGeom prst="rect">
            <a:avLst/>
          </a:prstGeom>
          <a:noFill/>
          <a:ln w="0">
            <a:noFill/>
          </a:ln>
        </p:spPr>
        <p:txBody>
          <a:bodyPr anchor="ctr">
            <a:normAutofit fontScale="62000" lnSpcReduction="20000"/>
          </a:bodyPr>
          <a:lstStyle/>
          <a:p>
            <a:pPr algn="ctr">
              <a:lnSpc>
                <a:spcPct val="100000"/>
              </a:lnSpc>
            </a:pPr>
            <a:r>
              <a:rPr lang="sv-SE" sz="3600" b="1" strike="noStrike" spc="-1">
                <a:solidFill>
                  <a:srgbClr val="000000"/>
                </a:solidFill>
                <a:latin typeface="Calibri"/>
              </a:rPr>
              <a:t>Funktioner i relation till totala kostnader forskning</a:t>
            </a:r>
            <a:r>
              <a:t/>
            </a:r>
            <a:br/>
            <a:endParaRPr lang="sv-SE" sz="3600" b="0" strike="noStrike" spc="-1">
              <a:solidFill>
                <a:srgbClr val="000000"/>
              </a:solidFill>
              <a:latin typeface="Calibri"/>
            </a:endParaRPr>
          </a:p>
        </p:txBody>
      </p:sp>
      <p:sp>
        <p:nvSpPr>
          <p:cNvPr id="296" name="Rectangle 3"/>
          <p:cNvSpPr txBox="1"/>
          <p:nvPr/>
        </p:nvSpPr>
        <p:spPr>
          <a:xfrm>
            <a:off x="1425676" y="1536479"/>
            <a:ext cx="7271203" cy="4579185"/>
          </a:xfrm>
          <a:prstGeom prst="rect">
            <a:avLst/>
          </a:prstGeom>
          <a:noFill/>
          <a:ln w="0">
            <a:noFill/>
          </a:ln>
        </p:spPr>
        <p:txBody>
          <a:bodyPr>
            <a:normAutofit/>
          </a:bodyPr>
          <a:lstStyle/>
          <a:p>
            <a:endParaRPr lang="sv-SE" sz="3200" b="0" strike="noStrike" spc="-1">
              <a:solidFill>
                <a:srgbClr val="000000"/>
              </a:solidFill>
              <a:latin typeface="Calibri"/>
            </a:endParaRPr>
          </a:p>
        </p:txBody>
      </p:sp>
      <p:pic>
        <p:nvPicPr>
          <p:cNvPr id="297" name="Picture 2" descr="SUHF_logo_u_txt_pms307"/>
          <p:cNvPicPr/>
          <p:nvPr/>
        </p:nvPicPr>
        <p:blipFill>
          <a:blip r:embed="rId2"/>
          <a:stretch/>
        </p:blipFill>
        <p:spPr>
          <a:xfrm>
            <a:off x="179640" y="304560"/>
            <a:ext cx="2051280" cy="676080"/>
          </a:xfrm>
          <a:prstGeom prst="rect">
            <a:avLst/>
          </a:prstGeom>
          <a:ln w="12700">
            <a:noFill/>
          </a:ln>
        </p:spPr>
      </p:pic>
      <p:sp>
        <p:nvSpPr>
          <p:cNvPr id="298"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2" name="PlaceHolder 1"/>
          <p:cNvSpPr>
            <a:spLocks noGrp="1"/>
          </p:cNvSpPr>
          <p:nvPr>
            <p:ph type="sldNum" idx="6"/>
          </p:nvPr>
        </p:nvSpPr>
        <p:spPr/>
        <p:txBody>
          <a:bodyPr/>
          <a:lstStyle/>
          <a:p>
            <a:fld id="{A70AFF35-6ADF-4150-AD8A-A7DA8C6FE542}" type="slidenum">
              <a:t>28</a:t>
            </a:fld>
            <a:endParaRPr/>
          </a:p>
        </p:txBody>
      </p:sp>
      <p:graphicFrame>
        <p:nvGraphicFramePr>
          <p:cNvPr id="9" name="Diagram 8">
            <a:extLst>
              <a:ext uri="{FF2B5EF4-FFF2-40B4-BE49-F238E27FC236}">
                <a16:creationId xmlns:a16="http://schemas.microsoft.com/office/drawing/2014/main" id="{00000000-0008-0000-0900-000003000000}"/>
              </a:ext>
            </a:extLst>
          </p:cNvPr>
          <p:cNvGraphicFramePr>
            <a:graphicFrameLocks/>
          </p:cNvGraphicFramePr>
          <p:nvPr>
            <p:extLst>
              <p:ext uri="{D42A27DB-BD31-4B8C-83A1-F6EECF244321}">
                <p14:modId xmlns:p14="http://schemas.microsoft.com/office/powerpoint/2010/main" val="1335859768"/>
              </p:ext>
            </p:extLst>
          </p:nvPr>
        </p:nvGraphicFramePr>
        <p:xfrm>
          <a:off x="1494504" y="1824037"/>
          <a:ext cx="6518786" cy="391800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ectangle 2"/>
          <p:cNvSpPr txBox="1"/>
          <p:nvPr/>
        </p:nvSpPr>
        <p:spPr>
          <a:xfrm>
            <a:off x="467640" y="836640"/>
            <a:ext cx="8229240" cy="863640"/>
          </a:xfrm>
          <a:prstGeom prst="rect">
            <a:avLst/>
          </a:prstGeom>
          <a:noFill/>
          <a:ln w="0">
            <a:noFill/>
          </a:ln>
        </p:spPr>
        <p:txBody>
          <a:bodyPr anchor="ctr">
            <a:noAutofit/>
          </a:bodyPr>
          <a:lstStyle/>
          <a:p>
            <a:pPr algn="ctr">
              <a:lnSpc>
                <a:spcPct val="100000"/>
              </a:lnSpc>
            </a:pPr>
            <a:r>
              <a:rPr lang="sv-SE" sz="3600" b="1" strike="noStrike" spc="-1" dirty="0">
                <a:solidFill>
                  <a:srgbClr val="000000"/>
                </a:solidFill>
                <a:latin typeface="Calibri"/>
              </a:rPr>
              <a:t>Test avseende alternativ fördelningsbas</a:t>
            </a:r>
            <a:endParaRPr lang="sv-SE" sz="3600" b="0" strike="noStrike" spc="-1" dirty="0">
              <a:solidFill>
                <a:srgbClr val="000000"/>
              </a:solidFill>
              <a:latin typeface="Calibri"/>
            </a:endParaRPr>
          </a:p>
        </p:txBody>
      </p:sp>
      <p:sp>
        <p:nvSpPr>
          <p:cNvPr id="140" name="Rectangle 3"/>
          <p:cNvSpPr txBox="1"/>
          <p:nvPr/>
        </p:nvSpPr>
        <p:spPr>
          <a:xfrm>
            <a:off x="405720" y="1773360"/>
            <a:ext cx="8280720" cy="4398840"/>
          </a:xfrm>
          <a:prstGeom prst="rect">
            <a:avLst/>
          </a:prstGeom>
          <a:noFill/>
          <a:ln w="0">
            <a:noFill/>
          </a:ln>
        </p:spPr>
        <p:txBody>
          <a:bodyPr>
            <a:normAutofit fontScale="92000" lnSpcReduction="10000"/>
          </a:bodyPr>
          <a:lstStyle/>
          <a:p>
            <a:pPr marL="360">
              <a:lnSpc>
                <a:spcPct val="100000"/>
              </a:lnSpc>
              <a:spcBef>
                <a:spcPts val="479"/>
              </a:spcBef>
              <a:buClr>
                <a:srgbClr val="0070C0"/>
              </a:buClr>
            </a:pPr>
            <a:r>
              <a:rPr lang="sv-SE" spc="-1" dirty="0">
                <a:solidFill>
                  <a:srgbClr val="0070C0"/>
                </a:solidFill>
                <a:latin typeface="Calibri"/>
              </a:rPr>
              <a:t>På bild 3 anges den sedan modellens införande genomförda beräkningen av andel stödkostnader. Principen har sedan start varit att budgeterade indirekta kostnader ställs i relation till utfallet av totala verksamhetskostnader för föregående räkenskapsår. Detta har fått till följd att förändringar i ett lärosätes kostnadsstruktur riskerar behandlas på olika sätt i beräkningens täljare respektive nämnare.</a:t>
            </a:r>
          </a:p>
          <a:p>
            <a:pPr>
              <a:lnSpc>
                <a:spcPct val="100000"/>
              </a:lnSpc>
              <a:spcBef>
                <a:spcPts val="281"/>
              </a:spcBef>
              <a:tabLst>
                <a:tab pos="0" algn="l"/>
              </a:tabLst>
            </a:pPr>
            <a:endParaRPr lang="sv-SE" sz="1400" b="0" strike="noStrike" spc="-1" dirty="0">
              <a:solidFill>
                <a:srgbClr val="000000"/>
              </a:solidFill>
              <a:latin typeface="Calibri"/>
            </a:endParaRPr>
          </a:p>
          <a:p>
            <a:pPr>
              <a:lnSpc>
                <a:spcPct val="100000"/>
              </a:lnSpc>
              <a:spcBef>
                <a:spcPts val="281"/>
              </a:spcBef>
              <a:tabLst>
                <a:tab pos="0" algn="l"/>
              </a:tabLst>
            </a:pPr>
            <a:r>
              <a:rPr lang="sv-SE" spc="-1" dirty="0">
                <a:solidFill>
                  <a:srgbClr val="0070C0"/>
                </a:solidFill>
                <a:latin typeface="Calibri"/>
              </a:rPr>
              <a:t>Vi har i år som ett test även hämtat in budgeterade verksamhetskostnader för 2022, dock på frivillig basis. De flesta lärosäten budgeterar högre verksamhetskostnader än utfallet året innan, vilket gör att andelen indirekta kostnader generellt blir lägre med ett par procentenheter. </a:t>
            </a:r>
          </a:p>
          <a:p>
            <a:pPr>
              <a:lnSpc>
                <a:spcPct val="100000"/>
              </a:lnSpc>
              <a:spcBef>
                <a:spcPts val="281"/>
              </a:spcBef>
              <a:tabLst>
                <a:tab pos="0" algn="l"/>
              </a:tabLst>
            </a:pPr>
            <a:endParaRPr lang="sv-SE" spc="-1" dirty="0">
              <a:solidFill>
                <a:srgbClr val="0070C0"/>
              </a:solidFill>
              <a:latin typeface="Calibri"/>
            </a:endParaRPr>
          </a:p>
          <a:p>
            <a:pPr marL="343080" indent="-342720">
              <a:lnSpc>
                <a:spcPct val="100000"/>
              </a:lnSpc>
              <a:spcBef>
                <a:spcPts val="479"/>
              </a:spcBef>
              <a:buClr>
                <a:srgbClr val="0070C0"/>
              </a:buClr>
              <a:buFont typeface="Arial"/>
              <a:buChar char="•"/>
              <a:tabLst>
                <a:tab pos="0" algn="l"/>
              </a:tabLst>
            </a:pPr>
            <a:r>
              <a:rPr lang="sv-SE" sz="1800" b="0" strike="noStrike" spc="-1" dirty="0">
                <a:solidFill>
                  <a:srgbClr val="0070C0"/>
                </a:solidFill>
                <a:latin typeface="Calibri"/>
              </a:rPr>
              <a:t>Alternativ andel indirekta kostnader 2022 =</a:t>
            </a:r>
            <a:endParaRPr lang="sv-SE" sz="1800" b="0" strike="noStrike" spc="-1" dirty="0">
              <a:solidFill>
                <a:srgbClr val="000000"/>
              </a:solidFill>
              <a:latin typeface="Calibri"/>
            </a:endParaRPr>
          </a:p>
          <a:p>
            <a:pPr>
              <a:lnSpc>
                <a:spcPct val="100000"/>
              </a:lnSpc>
              <a:spcBef>
                <a:spcPts val="479"/>
              </a:spcBef>
              <a:tabLst>
                <a:tab pos="0" algn="l"/>
              </a:tabLst>
            </a:pPr>
            <a:r>
              <a:rPr lang="sv-SE" sz="1800" b="0" strike="noStrike" spc="-1" dirty="0">
                <a:solidFill>
                  <a:srgbClr val="0070C0"/>
                </a:solidFill>
                <a:latin typeface="Calibri"/>
              </a:rPr>
              <a:t>	</a:t>
            </a:r>
            <a:r>
              <a:rPr lang="sv-SE" sz="1800" b="1" u="sng" strike="noStrike" spc="-1" dirty="0">
                <a:solidFill>
                  <a:srgbClr val="0070C0"/>
                </a:solidFill>
                <a:uFillTx/>
                <a:latin typeface="Calibri"/>
              </a:rPr>
              <a:t>budgeterade indirekta kostnader 2022</a:t>
            </a:r>
            <a:r>
              <a:rPr lang="sv-SE" dirty="0"/>
              <a:t/>
            </a:r>
            <a:br>
              <a:rPr lang="sv-SE" dirty="0"/>
            </a:br>
            <a:r>
              <a:rPr lang="sv-SE" sz="1800" b="1" strike="noStrike" spc="-1" dirty="0">
                <a:solidFill>
                  <a:srgbClr val="0070C0"/>
                </a:solidFill>
                <a:latin typeface="Calibri"/>
              </a:rPr>
              <a:t>	budgeterade verksamhetskostnader 2022</a:t>
            </a:r>
          </a:p>
          <a:p>
            <a:pPr>
              <a:lnSpc>
                <a:spcPct val="100000"/>
              </a:lnSpc>
              <a:spcBef>
                <a:spcPts val="479"/>
              </a:spcBef>
              <a:tabLst>
                <a:tab pos="0" algn="l"/>
              </a:tabLst>
            </a:pPr>
            <a:endParaRPr lang="sv-SE" sz="1800" b="1" strike="noStrike" spc="-1" dirty="0">
              <a:solidFill>
                <a:srgbClr val="0070C0"/>
              </a:solidFill>
              <a:latin typeface="Calibri"/>
            </a:endParaRPr>
          </a:p>
          <a:p>
            <a:pPr>
              <a:lnSpc>
                <a:spcPct val="100000"/>
              </a:lnSpc>
              <a:spcBef>
                <a:spcPts val="479"/>
              </a:spcBef>
              <a:tabLst>
                <a:tab pos="0" algn="l"/>
              </a:tabLst>
            </a:pPr>
            <a:r>
              <a:rPr lang="sv-SE" spc="-1" dirty="0">
                <a:solidFill>
                  <a:srgbClr val="0070C0"/>
                </a:solidFill>
                <a:latin typeface="Calibri"/>
              </a:rPr>
              <a:t>Utfall för denna alternativa beräkningsbas jämfört med ordinarie återfinns på nästa sida för de lärosäten som angivit budgeterade verksamhetskostnader.</a:t>
            </a:r>
          </a:p>
          <a:p>
            <a:pPr>
              <a:lnSpc>
                <a:spcPct val="100000"/>
              </a:lnSpc>
              <a:spcBef>
                <a:spcPts val="479"/>
              </a:spcBef>
              <a:tabLst>
                <a:tab pos="0" algn="l"/>
              </a:tabLst>
            </a:pPr>
            <a:endParaRPr lang="sv-SE" sz="1800" b="0" strike="noStrike" spc="-1" dirty="0">
              <a:solidFill>
                <a:srgbClr val="000000"/>
              </a:solidFill>
              <a:latin typeface="Calibri"/>
            </a:endParaRPr>
          </a:p>
          <a:p>
            <a:pPr>
              <a:lnSpc>
                <a:spcPct val="100000"/>
              </a:lnSpc>
              <a:spcBef>
                <a:spcPts val="281"/>
              </a:spcBef>
              <a:tabLst>
                <a:tab pos="0" algn="l"/>
              </a:tabLst>
            </a:pPr>
            <a:endParaRPr lang="sv-SE" spc="-1" dirty="0">
              <a:solidFill>
                <a:srgbClr val="0070C0"/>
              </a:solidFill>
              <a:latin typeface="Calibri"/>
            </a:endParaRPr>
          </a:p>
          <a:p>
            <a:pPr>
              <a:lnSpc>
                <a:spcPct val="100000"/>
              </a:lnSpc>
              <a:spcBef>
                <a:spcPts val="281"/>
              </a:spcBef>
              <a:tabLst>
                <a:tab pos="0" algn="l"/>
              </a:tabLst>
            </a:pPr>
            <a:endParaRPr lang="sv-SE" b="0" strike="noStrike" spc="-1" dirty="0">
              <a:solidFill>
                <a:srgbClr val="000000"/>
              </a:solidFill>
              <a:latin typeface="Calibri"/>
            </a:endParaRPr>
          </a:p>
        </p:txBody>
      </p:sp>
      <p:pic>
        <p:nvPicPr>
          <p:cNvPr id="141" name="Picture 2" descr="SUHF_logo_u_txt_pms307"/>
          <p:cNvPicPr/>
          <p:nvPr/>
        </p:nvPicPr>
        <p:blipFill>
          <a:blip r:embed="rId2"/>
          <a:stretch/>
        </p:blipFill>
        <p:spPr>
          <a:xfrm>
            <a:off x="179640" y="228360"/>
            <a:ext cx="1710120" cy="532080"/>
          </a:xfrm>
          <a:prstGeom prst="rect">
            <a:avLst/>
          </a:prstGeom>
          <a:ln w="12700">
            <a:noFill/>
          </a:ln>
        </p:spPr>
      </p:pic>
      <p:sp>
        <p:nvSpPr>
          <p:cNvPr id="142"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2" name="PlaceHolder 1"/>
          <p:cNvSpPr>
            <a:spLocks noGrp="1"/>
          </p:cNvSpPr>
          <p:nvPr>
            <p:ph type="sldNum" idx="6"/>
          </p:nvPr>
        </p:nvSpPr>
        <p:spPr/>
        <p:txBody>
          <a:bodyPr/>
          <a:lstStyle/>
          <a:p>
            <a:fld id="{9D8AD0E4-E2D8-482D-BC14-19C5D47E3AC5}" type="slidenum">
              <a:t>29</a:t>
            </a:fld>
            <a:endParaRPr/>
          </a:p>
        </p:txBody>
      </p:sp>
    </p:spTree>
    <p:extLst>
      <p:ext uri="{BB962C8B-B14F-4D97-AF65-F5344CB8AC3E}">
        <p14:creationId xmlns:p14="http://schemas.microsoft.com/office/powerpoint/2010/main" val="2852279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ectangle 2"/>
          <p:cNvSpPr txBox="1"/>
          <p:nvPr/>
        </p:nvSpPr>
        <p:spPr>
          <a:xfrm>
            <a:off x="467640" y="836640"/>
            <a:ext cx="8229240" cy="863640"/>
          </a:xfrm>
          <a:prstGeom prst="rect">
            <a:avLst/>
          </a:prstGeom>
          <a:noFill/>
          <a:ln w="0">
            <a:noFill/>
          </a:ln>
        </p:spPr>
        <p:txBody>
          <a:bodyPr anchor="ctr">
            <a:noAutofit/>
          </a:bodyPr>
          <a:lstStyle/>
          <a:p>
            <a:pPr algn="ctr">
              <a:lnSpc>
                <a:spcPct val="100000"/>
              </a:lnSpc>
            </a:pPr>
            <a:r>
              <a:rPr lang="sv-SE" sz="3600" b="1" strike="noStrike" spc="-1" dirty="0">
                <a:solidFill>
                  <a:srgbClr val="000000"/>
                </a:solidFill>
                <a:latin typeface="Calibri"/>
              </a:rPr>
              <a:t>SUHF-statistik 2022</a:t>
            </a:r>
            <a:endParaRPr lang="sv-SE" sz="3600" b="0" strike="noStrike" spc="-1" dirty="0">
              <a:solidFill>
                <a:srgbClr val="000000"/>
              </a:solidFill>
              <a:latin typeface="Calibri"/>
            </a:endParaRPr>
          </a:p>
        </p:txBody>
      </p:sp>
      <p:sp>
        <p:nvSpPr>
          <p:cNvPr id="140" name="Rectangle 3"/>
          <p:cNvSpPr txBox="1"/>
          <p:nvPr/>
        </p:nvSpPr>
        <p:spPr>
          <a:xfrm>
            <a:off x="395640" y="1989000"/>
            <a:ext cx="8280720" cy="4248000"/>
          </a:xfrm>
          <a:prstGeom prst="rect">
            <a:avLst/>
          </a:prstGeom>
          <a:noFill/>
          <a:ln w="0">
            <a:noFill/>
          </a:ln>
        </p:spPr>
        <p:txBody>
          <a:bodyPr>
            <a:normAutofit fontScale="92000" lnSpcReduction="20000"/>
          </a:bodyPr>
          <a:lstStyle/>
          <a:p>
            <a:pPr marL="343080" indent="-342720">
              <a:lnSpc>
                <a:spcPct val="100000"/>
              </a:lnSpc>
              <a:spcBef>
                <a:spcPts val="479"/>
              </a:spcBef>
              <a:buClr>
                <a:srgbClr val="0070C0"/>
              </a:buClr>
              <a:buFont typeface="Arial"/>
              <a:buChar char="•"/>
            </a:pPr>
            <a:r>
              <a:rPr lang="sv-SE" sz="2400" b="0" strike="noStrike" spc="-1" dirty="0">
                <a:solidFill>
                  <a:srgbClr val="0070C0"/>
                </a:solidFill>
                <a:latin typeface="Calibri"/>
              </a:rPr>
              <a:t>Statistiken bygger på uppgifter från respektive lärosäte och påverkas i hög grad av respektive lärosätes bedömningar/klassificeringar</a:t>
            </a:r>
            <a:r>
              <a:rPr lang="sv-SE" sz="1900" b="0" strike="noStrike" spc="-1" dirty="0">
                <a:solidFill>
                  <a:srgbClr val="0070C0"/>
                </a:solidFill>
                <a:latin typeface="Calibri"/>
              </a:rPr>
              <a:t>*</a:t>
            </a:r>
            <a:endParaRPr lang="sv-SE" sz="1900" b="0" strike="noStrike" spc="-1" dirty="0">
              <a:solidFill>
                <a:srgbClr val="000000"/>
              </a:solidFill>
              <a:latin typeface="Calibri"/>
            </a:endParaRPr>
          </a:p>
          <a:p>
            <a:pPr marL="343080" indent="-342720">
              <a:lnSpc>
                <a:spcPct val="100000"/>
              </a:lnSpc>
              <a:spcBef>
                <a:spcPts val="479"/>
              </a:spcBef>
              <a:buClr>
                <a:srgbClr val="0070C0"/>
              </a:buClr>
              <a:buFont typeface="Arial"/>
              <a:buChar char="•"/>
            </a:pPr>
            <a:r>
              <a:rPr lang="sv-SE" sz="2400" b="0" strike="noStrike" spc="-1" dirty="0">
                <a:solidFill>
                  <a:srgbClr val="0070C0"/>
                </a:solidFill>
                <a:latin typeface="Calibri"/>
              </a:rPr>
              <a:t>Respektive lärosäte ansvarar för kvaliteten i lämnade uppgifter</a:t>
            </a:r>
            <a:endParaRPr lang="sv-SE" sz="2400" b="0" strike="noStrike" spc="-1" dirty="0">
              <a:solidFill>
                <a:srgbClr val="000000"/>
              </a:solidFill>
              <a:latin typeface="Calibri"/>
            </a:endParaRPr>
          </a:p>
          <a:p>
            <a:pPr marL="343080" indent="-342720">
              <a:lnSpc>
                <a:spcPct val="100000"/>
              </a:lnSpc>
              <a:spcBef>
                <a:spcPts val="479"/>
              </a:spcBef>
              <a:buClr>
                <a:srgbClr val="0070C0"/>
              </a:buClr>
              <a:buFont typeface="Arial"/>
              <a:buChar char="•"/>
            </a:pPr>
            <a:r>
              <a:rPr lang="sv-SE" sz="2400" b="0" strike="noStrike" spc="-1" dirty="0">
                <a:solidFill>
                  <a:srgbClr val="0070C0"/>
                </a:solidFill>
                <a:latin typeface="Calibri"/>
              </a:rPr>
              <a:t>Redovisade indirekta kostnader inkluderar </a:t>
            </a:r>
            <a:r>
              <a:rPr lang="sv-SE" sz="2400" spc="-1" dirty="0">
                <a:solidFill>
                  <a:srgbClr val="0070C0"/>
                </a:solidFill>
                <a:latin typeface="Calibri"/>
              </a:rPr>
              <a:t>jämförelsestörande poster</a:t>
            </a:r>
          </a:p>
          <a:p>
            <a:pPr marL="343080" indent="-342720">
              <a:lnSpc>
                <a:spcPct val="100000"/>
              </a:lnSpc>
              <a:spcBef>
                <a:spcPts val="479"/>
              </a:spcBef>
              <a:buClr>
                <a:srgbClr val="0070C0"/>
              </a:buClr>
              <a:buFont typeface="Arial"/>
              <a:buChar char="•"/>
            </a:pPr>
            <a:r>
              <a:rPr lang="sv-SE" sz="2400" b="0" strike="noStrike" spc="-1" dirty="0">
                <a:solidFill>
                  <a:srgbClr val="0070C0"/>
                </a:solidFill>
                <a:latin typeface="Calibri"/>
              </a:rPr>
              <a:t>Statistiken för jämförelseåren har justerats avseende noterade avvikelser, men </a:t>
            </a:r>
            <a:r>
              <a:rPr lang="sv-SE" sz="2400" b="0" i="1" strike="noStrike" spc="-1" dirty="0">
                <a:solidFill>
                  <a:srgbClr val="0070C0"/>
                </a:solidFill>
                <a:latin typeface="Calibri"/>
              </a:rPr>
              <a:t>inte avseende </a:t>
            </a:r>
            <a:r>
              <a:rPr lang="sv-SE" sz="2400" i="1" spc="-1" dirty="0">
                <a:solidFill>
                  <a:srgbClr val="0070C0"/>
                </a:solidFill>
                <a:latin typeface="Calibri"/>
              </a:rPr>
              <a:t>jämförelsestörande poster**</a:t>
            </a:r>
            <a:r>
              <a:rPr lang="sv-SE" sz="2400" b="0" strike="noStrike" spc="-1" dirty="0">
                <a:solidFill>
                  <a:srgbClr val="0070C0"/>
                </a:solidFill>
                <a:latin typeface="Calibri"/>
              </a:rPr>
              <a:t> </a:t>
            </a:r>
            <a:endParaRPr lang="sv-SE" sz="2400" spc="-1" dirty="0">
              <a:solidFill>
                <a:srgbClr val="000000"/>
              </a:solidFill>
              <a:latin typeface="Calibri"/>
            </a:endParaRPr>
          </a:p>
          <a:p>
            <a:pPr marL="360">
              <a:lnSpc>
                <a:spcPct val="100000"/>
              </a:lnSpc>
              <a:spcBef>
                <a:spcPts val="479"/>
              </a:spcBef>
              <a:buClr>
                <a:srgbClr val="0070C0"/>
              </a:buClr>
            </a:pPr>
            <a:endParaRPr lang="sv-SE" sz="2400" b="0" strike="noStrike" spc="-1" dirty="0">
              <a:solidFill>
                <a:srgbClr val="000000"/>
              </a:solidFill>
              <a:latin typeface="Calibri"/>
            </a:endParaRPr>
          </a:p>
          <a:p>
            <a:pPr marL="343080" indent="-342720">
              <a:lnSpc>
                <a:spcPct val="100000"/>
              </a:lnSpc>
              <a:spcBef>
                <a:spcPts val="479"/>
              </a:spcBef>
              <a:buClr>
                <a:srgbClr val="0070C0"/>
              </a:buClr>
              <a:buFont typeface="Arial"/>
              <a:buChar char="•"/>
              <a:tabLst>
                <a:tab pos="0" algn="l"/>
              </a:tabLst>
            </a:pPr>
            <a:r>
              <a:rPr lang="sv-SE" sz="2400" b="0" strike="noStrike" spc="-1" dirty="0">
                <a:solidFill>
                  <a:srgbClr val="0070C0"/>
                </a:solidFill>
                <a:latin typeface="Calibri"/>
              </a:rPr>
              <a:t>Andel indirekta kostnader 2022 =</a:t>
            </a:r>
            <a:endParaRPr lang="sv-SE" sz="2400" b="0" strike="noStrike" spc="-1" dirty="0">
              <a:solidFill>
                <a:srgbClr val="000000"/>
              </a:solidFill>
              <a:latin typeface="Calibri"/>
            </a:endParaRPr>
          </a:p>
          <a:p>
            <a:pPr>
              <a:lnSpc>
                <a:spcPct val="100000"/>
              </a:lnSpc>
              <a:spcBef>
                <a:spcPts val="479"/>
              </a:spcBef>
              <a:tabLst>
                <a:tab pos="0" algn="l"/>
              </a:tabLst>
            </a:pPr>
            <a:r>
              <a:rPr lang="sv-SE" sz="2400" b="0" strike="noStrike" spc="-1" dirty="0">
                <a:solidFill>
                  <a:srgbClr val="0070C0"/>
                </a:solidFill>
                <a:latin typeface="Calibri"/>
              </a:rPr>
              <a:t>		</a:t>
            </a:r>
            <a:r>
              <a:rPr lang="sv-SE" sz="2400" b="1" u="sng" strike="noStrike" spc="-1" dirty="0">
                <a:solidFill>
                  <a:srgbClr val="0070C0"/>
                </a:solidFill>
                <a:uFillTx/>
                <a:latin typeface="Calibri"/>
              </a:rPr>
              <a:t>budgeterade indirekta kostnader 2022</a:t>
            </a:r>
            <a:r>
              <a:rPr dirty="0"/>
              <a:t/>
            </a:r>
            <a:br>
              <a:rPr dirty="0"/>
            </a:br>
            <a:r>
              <a:rPr lang="sv-SE" sz="2400" b="1" strike="noStrike" spc="-1" dirty="0">
                <a:solidFill>
                  <a:srgbClr val="0070C0"/>
                </a:solidFill>
                <a:latin typeface="Calibri"/>
              </a:rPr>
              <a:t>		verksamhetskostnader 2021</a:t>
            </a:r>
            <a:endParaRPr lang="sv-SE" sz="2400" b="0" strike="noStrike" spc="-1" dirty="0">
              <a:solidFill>
                <a:srgbClr val="000000"/>
              </a:solidFill>
              <a:latin typeface="Calibri"/>
            </a:endParaRPr>
          </a:p>
          <a:p>
            <a:pPr>
              <a:lnSpc>
                <a:spcPct val="100000"/>
              </a:lnSpc>
              <a:spcBef>
                <a:spcPts val="281"/>
              </a:spcBef>
              <a:tabLst>
                <a:tab pos="0" algn="l"/>
              </a:tabLst>
            </a:pPr>
            <a:endParaRPr lang="sv-SE" sz="1400" b="0" strike="noStrike" spc="-1" dirty="0">
              <a:solidFill>
                <a:srgbClr val="000000"/>
              </a:solidFill>
              <a:latin typeface="Calibri"/>
            </a:endParaRPr>
          </a:p>
          <a:p>
            <a:pPr>
              <a:lnSpc>
                <a:spcPct val="100000"/>
              </a:lnSpc>
              <a:spcBef>
                <a:spcPts val="281"/>
              </a:spcBef>
              <a:tabLst>
                <a:tab pos="0" algn="l"/>
              </a:tabLst>
            </a:pPr>
            <a:endParaRPr lang="sv-SE" sz="1400" b="0" strike="noStrike" spc="-1" dirty="0">
              <a:solidFill>
                <a:srgbClr val="000000"/>
              </a:solidFill>
              <a:latin typeface="Calibri"/>
            </a:endParaRPr>
          </a:p>
          <a:p>
            <a:pPr>
              <a:lnSpc>
                <a:spcPct val="100000"/>
              </a:lnSpc>
              <a:spcBef>
                <a:spcPts val="281"/>
              </a:spcBef>
              <a:tabLst>
                <a:tab pos="0" algn="l"/>
              </a:tabLst>
            </a:pPr>
            <a:r>
              <a:rPr lang="sv-SE" sz="1400" b="0" i="1" strike="noStrike" spc="-1" dirty="0">
                <a:solidFill>
                  <a:srgbClr val="0070C0"/>
                </a:solidFill>
                <a:latin typeface="Calibri"/>
              </a:rPr>
              <a:t>* Förteckning över uppgiftslämnande lärosäten återfinns på bild 31</a:t>
            </a:r>
          </a:p>
          <a:p>
            <a:pPr>
              <a:lnSpc>
                <a:spcPct val="100000"/>
              </a:lnSpc>
              <a:spcBef>
                <a:spcPts val="281"/>
              </a:spcBef>
              <a:tabLst>
                <a:tab pos="0" algn="l"/>
              </a:tabLst>
            </a:pPr>
            <a:r>
              <a:rPr lang="sv-SE" sz="1400" i="1" spc="-1" dirty="0">
                <a:solidFill>
                  <a:srgbClr val="0070C0"/>
                </a:solidFill>
                <a:latin typeface="Calibri"/>
              </a:rPr>
              <a:t>** Beloppsmässigt mest väsentliga typ av post utgörs av kostnader för </a:t>
            </a:r>
            <a:r>
              <a:rPr lang="sv-SE" sz="1400" i="1" spc="-1" dirty="0" err="1">
                <a:solidFill>
                  <a:srgbClr val="0070C0"/>
                </a:solidFill>
                <a:latin typeface="Calibri"/>
              </a:rPr>
              <a:t>Open</a:t>
            </a:r>
            <a:r>
              <a:rPr lang="sv-SE" sz="1400" i="1" spc="-1" dirty="0">
                <a:solidFill>
                  <a:srgbClr val="0070C0"/>
                </a:solidFill>
                <a:latin typeface="Calibri"/>
              </a:rPr>
              <a:t> Access-publicering</a:t>
            </a:r>
          </a:p>
        </p:txBody>
      </p:sp>
      <p:pic>
        <p:nvPicPr>
          <p:cNvPr id="141" name="Picture 2" descr="SUHF_logo_u_txt_pms307"/>
          <p:cNvPicPr/>
          <p:nvPr/>
        </p:nvPicPr>
        <p:blipFill>
          <a:blip r:embed="rId2"/>
          <a:stretch/>
        </p:blipFill>
        <p:spPr>
          <a:xfrm>
            <a:off x="179640" y="304560"/>
            <a:ext cx="2051280" cy="676080"/>
          </a:xfrm>
          <a:prstGeom prst="rect">
            <a:avLst/>
          </a:prstGeom>
          <a:ln w="12700">
            <a:noFill/>
          </a:ln>
        </p:spPr>
      </p:pic>
      <p:sp>
        <p:nvSpPr>
          <p:cNvPr id="142"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2" name="PlaceHolder 1"/>
          <p:cNvSpPr>
            <a:spLocks noGrp="1"/>
          </p:cNvSpPr>
          <p:nvPr>
            <p:ph type="sldNum" idx="6"/>
          </p:nvPr>
        </p:nvSpPr>
        <p:spPr/>
        <p:txBody>
          <a:bodyPr/>
          <a:lstStyle/>
          <a:p>
            <a:fld id="{9D8AD0E4-E2D8-482D-BC14-19C5D47E3AC5}" type="slidenum">
              <a:t>3</a:t>
            </a:fld>
            <a:endParaRPr/>
          </a:p>
        </p:txBody>
      </p:sp>
    </p:spTree>
    <p:extLst>
      <p:ext uri="{BB962C8B-B14F-4D97-AF65-F5344CB8AC3E}">
        <p14:creationId xmlns:p14="http://schemas.microsoft.com/office/powerpoint/2010/main" val="25412596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726961"/>
            <a:ext cx="8229240" cy="1142640"/>
          </a:xfrm>
        </p:spPr>
        <p:txBody>
          <a:bodyPr/>
          <a:lstStyle/>
          <a:p>
            <a:pPr algn="ctr"/>
            <a:r>
              <a:rPr lang="sv-SE" sz="3600" b="1" spc="-1" dirty="0" smtClean="0">
                <a:solidFill>
                  <a:srgbClr val="000000"/>
                </a:solidFill>
                <a:latin typeface="Calibri"/>
                <a:ea typeface="+mn-ea"/>
                <a:cs typeface="+mn-cs"/>
              </a:rPr>
              <a:t>Alternativ fördelningsbas</a:t>
            </a:r>
            <a:endParaRPr lang="sv-SE" dirty="0"/>
          </a:p>
        </p:txBody>
      </p:sp>
      <p:pic>
        <p:nvPicPr>
          <p:cNvPr id="5" name="Picture 2" descr="SUHF_logo_u_txt_pms307">
            <a:extLst>
              <a:ext uri="{FF2B5EF4-FFF2-40B4-BE49-F238E27FC236}">
                <a16:creationId xmlns:a16="http://schemas.microsoft.com/office/drawing/2014/main" id="{B581FAF8-A628-4905-A8FC-FE50E9B73A8A}"/>
              </a:ext>
            </a:extLst>
          </p:cNvPr>
          <p:cNvPicPr/>
          <p:nvPr/>
        </p:nvPicPr>
        <p:blipFill>
          <a:blip r:embed="rId2"/>
          <a:stretch/>
        </p:blipFill>
        <p:spPr>
          <a:xfrm>
            <a:off x="179640" y="304560"/>
            <a:ext cx="2051280" cy="676080"/>
          </a:xfrm>
          <a:prstGeom prst="rect">
            <a:avLst/>
          </a:prstGeom>
          <a:ln w="12700">
            <a:noFill/>
          </a:ln>
        </p:spPr>
      </p:pic>
      <p:graphicFrame>
        <p:nvGraphicFramePr>
          <p:cNvPr id="6" name="Diagram 5"/>
          <p:cNvGraphicFramePr>
            <a:graphicFrameLocks/>
          </p:cNvGraphicFramePr>
          <p:nvPr>
            <p:extLst>
              <p:ext uri="{D42A27DB-BD31-4B8C-83A1-F6EECF244321}">
                <p14:modId xmlns:p14="http://schemas.microsoft.com/office/powerpoint/2010/main" val="3725322058"/>
              </p:ext>
            </p:extLst>
          </p:nvPr>
        </p:nvGraphicFramePr>
        <p:xfrm>
          <a:off x="457200" y="1533524"/>
          <a:ext cx="8028039" cy="479844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813859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Rubrik 5"/>
          <p:cNvSpPr txBox="1"/>
          <p:nvPr/>
        </p:nvSpPr>
        <p:spPr>
          <a:xfrm>
            <a:off x="457200" y="74655"/>
            <a:ext cx="8229240" cy="849600"/>
          </a:xfrm>
          <a:prstGeom prst="rect">
            <a:avLst/>
          </a:prstGeom>
          <a:noFill/>
          <a:ln w="0">
            <a:noFill/>
          </a:ln>
        </p:spPr>
        <p:txBody>
          <a:bodyPr anchor="ctr">
            <a:noAutofit/>
          </a:bodyPr>
          <a:lstStyle/>
          <a:p>
            <a:pPr algn="ctr">
              <a:lnSpc>
                <a:spcPct val="100000"/>
              </a:lnSpc>
            </a:pPr>
            <a:r>
              <a:rPr lang="sv-SE" sz="3600" b="0" strike="noStrike" spc="-1" dirty="0">
                <a:solidFill>
                  <a:srgbClr val="000000"/>
                </a:solidFill>
                <a:latin typeface="Calibri"/>
              </a:rPr>
              <a:t>Förkortningar</a:t>
            </a:r>
            <a:r>
              <a:rPr lang="sv-SE" sz="4400" b="0" strike="noStrike" spc="-1" dirty="0">
                <a:solidFill>
                  <a:srgbClr val="000000"/>
                </a:solidFill>
                <a:latin typeface="Calibri"/>
              </a:rPr>
              <a:t> </a:t>
            </a:r>
            <a:r>
              <a:rPr lang="sv-SE" sz="2000" b="0" strike="noStrike" spc="-1" dirty="0">
                <a:solidFill>
                  <a:srgbClr val="000000"/>
                </a:solidFill>
                <a:latin typeface="Calibri"/>
              </a:rPr>
              <a:t>(bokstavsordning)</a:t>
            </a:r>
          </a:p>
        </p:txBody>
      </p:sp>
      <p:sp>
        <p:nvSpPr>
          <p:cNvPr id="302" name="Platshållare för innehåll 2"/>
          <p:cNvSpPr txBox="1"/>
          <p:nvPr/>
        </p:nvSpPr>
        <p:spPr>
          <a:xfrm>
            <a:off x="467640" y="1628640"/>
            <a:ext cx="4038120" cy="4525560"/>
          </a:xfrm>
          <a:prstGeom prst="rect">
            <a:avLst/>
          </a:prstGeom>
          <a:noFill/>
          <a:ln w="0">
            <a:noFill/>
          </a:ln>
        </p:spPr>
        <p:txBody>
          <a:bodyPr>
            <a:normAutofit/>
          </a:bodyPr>
          <a:lstStyle/>
          <a:p>
            <a:endParaRPr lang="sv-SE" sz="3200" b="0" strike="noStrike" spc="-1">
              <a:solidFill>
                <a:srgbClr val="000000"/>
              </a:solidFill>
              <a:latin typeface="Calibri"/>
            </a:endParaRPr>
          </a:p>
        </p:txBody>
      </p:sp>
      <p:graphicFrame>
        <p:nvGraphicFramePr>
          <p:cNvPr id="303" name="Platshållare för innehåll 10"/>
          <p:cNvGraphicFramePr/>
          <p:nvPr>
            <p:extLst>
              <p:ext uri="{D42A27DB-BD31-4B8C-83A1-F6EECF244321}">
                <p14:modId xmlns:p14="http://schemas.microsoft.com/office/powerpoint/2010/main" val="3237600342"/>
              </p:ext>
            </p:extLst>
          </p:nvPr>
        </p:nvGraphicFramePr>
        <p:xfrm>
          <a:off x="611640" y="4026750"/>
          <a:ext cx="3744000" cy="1867260"/>
        </p:xfrm>
        <a:graphic>
          <a:graphicData uri="http://schemas.openxmlformats.org/drawingml/2006/table">
            <a:tbl>
              <a:tblPr/>
              <a:tblGrid>
                <a:gridCol w="2972880">
                  <a:extLst>
                    <a:ext uri="{9D8B030D-6E8A-4147-A177-3AD203B41FA5}">
                      <a16:colId xmlns:a16="http://schemas.microsoft.com/office/drawing/2014/main" val="20000"/>
                    </a:ext>
                  </a:extLst>
                </a:gridCol>
                <a:gridCol w="771120">
                  <a:extLst>
                    <a:ext uri="{9D8B030D-6E8A-4147-A177-3AD203B41FA5}">
                      <a16:colId xmlns:a16="http://schemas.microsoft.com/office/drawing/2014/main" val="20001"/>
                    </a:ext>
                  </a:extLst>
                </a:gridCol>
              </a:tblGrid>
              <a:tr h="306108">
                <a:tc>
                  <a:txBody>
                    <a:bodyPr/>
                    <a:lstStyle/>
                    <a:p>
                      <a:pPr>
                        <a:lnSpc>
                          <a:spcPct val="100000"/>
                        </a:lnSpc>
                      </a:pPr>
                      <a:r>
                        <a:rPr lang="sv-SE" sz="1100" b="0" i="1" strike="noStrike" spc="-1">
                          <a:solidFill>
                            <a:srgbClr val="000000"/>
                          </a:solidFill>
                          <a:latin typeface="Calibri"/>
                        </a:rPr>
                        <a:t>Omsättning &lt; 3 mdkr</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endParaRPr lang="sv-SE" sz="1400" dirty="0"/>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0"/>
                  </a:ext>
                </a:extLst>
              </a:tr>
              <a:tr h="260192">
                <a:tc>
                  <a:txBody>
                    <a:bodyPr/>
                    <a:lstStyle/>
                    <a:p>
                      <a:pPr>
                        <a:lnSpc>
                          <a:spcPct val="100000"/>
                        </a:lnSpc>
                      </a:pPr>
                      <a:r>
                        <a:rPr lang="sv-SE" sz="1100" b="0" strike="noStrike" spc="-1" dirty="0">
                          <a:solidFill>
                            <a:srgbClr val="000000"/>
                          </a:solidFill>
                          <a:latin typeface="Calibri"/>
                        </a:rPr>
                        <a:t>Blekinge tekniska högskola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BTH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1"/>
                  </a:ext>
                </a:extLst>
              </a:tr>
              <a:tr h="260192">
                <a:tc>
                  <a:txBody>
                    <a:bodyPr/>
                    <a:lstStyle/>
                    <a:p>
                      <a:pPr>
                        <a:lnSpc>
                          <a:spcPct val="100000"/>
                        </a:lnSpc>
                      </a:pPr>
                      <a:r>
                        <a:rPr lang="sv-SE" sz="1100" b="0" strike="noStrike" spc="-1" dirty="0">
                          <a:solidFill>
                            <a:srgbClr val="000000"/>
                          </a:solidFill>
                          <a:latin typeface="Calibri"/>
                        </a:rPr>
                        <a:t>Försvarshögskolan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FHS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2"/>
                  </a:ext>
                </a:extLst>
              </a:tr>
              <a:tr h="260192">
                <a:tc>
                  <a:txBody>
                    <a:bodyPr/>
                    <a:lstStyle/>
                    <a:p>
                      <a:pPr>
                        <a:lnSpc>
                          <a:spcPct val="100000"/>
                        </a:lnSpc>
                      </a:pPr>
                      <a:r>
                        <a:rPr lang="sv-SE" sz="1100" b="0" strike="noStrike" spc="-1" dirty="0">
                          <a:solidFill>
                            <a:srgbClr val="000000"/>
                          </a:solidFill>
                          <a:latin typeface="Calibri"/>
                        </a:rPr>
                        <a:t>Gymnastik- och idrottshögskolan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GIH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3"/>
                  </a:ext>
                </a:extLst>
              </a:tr>
              <a:tr h="260192">
                <a:tc>
                  <a:txBody>
                    <a:bodyPr/>
                    <a:lstStyle/>
                    <a:p>
                      <a:pPr>
                        <a:lnSpc>
                          <a:spcPct val="100000"/>
                        </a:lnSpc>
                      </a:pPr>
                      <a:r>
                        <a:rPr lang="sv-SE" sz="1100" b="0" strike="noStrike" spc="-1" dirty="0">
                          <a:solidFill>
                            <a:srgbClr val="000000"/>
                          </a:solidFill>
                          <a:latin typeface="Calibri"/>
                        </a:rPr>
                        <a:t>Högskolan i Borås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HB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4"/>
                  </a:ext>
                </a:extLst>
              </a:tr>
              <a:tr h="260192">
                <a:tc>
                  <a:txBody>
                    <a:bodyPr/>
                    <a:lstStyle/>
                    <a:p>
                      <a:pPr>
                        <a:lnSpc>
                          <a:spcPct val="100000"/>
                        </a:lnSpc>
                      </a:pPr>
                      <a:r>
                        <a:rPr lang="sv-SE" sz="1100" b="0" strike="noStrike" spc="-1" dirty="0">
                          <a:solidFill>
                            <a:srgbClr val="000000"/>
                          </a:solidFill>
                          <a:latin typeface="Calibri"/>
                        </a:rPr>
                        <a:t>Högskolan Dalarna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HDA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5"/>
                  </a:ext>
                </a:extLst>
              </a:tr>
              <a:tr h="260192">
                <a:tc>
                  <a:txBody>
                    <a:bodyPr/>
                    <a:lstStyle/>
                    <a:p>
                      <a:pPr>
                        <a:lnSpc>
                          <a:spcPct val="100000"/>
                        </a:lnSpc>
                      </a:pPr>
                      <a:r>
                        <a:rPr lang="sv-SE" sz="1100" b="0" strike="noStrike" spc="-1" dirty="0">
                          <a:solidFill>
                            <a:srgbClr val="000000"/>
                          </a:solidFill>
                          <a:latin typeface="Calibri"/>
                        </a:rPr>
                        <a:t>Högskolan i Halmstad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HH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6"/>
                  </a:ext>
                </a:extLst>
              </a:tr>
            </a:tbl>
          </a:graphicData>
        </a:graphic>
      </p:graphicFrame>
      <p:graphicFrame>
        <p:nvGraphicFramePr>
          <p:cNvPr id="304" name="Tabell 9"/>
          <p:cNvGraphicFramePr/>
          <p:nvPr>
            <p:extLst>
              <p:ext uri="{D42A27DB-BD31-4B8C-83A1-F6EECF244321}">
                <p14:modId xmlns:p14="http://schemas.microsoft.com/office/powerpoint/2010/main" val="3832152486"/>
              </p:ext>
            </p:extLst>
          </p:nvPr>
        </p:nvGraphicFramePr>
        <p:xfrm>
          <a:off x="611640" y="1069320"/>
          <a:ext cx="3744000" cy="2895600"/>
        </p:xfrm>
        <a:graphic>
          <a:graphicData uri="http://schemas.openxmlformats.org/drawingml/2006/table">
            <a:tbl>
              <a:tblPr/>
              <a:tblGrid>
                <a:gridCol w="2972880">
                  <a:extLst>
                    <a:ext uri="{9D8B030D-6E8A-4147-A177-3AD203B41FA5}">
                      <a16:colId xmlns:a16="http://schemas.microsoft.com/office/drawing/2014/main" val="20000"/>
                    </a:ext>
                  </a:extLst>
                </a:gridCol>
                <a:gridCol w="771120">
                  <a:extLst>
                    <a:ext uri="{9D8B030D-6E8A-4147-A177-3AD203B41FA5}">
                      <a16:colId xmlns:a16="http://schemas.microsoft.com/office/drawing/2014/main" val="20001"/>
                    </a:ext>
                  </a:extLst>
                </a:gridCol>
              </a:tblGrid>
              <a:tr h="241920">
                <a:tc>
                  <a:txBody>
                    <a:bodyPr/>
                    <a:lstStyle/>
                    <a:p>
                      <a:pPr>
                        <a:lnSpc>
                          <a:spcPct val="100000"/>
                        </a:lnSpc>
                      </a:pPr>
                      <a:r>
                        <a:rPr lang="sv-SE" sz="1100" b="0" i="1" strike="noStrike" spc="-1" dirty="0">
                          <a:solidFill>
                            <a:srgbClr val="000000"/>
                          </a:solidFill>
                          <a:latin typeface="Calibri"/>
                        </a:rPr>
                        <a:t>Omsättning &gt; 3 mdkr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endParaRPr lang="sv-SE" sz="1400" dirty="0"/>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0"/>
                  </a:ext>
                </a:extLst>
              </a:tr>
              <a:tr h="241920">
                <a:tc>
                  <a:txBody>
                    <a:bodyPr/>
                    <a:lstStyle/>
                    <a:p>
                      <a:pPr>
                        <a:lnSpc>
                          <a:spcPct val="100000"/>
                        </a:lnSpc>
                      </a:pPr>
                      <a:r>
                        <a:rPr lang="sv-SE" sz="1100" b="0" strike="noStrike" spc="-1" dirty="0">
                          <a:solidFill>
                            <a:srgbClr val="000000"/>
                          </a:solidFill>
                          <a:latin typeface="Calibri"/>
                        </a:rPr>
                        <a:t>Chalmers tekniska högskola </a:t>
                      </a:r>
                      <a:endParaRPr lang="sv-SE" sz="1100" b="0" strike="noStrike" spc="-1" dirty="0">
                        <a:latin typeface="Calibri"/>
                      </a:endParaRPr>
                    </a:p>
                  </a:txBody>
                  <a:tcPr marL="7560" marR="7560">
                    <a:lnL w="12240">
                      <a:solidFill>
                        <a:srgbClr val="FFFFFF"/>
                      </a:solidFill>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CTH</a:t>
                      </a:r>
                      <a:endParaRPr lang="sv-SE" sz="1100" b="0" strike="noStrike" spc="-1" dirty="0">
                        <a:latin typeface="Calibri"/>
                      </a:endParaRPr>
                    </a:p>
                  </a:txBody>
                  <a:tcPr marL="7560" marR="7560">
                    <a:lnL w="12240" cap="flat" cmpd="sng" algn="ctr">
                      <a:solidFill>
                        <a:srgbClr val="FFFFFF"/>
                      </a:solidFill>
                      <a:prstDash val="solid"/>
                      <a:round/>
                      <a:headEnd type="none" w="med" len="med"/>
                      <a:tailEnd type="none" w="med" len="med"/>
                    </a:lnL>
                    <a:lnR w="12240">
                      <a:solidFill>
                        <a:srgbClr val="FFFFFF"/>
                      </a:solidFill>
                    </a:lnR>
                    <a:lnT w="12240" cap="flat" cmpd="sng" algn="ctr">
                      <a:solidFill>
                        <a:srgbClr val="FFFFFF"/>
                      </a:solidFill>
                      <a:prstDash val="solid"/>
                      <a:round/>
                      <a:headEnd type="none" w="med" len="med"/>
                      <a:tailEnd type="none" w="med" len="med"/>
                    </a:lnT>
                    <a:lnB w="12240">
                      <a:solidFill>
                        <a:srgbClr val="FFFFFF"/>
                      </a:solidFill>
                    </a:lnB>
                    <a:solidFill>
                      <a:srgbClr val="E9ECF3"/>
                    </a:solidFill>
                  </a:tcPr>
                </a:tc>
                <a:extLst>
                  <a:ext uri="{0D108BD9-81ED-4DB2-BD59-A6C34878D82A}">
                    <a16:rowId xmlns:a16="http://schemas.microsoft.com/office/drawing/2014/main" val="10001"/>
                  </a:ext>
                </a:extLst>
              </a:tr>
              <a:tr h="241920">
                <a:tc>
                  <a:txBody>
                    <a:bodyPr/>
                    <a:lstStyle/>
                    <a:p>
                      <a:pPr>
                        <a:lnSpc>
                          <a:spcPct val="100000"/>
                        </a:lnSpc>
                      </a:pPr>
                      <a:r>
                        <a:rPr lang="sv-SE" sz="1100" b="0" strike="noStrike" spc="-1" dirty="0">
                          <a:solidFill>
                            <a:srgbClr val="000000"/>
                          </a:solidFill>
                          <a:latin typeface="Calibri"/>
                        </a:rPr>
                        <a:t>Göteborgs universitet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GU</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2"/>
                  </a:ext>
                </a:extLst>
              </a:tr>
              <a:tr h="241920">
                <a:tc>
                  <a:txBody>
                    <a:bodyPr/>
                    <a:lstStyle/>
                    <a:p>
                      <a:pPr>
                        <a:lnSpc>
                          <a:spcPct val="100000"/>
                        </a:lnSpc>
                      </a:pPr>
                      <a:r>
                        <a:rPr lang="sv-SE" sz="1100" b="0" strike="noStrike" spc="-1" dirty="0">
                          <a:solidFill>
                            <a:srgbClr val="000000"/>
                          </a:solidFill>
                          <a:latin typeface="Calibri"/>
                        </a:rPr>
                        <a:t>Karolinska Institutet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KI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3"/>
                  </a:ext>
                </a:extLst>
              </a:tr>
              <a:tr h="241920">
                <a:tc>
                  <a:txBody>
                    <a:bodyPr/>
                    <a:lstStyle/>
                    <a:p>
                      <a:pPr>
                        <a:lnSpc>
                          <a:spcPct val="100000"/>
                        </a:lnSpc>
                      </a:pPr>
                      <a:r>
                        <a:rPr lang="sv-SE" sz="1100" b="0" strike="noStrike" spc="-1">
                          <a:solidFill>
                            <a:srgbClr val="000000"/>
                          </a:solidFill>
                          <a:latin typeface="Calibri"/>
                        </a:rPr>
                        <a:t>Kungliga Tekniska Högskolan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KTH</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4"/>
                  </a:ext>
                </a:extLst>
              </a:tr>
              <a:tr h="241920">
                <a:tc>
                  <a:txBody>
                    <a:bodyPr/>
                    <a:lstStyle/>
                    <a:p>
                      <a:pPr>
                        <a:lnSpc>
                          <a:spcPct val="100000"/>
                        </a:lnSpc>
                      </a:pPr>
                      <a:r>
                        <a:rPr lang="sv-SE" sz="1100" b="0" strike="noStrike" spc="-1">
                          <a:solidFill>
                            <a:srgbClr val="000000"/>
                          </a:solidFill>
                          <a:latin typeface="Calibri"/>
                        </a:rPr>
                        <a:t>Linköpings universitet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LiU</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5"/>
                  </a:ext>
                </a:extLst>
              </a:tr>
              <a:tr h="241920">
                <a:tc>
                  <a:txBody>
                    <a:bodyPr/>
                    <a:lstStyle/>
                    <a:p>
                      <a:pPr>
                        <a:lnSpc>
                          <a:spcPct val="100000"/>
                        </a:lnSpc>
                      </a:pPr>
                      <a:r>
                        <a:rPr lang="sv-SE" sz="1100" b="0" strike="noStrike" spc="-1">
                          <a:solidFill>
                            <a:srgbClr val="000000"/>
                          </a:solidFill>
                          <a:latin typeface="Calibri"/>
                        </a:rPr>
                        <a:t>Lunds universitet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LU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6"/>
                  </a:ext>
                </a:extLst>
              </a:tr>
              <a:tr h="241920">
                <a:tc>
                  <a:txBody>
                    <a:bodyPr/>
                    <a:lstStyle/>
                    <a:p>
                      <a:pPr>
                        <a:lnSpc>
                          <a:spcPct val="100000"/>
                        </a:lnSpc>
                      </a:pPr>
                      <a:r>
                        <a:rPr lang="sv-SE" sz="1100" b="0" strike="noStrike" spc="-1">
                          <a:solidFill>
                            <a:srgbClr val="000000"/>
                          </a:solidFill>
                          <a:latin typeface="Calibri"/>
                        </a:rPr>
                        <a:t>Sveriges lantbruksuniversitet</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SLU</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7"/>
                  </a:ext>
                </a:extLst>
              </a:tr>
              <a:tr h="241920">
                <a:tc>
                  <a:txBody>
                    <a:bodyPr/>
                    <a:lstStyle/>
                    <a:p>
                      <a:pPr>
                        <a:lnSpc>
                          <a:spcPct val="100000"/>
                        </a:lnSpc>
                      </a:pPr>
                      <a:r>
                        <a:rPr lang="sv-SE" sz="1100" b="0" strike="noStrike" spc="-1" dirty="0">
                          <a:solidFill>
                            <a:srgbClr val="000000"/>
                          </a:solidFill>
                          <a:latin typeface="Calibri"/>
                        </a:rPr>
                        <a:t>Stockholms universitet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SU</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8"/>
                  </a:ext>
                </a:extLst>
              </a:tr>
              <a:tr h="241920">
                <a:tc>
                  <a:txBody>
                    <a:bodyPr/>
                    <a:lstStyle/>
                    <a:p>
                      <a:pPr>
                        <a:lnSpc>
                          <a:spcPct val="100000"/>
                        </a:lnSpc>
                      </a:pPr>
                      <a:r>
                        <a:rPr lang="sv-SE" sz="1100" b="0" strike="noStrike" spc="-1">
                          <a:solidFill>
                            <a:srgbClr val="000000"/>
                          </a:solidFill>
                          <a:latin typeface="Calibri"/>
                        </a:rPr>
                        <a:t>Umeå universitet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smtClean="0">
                          <a:solidFill>
                            <a:srgbClr val="000000"/>
                          </a:solidFill>
                          <a:latin typeface="Calibri"/>
                        </a:rPr>
                        <a:t>UMU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9"/>
                  </a:ext>
                </a:extLst>
              </a:tr>
              <a:tr h="244800">
                <a:tc>
                  <a:txBody>
                    <a:bodyPr/>
                    <a:lstStyle/>
                    <a:p>
                      <a:pPr>
                        <a:lnSpc>
                          <a:spcPct val="100000"/>
                        </a:lnSpc>
                      </a:pPr>
                      <a:r>
                        <a:rPr lang="sv-SE" sz="1100" b="0" strike="noStrike" spc="-1" dirty="0">
                          <a:solidFill>
                            <a:srgbClr val="000000"/>
                          </a:solidFill>
                          <a:latin typeface="Calibri"/>
                        </a:rPr>
                        <a:t>Uppsala universitet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UU</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10"/>
                  </a:ext>
                </a:extLst>
              </a:tr>
            </a:tbl>
          </a:graphicData>
        </a:graphic>
      </p:graphicFrame>
      <p:graphicFrame>
        <p:nvGraphicFramePr>
          <p:cNvPr id="305" name="Tabell 12"/>
          <p:cNvGraphicFramePr/>
          <p:nvPr>
            <p:extLst>
              <p:ext uri="{D42A27DB-BD31-4B8C-83A1-F6EECF244321}">
                <p14:modId xmlns:p14="http://schemas.microsoft.com/office/powerpoint/2010/main" val="3838586952"/>
              </p:ext>
            </p:extLst>
          </p:nvPr>
        </p:nvGraphicFramePr>
        <p:xfrm>
          <a:off x="4833661" y="1078230"/>
          <a:ext cx="3888000" cy="4404360"/>
        </p:xfrm>
        <a:graphic>
          <a:graphicData uri="http://schemas.openxmlformats.org/drawingml/2006/table">
            <a:tbl>
              <a:tblPr/>
              <a:tblGrid>
                <a:gridCol w="3102120">
                  <a:extLst>
                    <a:ext uri="{9D8B030D-6E8A-4147-A177-3AD203B41FA5}">
                      <a16:colId xmlns:a16="http://schemas.microsoft.com/office/drawing/2014/main" val="20000"/>
                    </a:ext>
                  </a:extLst>
                </a:gridCol>
                <a:gridCol w="785880">
                  <a:extLst>
                    <a:ext uri="{9D8B030D-6E8A-4147-A177-3AD203B41FA5}">
                      <a16:colId xmlns:a16="http://schemas.microsoft.com/office/drawing/2014/main" val="20001"/>
                    </a:ext>
                  </a:extLst>
                </a:gridCol>
              </a:tblGrid>
              <a:tr h="250200">
                <a:tc>
                  <a:txBody>
                    <a:bodyPr/>
                    <a:lstStyle/>
                    <a:p>
                      <a:pPr>
                        <a:lnSpc>
                          <a:spcPct val="100000"/>
                        </a:lnSpc>
                      </a:pPr>
                      <a:r>
                        <a:rPr lang="sv-SE" sz="1100" b="0" strike="noStrike" spc="-1" dirty="0">
                          <a:solidFill>
                            <a:srgbClr val="000000"/>
                          </a:solidFill>
                          <a:latin typeface="Calibri"/>
                        </a:rPr>
                        <a:t>Högskolan i Gävle </a:t>
                      </a:r>
                      <a:endParaRPr lang="sv-SE" sz="1100" b="0" strike="noStrike" spc="-1" dirty="0">
                        <a:latin typeface="Calibri"/>
                      </a:endParaRPr>
                    </a:p>
                  </a:txBody>
                  <a:tcPr marL="7560" marR="7560">
                    <a:lnL w="12240">
                      <a:solidFill>
                        <a:srgbClr val="FFFFFF"/>
                      </a:solidFill>
                    </a:lnL>
                    <a:lnR w="12240" cap="flat" cmpd="sng" algn="ctr">
                      <a:solidFill>
                        <a:srgbClr val="FFFFFF"/>
                      </a:solidFill>
                      <a:prstDash val="solid"/>
                      <a:round/>
                      <a:headEnd type="none" w="med" len="med"/>
                      <a:tailEnd type="none" w="med" len="med"/>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HiG </a:t>
                      </a:r>
                      <a:endParaRPr lang="sv-SE" sz="1100" b="0" strike="noStrike" spc="-1">
                        <a:latin typeface="Calibri"/>
                      </a:endParaRPr>
                    </a:p>
                  </a:txBody>
                  <a:tcPr marL="7560" marR="7560">
                    <a:lnL w="12240" cap="flat" cmpd="sng" algn="ctr">
                      <a:solidFill>
                        <a:srgbClr val="FFFFFF"/>
                      </a:solidFill>
                      <a:prstDash val="solid"/>
                      <a:round/>
                      <a:headEnd type="none" w="med" len="med"/>
                      <a:tailEnd type="none" w="med" len="med"/>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535968152"/>
                  </a:ext>
                </a:extLst>
              </a:tr>
              <a:tr h="250200">
                <a:tc>
                  <a:txBody>
                    <a:bodyPr/>
                    <a:lstStyle/>
                    <a:p>
                      <a:pPr>
                        <a:lnSpc>
                          <a:spcPct val="100000"/>
                        </a:lnSpc>
                      </a:pPr>
                      <a:r>
                        <a:rPr lang="sv-SE" sz="1100" b="0" strike="noStrike" spc="-1" dirty="0">
                          <a:solidFill>
                            <a:srgbClr val="000000"/>
                          </a:solidFill>
                          <a:latin typeface="Calibri"/>
                        </a:rPr>
                        <a:t>Högskolan i Jönköping</a:t>
                      </a:r>
                      <a:endParaRPr lang="sv-SE" sz="1100" b="0" strike="noStrike" spc="-1" dirty="0">
                        <a:latin typeface="Calibri"/>
                      </a:endParaRPr>
                    </a:p>
                  </a:txBody>
                  <a:tcPr marL="7560" marR="7560">
                    <a:lnL w="12240">
                      <a:solidFill>
                        <a:srgbClr val="FFFFFF"/>
                      </a:solidFill>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HJ</a:t>
                      </a:r>
                      <a:endParaRPr lang="sv-SE" sz="1100" b="0" strike="noStrike" spc="-1" dirty="0">
                        <a:latin typeface="Calibri"/>
                      </a:endParaRPr>
                    </a:p>
                  </a:txBody>
                  <a:tcPr marL="7560" marR="7560">
                    <a:lnL w="12240" cap="flat" cmpd="sng" algn="ctr">
                      <a:solidFill>
                        <a:srgbClr val="FFFFFF"/>
                      </a:solidFill>
                      <a:prstDash val="solid"/>
                      <a:round/>
                      <a:headEnd type="none" w="med" len="med"/>
                      <a:tailEnd type="none" w="med" len="med"/>
                    </a:lnL>
                    <a:lnR w="12240">
                      <a:solidFill>
                        <a:srgbClr val="FFFFFF"/>
                      </a:solidFill>
                    </a:lnR>
                    <a:lnT w="12240" cap="flat" cmpd="sng" algn="ctr">
                      <a:solidFill>
                        <a:srgbClr val="FFFFFF"/>
                      </a:solidFill>
                      <a:prstDash val="solid"/>
                      <a:round/>
                      <a:headEnd type="none" w="med" len="med"/>
                      <a:tailEnd type="none" w="med" len="med"/>
                    </a:lnT>
                    <a:lnB w="12240">
                      <a:solidFill>
                        <a:srgbClr val="FFFFFF"/>
                      </a:solidFill>
                    </a:lnB>
                    <a:solidFill>
                      <a:srgbClr val="E9ECF3"/>
                    </a:solidFill>
                  </a:tcPr>
                </a:tc>
                <a:extLst>
                  <a:ext uri="{0D108BD9-81ED-4DB2-BD59-A6C34878D82A}">
                    <a16:rowId xmlns:a16="http://schemas.microsoft.com/office/drawing/2014/main" val="2021508259"/>
                  </a:ext>
                </a:extLst>
              </a:tr>
              <a:tr h="250200">
                <a:tc>
                  <a:txBody>
                    <a:bodyPr/>
                    <a:lstStyle/>
                    <a:p>
                      <a:pPr>
                        <a:lnSpc>
                          <a:spcPct val="100000"/>
                        </a:lnSpc>
                      </a:pPr>
                      <a:r>
                        <a:rPr lang="sv-SE" sz="1100" b="0" strike="noStrike" spc="-1" dirty="0">
                          <a:solidFill>
                            <a:srgbClr val="000000"/>
                          </a:solidFill>
                          <a:latin typeface="Calibri"/>
                        </a:rPr>
                        <a:t>Högskolan Kristianstad </a:t>
                      </a:r>
                      <a:endParaRPr lang="sv-SE" sz="1100" b="0" strike="noStrike" spc="-1" dirty="0">
                        <a:latin typeface="Calibri"/>
                      </a:endParaRPr>
                    </a:p>
                  </a:txBody>
                  <a:tcPr marL="7560" marR="7560">
                    <a:lnL w="12240">
                      <a:solidFill>
                        <a:srgbClr val="FFFFFF"/>
                      </a:solidFill>
                    </a:lnL>
                    <a:lnR w="12240">
                      <a:solidFill>
                        <a:srgbClr val="FFFFFF"/>
                      </a:solidFill>
                    </a:lnR>
                    <a:lnT w="12240" cap="flat" cmpd="sng" algn="ctr">
                      <a:solidFill>
                        <a:srgbClr val="FFFFFF"/>
                      </a:solidFill>
                      <a:prstDash val="solid"/>
                      <a:round/>
                      <a:headEnd type="none" w="med" len="med"/>
                      <a:tailEnd type="none" w="med" len="med"/>
                    </a:lnT>
                    <a:lnB w="12240">
                      <a:solidFill>
                        <a:srgbClr val="FFFFFF"/>
                      </a:solidFill>
                    </a:lnB>
                    <a:solidFill>
                      <a:srgbClr val="E9ECF3"/>
                    </a:solidFill>
                  </a:tcPr>
                </a:tc>
                <a:tc>
                  <a:txBody>
                    <a:bodyPr/>
                    <a:lstStyle/>
                    <a:p>
                      <a:pPr>
                        <a:lnSpc>
                          <a:spcPct val="100000"/>
                        </a:lnSpc>
                      </a:pPr>
                      <a:r>
                        <a:rPr lang="sv-SE" sz="1100" b="0" strike="noStrike" spc="-1" dirty="0" smtClean="0">
                          <a:solidFill>
                            <a:srgbClr val="000000"/>
                          </a:solidFill>
                          <a:latin typeface="Calibri"/>
                        </a:rPr>
                        <a:t>HKR</a:t>
                      </a:r>
                      <a:endParaRPr lang="sv-SE" sz="1100" b="0" strike="noStrike" spc="-1" dirty="0">
                        <a:latin typeface="Calibri"/>
                      </a:endParaRPr>
                    </a:p>
                  </a:txBody>
                  <a:tcPr marL="7560" marR="7560">
                    <a:lnL w="12240">
                      <a:solidFill>
                        <a:srgbClr val="FFFFFF"/>
                      </a:solidFill>
                    </a:lnL>
                    <a:lnR w="12240">
                      <a:solidFill>
                        <a:srgbClr val="FFFFFF"/>
                      </a:solidFill>
                    </a:lnR>
                    <a:lnT w="12240" cap="flat" cmpd="sng" algn="ctr">
                      <a:solidFill>
                        <a:srgbClr val="FFFFFF"/>
                      </a:solidFill>
                      <a:prstDash val="solid"/>
                      <a:round/>
                      <a:headEnd type="none" w="med" len="med"/>
                      <a:tailEnd type="none" w="med" len="med"/>
                    </a:lnT>
                    <a:lnB w="12240">
                      <a:solidFill>
                        <a:srgbClr val="FFFFFF"/>
                      </a:solidFill>
                    </a:lnB>
                    <a:solidFill>
                      <a:srgbClr val="E9ECF3"/>
                    </a:solidFill>
                  </a:tcPr>
                </a:tc>
                <a:extLst>
                  <a:ext uri="{0D108BD9-81ED-4DB2-BD59-A6C34878D82A}">
                    <a16:rowId xmlns:a16="http://schemas.microsoft.com/office/drawing/2014/main" val="10000"/>
                  </a:ext>
                </a:extLst>
              </a:tr>
              <a:tr h="250200">
                <a:tc>
                  <a:txBody>
                    <a:bodyPr/>
                    <a:lstStyle/>
                    <a:p>
                      <a:pPr>
                        <a:lnSpc>
                          <a:spcPct val="100000"/>
                        </a:lnSpc>
                      </a:pPr>
                      <a:r>
                        <a:rPr lang="sv-SE" sz="1100" b="0" strike="noStrike" spc="-1" dirty="0">
                          <a:solidFill>
                            <a:srgbClr val="000000"/>
                          </a:solidFill>
                          <a:latin typeface="Calibri"/>
                        </a:rPr>
                        <a:t>Högskolan i Skövde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HS</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1"/>
                  </a:ext>
                </a:extLst>
              </a:tr>
              <a:tr h="250200">
                <a:tc>
                  <a:txBody>
                    <a:bodyPr/>
                    <a:lstStyle/>
                    <a:p>
                      <a:pPr>
                        <a:lnSpc>
                          <a:spcPct val="100000"/>
                        </a:lnSpc>
                      </a:pPr>
                      <a:r>
                        <a:rPr lang="sv-SE" sz="1100" b="0" strike="noStrike" spc="-1" dirty="0">
                          <a:solidFill>
                            <a:srgbClr val="000000"/>
                          </a:solidFill>
                          <a:latin typeface="Calibri"/>
                        </a:rPr>
                        <a:t>Högskolan Väst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HV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2"/>
                  </a:ext>
                </a:extLst>
              </a:tr>
              <a:tr h="250200">
                <a:tc>
                  <a:txBody>
                    <a:bodyPr/>
                    <a:lstStyle/>
                    <a:p>
                      <a:pPr>
                        <a:lnSpc>
                          <a:spcPct val="100000"/>
                        </a:lnSpc>
                      </a:pPr>
                      <a:r>
                        <a:rPr lang="sv-SE" sz="1100" b="0" strike="noStrike" spc="-1" dirty="0">
                          <a:solidFill>
                            <a:srgbClr val="000000"/>
                          </a:solidFill>
                          <a:latin typeface="Calibri"/>
                        </a:rPr>
                        <a:t>Karlstads universitet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smtClean="0">
                          <a:solidFill>
                            <a:srgbClr val="000000"/>
                          </a:solidFill>
                          <a:latin typeface="Calibri"/>
                        </a:rPr>
                        <a:t>KAU</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3"/>
                  </a:ext>
                </a:extLst>
              </a:tr>
              <a:tr h="250200">
                <a:tc>
                  <a:txBody>
                    <a:bodyPr/>
                    <a:lstStyle/>
                    <a:p>
                      <a:pPr>
                        <a:lnSpc>
                          <a:spcPct val="100000"/>
                        </a:lnSpc>
                      </a:pPr>
                      <a:r>
                        <a:rPr lang="sv-SE" sz="1100" b="0" strike="noStrike" spc="-1" dirty="0">
                          <a:solidFill>
                            <a:srgbClr val="000000"/>
                          </a:solidFill>
                          <a:latin typeface="Calibri"/>
                        </a:rPr>
                        <a:t>Konstfack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KF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4"/>
                  </a:ext>
                </a:extLst>
              </a:tr>
              <a:tr h="250200">
                <a:tc>
                  <a:txBody>
                    <a:bodyPr/>
                    <a:lstStyle/>
                    <a:p>
                      <a:pPr>
                        <a:lnSpc>
                          <a:spcPct val="100000"/>
                        </a:lnSpc>
                      </a:pPr>
                      <a:r>
                        <a:rPr lang="sv-SE" sz="1100" b="0" strike="noStrike" spc="-1" dirty="0">
                          <a:solidFill>
                            <a:srgbClr val="000000"/>
                          </a:solidFill>
                          <a:latin typeface="Calibri"/>
                        </a:rPr>
                        <a:t>Kungliga Konsthögskolan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KKH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5"/>
                  </a:ext>
                </a:extLst>
              </a:tr>
              <a:tr h="250200">
                <a:tc>
                  <a:txBody>
                    <a:bodyPr/>
                    <a:lstStyle/>
                    <a:p>
                      <a:pPr>
                        <a:lnSpc>
                          <a:spcPct val="100000"/>
                        </a:lnSpc>
                      </a:pPr>
                      <a:r>
                        <a:rPr lang="sv-SE" sz="1100" b="0" strike="noStrike" spc="-1" dirty="0">
                          <a:solidFill>
                            <a:srgbClr val="000000"/>
                          </a:solidFill>
                          <a:latin typeface="Calibri"/>
                        </a:rPr>
                        <a:t>Kungliga Musikhögskolan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KMH</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6"/>
                  </a:ext>
                </a:extLst>
              </a:tr>
              <a:tr h="250200">
                <a:tc>
                  <a:txBody>
                    <a:bodyPr/>
                    <a:lstStyle/>
                    <a:p>
                      <a:pPr>
                        <a:lnSpc>
                          <a:spcPct val="100000"/>
                        </a:lnSpc>
                      </a:pPr>
                      <a:r>
                        <a:rPr lang="sv-SE" sz="1100" b="0" strike="noStrike" spc="-1" dirty="0">
                          <a:solidFill>
                            <a:srgbClr val="000000"/>
                          </a:solidFill>
                          <a:latin typeface="Calibri"/>
                        </a:rPr>
                        <a:t>Linnéuniversitetet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LNU</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7"/>
                  </a:ext>
                </a:extLst>
              </a:tr>
              <a:tr h="250200">
                <a:tc>
                  <a:txBody>
                    <a:bodyPr/>
                    <a:lstStyle/>
                    <a:p>
                      <a:pPr>
                        <a:lnSpc>
                          <a:spcPct val="100000"/>
                        </a:lnSpc>
                      </a:pPr>
                      <a:r>
                        <a:rPr lang="sv-SE" sz="1100" b="0" strike="noStrike" spc="-1" dirty="0">
                          <a:solidFill>
                            <a:srgbClr val="000000"/>
                          </a:solidFill>
                          <a:latin typeface="Calibri"/>
                        </a:rPr>
                        <a:t>Luleå tekniska universitet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a:solidFill>
                            <a:srgbClr val="000000"/>
                          </a:solidFill>
                          <a:latin typeface="Calibri"/>
                        </a:rPr>
                        <a:t>LTU </a:t>
                      </a:r>
                      <a:endParaRPr lang="sv-SE" sz="1100" b="0" strike="noStrike" spc="-1">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8"/>
                  </a:ext>
                </a:extLst>
              </a:tr>
              <a:tr h="250200">
                <a:tc>
                  <a:txBody>
                    <a:bodyPr/>
                    <a:lstStyle/>
                    <a:p>
                      <a:pPr>
                        <a:lnSpc>
                          <a:spcPct val="100000"/>
                        </a:lnSpc>
                      </a:pPr>
                      <a:r>
                        <a:rPr lang="sv-SE" sz="1100" b="0" strike="noStrike" spc="-1" dirty="0">
                          <a:solidFill>
                            <a:srgbClr val="000000"/>
                          </a:solidFill>
                          <a:latin typeface="Calibri"/>
                        </a:rPr>
                        <a:t>Malmö Universitet</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smtClean="0">
                          <a:solidFill>
                            <a:srgbClr val="000000"/>
                          </a:solidFill>
                          <a:latin typeface="Calibri"/>
                        </a:rPr>
                        <a:t>MAU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09"/>
                  </a:ext>
                </a:extLst>
              </a:tr>
              <a:tr h="250200">
                <a:tc>
                  <a:txBody>
                    <a:bodyPr/>
                    <a:lstStyle/>
                    <a:p>
                      <a:pPr>
                        <a:lnSpc>
                          <a:spcPct val="100000"/>
                        </a:lnSpc>
                      </a:pPr>
                      <a:r>
                        <a:rPr lang="sv-SE" sz="1100" b="0" strike="noStrike" spc="-1" dirty="0">
                          <a:solidFill>
                            <a:srgbClr val="000000"/>
                          </a:solidFill>
                          <a:latin typeface="Calibri"/>
                        </a:rPr>
                        <a:t>Mälardalens universitet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smtClean="0">
                          <a:solidFill>
                            <a:srgbClr val="000000"/>
                          </a:solidFill>
                          <a:latin typeface="Calibri"/>
                        </a:rPr>
                        <a:t>MDU</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10"/>
                  </a:ext>
                </a:extLst>
              </a:tr>
              <a:tr h="250200">
                <a:tc>
                  <a:txBody>
                    <a:bodyPr/>
                    <a:lstStyle/>
                    <a:p>
                      <a:pPr>
                        <a:lnSpc>
                          <a:spcPct val="100000"/>
                        </a:lnSpc>
                      </a:pPr>
                      <a:r>
                        <a:rPr lang="sv-SE" sz="1100" b="0" strike="noStrike" spc="-1" dirty="0">
                          <a:solidFill>
                            <a:srgbClr val="000000"/>
                          </a:solidFill>
                          <a:latin typeface="Calibri"/>
                        </a:rPr>
                        <a:t>Mittuniversitetet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smtClean="0">
                          <a:solidFill>
                            <a:srgbClr val="000000"/>
                          </a:solidFill>
                          <a:latin typeface="Calibri"/>
                        </a:rPr>
                        <a:t>MIU</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11"/>
                  </a:ext>
                </a:extLst>
              </a:tr>
              <a:tr h="250200">
                <a:tc>
                  <a:txBody>
                    <a:bodyPr/>
                    <a:lstStyle/>
                    <a:p>
                      <a:pPr>
                        <a:lnSpc>
                          <a:spcPct val="100000"/>
                        </a:lnSpc>
                      </a:pPr>
                      <a:r>
                        <a:rPr lang="sv-SE" sz="1100" b="0" strike="noStrike" spc="-1" dirty="0">
                          <a:solidFill>
                            <a:srgbClr val="000000"/>
                          </a:solidFill>
                          <a:latin typeface="Calibri"/>
                        </a:rPr>
                        <a:t>Stockholms konstnärliga högskola</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SKH</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12"/>
                  </a:ext>
                </a:extLst>
              </a:tr>
              <a:tr h="250200">
                <a:tc>
                  <a:txBody>
                    <a:bodyPr/>
                    <a:lstStyle/>
                    <a:p>
                      <a:pPr>
                        <a:lnSpc>
                          <a:spcPct val="100000"/>
                        </a:lnSpc>
                      </a:pPr>
                      <a:r>
                        <a:rPr lang="sv-SE" sz="1100" b="0" strike="noStrike" spc="-1" dirty="0">
                          <a:solidFill>
                            <a:srgbClr val="000000"/>
                          </a:solidFill>
                          <a:latin typeface="Calibri"/>
                        </a:rPr>
                        <a:t>Södertörns högskola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SH</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13"/>
                  </a:ext>
                </a:extLst>
              </a:tr>
              <a:tr h="251640">
                <a:tc>
                  <a:txBody>
                    <a:bodyPr/>
                    <a:lstStyle/>
                    <a:p>
                      <a:pPr>
                        <a:lnSpc>
                          <a:spcPct val="100000"/>
                        </a:lnSpc>
                      </a:pPr>
                      <a:r>
                        <a:rPr lang="sv-SE" sz="1100" b="0" strike="noStrike" spc="-1" dirty="0">
                          <a:solidFill>
                            <a:srgbClr val="000000"/>
                          </a:solidFill>
                          <a:latin typeface="Calibri"/>
                        </a:rPr>
                        <a:t>Örebro universitet </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tc>
                  <a:txBody>
                    <a:bodyPr/>
                    <a:lstStyle/>
                    <a:p>
                      <a:pPr>
                        <a:lnSpc>
                          <a:spcPct val="100000"/>
                        </a:lnSpc>
                      </a:pPr>
                      <a:r>
                        <a:rPr lang="sv-SE" sz="1100" b="0" strike="noStrike" spc="-1" dirty="0">
                          <a:solidFill>
                            <a:srgbClr val="000000"/>
                          </a:solidFill>
                          <a:latin typeface="Calibri"/>
                        </a:rPr>
                        <a:t>ORU</a:t>
                      </a:r>
                      <a:endParaRPr lang="sv-SE" sz="1100" b="0" strike="noStrike" spc="-1" dirty="0">
                        <a:latin typeface="Calibri"/>
                      </a:endParaRPr>
                    </a:p>
                  </a:txBody>
                  <a:tcPr marL="7560" marR="7560">
                    <a:lnL w="12240">
                      <a:solidFill>
                        <a:srgbClr val="FFFFFF"/>
                      </a:solidFill>
                    </a:lnL>
                    <a:lnR w="12240">
                      <a:solidFill>
                        <a:srgbClr val="FFFFFF"/>
                      </a:solidFill>
                    </a:lnR>
                    <a:lnT w="12240">
                      <a:solidFill>
                        <a:srgbClr val="FFFFFF"/>
                      </a:solidFill>
                    </a:lnT>
                    <a:lnB w="12240">
                      <a:solidFill>
                        <a:srgbClr val="FFFFFF"/>
                      </a:solidFill>
                    </a:lnB>
                    <a:solidFill>
                      <a:srgbClr val="E9ECF3"/>
                    </a:solidFill>
                  </a:tcPr>
                </a:tc>
                <a:extLst>
                  <a:ext uri="{0D108BD9-81ED-4DB2-BD59-A6C34878D82A}">
                    <a16:rowId xmlns:a16="http://schemas.microsoft.com/office/drawing/2014/main" val="10014"/>
                  </a:ext>
                </a:extLst>
              </a:tr>
            </a:tbl>
          </a:graphicData>
        </a:graphic>
      </p:graphicFrame>
      <p:pic>
        <p:nvPicPr>
          <p:cNvPr id="306" name="Picture 2" descr="SUHF_logo_u_txt_pms307"/>
          <p:cNvPicPr/>
          <p:nvPr/>
        </p:nvPicPr>
        <p:blipFill>
          <a:blip r:embed="rId3"/>
          <a:stretch/>
        </p:blipFill>
        <p:spPr>
          <a:xfrm>
            <a:off x="179640" y="304560"/>
            <a:ext cx="1511640" cy="498240"/>
          </a:xfrm>
          <a:prstGeom prst="rect">
            <a:avLst/>
          </a:prstGeom>
          <a:ln w="12700">
            <a:noFill/>
          </a:ln>
        </p:spPr>
      </p:pic>
      <p:sp>
        <p:nvSpPr>
          <p:cNvPr id="307" name="Platshållare för datum 1"/>
          <p:cNvSpPr txBox="1"/>
          <p:nvPr/>
        </p:nvSpPr>
        <p:spPr>
          <a:xfrm>
            <a:off x="570694" y="6154200"/>
            <a:ext cx="8525933" cy="604800"/>
          </a:xfrm>
          <a:prstGeom prst="rect">
            <a:avLst/>
          </a:prstGeom>
          <a:noFill/>
          <a:ln w="0">
            <a:noFill/>
          </a:ln>
        </p:spPr>
        <p:txBody>
          <a:bodyPr anchor="ctr">
            <a:noAutofit/>
          </a:bodyPr>
          <a:lstStyle/>
          <a:p>
            <a:pPr>
              <a:lnSpc>
                <a:spcPct val="100000"/>
              </a:lnSpc>
            </a:pPr>
            <a:r>
              <a:rPr lang="sv-SE" sz="1200" b="0" strike="noStrike" spc="-1" dirty="0">
                <a:solidFill>
                  <a:srgbClr val="8B8B8B"/>
                </a:solidFill>
                <a:latin typeface="Calibri"/>
              </a:rPr>
              <a:t>SUHF-statistiken 2022</a:t>
            </a:r>
            <a:endParaRPr lang="sv-SE" sz="1200" b="0" strike="noStrike" spc="-1" dirty="0">
              <a:latin typeface="Calibri"/>
            </a:endParaRPr>
          </a:p>
        </p:txBody>
      </p:sp>
      <p:sp>
        <p:nvSpPr>
          <p:cNvPr id="2" name="PlaceHolder 1"/>
          <p:cNvSpPr>
            <a:spLocks noGrp="1"/>
          </p:cNvSpPr>
          <p:nvPr>
            <p:ph type="sldNum" idx="9"/>
          </p:nvPr>
        </p:nvSpPr>
        <p:spPr/>
        <p:txBody>
          <a:bodyPr/>
          <a:lstStyle/>
          <a:p>
            <a:fld id="{30FCFF71-996B-4CDB-A42E-4CBEC315032D}" type="slidenum">
              <a:t>31</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ectangle 2"/>
          <p:cNvSpPr txBox="1"/>
          <p:nvPr/>
        </p:nvSpPr>
        <p:spPr>
          <a:xfrm>
            <a:off x="467640" y="836640"/>
            <a:ext cx="8229240" cy="863640"/>
          </a:xfrm>
          <a:prstGeom prst="rect">
            <a:avLst/>
          </a:prstGeom>
          <a:noFill/>
          <a:ln w="0">
            <a:noFill/>
          </a:ln>
        </p:spPr>
        <p:txBody>
          <a:bodyPr anchor="ctr">
            <a:noAutofit/>
          </a:bodyPr>
          <a:lstStyle/>
          <a:p>
            <a:pPr algn="ctr">
              <a:lnSpc>
                <a:spcPct val="100000"/>
              </a:lnSpc>
            </a:pPr>
            <a:r>
              <a:rPr lang="sv-SE" sz="3600" b="0" strike="noStrike" spc="-1" dirty="0" smtClean="0">
                <a:solidFill>
                  <a:srgbClr val="000000"/>
                </a:solidFill>
                <a:latin typeface="Calibri"/>
              </a:rPr>
              <a:t>Kontaktpersoner</a:t>
            </a:r>
            <a:endParaRPr lang="sv-SE" sz="3600" b="0" strike="noStrike" spc="-1" dirty="0">
              <a:solidFill>
                <a:srgbClr val="000000"/>
              </a:solidFill>
              <a:latin typeface="Calibri"/>
            </a:endParaRPr>
          </a:p>
        </p:txBody>
      </p:sp>
      <p:sp>
        <p:nvSpPr>
          <p:cNvPr id="140" name="Rectangle 3"/>
          <p:cNvSpPr txBox="1"/>
          <p:nvPr/>
        </p:nvSpPr>
        <p:spPr>
          <a:xfrm>
            <a:off x="1779639" y="2349910"/>
            <a:ext cx="5761703" cy="3822290"/>
          </a:xfrm>
          <a:prstGeom prst="rect">
            <a:avLst/>
          </a:prstGeom>
          <a:noFill/>
          <a:ln w="0">
            <a:noFill/>
          </a:ln>
        </p:spPr>
        <p:txBody>
          <a:bodyPr>
            <a:normAutofit fontScale="99500"/>
          </a:bodyPr>
          <a:lstStyle/>
          <a:p>
            <a:pPr marL="360">
              <a:lnSpc>
                <a:spcPct val="100000"/>
              </a:lnSpc>
              <a:spcBef>
                <a:spcPts val="479"/>
              </a:spcBef>
              <a:buClr>
                <a:srgbClr val="0070C0"/>
              </a:buClr>
            </a:pPr>
            <a:r>
              <a:rPr lang="sv-SE" spc="-1" dirty="0" smtClean="0">
                <a:solidFill>
                  <a:srgbClr val="0070C0"/>
                </a:solidFill>
                <a:latin typeface="Calibri"/>
              </a:rPr>
              <a:t>Statistiken för 2022 har samlats in och sammanställts av: </a:t>
            </a:r>
          </a:p>
          <a:p>
            <a:pPr marL="360">
              <a:lnSpc>
                <a:spcPct val="100000"/>
              </a:lnSpc>
              <a:spcBef>
                <a:spcPts val="479"/>
              </a:spcBef>
              <a:buClr>
                <a:srgbClr val="0070C0"/>
              </a:buClr>
            </a:pPr>
            <a:endParaRPr lang="sv-SE" spc="-1" dirty="0">
              <a:solidFill>
                <a:srgbClr val="0070C0"/>
              </a:solidFill>
              <a:latin typeface="Calibri"/>
            </a:endParaRPr>
          </a:p>
          <a:p>
            <a:pPr marL="360">
              <a:lnSpc>
                <a:spcPct val="100000"/>
              </a:lnSpc>
              <a:spcBef>
                <a:spcPts val="479"/>
              </a:spcBef>
              <a:buClr>
                <a:srgbClr val="0070C0"/>
              </a:buClr>
            </a:pPr>
            <a:r>
              <a:rPr lang="sv-SE" spc="-1" dirty="0" smtClean="0">
                <a:solidFill>
                  <a:srgbClr val="0070C0"/>
                </a:solidFill>
                <a:latin typeface="Calibri"/>
              </a:rPr>
              <a:t>Hanna Mörtberg, Uppsala universitet och </a:t>
            </a:r>
          </a:p>
          <a:p>
            <a:pPr marL="360">
              <a:lnSpc>
                <a:spcPct val="100000"/>
              </a:lnSpc>
              <a:spcBef>
                <a:spcPts val="479"/>
              </a:spcBef>
              <a:buClr>
                <a:srgbClr val="0070C0"/>
              </a:buClr>
            </a:pPr>
            <a:r>
              <a:rPr lang="sv-SE" spc="-1" dirty="0" smtClean="0">
                <a:solidFill>
                  <a:srgbClr val="0070C0"/>
                </a:solidFill>
                <a:latin typeface="Calibri"/>
              </a:rPr>
              <a:t>Per Setterberg, Chalmers tekniska högskola</a:t>
            </a:r>
          </a:p>
          <a:p>
            <a:pPr marL="360">
              <a:lnSpc>
                <a:spcPct val="100000"/>
              </a:lnSpc>
              <a:spcBef>
                <a:spcPts val="479"/>
              </a:spcBef>
              <a:buClr>
                <a:srgbClr val="0070C0"/>
              </a:buClr>
            </a:pPr>
            <a:endParaRPr lang="sv-SE" spc="-1" dirty="0">
              <a:solidFill>
                <a:srgbClr val="0070C0"/>
              </a:solidFill>
              <a:latin typeface="Calibri"/>
            </a:endParaRPr>
          </a:p>
          <a:p>
            <a:pPr marL="360">
              <a:lnSpc>
                <a:spcPct val="100000"/>
              </a:lnSpc>
              <a:spcBef>
                <a:spcPts val="479"/>
              </a:spcBef>
              <a:buClr>
                <a:srgbClr val="0070C0"/>
              </a:buClr>
            </a:pPr>
            <a:r>
              <a:rPr lang="sv-SE" spc="-1" dirty="0" smtClean="0">
                <a:solidFill>
                  <a:srgbClr val="0070C0"/>
                </a:solidFill>
                <a:latin typeface="Calibri"/>
                <a:hlinkClick r:id="rId2"/>
              </a:rPr>
              <a:t>Hanna.mortberg@uu.se</a:t>
            </a:r>
            <a:endParaRPr lang="sv-SE" spc="-1" dirty="0" smtClean="0">
              <a:solidFill>
                <a:srgbClr val="0070C0"/>
              </a:solidFill>
              <a:latin typeface="Calibri"/>
            </a:endParaRPr>
          </a:p>
          <a:p>
            <a:pPr marL="360">
              <a:lnSpc>
                <a:spcPct val="100000"/>
              </a:lnSpc>
              <a:spcBef>
                <a:spcPts val="479"/>
              </a:spcBef>
              <a:buClr>
                <a:srgbClr val="0070C0"/>
              </a:buClr>
            </a:pPr>
            <a:r>
              <a:rPr lang="sv-SE" spc="-1" dirty="0" smtClean="0">
                <a:solidFill>
                  <a:srgbClr val="0070C0"/>
                </a:solidFill>
                <a:latin typeface="Calibri"/>
                <a:hlinkClick r:id="rId3"/>
              </a:rPr>
              <a:t>Per.setterberg@chalmers.se</a:t>
            </a:r>
            <a:endParaRPr lang="sv-SE" spc="-1" dirty="0" smtClean="0">
              <a:solidFill>
                <a:srgbClr val="0070C0"/>
              </a:solidFill>
              <a:latin typeface="Calibri"/>
            </a:endParaRPr>
          </a:p>
          <a:p>
            <a:pPr marL="360">
              <a:lnSpc>
                <a:spcPct val="100000"/>
              </a:lnSpc>
              <a:spcBef>
                <a:spcPts val="479"/>
              </a:spcBef>
              <a:buClr>
                <a:srgbClr val="0070C0"/>
              </a:buClr>
            </a:pPr>
            <a:endParaRPr lang="sv-SE" spc="-1" dirty="0">
              <a:solidFill>
                <a:srgbClr val="0070C0"/>
              </a:solidFill>
              <a:latin typeface="Calibri"/>
            </a:endParaRPr>
          </a:p>
          <a:p>
            <a:pPr>
              <a:lnSpc>
                <a:spcPct val="100000"/>
              </a:lnSpc>
              <a:spcBef>
                <a:spcPts val="479"/>
              </a:spcBef>
              <a:tabLst>
                <a:tab pos="0" algn="l"/>
              </a:tabLst>
            </a:pPr>
            <a:endParaRPr lang="sv-SE" sz="1800" b="0" strike="noStrike" spc="-1" dirty="0">
              <a:solidFill>
                <a:srgbClr val="000000"/>
              </a:solidFill>
              <a:latin typeface="Calibri"/>
            </a:endParaRPr>
          </a:p>
          <a:p>
            <a:pPr>
              <a:lnSpc>
                <a:spcPct val="100000"/>
              </a:lnSpc>
              <a:spcBef>
                <a:spcPts val="281"/>
              </a:spcBef>
              <a:tabLst>
                <a:tab pos="0" algn="l"/>
              </a:tabLst>
            </a:pPr>
            <a:endParaRPr lang="sv-SE" spc="-1" dirty="0">
              <a:solidFill>
                <a:srgbClr val="0070C0"/>
              </a:solidFill>
              <a:latin typeface="Calibri"/>
            </a:endParaRPr>
          </a:p>
          <a:p>
            <a:pPr>
              <a:lnSpc>
                <a:spcPct val="100000"/>
              </a:lnSpc>
              <a:spcBef>
                <a:spcPts val="281"/>
              </a:spcBef>
              <a:tabLst>
                <a:tab pos="0" algn="l"/>
              </a:tabLst>
            </a:pPr>
            <a:endParaRPr lang="sv-SE" b="0" strike="noStrike" spc="-1" dirty="0">
              <a:solidFill>
                <a:srgbClr val="000000"/>
              </a:solidFill>
              <a:latin typeface="Calibri"/>
            </a:endParaRPr>
          </a:p>
        </p:txBody>
      </p:sp>
      <p:pic>
        <p:nvPicPr>
          <p:cNvPr id="141" name="Picture 2" descr="SUHF_logo_u_txt_pms307"/>
          <p:cNvPicPr/>
          <p:nvPr/>
        </p:nvPicPr>
        <p:blipFill>
          <a:blip r:embed="rId4"/>
          <a:stretch/>
        </p:blipFill>
        <p:spPr>
          <a:xfrm>
            <a:off x="179640" y="228360"/>
            <a:ext cx="1710120" cy="532080"/>
          </a:xfrm>
          <a:prstGeom prst="rect">
            <a:avLst/>
          </a:prstGeom>
          <a:ln w="12700">
            <a:noFill/>
          </a:ln>
        </p:spPr>
      </p:pic>
      <p:sp>
        <p:nvSpPr>
          <p:cNvPr id="142"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2" name="PlaceHolder 1"/>
          <p:cNvSpPr>
            <a:spLocks noGrp="1"/>
          </p:cNvSpPr>
          <p:nvPr>
            <p:ph type="sldNum" idx="6"/>
          </p:nvPr>
        </p:nvSpPr>
        <p:spPr/>
        <p:txBody>
          <a:bodyPr/>
          <a:lstStyle/>
          <a:p>
            <a:fld id="{9D8AD0E4-E2D8-482D-BC14-19C5D47E3AC5}" type="slidenum">
              <a:t>32</a:t>
            </a:fld>
            <a:endParaRPr/>
          </a:p>
        </p:txBody>
      </p:sp>
    </p:spTree>
    <p:extLst>
      <p:ext uri="{BB962C8B-B14F-4D97-AF65-F5344CB8AC3E}">
        <p14:creationId xmlns:p14="http://schemas.microsoft.com/office/powerpoint/2010/main" val="2293881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Rectangle 2"/>
          <p:cNvSpPr txBox="1"/>
          <p:nvPr/>
        </p:nvSpPr>
        <p:spPr>
          <a:xfrm>
            <a:off x="467640" y="836640"/>
            <a:ext cx="8229240" cy="863640"/>
          </a:xfrm>
          <a:prstGeom prst="rect">
            <a:avLst/>
          </a:prstGeom>
          <a:noFill/>
          <a:ln w="0">
            <a:noFill/>
          </a:ln>
        </p:spPr>
        <p:txBody>
          <a:bodyPr anchor="ctr">
            <a:noAutofit/>
          </a:bodyPr>
          <a:lstStyle/>
          <a:p>
            <a:pPr algn="ctr">
              <a:lnSpc>
                <a:spcPct val="100000"/>
              </a:lnSpc>
            </a:pPr>
            <a:r>
              <a:rPr lang="sv-SE" sz="3600" b="1" strike="noStrike" spc="-1" dirty="0">
                <a:solidFill>
                  <a:srgbClr val="000000"/>
                </a:solidFill>
                <a:latin typeface="Calibri"/>
              </a:rPr>
              <a:t>Lärosätenas verksamhetskostnader 2022</a:t>
            </a:r>
            <a:endParaRPr lang="sv-SE" sz="3600" b="0" strike="noStrike" spc="-1" dirty="0">
              <a:solidFill>
                <a:srgbClr val="000000"/>
              </a:solidFill>
              <a:latin typeface="Calibri"/>
            </a:endParaRPr>
          </a:p>
        </p:txBody>
      </p:sp>
      <p:pic>
        <p:nvPicPr>
          <p:cNvPr id="144" name="Picture 2" descr="SUHF_logo_u_txt_pms307"/>
          <p:cNvPicPr/>
          <p:nvPr/>
        </p:nvPicPr>
        <p:blipFill>
          <a:blip r:embed="rId2"/>
          <a:stretch/>
        </p:blipFill>
        <p:spPr>
          <a:xfrm>
            <a:off x="179640" y="304560"/>
            <a:ext cx="2051280" cy="676080"/>
          </a:xfrm>
          <a:prstGeom prst="rect">
            <a:avLst/>
          </a:prstGeom>
          <a:ln w="12700">
            <a:noFill/>
          </a:ln>
        </p:spPr>
      </p:pic>
      <p:sp>
        <p:nvSpPr>
          <p:cNvPr id="145"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graphicFrame>
        <p:nvGraphicFramePr>
          <p:cNvPr id="146" name="Diagram 8"/>
          <p:cNvGraphicFramePr/>
          <p:nvPr/>
        </p:nvGraphicFramePr>
        <p:xfrm>
          <a:off x="467640" y="1990800"/>
          <a:ext cx="8304480" cy="39596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7" name="Diagram 11"/>
          <p:cNvGraphicFramePr/>
          <p:nvPr/>
        </p:nvGraphicFramePr>
        <p:xfrm>
          <a:off x="419400" y="1772640"/>
          <a:ext cx="8304480" cy="3959640"/>
        </p:xfrm>
        <a:graphic>
          <a:graphicData uri="http://schemas.openxmlformats.org/drawingml/2006/chart">
            <c:chart xmlns:c="http://schemas.openxmlformats.org/drawingml/2006/chart" xmlns:r="http://schemas.openxmlformats.org/officeDocument/2006/relationships" r:id="rId4"/>
          </a:graphicData>
        </a:graphic>
      </p:graphicFrame>
      <p:sp>
        <p:nvSpPr>
          <p:cNvPr id="2" name="PlaceHolder 1"/>
          <p:cNvSpPr>
            <a:spLocks noGrp="1"/>
          </p:cNvSpPr>
          <p:nvPr>
            <p:ph type="sldNum" idx="6"/>
          </p:nvPr>
        </p:nvSpPr>
        <p:spPr/>
        <p:txBody>
          <a:bodyPr/>
          <a:lstStyle/>
          <a:p>
            <a:fld id="{6733588B-672C-4AC1-A6B4-31A8E840CCA7}" type="slidenum">
              <a:t>4</a:t>
            </a:fld>
            <a:endParaRPr/>
          </a:p>
        </p:txBody>
      </p:sp>
      <p:graphicFrame>
        <p:nvGraphicFramePr>
          <p:cNvPr id="10" name="Diagram 9">
            <a:extLst>
              <a:ext uri="{FF2B5EF4-FFF2-40B4-BE49-F238E27FC236}">
                <a16:creationId xmlns:a16="http://schemas.microsoft.com/office/drawing/2014/main" id="{00000000-0008-0000-1900-000002000000}"/>
              </a:ext>
            </a:extLst>
          </p:cNvPr>
          <p:cNvGraphicFramePr>
            <a:graphicFrameLocks/>
          </p:cNvGraphicFramePr>
          <p:nvPr>
            <p:extLst>
              <p:ext uri="{D42A27DB-BD31-4B8C-83A1-F6EECF244321}">
                <p14:modId xmlns:p14="http://schemas.microsoft.com/office/powerpoint/2010/main" val="1105795505"/>
              </p:ext>
            </p:extLst>
          </p:nvPr>
        </p:nvGraphicFramePr>
        <p:xfrm>
          <a:off x="324465" y="1651000"/>
          <a:ext cx="8554064" cy="429944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871237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Rectangle 2"/>
          <p:cNvSpPr txBox="1"/>
          <p:nvPr/>
        </p:nvSpPr>
        <p:spPr>
          <a:xfrm>
            <a:off x="467640" y="836640"/>
            <a:ext cx="8229240" cy="863640"/>
          </a:xfrm>
          <a:prstGeom prst="rect">
            <a:avLst/>
          </a:prstGeom>
          <a:noFill/>
          <a:ln w="0">
            <a:noFill/>
          </a:ln>
        </p:spPr>
        <p:txBody>
          <a:bodyPr anchor="ctr">
            <a:noAutofit/>
          </a:bodyPr>
          <a:lstStyle/>
          <a:p>
            <a:pPr algn="ctr">
              <a:lnSpc>
                <a:spcPct val="100000"/>
              </a:lnSpc>
            </a:pPr>
            <a:r>
              <a:rPr lang="sv-SE" sz="3600" b="1" strike="noStrike" spc="-1" dirty="0">
                <a:solidFill>
                  <a:srgbClr val="000000"/>
                </a:solidFill>
                <a:latin typeface="Calibri"/>
              </a:rPr>
              <a:t>Lärosätenas verksamhetskostnader </a:t>
            </a:r>
            <a:r>
              <a:rPr lang="sv-SE" sz="3600" b="1" spc="-1" dirty="0" smtClean="0">
                <a:solidFill>
                  <a:srgbClr val="000000"/>
                </a:solidFill>
                <a:latin typeface="Calibri"/>
              </a:rPr>
              <a:t>5 år</a:t>
            </a:r>
            <a:endParaRPr lang="sv-SE" sz="3600" b="0" strike="noStrike" spc="-1" dirty="0">
              <a:solidFill>
                <a:srgbClr val="000000"/>
              </a:solidFill>
              <a:latin typeface="Calibri"/>
            </a:endParaRPr>
          </a:p>
        </p:txBody>
      </p:sp>
      <p:pic>
        <p:nvPicPr>
          <p:cNvPr id="144" name="Picture 2" descr="SUHF_logo_u_txt_pms307"/>
          <p:cNvPicPr/>
          <p:nvPr/>
        </p:nvPicPr>
        <p:blipFill>
          <a:blip r:embed="rId2"/>
          <a:stretch/>
        </p:blipFill>
        <p:spPr>
          <a:xfrm>
            <a:off x="179640" y="304560"/>
            <a:ext cx="2051280" cy="676080"/>
          </a:xfrm>
          <a:prstGeom prst="rect">
            <a:avLst/>
          </a:prstGeom>
          <a:ln w="12700">
            <a:noFill/>
          </a:ln>
        </p:spPr>
      </p:pic>
      <p:sp>
        <p:nvSpPr>
          <p:cNvPr id="145"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graphicFrame>
        <p:nvGraphicFramePr>
          <p:cNvPr id="146" name="Diagram 8"/>
          <p:cNvGraphicFramePr/>
          <p:nvPr/>
        </p:nvGraphicFramePr>
        <p:xfrm>
          <a:off x="467640" y="1990800"/>
          <a:ext cx="8304480" cy="39596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7" name="Diagram 11"/>
          <p:cNvGraphicFramePr/>
          <p:nvPr/>
        </p:nvGraphicFramePr>
        <p:xfrm>
          <a:off x="419400" y="1772640"/>
          <a:ext cx="8304480" cy="3959640"/>
        </p:xfrm>
        <a:graphic>
          <a:graphicData uri="http://schemas.openxmlformats.org/drawingml/2006/chart">
            <c:chart xmlns:c="http://schemas.openxmlformats.org/drawingml/2006/chart" xmlns:r="http://schemas.openxmlformats.org/officeDocument/2006/relationships" r:id="rId4"/>
          </a:graphicData>
        </a:graphic>
      </p:graphicFrame>
      <p:sp>
        <p:nvSpPr>
          <p:cNvPr id="2" name="PlaceHolder 1"/>
          <p:cNvSpPr>
            <a:spLocks noGrp="1"/>
          </p:cNvSpPr>
          <p:nvPr>
            <p:ph type="sldNum" idx="6"/>
          </p:nvPr>
        </p:nvSpPr>
        <p:spPr/>
        <p:txBody>
          <a:bodyPr/>
          <a:lstStyle/>
          <a:p>
            <a:fld id="{6733588B-672C-4AC1-A6B4-31A8E840CCA7}" type="slidenum">
              <a:t>5</a:t>
            </a:fld>
            <a:endParaRPr/>
          </a:p>
        </p:txBody>
      </p:sp>
      <p:graphicFrame>
        <p:nvGraphicFramePr>
          <p:cNvPr id="11" name="Diagram 10">
            <a:extLst>
              <a:ext uri="{FF2B5EF4-FFF2-40B4-BE49-F238E27FC236}">
                <a16:creationId xmlns:a16="http://schemas.microsoft.com/office/drawing/2014/main" id="{00000000-0008-0000-1900-000002000000}"/>
              </a:ext>
            </a:extLst>
          </p:cNvPr>
          <p:cNvGraphicFramePr>
            <a:graphicFrameLocks/>
          </p:cNvGraphicFramePr>
          <p:nvPr>
            <p:extLst>
              <p:ext uri="{D42A27DB-BD31-4B8C-83A1-F6EECF244321}">
                <p14:modId xmlns:p14="http://schemas.microsoft.com/office/powerpoint/2010/main" val="2671134048"/>
              </p:ext>
            </p:extLst>
          </p:nvPr>
        </p:nvGraphicFramePr>
        <p:xfrm>
          <a:off x="33337" y="1651000"/>
          <a:ext cx="9077326" cy="470552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305222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 3">
            <a:extLst>
              <a:ext uri="{FF2B5EF4-FFF2-40B4-BE49-F238E27FC236}">
                <a16:creationId xmlns:a16="http://schemas.microsoft.com/office/drawing/2014/main" id="{436EF24C-0219-444D-BBEE-AA6BCD13D03B}"/>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750344" y="1719003"/>
            <a:ext cx="7572375" cy="3409950"/>
          </a:xfrm>
          <a:prstGeom prst="rect">
            <a:avLst/>
          </a:prstGeom>
        </p:spPr>
      </p:pic>
      <p:sp>
        <p:nvSpPr>
          <p:cNvPr id="150" name="Rectangle 2"/>
          <p:cNvSpPr txBox="1"/>
          <p:nvPr/>
        </p:nvSpPr>
        <p:spPr>
          <a:xfrm>
            <a:off x="457200" y="881280"/>
            <a:ext cx="8229240" cy="863640"/>
          </a:xfrm>
          <a:prstGeom prst="rect">
            <a:avLst/>
          </a:prstGeom>
          <a:noFill/>
          <a:ln w="0">
            <a:noFill/>
          </a:ln>
        </p:spPr>
        <p:txBody>
          <a:bodyPr anchor="ctr">
            <a:normAutofit/>
          </a:bodyPr>
          <a:lstStyle/>
          <a:p>
            <a:pPr algn="ctr">
              <a:lnSpc>
                <a:spcPct val="100000"/>
              </a:lnSpc>
            </a:pPr>
            <a:r>
              <a:rPr lang="sv-SE" sz="3600" b="1" strike="noStrike" spc="-1" dirty="0">
                <a:solidFill>
                  <a:srgbClr val="000000"/>
                </a:solidFill>
                <a:latin typeface="Calibri"/>
              </a:rPr>
              <a:t>Procentsats för lönekostnadspålägg 2022</a:t>
            </a:r>
            <a:endParaRPr lang="sv-SE" sz="3600" b="0" strike="noStrike" spc="-1" dirty="0">
              <a:solidFill>
                <a:srgbClr val="000000"/>
              </a:solidFill>
              <a:latin typeface="Calibri"/>
            </a:endParaRPr>
          </a:p>
        </p:txBody>
      </p:sp>
      <p:pic>
        <p:nvPicPr>
          <p:cNvPr id="151" name="Picture 2" descr="SUHF_logo_u_txt_pms307"/>
          <p:cNvPicPr/>
          <p:nvPr/>
        </p:nvPicPr>
        <p:blipFill>
          <a:blip r:embed="rId4"/>
          <a:stretch/>
        </p:blipFill>
        <p:spPr>
          <a:xfrm>
            <a:off x="179640" y="304560"/>
            <a:ext cx="2051280" cy="676080"/>
          </a:xfrm>
          <a:prstGeom prst="rect">
            <a:avLst/>
          </a:prstGeom>
          <a:ln w="12700">
            <a:noFill/>
          </a:ln>
        </p:spPr>
      </p:pic>
      <p:sp>
        <p:nvSpPr>
          <p:cNvPr id="152"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154" name="Rak koppling 5"/>
          <p:cNvSpPr/>
          <p:nvPr/>
        </p:nvSpPr>
        <p:spPr>
          <a:xfrm>
            <a:off x="1352760" y="3658208"/>
            <a:ext cx="6913080" cy="360"/>
          </a:xfrm>
          <a:prstGeom prst="line">
            <a:avLst/>
          </a:prstGeom>
          <a:ln>
            <a:solidFill>
              <a:srgbClr val="F59240"/>
            </a:solidFill>
            <a:round/>
          </a:ln>
        </p:spPr>
        <p:style>
          <a:lnRef idx="1">
            <a:schemeClr val="accent6"/>
          </a:lnRef>
          <a:fillRef idx="0">
            <a:schemeClr val="accent6"/>
          </a:fillRef>
          <a:effectRef idx="0">
            <a:schemeClr val="accent6"/>
          </a:effectRef>
          <a:fontRef idx="minor"/>
        </p:style>
      </p:sp>
      <p:sp>
        <p:nvSpPr>
          <p:cNvPr id="155" name="Rak koppling 9"/>
          <p:cNvSpPr/>
          <p:nvPr/>
        </p:nvSpPr>
        <p:spPr>
          <a:xfrm>
            <a:off x="1352760" y="3315756"/>
            <a:ext cx="6913080" cy="360"/>
          </a:xfrm>
          <a:prstGeom prst="line">
            <a:avLst/>
          </a:prstGeom>
          <a:ln>
            <a:solidFill>
              <a:srgbClr val="7D5FA0"/>
            </a:solidFill>
            <a:round/>
          </a:ln>
        </p:spPr>
        <p:style>
          <a:lnRef idx="1">
            <a:schemeClr val="accent4"/>
          </a:lnRef>
          <a:fillRef idx="0">
            <a:schemeClr val="accent4"/>
          </a:fillRef>
          <a:effectRef idx="0">
            <a:schemeClr val="accent4"/>
          </a:effectRef>
          <a:fontRef idx="minor"/>
        </p:style>
      </p:sp>
      <p:sp>
        <p:nvSpPr>
          <p:cNvPr id="156" name="Rak koppling 10"/>
          <p:cNvSpPr/>
          <p:nvPr/>
        </p:nvSpPr>
        <p:spPr>
          <a:xfrm>
            <a:off x="1371960" y="5647198"/>
            <a:ext cx="360000" cy="360"/>
          </a:xfrm>
          <a:prstGeom prst="line">
            <a:avLst/>
          </a:prstGeom>
          <a:ln>
            <a:solidFill>
              <a:srgbClr val="7D5FA0"/>
            </a:solidFill>
            <a:round/>
          </a:ln>
        </p:spPr>
        <p:style>
          <a:lnRef idx="1">
            <a:schemeClr val="accent4"/>
          </a:lnRef>
          <a:fillRef idx="0">
            <a:schemeClr val="accent4"/>
          </a:fillRef>
          <a:effectRef idx="0">
            <a:schemeClr val="accent4"/>
          </a:effectRef>
          <a:fontRef idx="minor"/>
        </p:style>
      </p:sp>
      <p:sp>
        <p:nvSpPr>
          <p:cNvPr id="157" name="Rak koppling 12"/>
          <p:cNvSpPr/>
          <p:nvPr/>
        </p:nvSpPr>
        <p:spPr>
          <a:xfrm>
            <a:off x="1371960" y="5908198"/>
            <a:ext cx="360000" cy="360"/>
          </a:xfrm>
          <a:prstGeom prst="line">
            <a:avLst/>
          </a:prstGeom>
          <a:ln>
            <a:solidFill>
              <a:srgbClr val="F59240"/>
            </a:solidFill>
            <a:round/>
          </a:ln>
        </p:spPr>
        <p:style>
          <a:lnRef idx="1">
            <a:schemeClr val="accent6"/>
          </a:lnRef>
          <a:fillRef idx="0">
            <a:schemeClr val="accent6"/>
          </a:fillRef>
          <a:effectRef idx="0">
            <a:schemeClr val="accent6"/>
          </a:effectRef>
          <a:fontRef idx="minor"/>
        </p:style>
      </p:sp>
      <p:sp>
        <p:nvSpPr>
          <p:cNvPr id="158" name="textruta 14"/>
          <p:cNvSpPr/>
          <p:nvPr/>
        </p:nvSpPr>
        <p:spPr>
          <a:xfrm>
            <a:off x="1979640" y="5494782"/>
            <a:ext cx="5688360" cy="58332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sv-SE" sz="1600" b="0" strike="noStrike" spc="-1" dirty="0">
                <a:solidFill>
                  <a:srgbClr val="000000"/>
                </a:solidFill>
                <a:latin typeface="Calibri"/>
              </a:rPr>
              <a:t>= Snitt rapporterande lärosäten	55,2%   </a:t>
            </a:r>
            <a:r>
              <a:rPr lang="sv-SE" sz="1400" b="0" strike="noStrike" spc="-1" dirty="0">
                <a:solidFill>
                  <a:srgbClr val="000000"/>
                </a:solidFill>
                <a:latin typeface="Calibri"/>
              </a:rPr>
              <a:t>(2021: 54,2%)</a:t>
            </a:r>
            <a:endParaRPr lang="sv-SE" sz="1600" b="0" strike="noStrike" spc="-1" dirty="0">
              <a:latin typeface="Calibri"/>
            </a:endParaRPr>
          </a:p>
          <a:p>
            <a:pPr>
              <a:lnSpc>
                <a:spcPct val="100000"/>
              </a:lnSpc>
            </a:pPr>
            <a:r>
              <a:rPr lang="sv-SE" sz="1600" b="0" strike="noStrike" spc="-1" dirty="0">
                <a:solidFill>
                  <a:srgbClr val="000000"/>
                </a:solidFill>
                <a:latin typeface="Calibri"/>
              </a:rPr>
              <a:t>= Snitt Arbetsgivarverket 	52,5%   </a:t>
            </a:r>
            <a:r>
              <a:rPr lang="sv-SE" sz="1400" b="0" strike="noStrike" spc="-1" dirty="0">
                <a:solidFill>
                  <a:srgbClr val="000000"/>
                </a:solidFill>
                <a:latin typeface="Calibri"/>
              </a:rPr>
              <a:t>(2021: 52,8%)</a:t>
            </a:r>
            <a:endParaRPr lang="sv-SE" sz="1600" b="0" strike="noStrike" spc="-1" dirty="0">
              <a:latin typeface="Calibri"/>
            </a:endParaRPr>
          </a:p>
        </p:txBody>
      </p:sp>
      <p:sp>
        <p:nvSpPr>
          <p:cNvPr id="2" name="PlaceHolder 1"/>
          <p:cNvSpPr>
            <a:spLocks noGrp="1"/>
          </p:cNvSpPr>
          <p:nvPr>
            <p:ph type="sldNum" idx="6"/>
          </p:nvPr>
        </p:nvSpPr>
        <p:spPr/>
        <p:txBody>
          <a:bodyPr/>
          <a:lstStyle/>
          <a:p>
            <a:fld id="{8CC0C8CD-A937-4D3D-B4EC-8BEDE39BDC4B}" type="slidenum">
              <a:t>6</a:t>
            </a:fld>
            <a:endParaRPr/>
          </a:p>
        </p:txBody>
      </p:sp>
    </p:spTree>
    <p:extLst>
      <p:ext uri="{BB962C8B-B14F-4D97-AF65-F5344CB8AC3E}">
        <p14:creationId xmlns:p14="http://schemas.microsoft.com/office/powerpoint/2010/main" val="1735467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Rectangle 2"/>
          <p:cNvSpPr txBox="1"/>
          <p:nvPr/>
        </p:nvSpPr>
        <p:spPr>
          <a:xfrm>
            <a:off x="467640" y="836640"/>
            <a:ext cx="8229240" cy="863640"/>
          </a:xfrm>
          <a:prstGeom prst="rect">
            <a:avLst/>
          </a:prstGeom>
          <a:noFill/>
          <a:ln w="0">
            <a:noFill/>
          </a:ln>
        </p:spPr>
        <p:txBody>
          <a:bodyPr anchor="ctr">
            <a:noAutofit/>
          </a:bodyPr>
          <a:lstStyle/>
          <a:p>
            <a:pPr algn="ctr">
              <a:lnSpc>
                <a:spcPct val="100000"/>
              </a:lnSpc>
            </a:pPr>
            <a:r>
              <a:rPr lang="sv-SE" sz="3600" b="1" strike="noStrike" spc="-1">
                <a:solidFill>
                  <a:srgbClr val="000000"/>
                </a:solidFill>
                <a:latin typeface="Calibri"/>
              </a:rPr>
              <a:t>Andel indirekta kostnader</a:t>
            </a:r>
            <a:endParaRPr lang="sv-SE" sz="3600" b="0" strike="noStrike" spc="-1">
              <a:solidFill>
                <a:srgbClr val="000000"/>
              </a:solidFill>
              <a:latin typeface="Calibri"/>
            </a:endParaRPr>
          </a:p>
        </p:txBody>
      </p:sp>
      <p:sp>
        <p:nvSpPr>
          <p:cNvPr id="161" name="Rectangle 3"/>
          <p:cNvSpPr txBox="1"/>
          <p:nvPr/>
        </p:nvSpPr>
        <p:spPr>
          <a:xfrm>
            <a:off x="395640" y="1667520"/>
            <a:ext cx="8280720" cy="4571280"/>
          </a:xfrm>
          <a:prstGeom prst="rect">
            <a:avLst/>
          </a:prstGeom>
          <a:noFill/>
          <a:ln w="0">
            <a:noFill/>
          </a:ln>
        </p:spPr>
        <p:txBody>
          <a:bodyPr>
            <a:normAutofit/>
          </a:bodyPr>
          <a:lstStyle/>
          <a:p>
            <a:pPr>
              <a:lnSpc>
                <a:spcPct val="100000"/>
              </a:lnSpc>
              <a:spcBef>
                <a:spcPts val="479"/>
              </a:spcBef>
              <a:tabLst>
                <a:tab pos="0" algn="l"/>
              </a:tabLst>
            </a:pPr>
            <a:r>
              <a:rPr lang="sv-SE" sz="2400" b="0" i="1" strike="noStrike" spc="-1">
                <a:solidFill>
                  <a:srgbClr val="C0504D"/>
                </a:solidFill>
                <a:latin typeface="Calibri"/>
              </a:rPr>
              <a:t>Indirekta kostnader i förhållande till totala verksamhetskostnader</a:t>
            </a:r>
            <a:endParaRPr lang="sv-SE" sz="2400" b="0" strike="noStrike" spc="-1">
              <a:solidFill>
                <a:srgbClr val="000000"/>
              </a:solidFill>
              <a:latin typeface="Calibri"/>
            </a:endParaRPr>
          </a:p>
          <a:p>
            <a:pPr>
              <a:lnSpc>
                <a:spcPct val="100000"/>
              </a:lnSpc>
              <a:spcBef>
                <a:spcPts val="479"/>
              </a:spcBef>
              <a:tabLst>
                <a:tab pos="0" algn="l"/>
              </a:tabLst>
            </a:pPr>
            <a:endParaRPr lang="sv-SE" sz="2400" b="0" strike="noStrike" spc="-1">
              <a:solidFill>
                <a:srgbClr val="000000"/>
              </a:solidFill>
              <a:latin typeface="Calibri"/>
            </a:endParaRPr>
          </a:p>
        </p:txBody>
      </p:sp>
      <p:pic>
        <p:nvPicPr>
          <p:cNvPr id="162" name="Picture 2" descr="SUHF_logo_u_txt_pms307"/>
          <p:cNvPicPr/>
          <p:nvPr/>
        </p:nvPicPr>
        <p:blipFill>
          <a:blip r:embed="rId2"/>
          <a:stretch/>
        </p:blipFill>
        <p:spPr>
          <a:xfrm>
            <a:off x="179640" y="304560"/>
            <a:ext cx="2051280" cy="676080"/>
          </a:xfrm>
          <a:prstGeom prst="rect">
            <a:avLst/>
          </a:prstGeom>
          <a:ln w="12700">
            <a:noFill/>
          </a:ln>
        </p:spPr>
      </p:pic>
      <p:sp>
        <p:nvSpPr>
          <p:cNvPr id="163"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graphicFrame>
        <p:nvGraphicFramePr>
          <p:cNvPr id="164" name="Tabell 7"/>
          <p:cNvGraphicFramePr/>
          <p:nvPr>
            <p:extLst>
              <p:ext uri="{D42A27DB-BD31-4B8C-83A1-F6EECF244321}">
                <p14:modId xmlns:p14="http://schemas.microsoft.com/office/powerpoint/2010/main" val="3199659982"/>
              </p:ext>
            </p:extLst>
          </p:nvPr>
        </p:nvGraphicFramePr>
        <p:xfrm>
          <a:off x="1403640" y="2311200"/>
          <a:ext cx="5544360" cy="1341120"/>
        </p:xfrm>
        <a:graphic>
          <a:graphicData uri="http://schemas.openxmlformats.org/drawingml/2006/table">
            <a:tbl>
              <a:tblPr/>
              <a:tblGrid>
                <a:gridCol w="1752480">
                  <a:extLst>
                    <a:ext uri="{9D8B030D-6E8A-4147-A177-3AD203B41FA5}">
                      <a16:colId xmlns:a16="http://schemas.microsoft.com/office/drawing/2014/main" val="20000"/>
                    </a:ext>
                  </a:extLst>
                </a:gridCol>
                <a:gridCol w="695520">
                  <a:extLst>
                    <a:ext uri="{9D8B030D-6E8A-4147-A177-3AD203B41FA5}">
                      <a16:colId xmlns:a16="http://schemas.microsoft.com/office/drawing/2014/main" val="20001"/>
                    </a:ext>
                  </a:extLst>
                </a:gridCol>
                <a:gridCol w="720000">
                  <a:extLst>
                    <a:ext uri="{9D8B030D-6E8A-4147-A177-3AD203B41FA5}">
                      <a16:colId xmlns:a16="http://schemas.microsoft.com/office/drawing/2014/main" val="20002"/>
                    </a:ext>
                  </a:extLst>
                </a:gridCol>
                <a:gridCol w="720000">
                  <a:extLst>
                    <a:ext uri="{9D8B030D-6E8A-4147-A177-3AD203B41FA5}">
                      <a16:colId xmlns:a16="http://schemas.microsoft.com/office/drawing/2014/main" val="20003"/>
                    </a:ext>
                  </a:extLst>
                </a:gridCol>
                <a:gridCol w="792000">
                  <a:extLst>
                    <a:ext uri="{9D8B030D-6E8A-4147-A177-3AD203B41FA5}">
                      <a16:colId xmlns:a16="http://schemas.microsoft.com/office/drawing/2014/main" val="20004"/>
                    </a:ext>
                  </a:extLst>
                </a:gridCol>
                <a:gridCol w="864360">
                  <a:extLst>
                    <a:ext uri="{9D8B030D-6E8A-4147-A177-3AD203B41FA5}">
                      <a16:colId xmlns:a16="http://schemas.microsoft.com/office/drawing/2014/main" val="20005"/>
                    </a:ext>
                  </a:extLst>
                </a:gridCol>
              </a:tblGrid>
              <a:tr h="190440">
                <a:tc>
                  <a:txBody>
                    <a:bodyPr/>
                    <a:lstStyle/>
                    <a:p>
                      <a:endParaRPr lang="sv-SE"/>
                    </a:p>
                  </a:txBody>
                  <a:tcPr>
                    <a:lnL w="12240">
                      <a:solidFill>
                        <a:srgbClr val="FFFFFF"/>
                      </a:solidFill>
                    </a:lnL>
                    <a:lnR w="12240">
                      <a:solidFill>
                        <a:srgbClr val="FFFFFF"/>
                      </a:solidFill>
                    </a:lnR>
                    <a:lnT w="12240">
                      <a:solidFill>
                        <a:srgbClr val="FFFFFF"/>
                      </a:solidFill>
                    </a:lnT>
                    <a:lnB w="12240">
                      <a:solidFill>
                        <a:srgbClr val="FFFFFF"/>
                      </a:solidFill>
                    </a:lnB>
                    <a:solidFill>
                      <a:srgbClr val="CFE2EA"/>
                    </a:solidFill>
                  </a:tcPr>
                </a:tc>
                <a:tc>
                  <a:txBody>
                    <a:bodyPr/>
                    <a:lstStyle/>
                    <a:p>
                      <a:pPr algn="r">
                        <a:lnSpc>
                          <a:spcPct val="100000"/>
                        </a:lnSpc>
                      </a:pPr>
                      <a:r>
                        <a:rPr lang="sv-SE" sz="1400" b="1" strike="noStrike" spc="-1" dirty="0">
                          <a:solidFill>
                            <a:srgbClr val="000000"/>
                          </a:solidFill>
                          <a:latin typeface="Calibri"/>
                        </a:rPr>
                        <a:t>2018</a:t>
                      </a:r>
                      <a:endParaRPr lang="sv-SE" sz="1400" b="0" strike="noStrike" spc="-1" dirty="0">
                        <a:latin typeface="Calibri"/>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E2EA"/>
                    </a:solidFill>
                  </a:tcPr>
                </a:tc>
                <a:tc>
                  <a:txBody>
                    <a:bodyPr/>
                    <a:lstStyle/>
                    <a:p>
                      <a:pPr algn="r">
                        <a:lnSpc>
                          <a:spcPct val="100000"/>
                        </a:lnSpc>
                      </a:pPr>
                      <a:r>
                        <a:rPr lang="sv-SE" sz="1400" b="1" strike="noStrike" spc="-1" dirty="0">
                          <a:solidFill>
                            <a:srgbClr val="000000"/>
                          </a:solidFill>
                          <a:latin typeface="Calibri"/>
                        </a:rPr>
                        <a:t>2019</a:t>
                      </a:r>
                      <a:endParaRPr lang="sv-SE" sz="1400" b="0" strike="noStrike" spc="-1" dirty="0">
                        <a:latin typeface="Calibri"/>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E2EA"/>
                    </a:solidFill>
                  </a:tcPr>
                </a:tc>
                <a:tc>
                  <a:txBody>
                    <a:bodyPr/>
                    <a:lstStyle/>
                    <a:p>
                      <a:pPr algn="r">
                        <a:lnSpc>
                          <a:spcPct val="100000"/>
                        </a:lnSpc>
                      </a:pPr>
                      <a:r>
                        <a:rPr lang="sv-SE" sz="1400" b="1" strike="noStrike" spc="-1" dirty="0">
                          <a:solidFill>
                            <a:srgbClr val="000000"/>
                          </a:solidFill>
                          <a:latin typeface="Calibri"/>
                        </a:rPr>
                        <a:t>2020</a:t>
                      </a:r>
                      <a:endParaRPr lang="sv-SE" sz="1400" b="0" strike="noStrike" spc="-1" dirty="0">
                        <a:latin typeface="Calibri"/>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E2EA"/>
                    </a:solidFill>
                  </a:tcPr>
                </a:tc>
                <a:tc>
                  <a:txBody>
                    <a:bodyPr/>
                    <a:lstStyle/>
                    <a:p>
                      <a:pPr algn="r">
                        <a:lnSpc>
                          <a:spcPct val="100000"/>
                        </a:lnSpc>
                      </a:pPr>
                      <a:r>
                        <a:rPr lang="sv-SE" sz="1400" b="1" strike="noStrike" spc="-1" dirty="0">
                          <a:solidFill>
                            <a:srgbClr val="000000"/>
                          </a:solidFill>
                          <a:latin typeface="Calibri"/>
                        </a:rPr>
                        <a:t>2021</a:t>
                      </a:r>
                      <a:endParaRPr lang="sv-SE" sz="1400" b="0" strike="noStrike" spc="-1" dirty="0">
                        <a:latin typeface="Calibri"/>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E2EA"/>
                    </a:solidFill>
                  </a:tcPr>
                </a:tc>
                <a:tc>
                  <a:txBody>
                    <a:bodyPr/>
                    <a:lstStyle/>
                    <a:p>
                      <a:pPr algn="r">
                        <a:lnSpc>
                          <a:spcPct val="100000"/>
                        </a:lnSpc>
                      </a:pPr>
                      <a:r>
                        <a:rPr lang="sv-SE" sz="1400" b="1" strike="noStrike" spc="-1" dirty="0">
                          <a:solidFill>
                            <a:srgbClr val="000000"/>
                          </a:solidFill>
                          <a:latin typeface="Calibri"/>
                        </a:rPr>
                        <a:t>2022</a:t>
                      </a:r>
                      <a:endParaRPr lang="sv-SE" sz="1400" b="0" strike="noStrike" spc="-1" dirty="0">
                        <a:latin typeface="Calibri"/>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E2EA"/>
                    </a:solidFill>
                  </a:tcPr>
                </a:tc>
                <a:extLst>
                  <a:ext uri="{0D108BD9-81ED-4DB2-BD59-A6C34878D82A}">
                    <a16:rowId xmlns:a16="http://schemas.microsoft.com/office/drawing/2014/main" val="10000"/>
                  </a:ext>
                </a:extLst>
              </a:tr>
              <a:tr h="190440">
                <a:tc>
                  <a:txBody>
                    <a:bodyPr/>
                    <a:lstStyle/>
                    <a:p>
                      <a:pPr>
                        <a:lnSpc>
                          <a:spcPct val="100000"/>
                        </a:lnSpc>
                      </a:pPr>
                      <a:r>
                        <a:rPr lang="sv-SE" sz="1400" b="0" strike="noStrike" spc="-1">
                          <a:solidFill>
                            <a:srgbClr val="000000"/>
                          </a:solidFill>
                          <a:latin typeface="Calibri"/>
                        </a:rPr>
                        <a:t>Utbildning</a:t>
                      </a:r>
                      <a:endParaRPr lang="sv-SE" sz="1400" b="0" strike="noStrike" spc="-1">
                        <a:latin typeface="Calibri"/>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F1F4"/>
                    </a:solidFill>
                  </a:tcPr>
                </a:tc>
                <a:tc>
                  <a:txBody>
                    <a:bodyPr/>
                    <a:lstStyle/>
                    <a:p>
                      <a:pPr algn="r">
                        <a:lnSpc>
                          <a:spcPct val="100000"/>
                        </a:lnSpc>
                      </a:pPr>
                      <a:r>
                        <a:rPr lang="sv-SE" sz="1400" b="0" strike="noStrike" spc="-1" dirty="0">
                          <a:solidFill>
                            <a:srgbClr val="000000"/>
                          </a:solidFill>
                          <a:latin typeface="Calibri"/>
                        </a:rPr>
                        <a:t>33,0%</a:t>
                      </a:r>
                      <a:endParaRPr lang="sv-SE" sz="1400" b="0" strike="noStrike" spc="-1" dirty="0">
                        <a:latin typeface="Calibri"/>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8F1F4"/>
                    </a:solidFill>
                  </a:tcPr>
                </a:tc>
                <a:tc>
                  <a:txBody>
                    <a:bodyPr/>
                    <a:lstStyle/>
                    <a:p>
                      <a:pPr algn="r">
                        <a:lnSpc>
                          <a:spcPct val="100000"/>
                        </a:lnSpc>
                      </a:pPr>
                      <a:r>
                        <a:rPr lang="sv-SE" sz="1400" b="0" strike="noStrike" spc="-1" dirty="0">
                          <a:solidFill>
                            <a:srgbClr val="000000"/>
                          </a:solidFill>
                          <a:latin typeface="Calibri"/>
                        </a:rPr>
                        <a:t>33,7%</a:t>
                      </a:r>
                      <a:endParaRPr lang="sv-SE" sz="1400" b="0" strike="noStrike" spc="-1" dirty="0">
                        <a:latin typeface="Calibri"/>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8F1F4"/>
                    </a:solidFill>
                  </a:tcPr>
                </a:tc>
                <a:tc>
                  <a:txBody>
                    <a:bodyPr/>
                    <a:lstStyle/>
                    <a:p>
                      <a:pPr algn="r">
                        <a:lnSpc>
                          <a:spcPct val="100000"/>
                        </a:lnSpc>
                      </a:pPr>
                      <a:r>
                        <a:rPr lang="sv-SE" sz="1400" b="0" strike="noStrike" spc="-1" dirty="0">
                          <a:solidFill>
                            <a:srgbClr val="000000"/>
                          </a:solidFill>
                          <a:latin typeface="Calibri"/>
                        </a:rPr>
                        <a:t>33,4%</a:t>
                      </a:r>
                      <a:endParaRPr lang="sv-SE" sz="1400" b="0" strike="noStrike" spc="-1" dirty="0">
                        <a:latin typeface="Calibri"/>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8F1F4"/>
                    </a:solidFill>
                  </a:tcPr>
                </a:tc>
                <a:tc>
                  <a:txBody>
                    <a:bodyPr/>
                    <a:lstStyle/>
                    <a:p>
                      <a:pPr algn="r">
                        <a:lnSpc>
                          <a:spcPct val="100000"/>
                        </a:lnSpc>
                      </a:pPr>
                      <a:r>
                        <a:rPr lang="sv-SE" sz="1400" b="0" strike="noStrike" spc="-1" dirty="0">
                          <a:solidFill>
                            <a:srgbClr val="000000"/>
                          </a:solidFill>
                          <a:latin typeface="Calibri"/>
                        </a:rPr>
                        <a:t>33,6%</a:t>
                      </a:r>
                      <a:endParaRPr lang="sv-SE" sz="1400" b="0" strike="noStrike" spc="-1" dirty="0">
                        <a:latin typeface="Calibri"/>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8F1F4"/>
                    </a:solidFill>
                  </a:tcPr>
                </a:tc>
                <a:tc>
                  <a:txBody>
                    <a:bodyPr/>
                    <a:lstStyle/>
                    <a:p>
                      <a:pPr algn="r">
                        <a:lnSpc>
                          <a:spcPct val="100000"/>
                        </a:lnSpc>
                      </a:pPr>
                      <a:r>
                        <a:rPr lang="sv-SE" sz="1400" b="0" strike="noStrike" spc="-1" dirty="0">
                          <a:solidFill>
                            <a:srgbClr val="000000"/>
                          </a:solidFill>
                          <a:latin typeface="Calibri"/>
                        </a:rPr>
                        <a:t>33,7%</a:t>
                      </a:r>
                      <a:endParaRPr lang="sv-SE" sz="1400" b="0" strike="noStrike" spc="-1" dirty="0">
                        <a:latin typeface="Calibri"/>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8F1F4"/>
                    </a:solidFill>
                  </a:tcPr>
                </a:tc>
                <a:extLst>
                  <a:ext uri="{0D108BD9-81ED-4DB2-BD59-A6C34878D82A}">
                    <a16:rowId xmlns:a16="http://schemas.microsoft.com/office/drawing/2014/main" val="10001"/>
                  </a:ext>
                </a:extLst>
              </a:tr>
              <a:tr h="190440">
                <a:tc>
                  <a:txBody>
                    <a:bodyPr/>
                    <a:lstStyle/>
                    <a:p>
                      <a:pPr>
                        <a:lnSpc>
                          <a:spcPct val="100000"/>
                        </a:lnSpc>
                      </a:pPr>
                      <a:r>
                        <a:rPr lang="sv-SE" sz="1400" b="0" strike="noStrike" spc="-1">
                          <a:solidFill>
                            <a:srgbClr val="000000"/>
                          </a:solidFill>
                          <a:latin typeface="Calibri"/>
                        </a:rPr>
                        <a:t>Forskning</a:t>
                      </a:r>
                      <a:endParaRPr lang="sv-SE" sz="1400" b="0" strike="noStrike" spc="-1">
                        <a:latin typeface="Calibri"/>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E2EA"/>
                    </a:solidFill>
                  </a:tcPr>
                </a:tc>
                <a:tc>
                  <a:txBody>
                    <a:bodyPr/>
                    <a:lstStyle/>
                    <a:p>
                      <a:pPr algn="r">
                        <a:lnSpc>
                          <a:spcPct val="100000"/>
                        </a:lnSpc>
                      </a:pPr>
                      <a:r>
                        <a:rPr lang="sv-SE" sz="1400" b="0" strike="noStrike" spc="-1" dirty="0">
                          <a:solidFill>
                            <a:srgbClr val="000000"/>
                          </a:solidFill>
                          <a:latin typeface="Calibri"/>
                        </a:rPr>
                        <a:t>19,5%</a:t>
                      </a:r>
                      <a:endParaRPr lang="sv-SE" sz="1400" b="0" strike="noStrike" spc="-1" dirty="0">
                        <a:latin typeface="Calibri"/>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CFE2EA"/>
                    </a:solidFill>
                  </a:tcPr>
                </a:tc>
                <a:tc>
                  <a:txBody>
                    <a:bodyPr/>
                    <a:lstStyle/>
                    <a:p>
                      <a:pPr algn="r">
                        <a:lnSpc>
                          <a:spcPct val="100000"/>
                        </a:lnSpc>
                      </a:pPr>
                      <a:r>
                        <a:rPr lang="sv-SE" sz="1400" b="0" strike="noStrike" spc="-1" dirty="0">
                          <a:solidFill>
                            <a:srgbClr val="000000"/>
                          </a:solidFill>
                          <a:latin typeface="Calibri"/>
                        </a:rPr>
                        <a:t>19,6%</a:t>
                      </a:r>
                      <a:endParaRPr lang="sv-SE" sz="1400" b="0" strike="noStrike" spc="-1" dirty="0">
                        <a:latin typeface="Calibri"/>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CFE2EA"/>
                    </a:solidFill>
                  </a:tcPr>
                </a:tc>
                <a:tc>
                  <a:txBody>
                    <a:bodyPr/>
                    <a:lstStyle/>
                    <a:p>
                      <a:pPr algn="r">
                        <a:lnSpc>
                          <a:spcPct val="100000"/>
                        </a:lnSpc>
                      </a:pPr>
                      <a:r>
                        <a:rPr lang="sv-SE" sz="1400" b="0" strike="noStrike" spc="-1" dirty="0">
                          <a:solidFill>
                            <a:srgbClr val="000000"/>
                          </a:solidFill>
                          <a:latin typeface="Calibri"/>
                        </a:rPr>
                        <a:t>19,6%</a:t>
                      </a:r>
                      <a:endParaRPr lang="sv-SE" sz="1400" b="0" strike="noStrike" spc="-1" dirty="0">
                        <a:latin typeface="Calibri"/>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CFE2EA"/>
                    </a:solidFill>
                  </a:tcPr>
                </a:tc>
                <a:tc>
                  <a:txBody>
                    <a:bodyPr/>
                    <a:lstStyle/>
                    <a:p>
                      <a:pPr algn="r">
                        <a:lnSpc>
                          <a:spcPct val="100000"/>
                        </a:lnSpc>
                      </a:pPr>
                      <a:r>
                        <a:rPr lang="sv-SE" sz="1400" b="0" strike="noStrike" spc="-1" dirty="0">
                          <a:solidFill>
                            <a:srgbClr val="000000"/>
                          </a:solidFill>
                          <a:latin typeface="Calibri"/>
                        </a:rPr>
                        <a:t>20,3%</a:t>
                      </a:r>
                      <a:endParaRPr lang="sv-SE" sz="1400" b="0" strike="noStrike" spc="-1" dirty="0">
                        <a:latin typeface="Calibri"/>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CFE2EA"/>
                    </a:solidFill>
                  </a:tcPr>
                </a:tc>
                <a:tc>
                  <a:txBody>
                    <a:bodyPr/>
                    <a:lstStyle/>
                    <a:p>
                      <a:pPr algn="r">
                        <a:lnSpc>
                          <a:spcPct val="100000"/>
                        </a:lnSpc>
                      </a:pPr>
                      <a:r>
                        <a:rPr lang="sv-SE" sz="1400" b="0" strike="noStrike" spc="-1" dirty="0">
                          <a:solidFill>
                            <a:srgbClr val="000000"/>
                          </a:solidFill>
                          <a:latin typeface="Calibri"/>
                        </a:rPr>
                        <a:t>19,8%</a:t>
                      </a:r>
                      <a:endParaRPr lang="sv-SE" sz="1400" b="0" strike="noStrike" spc="-1" dirty="0">
                        <a:latin typeface="Calibri"/>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CFE2EA"/>
                    </a:solidFill>
                  </a:tcPr>
                </a:tc>
                <a:extLst>
                  <a:ext uri="{0D108BD9-81ED-4DB2-BD59-A6C34878D82A}">
                    <a16:rowId xmlns:a16="http://schemas.microsoft.com/office/drawing/2014/main" val="10002"/>
                  </a:ext>
                </a:extLst>
              </a:tr>
              <a:tr h="188280">
                <a:tc>
                  <a:txBody>
                    <a:bodyPr/>
                    <a:lstStyle/>
                    <a:p>
                      <a:pPr>
                        <a:lnSpc>
                          <a:spcPct val="100000"/>
                        </a:lnSpc>
                      </a:pPr>
                      <a:r>
                        <a:rPr lang="sv-SE" sz="1400" b="0" strike="noStrike" spc="-1">
                          <a:solidFill>
                            <a:srgbClr val="000000"/>
                          </a:solidFill>
                          <a:latin typeface="Calibri"/>
                        </a:rPr>
                        <a:t>Uppdragsutbildning</a:t>
                      </a:r>
                      <a:endParaRPr lang="sv-SE" sz="1400" b="0" strike="noStrike" spc="-1">
                        <a:latin typeface="Calibri"/>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F1F4"/>
                    </a:solidFill>
                  </a:tcPr>
                </a:tc>
                <a:tc>
                  <a:txBody>
                    <a:bodyPr/>
                    <a:lstStyle/>
                    <a:p>
                      <a:endParaRPr lang="sv-SE"/>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8F1F4"/>
                    </a:solidFill>
                  </a:tcPr>
                </a:tc>
                <a:tc>
                  <a:txBody>
                    <a:bodyPr/>
                    <a:lstStyle/>
                    <a:p>
                      <a:pPr algn="r"/>
                      <a:r>
                        <a:rPr lang="sv-SE" sz="1400" b="0" strike="noStrike" kern="1200" spc="-1" dirty="0">
                          <a:solidFill>
                            <a:srgbClr val="000000"/>
                          </a:solidFill>
                          <a:latin typeface="Calibri"/>
                          <a:ea typeface="+mn-ea"/>
                          <a:cs typeface="+mn-cs"/>
                        </a:rPr>
                        <a:t>10,0%</a:t>
                      </a: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8F1F4"/>
                    </a:solidFill>
                  </a:tcPr>
                </a:tc>
                <a:tc>
                  <a:txBody>
                    <a:bodyPr/>
                    <a:lstStyle/>
                    <a:p>
                      <a:pPr algn="r">
                        <a:lnSpc>
                          <a:spcPct val="100000"/>
                        </a:lnSpc>
                      </a:pPr>
                      <a:r>
                        <a:rPr lang="sv-SE" sz="1400" b="0" strike="noStrike" spc="-1" dirty="0">
                          <a:solidFill>
                            <a:srgbClr val="000000"/>
                          </a:solidFill>
                          <a:latin typeface="Calibri"/>
                        </a:rPr>
                        <a:t>12,6%</a:t>
                      </a:r>
                      <a:endParaRPr lang="sv-SE" sz="1400" b="0" strike="noStrike" spc="-1" dirty="0">
                        <a:latin typeface="Calibri"/>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8F1F4"/>
                    </a:solidFill>
                  </a:tcPr>
                </a:tc>
                <a:tc>
                  <a:txBody>
                    <a:bodyPr/>
                    <a:lstStyle/>
                    <a:p>
                      <a:pPr algn="r">
                        <a:lnSpc>
                          <a:spcPct val="100000"/>
                        </a:lnSpc>
                      </a:pPr>
                      <a:r>
                        <a:rPr lang="sv-SE" sz="1400" b="0" strike="noStrike" spc="-1" dirty="0">
                          <a:solidFill>
                            <a:srgbClr val="000000"/>
                          </a:solidFill>
                          <a:latin typeface="Calibri"/>
                        </a:rPr>
                        <a:t>16,0%</a:t>
                      </a:r>
                      <a:endParaRPr lang="sv-SE" sz="1400" b="0" strike="noStrike" spc="-1" dirty="0">
                        <a:latin typeface="Calibri"/>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8F1F4"/>
                    </a:solidFill>
                  </a:tcPr>
                </a:tc>
                <a:tc>
                  <a:txBody>
                    <a:bodyPr/>
                    <a:lstStyle/>
                    <a:p>
                      <a:pPr algn="r">
                        <a:lnSpc>
                          <a:spcPct val="100000"/>
                        </a:lnSpc>
                      </a:pPr>
                      <a:r>
                        <a:rPr lang="sv-SE" sz="1400" b="0" strike="noStrike" spc="-1" dirty="0">
                          <a:solidFill>
                            <a:srgbClr val="000000"/>
                          </a:solidFill>
                          <a:latin typeface="Calibri"/>
                        </a:rPr>
                        <a:t>16,2%</a:t>
                      </a:r>
                      <a:endParaRPr lang="sv-SE" sz="1400" b="0" strike="noStrike" spc="-1" dirty="0">
                        <a:latin typeface="Calibri"/>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8F1F4"/>
                    </a:solidFill>
                  </a:tcPr>
                </a:tc>
                <a:extLst>
                  <a:ext uri="{0D108BD9-81ED-4DB2-BD59-A6C34878D82A}">
                    <a16:rowId xmlns:a16="http://schemas.microsoft.com/office/drawing/2014/main" val="10003"/>
                  </a:ext>
                </a:extLst>
              </a:tr>
            </a:tbl>
          </a:graphicData>
        </a:graphic>
      </p:graphicFrame>
      <p:sp>
        <p:nvSpPr>
          <p:cNvPr id="2" name="PlaceHolder 1"/>
          <p:cNvSpPr>
            <a:spLocks noGrp="1"/>
          </p:cNvSpPr>
          <p:nvPr>
            <p:ph type="sldNum" idx="6"/>
          </p:nvPr>
        </p:nvSpPr>
        <p:spPr/>
        <p:txBody>
          <a:bodyPr/>
          <a:lstStyle/>
          <a:p>
            <a:fld id="{F7C2B0D6-D37D-4F06-B514-01B8079B76E7}" type="slidenum">
              <a:t>7</a:t>
            </a:fld>
            <a:endParaRPr/>
          </a:p>
        </p:txBody>
      </p:sp>
      <p:graphicFrame>
        <p:nvGraphicFramePr>
          <p:cNvPr id="10" name="Diagram 9">
            <a:extLst>
              <a:ext uri="{FF2B5EF4-FFF2-40B4-BE49-F238E27FC236}">
                <a16:creationId xmlns:a16="http://schemas.microsoft.com/office/drawing/2014/main" id="{00000000-0008-0000-0A00-000003000000}"/>
              </a:ext>
            </a:extLst>
          </p:cNvPr>
          <p:cNvGraphicFramePr>
            <a:graphicFrameLocks/>
          </p:cNvGraphicFramePr>
          <p:nvPr>
            <p:extLst>
              <p:ext uri="{D42A27DB-BD31-4B8C-83A1-F6EECF244321}">
                <p14:modId xmlns:p14="http://schemas.microsoft.com/office/powerpoint/2010/main" val="1293469911"/>
              </p:ext>
            </p:extLst>
          </p:nvPr>
        </p:nvGraphicFramePr>
        <p:xfrm>
          <a:off x="1032387" y="3510116"/>
          <a:ext cx="6587613" cy="28464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67595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Rectangle 2"/>
          <p:cNvSpPr txBox="1"/>
          <p:nvPr/>
        </p:nvSpPr>
        <p:spPr>
          <a:xfrm>
            <a:off x="457200" y="1149480"/>
            <a:ext cx="8229240" cy="863640"/>
          </a:xfrm>
          <a:prstGeom prst="rect">
            <a:avLst/>
          </a:prstGeom>
          <a:noFill/>
          <a:ln w="0">
            <a:noFill/>
          </a:ln>
        </p:spPr>
        <p:txBody>
          <a:bodyPr anchor="ctr">
            <a:normAutofit fontScale="85000" lnSpcReduction="20000"/>
          </a:bodyPr>
          <a:lstStyle/>
          <a:p>
            <a:pPr algn="ctr">
              <a:lnSpc>
                <a:spcPct val="100000"/>
              </a:lnSpc>
            </a:pPr>
            <a:r>
              <a:rPr lang="sv-SE" sz="3600" b="1" strike="noStrike" spc="-1" dirty="0">
                <a:solidFill>
                  <a:srgbClr val="000000"/>
                </a:solidFill>
                <a:latin typeface="Calibri"/>
              </a:rPr>
              <a:t>Andel indirekta kostnader 2022</a:t>
            </a:r>
            <a:r>
              <a:rPr dirty="0"/>
              <a:t/>
            </a:r>
            <a:br>
              <a:rPr dirty="0"/>
            </a:br>
            <a:r>
              <a:rPr lang="sv-SE" sz="3600" b="1" i="1" strike="noStrike" spc="-1" dirty="0">
                <a:solidFill>
                  <a:srgbClr val="000000"/>
                </a:solidFill>
                <a:latin typeface="Calibri"/>
              </a:rPr>
              <a:t>Totalt</a:t>
            </a:r>
            <a:endParaRPr lang="sv-SE" sz="3600" b="0" strike="noStrike" spc="-1" dirty="0">
              <a:solidFill>
                <a:srgbClr val="000000"/>
              </a:solidFill>
              <a:latin typeface="Calibri"/>
            </a:endParaRPr>
          </a:p>
        </p:txBody>
      </p:sp>
      <p:pic>
        <p:nvPicPr>
          <p:cNvPr id="168" name="Picture 2" descr="SUHF_logo_u_txt_pms307"/>
          <p:cNvPicPr/>
          <p:nvPr/>
        </p:nvPicPr>
        <p:blipFill>
          <a:blip r:embed="rId2"/>
          <a:stretch/>
        </p:blipFill>
        <p:spPr>
          <a:xfrm>
            <a:off x="179640" y="304560"/>
            <a:ext cx="2051280" cy="676080"/>
          </a:xfrm>
          <a:prstGeom prst="rect">
            <a:avLst/>
          </a:prstGeom>
          <a:ln w="12700">
            <a:noFill/>
          </a:ln>
        </p:spPr>
      </p:pic>
      <p:sp>
        <p:nvSpPr>
          <p:cNvPr id="169"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2" name="PlaceHolder 1"/>
          <p:cNvSpPr>
            <a:spLocks noGrp="1"/>
          </p:cNvSpPr>
          <p:nvPr>
            <p:ph type="sldNum" idx="6"/>
          </p:nvPr>
        </p:nvSpPr>
        <p:spPr/>
        <p:txBody>
          <a:bodyPr/>
          <a:lstStyle/>
          <a:p>
            <a:fld id="{608DA249-3D98-4686-A506-C1B3C9AFE309}" type="slidenum">
              <a:t>8</a:t>
            </a:fld>
            <a:endParaRPr/>
          </a:p>
        </p:txBody>
      </p:sp>
      <p:graphicFrame>
        <p:nvGraphicFramePr>
          <p:cNvPr id="8" name="Diagram 7">
            <a:extLst>
              <a:ext uri="{FF2B5EF4-FFF2-40B4-BE49-F238E27FC236}">
                <a16:creationId xmlns:a16="http://schemas.microsoft.com/office/drawing/2014/main" id="{00000000-0008-0000-0F00-000002000000}"/>
              </a:ext>
            </a:extLst>
          </p:cNvPr>
          <p:cNvGraphicFramePr>
            <a:graphicFrameLocks/>
          </p:cNvGraphicFramePr>
          <p:nvPr>
            <p:extLst>
              <p:ext uri="{D42A27DB-BD31-4B8C-83A1-F6EECF244321}">
                <p14:modId xmlns:p14="http://schemas.microsoft.com/office/powerpoint/2010/main" val="775700307"/>
              </p:ext>
            </p:extLst>
          </p:nvPr>
        </p:nvGraphicFramePr>
        <p:xfrm>
          <a:off x="457200" y="2477729"/>
          <a:ext cx="8037871" cy="378541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8911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2" name="Picture 2" descr="SUHF_logo_u_txt_pms307"/>
          <p:cNvPicPr/>
          <p:nvPr/>
        </p:nvPicPr>
        <p:blipFill>
          <a:blip r:embed="rId2"/>
          <a:stretch/>
        </p:blipFill>
        <p:spPr>
          <a:xfrm>
            <a:off x="179640" y="304560"/>
            <a:ext cx="2051280" cy="676080"/>
          </a:xfrm>
          <a:prstGeom prst="rect">
            <a:avLst/>
          </a:prstGeom>
          <a:ln w="12700">
            <a:noFill/>
          </a:ln>
        </p:spPr>
      </p:pic>
      <p:sp>
        <p:nvSpPr>
          <p:cNvPr id="173" name="Platshållare för datum 1"/>
          <p:cNvSpPr txBox="1"/>
          <p:nvPr/>
        </p:nvSpPr>
        <p:spPr>
          <a:xfrm>
            <a:off x="457200" y="6356520"/>
            <a:ext cx="4834440" cy="364680"/>
          </a:xfrm>
          <a:prstGeom prst="rect">
            <a:avLst/>
          </a:prstGeom>
          <a:noFill/>
          <a:ln w="0">
            <a:noFill/>
          </a:ln>
        </p:spPr>
        <p:txBody>
          <a:bodyPr anchor="ctr">
            <a:noAutofit/>
          </a:bodyPr>
          <a:lstStyle/>
          <a:p>
            <a:pPr>
              <a:lnSpc>
                <a:spcPct val="100000"/>
              </a:lnSpc>
            </a:pPr>
            <a:r>
              <a:rPr lang="sv-SE" sz="1200" b="0" strike="noStrike" spc="-1">
                <a:solidFill>
                  <a:srgbClr val="8B8B8B"/>
                </a:solidFill>
                <a:latin typeface="Calibri"/>
              </a:rPr>
              <a:t>SUHF-statistiken 2022</a:t>
            </a:r>
            <a:endParaRPr lang="sv-SE" sz="1200" b="0" strike="noStrike" spc="-1">
              <a:latin typeface="Calibri"/>
            </a:endParaRPr>
          </a:p>
        </p:txBody>
      </p:sp>
      <p:sp>
        <p:nvSpPr>
          <p:cNvPr id="174" name="Rubrik 6"/>
          <p:cNvSpPr txBox="1"/>
          <p:nvPr/>
        </p:nvSpPr>
        <p:spPr>
          <a:xfrm>
            <a:off x="2339640" y="409680"/>
            <a:ext cx="6144840" cy="1142640"/>
          </a:xfrm>
          <a:prstGeom prst="rect">
            <a:avLst/>
          </a:prstGeom>
          <a:noFill/>
          <a:ln w="0">
            <a:noFill/>
          </a:ln>
        </p:spPr>
        <p:txBody>
          <a:bodyPr anchor="ctr">
            <a:normAutofit fontScale="89000"/>
          </a:bodyPr>
          <a:lstStyle/>
          <a:p>
            <a:pPr algn="ctr">
              <a:lnSpc>
                <a:spcPct val="100000"/>
              </a:lnSpc>
            </a:pPr>
            <a:r>
              <a:rPr lang="sv-SE" sz="4000" b="1" strike="noStrike" spc="-1">
                <a:solidFill>
                  <a:srgbClr val="000000"/>
                </a:solidFill>
                <a:latin typeface="Calibri"/>
              </a:rPr>
              <a:t>Andel indirekta kostnader 2022</a:t>
            </a:r>
            <a:r>
              <a:t/>
            </a:r>
            <a:br/>
            <a:r>
              <a:rPr lang="sv-SE" sz="3600" b="1" i="1" strike="noStrike" spc="-1">
                <a:solidFill>
                  <a:srgbClr val="000000"/>
                </a:solidFill>
                <a:latin typeface="Calibri"/>
              </a:rPr>
              <a:t>Totalt</a:t>
            </a:r>
            <a:endParaRPr lang="sv-SE" sz="3600" b="0" strike="noStrike" spc="-1">
              <a:solidFill>
                <a:srgbClr val="000000"/>
              </a:solidFill>
              <a:latin typeface="Calibri"/>
            </a:endParaRPr>
          </a:p>
        </p:txBody>
      </p:sp>
      <p:sp>
        <p:nvSpPr>
          <p:cNvPr id="175" name="textruta 3"/>
          <p:cNvSpPr/>
          <p:nvPr/>
        </p:nvSpPr>
        <p:spPr>
          <a:xfrm>
            <a:off x="6804360" y="5868000"/>
            <a:ext cx="2088000" cy="4251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sv-SE" sz="1100" b="0" strike="noStrike" spc="-1">
                <a:solidFill>
                  <a:srgbClr val="000000"/>
                </a:solidFill>
                <a:latin typeface="Calibri"/>
              </a:rPr>
              <a:t>Totala verksamhetskostnader (mnkr)</a:t>
            </a:r>
            <a:endParaRPr lang="sv-SE" sz="1100" b="0" strike="noStrike" spc="-1">
              <a:latin typeface="Calibri"/>
            </a:endParaRPr>
          </a:p>
        </p:txBody>
      </p:sp>
      <p:sp>
        <p:nvSpPr>
          <p:cNvPr id="2" name="PlaceHolder 1"/>
          <p:cNvSpPr>
            <a:spLocks noGrp="1"/>
          </p:cNvSpPr>
          <p:nvPr>
            <p:ph type="sldNum" idx="6"/>
          </p:nvPr>
        </p:nvSpPr>
        <p:spPr/>
        <p:txBody>
          <a:bodyPr/>
          <a:lstStyle/>
          <a:p>
            <a:fld id="{C37ED466-55C5-4716-A876-A0F401B7DAED}" type="slidenum">
              <a:t>9</a:t>
            </a:fld>
            <a:endParaRPr/>
          </a:p>
        </p:txBody>
      </p:sp>
      <p:graphicFrame>
        <p:nvGraphicFramePr>
          <p:cNvPr id="9" name="Diagram 8"/>
          <p:cNvGraphicFramePr>
            <a:graphicFrameLocks/>
          </p:cNvGraphicFramePr>
          <p:nvPr>
            <p:extLst>
              <p:ext uri="{D42A27DB-BD31-4B8C-83A1-F6EECF244321}">
                <p14:modId xmlns:p14="http://schemas.microsoft.com/office/powerpoint/2010/main" val="1786700341"/>
              </p:ext>
            </p:extLst>
          </p:nvPr>
        </p:nvGraphicFramePr>
        <p:xfrm>
          <a:off x="894735" y="1810544"/>
          <a:ext cx="7589745" cy="39742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335043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18981</TotalTime>
  <Words>1197</Words>
  <Application>Microsoft Office PowerPoint</Application>
  <PresentationFormat>Bildspel på skärmen (4:3)</PresentationFormat>
  <Paragraphs>247</Paragraphs>
  <Slides>32</Slides>
  <Notes>2</Notes>
  <HiddenSlides>0</HiddenSlides>
  <MMClips>0</MMClips>
  <ScaleCrop>false</ScaleCrop>
  <HeadingPairs>
    <vt:vector size="6" baseType="variant">
      <vt:variant>
        <vt:lpstr>Använt teckensnitt</vt:lpstr>
      </vt:variant>
      <vt:variant>
        <vt:i4>5</vt:i4>
      </vt:variant>
      <vt:variant>
        <vt:lpstr>Tema</vt:lpstr>
      </vt:variant>
      <vt:variant>
        <vt:i4>3</vt:i4>
      </vt:variant>
      <vt:variant>
        <vt:lpstr>Bildrubriker</vt:lpstr>
      </vt:variant>
      <vt:variant>
        <vt:i4>32</vt:i4>
      </vt:variant>
    </vt:vector>
  </HeadingPairs>
  <TitlesOfParts>
    <vt:vector size="40" baseType="lpstr">
      <vt:lpstr>Arial</vt:lpstr>
      <vt:lpstr>Calibri</vt:lpstr>
      <vt:lpstr>DejaVu Sans</vt:lpstr>
      <vt:lpstr>Symbol</vt:lpstr>
      <vt:lpstr>Wingdings</vt:lpstr>
      <vt:lpstr>Office Theme</vt:lpstr>
      <vt:lpstr>Office Theme</vt:lpstr>
      <vt:lpstr>Office Theme</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Alternativ fördelningsbas</vt:lpstr>
      <vt:lpstr>PowerPoint-presentation</vt:lpstr>
      <vt:lpstr>PowerPoint-presentation</vt:lpstr>
    </vt:vector>
  </TitlesOfParts>
  <Company>Lunds Universitet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subject/>
  <dc:creator>irev-akm</dc:creator>
  <dc:description/>
  <cp:lastModifiedBy>Hanna Mörtberg</cp:lastModifiedBy>
  <cp:revision>520</cp:revision>
  <cp:lastPrinted>2021-11-23T20:30:16Z</cp:lastPrinted>
  <dcterms:created xsi:type="dcterms:W3CDTF">2010-09-26T16:26:43Z</dcterms:created>
  <dcterms:modified xsi:type="dcterms:W3CDTF">2022-12-08T10:33:24Z</dcterms:modified>
  <dc:language>sv-SE</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r8>2</vt:r8>
  </property>
  <property fmtid="{D5CDD505-2E9C-101B-9397-08002B2CF9AE}" pid="3" name="PresentationFormat">
    <vt:lpwstr>Bildspel på skärmen (4:3)</vt:lpwstr>
  </property>
  <property fmtid="{D5CDD505-2E9C-101B-9397-08002B2CF9AE}" pid="4" name="Slides">
    <vt:r8>30</vt:r8>
  </property>
</Properties>
</file>