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75" r:id="rId3"/>
    <p:sldId id="274" r:id="rId4"/>
    <p:sldId id="258" r:id="rId5"/>
    <p:sldId id="260" r:id="rId6"/>
    <p:sldId id="276" r:id="rId7"/>
    <p:sldId id="278" r:id="rId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93979" autoAdjust="0"/>
  </p:normalViewPr>
  <p:slideViewPr>
    <p:cSldViewPr snapToGrid="0" showGuides="1">
      <p:cViewPr varScale="1">
        <p:scale>
          <a:sx n="108" d="100"/>
          <a:sy n="108" d="100"/>
        </p:scale>
        <p:origin x="738" y="108"/>
      </p:cViewPr>
      <p:guideLst>
        <p:guide orient="horz" pos="2160"/>
        <p:guide pos="3840"/>
      </p:guideLst>
    </p:cSldViewPr>
  </p:slid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B8F156-3074-41A5-882E-1070442CF1B5}" type="datetimeFigureOut">
              <a:rPr lang="sv-SE" smtClean="0"/>
              <a:t>2023-05-02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E168D5-3693-4420-8269-56EA3B2B2612}" type="slidenum">
              <a:rPr lang="sv-SE" smtClean="0"/>
              <a:t>‹#›</a:t>
            </a:fld>
            <a:endParaRPr lang="sv-SE"/>
          </a:p>
        </p:txBody>
      </p:sp>
    </p:spTree>
    <p:extLst>
      <p:ext uri="{BB962C8B-B14F-4D97-AF65-F5344CB8AC3E}">
        <p14:creationId xmlns:p14="http://schemas.microsoft.com/office/powerpoint/2010/main" val="1547981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8E168D5-3693-4420-8269-56EA3B2B2612}" type="slidenum">
              <a:rPr lang="sv-SE" smtClean="0"/>
              <a:t>2</a:t>
            </a:fld>
            <a:endParaRPr lang="sv-SE"/>
          </a:p>
        </p:txBody>
      </p:sp>
    </p:spTree>
    <p:extLst>
      <p:ext uri="{BB962C8B-B14F-4D97-AF65-F5344CB8AC3E}">
        <p14:creationId xmlns:p14="http://schemas.microsoft.com/office/powerpoint/2010/main" val="827847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8E168D5-3693-4420-8269-56EA3B2B2612}" type="slidenum">
              <a:rPr lang="sv-SE" smtClean="0"/>
              <a:t>3</a:t>
            </a:fld>
            <a:endParaRPr lang="sv-SE"/>
          </a:p>
        </p:txBody>
      </p:sp>
    </p:spTree>
    <p:extLst>
      <p:ext uri="{BB962C8B-B14F-4D97-AF65-F5344CB8AC3E}">
        <p14:creationId xmlns:p14="http://schemas.microsoft.com/office/powerpoint/2010/main" val="2735638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Oavsett</a:t>
            </a:r>
            <a:r>
              <a:rPr lang="sv-SE" baseline="0" dirty="0"/>
              <a:t> vilken del i kedjan vi </a:t>
            </a:r>
            <a:r>
              <a:rPr lang="sv-SE" baseline="0" dirty="0" smtClean="0"/>
              <a:t>arbetar i så behövs vi alla</a:t>
            </a:r>
            <a:endParaRPr lang="sv-SE" baseline="0" dirty="0"/>
          </a:p>
        </p:txBody>
      </p:sp>
      <p:sp>
        <p:nvSpPr>
          <p:cNvPr id="4" name="Platshållare för bildnummer 3"/>
          <p:cNvSpPr>
            <a:spLocks noGrp="1"/>
          </p:cNvSpPr>
          <p:nvPr>
            <p:ph type="sldNum" sz="quarter" idx="10"/>
          </p:nvPr>
        </p:nvSpPr>
        <p:spPr/>
        <p:txBody>
          <a:bodyPr/>
          <a:lstStyle/>
          <a:p>
            <a:fld id="{A8E168D5-3693-4420-8269-56EA3B2B2612}" type="slidenum">
              <a:rPr lang="sv-SE" smtClean="0"/>
              <a:t>4</a:t>
            </a:fld>
            <a:endParaRPr lang="sv-SE"/>
          </a:p>
        </p:txBody>
      </p:sp>
    </p:spTree>
    <p:extLst>
      <p:ext uri="{BB962C8B-B14F-4D97-AF65-F5344CB8AC3E}">
        <p14:creationId xmlns:p14="http://schemas.microsoft.com/office/powerpoint/2010/main" val="788251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8E168D5-3693-4420-8269-56EA3B2B2612}" type="slidenum">
              <a:rPr lang="sv-SE" smtClean="0"/>
              <a:t>5</a:t>
            </a:fld>
            <a:endParaRPr lang="sv-SE"/>
          </a:p>
        </p:txBody>
      </p:sp>
    </p:spTree>
    <p:extLst>
      <p:ext uri="{BB962C8B-B14F-4D97-AF65-F5344CB8AC3E}">
        <p14:creationId xmlns:p14="http://schemas.microsoft.com/office/powerpoint/2010/main" val="3567387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8E168D5-3693-4420-8269-56EA3B2B2612}" type="slidenum">
              <a:rPr lang="sv-SE" smtClean="0"/>
              <a:t>6</a:t>
            </a:fld>
            <a:endParaRPr lang="sv-SE"/>
          </a:p>
        </p:txBody>
      </p:sp>
    </p:spTree>
    <p:extLst>
      <p:ext uri="{BB962C8B-B14F-4D97-AF65-F5344CB8AC3E}">
        <p14:creationId xmlns:p14="http://schemas.microsoft.com/office/powerpoint/2010/main" val="2795667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8E168D5-3693-4420-8269-56EA3B2B2612}" type="slidenum">
              <a:rPr lang="sv-SE" smtClean="0"/>
              <a:t>7</a:t>
            </a:fld>
            <a:endParaRPr lang="sv-SE"/>
          </a:p>
        </p:txBody>
      </p:sp>
    </p:spTree>
    <p:extLst>
      <p:ext uri="{BB962C8B-B14F-4D97-AF65-F5344CB8AC3E}">
        <p14:creationId xmlns:p14="http://schemas.microsoft.com/office/powerpoint/2010/main" val="4119731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D02317A-7F96-40E7-8581-1AD787968392}"/>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35D529DC-644E-456C-8E3A-D00D4771FD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692F239D-2A60-4484-A70F-4E69F70FBB31}"/>
              </a:ext>
            </a:extLst>
          </p:cNvPr>
          <p:cNvSpPr>
            <a:spLocks noGrp="1"/>
          </p:cNvSpPr>
          <p:nvPr>
            <p:ph type="dt" sz="half" idx="10"/>
          </p:nvPr>
        </p:nvSpPr>
        <p:spPr/>
        <p:txBody>
          <a:bodyPr/>
          <a:lstStyle/>
          <a:p>
            <a:fld id="{7EE250B2-5F67-495B-9503-67376B3C1396}" type="datetimeFigureOut">
              <a:rPr lang="sv-SE" smtClean="0"/>
              <a:t>2023-05-02</a:t>
            </a:fld>
            <a:endParaRPr lang="sv-SE"/>
          </a:p>
        </p:txBody>
      </p:sp>
      <p:sp>
        <p:nvSpPr>
          <p:cNvPr id="5" name="Platshållare för sidfot 4">
            <a:extLst>
              <a:ext uri="{FF2B5EF4-FFF2-40B4-BE49-F238E27FC236}">
                <a16:creationId xmlns:a16="http://schemas.microsoft.com/office/drawing/2014/main" id="{FAFE6146-5ECF-4448-9A73-21981F82610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4D22724-4A89-4371-9062-88BE40DB1F55}"/>
              </a:ext>
            </a:extLst>
          </p:cNvPr>
          <p:cNvSpPr>
            <a:spLocks noGrp="1"/>
          </p:cNvSpPr>
          <p:nvPr>
            <p:ph type="sldNum" sz="quarter" idx="12"/>
          </p:nvPr>
        </p:nvSpPr>
        <p:spPr/>
        <p:txBody>
          <a:bodyPr/>
          <a:lstStyle/>
          <a:p>
            <a:fld id="{E1FC3317-BA6C-4E41-89E8-F11502C61BD4}" type="slidenum">
              <a:rPr lang="sv-SE" smtClean="0"/>
              <a:t>‹#›</a:t>
            </a:fld>
            <a:endParaRPr lang="sv-SE"/>
          </a:p>
        </p:txBody>
      </p:sp>
    </p:spTree>
    <p:extLst>
      <p:ext uri="{BB962C8B-B14F-4D97-AF65-F5344CB8AC3E}">
        <p14:creationId xmlns:p14="http://schemas.microsoft.com/office/powerpoint/2010/main" val="2256390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EFF58A8-21E5-4E51-B873-39A37A283151}"/>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9D13FA55-5A7B-47A3-A4F8-091102506FEB}"/>
              </a:ext>
            </a:extLst>
          </p:cNvPr>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8D0E4F4-50CA-44E1-AC4D-FD2F1B727C10}"/>
              </a:ext>
            </a:extLst>
          </p:cNvPr>
          <p:cNvSpPr>
            <a:spLocks noGrp="1"/>
          </p:cNvSpPr>
          <p:nvPr>
            <p:ph type="dt" sz="half" idx="10"/>
          </p:nvPr>
        </p:nvSpPr>
        <p:spPr/>
        <p:txBody>
          <a:bodyPr/>
          <a:lstStyle/>
          <a:p>
            <a:fld id="{7EE250B2-5F67-495B-9503-67376B3C1396}" type="datetimeFigureOut">
              <a:rPr lang="sv-SE" smtClean="0"/>
              <a:t>2023-05-02</a:t>
            </a:fld>
            <a:endParaRPr lang="sv-SE"/>
          </a:p>
        </p:txBody>
      </p:sp>
      <p:sp>
        <p:nvSpPr>
          <p:cNvPr id="5" name="Platshållare för sidfot 4">
            <a:extLst>
              <a:ext uri="{FF2B5EF4-FFF2-40B4-BE49-F238E27FC236}">
                <a16:creationId xmlns:a16="http://schemas.microsoft.com/office/drawing/2014/main" id="{6B67CF14-5054-4B02-B958-C7FD5461160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0DE1100-00AF-48B8-A3B7-065E5EF7AA27}"/>
              </a:ext>
            </a:extLst>
          </p:cNvPr>
          <p:cNvSpPr>
            <a:spLocks noGrp="1"/>
          </p:cNvSpPr>
          <p:nvPr>
            <p:ph type="sldNum" sz="quarter" idx="12"/>
          </p:nvPr>
        </p:nvSpPr>
        <p:spPr/>
        <p:txBody>
          <a:bodyPr/>
          <a:lstStyle/>
          <a:p>
            <a:fld id="{E1FC3317-BA6C-4E41-89E8-F11502C61BD4}" type="slidenum">
              <a:rPr lang="sv-SE" smtClean="0"/>
              <a:t>‹#›</a:t>
            </a:fld>
            <a:endParaRPr lang="sv-SE"/>
          </a:p>
        </p:txBody>
      </p:sp>
    </p:spTree>
    <p:extLst>
      <p:ext uri="{BB962C8B-B14F-4D97-AF65-F5344CB8AC3E}">
        <p14:creationId xmlns:p14="http://schemas.microsoft.com/office/powerpoint/2010/main" val="328173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10C6B4E7-AAE2-47F1-9CCE-6F7D943D11BE}"/>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84F275B1-D44B-48BF-9ACC-DD860CBB1193}"/>
              </a:ext>
            </a:extLst>
          </p:cNvPr>
          <p:cNvSpPr>
            <a:spLocks noGrp="1"/>
          </p:cNvSpPr>
          <p:nvPr>
            <p:ph type="body" orient="vert" idx="1"/>
          </p:nvPr>
        </p:nvSpPr>
        <p:spPr>
          <a:xfrm>
            <a:off x="838200" y="365125"/>
            <a:ext cx="7734300"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A1CD61B-CF39-4F1C-AD32-8A587B2D0FB4}"/>
              </a:ext>
            </a:extLst>
          </p:cNvPr>
          <p:cNvSpPr>
            <a:spLocks noGrp="1"/>
          </p:cNvSpPr>
          <p:nvPr>
            <p:ph type="dt" sz="half" idx="10"/>
          </p:nvPr>
        </p:nvSpPr>
        <p:spPr/>
        <p:txBody>
          <a:bodyPr/>
          <a:lstStyle/>
          <a:p>
            <a:fld id="{7EE250B2-5F67-495B-9503-67376B3C1396}" type="datetimeFigureOut">
              <a:rPr lang="sv-SE" smtClean="0"/>
              <a:t>2023-05-02</a:t>
            </a:fld>
            <a:endParaRPr lang="sv-SE"/>
          </a:p>
        </p:txBody>
      </p:sp>
      <p:sp>
        <p:nvSpPr>
          <p:cNvPr id="5" name="Platshållare för sidfot 4">
            <a:extLst>
              <a:ext uri="{FF2B5EF4-FFF2-40B4-BE49-F238E27FC236}">
                <a16:creationId xmlns:a16="http://schemas.microsoft.com/office/drawing/2014/main" id="{3DA91AB2-59F4-4718-BAED-70B3787D59B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260290A-4988-4404-AADE-CAD5DA123CFF}"/>
              </a:ext>
            </a:extLst>
          </p:cNvPr>
          <p:cNvSpPr>
            <a:spLocks noGrp="1"/>
          </p:cNvSpPr>
          <p:nvPr>
            <p:ph type="sldNum" sz="quarter" idx="12"/>
          </p:nvPr>
        </p:nvSpPr>
        <p:spPr/>
        <p:txBody>
          <a:bodyPr/>
          <a:lstStyle/>
          <a:p>
            <a:fld id="{E1FC3317-BA6C-4E41-89E8-F11502C61BD4}" type="slidenum">
              <a:rPr lang="sv-SE" smtClean="0"/>
              <a:t>‹#›</a:t>
            </a:fld>
            <a:endParaRPr lang="sv-SE"/>
          </a:p>
        </p:txBody>
      </p:sp>
    </p:spTree>
    <p:extLst>
      <p:ext uri="{BB962C8B-B14F-4D97-AF65-F5344CB8AC3E}">
        <p14:creationId xmlns:p14="http://schemas.microsoft.com/office/powerpoint/2010/main" val="3325062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BE9A03-F3C6-47F6-8BCB-30243A25238F}"/>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8A61AC5F-F46B-4B35-8EE4-D8D6F55608EE}"/>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432A36B-0FDF-4794-B7A3-D489D41D6E4E}"/>
              </a:ext>
            </a:extLst>
          </p:cNvPr>
          <p:cNvSpPr>
            <a:spLocks noGrp="1"/>
          </p:cNvSpPr>
          <p:nvPr>
            <p:ph type="dt" sz="half" idx="10"/>
          </p:nvPr>
        </p:nvSpPr>
        <p:spPr/>
        <p:txBody>
          <a:bodyPr/>
          <a:lstStyle/>
          <a:p>
            <a:fld id="{7EE250B2-5F67-495B-9503-67376B3C1396}" type="datetimeFigureOut">
              <a:rPr lang="sv-SE" smtClean="0"/>
              <a:t>2023-05-02</a:t>
            </a:fld>
            <a:endParaRPr lang="sv-SE"/>
          </a:p>
        </p:txBody>
      </p:sp>
      <p:sp>
        <p:nvSpPr>
          <p:cNvPr id="5" name="Platshållare för sidfot 4">
            <a:extLst>
              <a:ext uri="{FF2B5EF4-FFF2-40B4-BE49-F238E27FC236}">
                <a16:creationId xmlns:a16="http://schemas.microsoft.com/office/drawing/2014/main" id="{D85FBF18-45A5-4037-9575-298988768CC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FF920CC-AEB9-4E35-AFAB-9F34CA41245F}"/>
              </a:ext>
            </a:extLst>
          </p:cNvPr>
          <p:cNvSpPr>
            <a:spLocks noGrp="1"/>
          </p:cNvSpPr>
          <p:nvPr>
            <p:ph type="sldNum" sz="quarter" idx="12"/>
          </p:nvPr>
        </p:nvSpPr>
        <p:spPr/>
        <p:txBody>
          <a:bodyPr/>
          <a:lstStyle/>
          <a:p>
            <a:fld id="{E1FC3317-BA6C-4E41-89E8-F11502C61BD4}" type="slidenum">
              <a:rPr lang="sv-SE" smtClean="0"/>
              <a:t>‹#›</a:t>
            </a:fld>
            <a:endParaRPr lang="sv-SE"/>
          </a:p>
        </p:txBody>
      </p:sp>
    </p:spTree>
    <p:extLst>
      <p:ext uri="{BB962C8B-B14F-4D97-AF65-F5344CB8AC3E}">
        <p14:creationId xmlns:p14="http://schemas.microsoft.com/office/powerpoint/2010/main" val="4266954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B05E69-EB28-4440-82FD-D5EC2D72C12B}"/>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5485A25F-3E2D-40C0-8B28-ECDB63D199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a:extLst>
              <a:ext uri="{FF2B5EF4-FFF2-40B4-BE49-F238E27FC236}">
                <a16:creationId xmlns:a16="http://schemas.microsoft.com/office/drawing/2014/main" id="{CBDF04E4-F10C-4AC5-930B-94BF105CEB34}"/>
              </a:ext>
            </a:extLst>
          </p:cNvPr>
          <p:cNvSpPr>
            <a:spLocks noGrp="1"/>
          </p:cNvSpPr>
          <p:nvPr>
            <p:ph type="dt" sz="half" idx="10"/>
          </p:nvPr>
        </p:nvSpPr>
        <p:spPr/>
        <p:txBody>
          <a:bodyPr/>
          <a:lstStyle/>
          <a:p>
            <a:fld id="{7EE250B2-5F67-495B-9503-67376B3C1396}" type="datetimeFigureOut">
              <a:rPr lang="sv-SE" smtClean="0"/>
              <a:t>2023-05-02</a:t>
            </a:fld>
            <a:endParaRPr lang="sv-SE"/>
          </a:p>
        </p:txBody>
      </p:sp>
      <p:sp>
        <p:nvSpPr>
          <p:cNvPr id="5" name="Platshållare för sidfot 4">
            <a:extLst>
              <a:ext uri="{FF2B5EF4-FFF2-40B4-BE49-F238E27FC236}">
                <a16:creationId xmlns:a16="http://schemas.microsoft.com/office/drawing/2014/main" id="{336BA20B-9B7A-4E18-B65C-D2ACFB30E20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EA65CC8-70CD-4F9C-BF3E-33DB1D02B7D7}"/>
              </a:ext>
            </a:extLst>
          </p:cNvPr>
          <p:cNvSpPr>
            <a:spLocks noGrp="1"/>
          </p:cNvSpPr>
          <p:nvPr>
            <p:ph type="sldNum" sz="quarter" idx="12"/>
          </p:nvPr>
        </p:nvSpPr>
        <p:spPr/>
        <p:txBody>
          <a:bodyPr/>
          <a:lstStyle/>
          <a:p>
            <a:fld id="{E1FC3317-BA6C-4E41-89E8-F11502C61BD4}" type="slidenum">
              <a:rPr lang="sv-SE" smtClean="0"/>
              <a:t>‹#›</a:t>
            </a:fld>
            <a:endParaRPr lang="sv-SE"/>
          </a:p>
        </p:txBody>
      </p:sp>
    </p:spTree>
    <p:extLst>
      <p:ext uri="{BB962C8B-B14F-4D97-AF65-F5344CB8AC3E}">
        <p14:creationId xmlns:p14="http://schemas.microsoft.com/office/powerpoint/2010/main" val="4200986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8175381-3D5E-4DDE-9544-D320D2421218}"/>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8D293AC2-3E03-4760-8083-76F74C461291}"/>
              </a:ext>
            </a:extLst>
          </p:cNvPr>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9181628A-F9F9-4FA7-BA9B-49D370E503D9}"/>
              </a:ext>
            </a:extLst>
          </p:cNvPr>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2D9D60E7-48BC-42CF-A7A6-2F33284A7479}"/>
              </a:ext>
            </a:extLst>
          </p:cNvPr>
          <p:cNvSpPr>
            <a:spLocks noGrp="1"/>
          </p:cNvSpPr>
          <p:nvPr>
            <p:ph type="dt" sz="half" idx="10"/>
          </p:nvPr>
        </p:nvSpPr>
        <p:spPr/>
        <p:txBody>
          <a:bodyPr/>
          <a:lstStyle/>
          <a:p>
            <a:fld id="{7EE250B2-5F67-495B-9503-67376B3C1396}" type="datetimeFigureOut">
              <a:rPr lang="sv-SE" smtClean="0"/>
              <a:t>2023-05-02</a:t>
            </a:fld>
            <a:endParaRPr lang="sv-SE"/>
          </a:p>
        </p:txBody>
      </p:sp>
      <p:sp>
        <p:nvSpPr>
          <p:cNvPr id="6" name="Platshållare för sidfot 5">
            <a:extLst>
              <a:ext uri="{FF2B5EF4-FFF2-40B4-BE49-F238E27FC236}">
                <a16:creationId xmlns:a16="http://schemas.microsoft.com/office/drawing/2014/main" id="{9C994FBE-19C5-4A2A-9B37-13E45970DCBA}"/>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09CF982-F63F-4489-A915-053241FC245F}"/>
              </a:ext>
            </a:extLst>
          </p:cNvPr>
          <p:cNvSpPr>
            <a:spLocks noGrp="1"/>
          </p:cNvSpPr>
          <p:nvPr>
            <p:ph type="sldNum" sz="quarter" idx="12"/>
          </p:nvPr>
        </p:nvSpPr>
        <p:spPr/>
        <p:txBody>
          <a:bodyPr/>
          <a:lstStyle/>
          <a:p>
            <a:fld id="{E1FC3317-BA6C-4E41-89E8-F11502C61BD4}" type="slidenum">
              <a:rPr lang="sv-SE" smtClean="0"/>
              <a:t>‹#›</a:t>
            </a:fld>
            <a:endParaRPr lang="sv-SE"/>
          </a:p>
        </p:txBody>
      </p:sp>
    </p:spTree>
    <p:extLst>
      <p:ext uri="{BB962C8B-B14F-4D97-AF65-F5344CB8AC3E}">
        <p14:creationId xmlns:p14="http://schemas.microsoft.com/office/powerpoint/2010/main" val="2137542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089EDE-EEAC-48A4-AEBE-1CC048D115A7}"/>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E783AF73-B6A3-4FB0-BE49-3B8842EB74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59404303-F8E9-4DAE-AE68-00ED0EA59290}"/>
              </a:ext>
            </a:extLst>
          </p:cNvPr>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D2EE1B78-2BE2-4FA0-9979-EB3C30A2A2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25269060-8535-4691-BD19-D6FB05020C9F}"/>
              </a:ext>
            </a:extLst>
          </p:cNvPr>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AB8D81BB-3C65-46C4-8AD1-B92676D3F30D}"/>
              </a:ext>
            </a:extLst>
          </p:cNvPr>
          <p:cNvSpPr>
            <a:spLocks noGrp="1"/>
          </p:cNvSpPr>
          <p:nvPr>
            <p:ph type="dt" sz="half" idx="10"/>
          </p:nvPr>
        </p:nvSpPr>
        <p:spPr/>
        <p:txBody>
          <a:bodyPr/>
          <a:lstStyle/>
          <a:p>
            <a:fld id="{7EE250B2-5F67-495B-9503-67376B3C1396}" type="datetimeFigureOut">
              <a:rPr lang="sv-SE" smtClean="0"/>
              <a:t>2023-05-02</a:t>
            </a:fld>
            <a:endParaRPr lang="sv-SE"/>
          </a:p>
        </p:txBody>
      </p:sp>
      <p:sp>
        <p:nvSpPr>
          <p:cNvPr id="8" name="Platshållare för sidfot 7">
            <a:extLst>
              <a:ext uri="{FF2B5EF4-FFF2-40B4-BE49-F238E27FC236}">
                <a16:creationId xmlns:a16="http://schemas.microsoft.com/office/drawing/2014/main" id="{1821203A-210B-418D-A296-118D65CC7CCF}"/>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7ADEF2AA-8951-4AB6-94B7-86542D54A055}"/>
              </a:ext>
            </a:extLst>
          </p:cNvPr>
          <p:cNvSpPr>
            <a:spLocks noGrp="1"/>
          </p:cNvSpPr>
          <p:nvPr>
            <p:ph type="sldNum" sz="quarter" idx="12"/>
          </p:nvPr>
        </p:nvSpPr>
        <p:spPr/>
        <p:txBody>
          <a:bodyPr/>
          <a:lstStyle/>
          <a:p>
            <a:fld id="{E1FC3317-BA6C-4E41-89E8-F11502C61BD4}" type="slidenum">
              <a:rPr lang="sv-SE" smtClean="0"/>
              <a:t>‹#›</a:t>
            </a:fld>
            <a:endParaRPr lang="sv-SE"/>
          </a:p>
        </p:txBody>
      </p:sp>
    </p:spTree>
    <p:extLst>
      <p:ext uri="{BB962C8B-B14F-4D97-AF65-F5344CB8AC3E}">
        <p14:creationId xmlns:p14="http://schemas.microsoft.com/office/powerpoint/2010/main" val="2868874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FD4B7F6-E43F-4585-99DC-97F9A801D03F}"/>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35806F93-49AB-46BB-97B4-1BFA44F1154D}"/>
              </a:ext>
            </a:extLst>
          </p:cNvPr>
          <p:cNvSpPr>
            <a:spLocks noGrp="1"/>
          </p:cNvSpPr>
          <p:nvPr>
            <p:ph type="dt" sz="half" idx="10"/>
          </p:nvPr>
        </p:nvSpPr>
        <p:spPr/>
        <p:txBody>
          <a:bodyPr/>
          <a:lstStyle/>
          <a:p>
            <a:fld id="{7EE250B2-5F67-495B-9503-67376B3C1396}" type="datetimeFigureOut">
              <a:rPr lang="sv-SE" smtClean="0"/>
              <a:t>2023-05-02</a:t>
            </a:fld>
            <a:endParaRPr lang="sv-SE"/>
          </a:p>
        </p:txBody>
      </p:sp>
      <p:sp>
        <p:nvSpPr>
          <p:cNvPr id="4" name="Platshållare för sidfot 3">
            <a:extLst>
              <a:ext uri="{FF2B5EF4-FFF2-40B4-BE49-F238E27FC236}">
                <a16:creationId xmlns:a16="http://schemas.microsoft.com/office/drawing/2014/main" id="{3F4F18A1-94E2-41C3-89BC-8DB5495F8694}"/>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9778CE65-76AC-4E7C-B4A6-730128BA5D5A}"/>
              </a:ext>
            </a:extLst>
          </p:cNvPr>
          <p:cNvSpPr>
            <a:spLocks noGrp="1"/>
          </p:cNvSpPr>
          <p:nvPr>
            <p:ph type="sldNum" sz="quarter" idx="12"/>
          </p:nvPr>
        </p:nvSpPr>
        <p:spPr/>
        <p:txBody>
          <a:bodyPr/>
          <a:lstStyle/>
          <a:p>
            <a:fld id="{E1FC3317-BA6C-4E41-89E8-F11502C61BD4}" type="slidenum">
              <a:rPr lang="sv-SE" smtClean="0"/>
              <a:t>‹#›</a:t>
            </a:fld>
            <a:endParaRPr lang="sv-SE"/>
          </a:p>
        </p:txBody>
      </p:sp>
    </p:spTree>
    <p:extLst>
      <p:ext uri="{BB962C8B-B14F-4D97-AF65-F5344CB8AC3E}">
        <p14:creationId xmlns:p14="http://schemas.microsoft.com/office/powerpoint/2010/main" val="3010033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7D2A66B2-0E78-49CC-821E-2232B226ECA2}"/>
              </a:ext>
            </a:extLst>
          </p:cNvPr>
          <p:cNvSpPr>
            <a:spLocks noGrp="1"/>
          </p:cNvSpPr>
          <p:nvPr>
            <p:ph type="dt" sz="half" idx="10"/>
          </p:nvPr>
        </p:nvSpPr>
        <p:spPr/>
        <p:txBody>
          <a:bodyPr/>
          <a:lstStyle/>
          <a:p>
            <a:fld id="{7EE250B2-5F67-495B-9503-67376B3C1396}" type="datetimeFigureOut">
              <a:rPr lang="sv-SE" smtClean="0"/>
              <a:t>2023-05-02</a:t>
            </a:fld>
            <a:endParaRPr lang="sv-SE"/>
          </a:p>
        </p:txBody>
      </p:sp>
      <p:sp>
        <p:nvSpPr>
          <p:cNvPr id="3" name="Platshållare för sidfot 2">
            <a:extLst>
              <a:ext uri="{FF2B5EF4-FFF2-40B4-BE49-F238E27FC236}">
                <a16:creationId xmlns:a16="http://schemas.microsoft.com/office/drawing/2014/main" id="{1E6C062C-56EF-4771-A52B-4EDE9861A6CC}"/>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8AD817A3-779A-4798-9614-910CCEA67D17}"/>
              </a:ext>
            </a:extLst>
          </p:cNvPr>
          <p:cNvSpPr>
            <a:spLocks noGrp="1"/>
          </p:cNvSpPr>
          <p:nvPr>
            <p:ph type="sldNum" sz="quarter" idx="12"/>
          </p:nvPr>
        </p:nvSpPr>
        <p:spPr/>
        <p:txBody>
          <a:bodyPr/>
          <a:lstStyle/>
          <a:p>
            <a:fld id="{E1FC3317-BA6C-4E41-89E8-F11502C61BD4}" type="slidenum">
              <a:rPr lang="sv-SE" smtClean="0"/>
              <a:t>‹#›</a:t>
            </a:fld>
            <a:endParaRPr lang="sv-SE"/>
          </a:p>
        </p:txBody>
      </p:sp>
    </p:spTree>
    <p:extLst>
      <p:ext uri="{BB962C8B-B14F-4D97-AF65-F5344CB8AC3E}">
        <p14:creationId xmlns:p14="http://schemas.microsoft.com/office/powerpoint/2010/main" val="292978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E303D6-0B18-4B92-BF6C-74901A2D3A0C}"/>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445249E-AA0E-4A00-8317-1DD55CA965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98BAF6DA-8D92-40CA-8B1F-0F99B11FDC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928F89C9-13B4-419E-8605-80161DC4834D}"/>
              </a:ext>
            </a:extLst>
          </p:cNvPr>
          <p:cNvSpPr>
            <a:spLocks noGrp="1"/>
          </p:cNvSpPr>
          <p:nvPr>
            <p:ph type="dt" sz="half" idx="10"/>
          </p:nvPr>
        </p:nvSpPr>
        <p:spPr/>
        <p:txBody>
          <a:bodyPr/>
          <a:lstStyle/>
          <a:p>
            <a:fld id="{7EE250B2-5F67-495B-9503-67376B3C1396}" type="datetimeFigureOut">
              <a:rPr lang="sv-SE" smtClean="0"/>
              <a:t>2023-05-02</a:t>
            </a:fld>
            <a:endParaRPr lang="sv-SE"/>
          </a:p>
        </p:txBody>
      </p:sp>
      <p:sp>
        <p:nvSpPr>
          <p:cNvPr id="6" name="Platshållare för sidfot 5">
            <a:extLst>
              <a:ext uri="{FF2B5EF4-FFF2-40B4-BE49-F238E27FC236}">
                <a16:creationId xmlns:a16="http://schemas.microsoft.com/office/drawing/2014/main" id="{B967525E-402D-469F-8C09-20431500D49B}"/>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371C8135-507A-46B8-9532-1ADDA20A6213}"/>
              </a:ext>
            </a:extLst>
          </p:cNvPr>
          <p:cNvSpPr>
            <a:spLocks noGrp="1"/>
          </p:cNvSpPr>
          <p:nvPr>
            <p:ph type="sldNum" sz="quarter" idx="12"/>
          </p:nvPr>
        </p:nvSpPr>
        <p:spPr/>
        <p:txBody>
          <a:bodyPr/>
          <a:lstStyle/>
          <a:p>
            <a:fld id="{E1FC3317-BA6C-4E41-89E8-F11502C61BD4}" type="slidenum">
              <a:rPr lang="sv-SE" smtClean="0"/>
              <a:t>‹#›</a:t>
            </a:fld>
            <a:endParaRPr lang="sv-SE"/>
          </a:p>
        </p:txBody>
      </p:sp>
    </p:spTree>
    <p:extLst>
      <p:ext uri="{BB962C8B-B14F-4D97-AF65-F5344CB8AC3E}">
        <p14:creationId xmlns:p14="http://schemas.microsoft.com/office/powerpoint/2010/main" val="4123432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9E32B5-D53B-4CFB-89DC-4716C8ACB95A}"/>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7C0F32F8-352F-4A98-97F4-04B9A36CE4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03BE834C-E109-4B51-BBA4-502A8A1653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E4228C0F-ABEE-44D4-911E-CC7320989E07}"/>
              </a:ext>
            </a:extLst>
          </p:cNvPr>
          <p:cNvSpPr>
            <a:spLocks noGrp="1"/>
          </p:cNvSpPr>
          <p:nvPr>
            <p:ph type="dt" sz="half" idx="10"/>
          </p:nvPr>
        </p:nvSpPr>
        <p:spPr/>
        <p:txBody>
          <a:bodyPr/>
          <a:lstStyle/>
          <a:p>
            <a:fld id="{7EE250B2-5F67-495B-9503-67376B3C1396}" type="datetimeFigureOut">
              <a:rPr lang="sv-SE" smtClean="0"/>
              <a:t>2023-05-02</a:t>
            </a:fld>
            <a:endParaRPr lang="sv-SE"/>
          </a:p>
        </p:txBody>
      </p:sp>
      <p:sp>
        <p:nvSpPr>
          <p:cNvPr id="6" name="Platshållare för sidfot 5">
            <a:extLst>
              <a:ext uri="{FF2B5EF4-FFF2-40B4-BE49-F238E27FC236}">
                <a16:creationId xmlns:a16="http://schemas.microsoft.com/office/drawing/2014/main" id="{6B41B0A6-4CA6-4A3B-B352-E685A4476F6C}"/>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42C83980-4BB6-4C63-931A-3ED4F07CEE1F}"/>
              </a:ext>
            </a:extLst>
          </p:cNvPr>
          <p:cNvSpPr>
            <a:spLocks noGrp="1"/>
          </p:cNvSpPr>
          <p:nvPr>
            <p:ph type="sldNum" sz="quarter" idx="12"/>
          </p:nvPr>
        </p:nvSpPr>
        <p:spPr/>
        <p:txBody>
          <a:bodyPr/>
          <a:lstStyle/>
          <a:p>
            <a:fld id="{E1FC3317-BA6C-4E41-89E8-F11502C61BD4}" type="slidenum">
              <a:rPr lang="sv-SE" smtClean="0"/>
              <a:t>‹#›</a:t>
            </a:fld>
            <a:endParaRPr lang="sv-SE"/>
          </a:p>
        </p:txBody>
      </p:sp>
    </p:spTree>
    <p:extLst>
      <p:ext uri="{BB962C8B-B14F-4D97-AF65-F5344CB8AC3E}">
        <p14:creationId xmlns:p14="http://schemas.microsoft.com/office/powerpoint/2010/main" val="3417363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80B343C-9083-4091-B635-3A17A3E265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20203D7C-CD54-4EDD-9DEC-0B2DA01394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BAAE245-A876-4C95-877F-B3C8A7D451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E250B2-5F67-495B-9503-67376B3C1396}" type="datetimeFigureOut">
              <a:rPr lang="sv-SE" smtClean="0"/>
              <a:t>2023-05-02</a:t>
            </a:fld>
            <a:endParaRPr lang="sv-SE"/>
          </a:p>
        </p:txBody>
      </p:sp>
      <p:sp>
        <p:nvSpPr>
          <p:cNvPr id="5" name="Platshållare för sidfot 4">
            <a:extLst>
              <a:ext uri="{FF2B5EF4-FFF2-40B4-BE49-F238E27FC236}">
                <a16:creationId xmlns:a16="http://schemas.microsoft.com/office/drawing/2014/main" id="{78A58C76-F8C6-4773-AE72-457CADF73F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174F2F2B-3F1C-440E-9272-82C0A848D1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FC3317-BA6C-4E41-89E8-F11502C61BD4}" type="slidenum">
              <a:rPr lang="sv-SE" smtClean="0"/>
              <a:t>‹#›</a:t>
            </a:fld>
            <a:endParaRPr lang="sv-SE"/>
          </a:p>
        </p:txBody>
      </p:sp>
    </p:spTree>
    <p:extLst>
      <p:ext uri="{BB962C8B-B14F-4D97-AF65-F5344CB8AC3E}">
        <p14:creationId xmlns:p14="http://schemas.microsoft.com/office/powerpoint/2010/main" val="40791645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suhf.se/"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www.menti.com/" TargetMode="Externa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CAC9254D-3227-46EF-8D4E-CB95DA431554}"/>
              </a:ext>
            </a:extLst>
          </p:cNvPr>
          <p:cNvSpPr>
            <a:spLocks noGrp="1"/>
          </p:cNvSpPr>
          <p:nvPr>
            <p:ph type="subTitle" idx="1"/>
          </p:nvPr>
        </p:nvSpPr>
        <p:spPr>
          <a:xfrm>
            <a:off x="1070956" y="4286813"/>
            <a:ext cx="10050087" cy="2080736"/>
          </a:xfrm>
        </p:spPr>
        <p:txBody>
          <a:bodyPr>
            <a:normAutofit/>
          </a:bodyPr>
          <a:lstStyle/>
          <a:p>
            <a:r>
              <a:rPr lang="sv-SE" sz="4000" b="1" dirty="0">
                <a:solidFill>
                  <a:schemeClr val="accent1">
                    <a:lumMod val="50000"/>
                  </a:schemeClr>
                </a:solidFill>
              </a:rPr>
              <a:t>Inspirationsdag för ekonomer 2023</a:t>
            </a:r>
          </a:p>
          <a:p>
            <a:endParaRPr lang="sv-SE" sz="2800" dirty="0">
              <a:solidFill>
                <a:schemeClr val="accent1">
                  <a:lumMod val="50000"/>
                </a:schemeClr>
              </a:solidFill>
            </a:endParaRPr>
          </a:p>
          <a:p>
            <a:r>
              <a:rPr lang="sv-SE" sz="3600" dirty="0">
                <a:solidFill>
                  <a:schemeClr val="accent1">
                    <a:lumMod val="50000"/>
                  </a:schemeClr>
                </a:solidFill>
              </a:rPr>
              <a:t>Ekonomens roll och vikten av prognos och analys</a:t>
            </a:r>
          </a:p>
        </p:txBody>
      </p:sp>
      <p:pic>
        <p:nvPicPr>
          <p:cNvPr id="4" name="Picture 4" descr="SUHF_logo_u_txt_pms307">
            <a:hlinkClick r:id="rId2"/>
            <a:extLst>
              <a:ext uri="{FF2B5EF4-FFF2-40B4-BE49-F238E27FC236}">
                <a16:creationId xmlns:a16="http://schemas.microsoft.com/office/drawing/2014/main" id="{E7619F63-35ED-4C52-A2A7-B462EDD0775D}"/>
              </a:ext>
            </a:extLst>
          </p:cNvPr>
          <p:cNvPicPr>
            <a:picLocks noChangeAspect="1" noChangeArrowheads="1"/>
          </p:cNvPicPr>
          <p:nvPr/>
        </p:nvPicPr>
        <p:blipFill>
          <a:blip r:embed="rId3" cstate="print"/>
          <a:srcRect/>
          <a:stretch>
            <a:fillRect/>
          </a:stretch>
        </p:blipFill>
        <p:spPr>
          <a:xfrm>
            <a:off x="4468482" y="1278988"/>
            <a:ext cx="3479864" cy="1284804"/>
          </a:xfrm>
          <a:prstGeom prst="rect">
            <a:avLst/>
          </a:prstGeom>
          <a:noFill/>
        </p:spPr>
      </p:pic>
      <p:sp>
        <p:nvSpPr>
          <p:cNvPr id="5" name="Rektangel 4">
            <a:extLst>
              <a:ext uri="{FF2B5EF4-FFF2-40B4-BE49-F238E27FC236}">
                <a16:creationId xmlns:a16="http://schemas.microsoft.com/office/drawing/2014/main" id="{0525EB59-8F48-436C-985C-FD45A8CD080D}"/>
              </a:ext>
            </a:extLst>
          </p:cNvPr>
          <p:cNvSpPr/>
          <p:nvPr/>
        </p:nvSpPr>
        <p:spPr>
          <a:xfrm>
            <a:off x="3048000" y="2563792"/>
            <a:ext cx="6096000" cy="1569660"/>
          </a:xfrm>
          <a:prstGeom prst="rect">
            <a:avLst/>
          </a:prstGeom>
        </p:spPr>
        <p:txBody>
          <a:bodyPr>
            <a:spAutoFit/>
          </a:bodyPr>
          <a:lstStyle/>
          <a:p>
            <a:pPr algn="ctr"/>
            <a:r>
              <a:rPr lang="sv-SE" sz="2400" dirty="0">
                <a:solidFill>
                  <a:schemeClr val="tx2"/>
                </a:solidFill>
              </a:rPr>
              <a:t>Sveriges universitets- och </a:t>
            </a:r>
            <a:br>
              <a:rPr lang="sv-SE" sz="2400" dirty="0">
                <a:solidFill>
                  <a:schemeClr val="tx2"/>
                </a:solidFill>
              </a:rPr>
            </a:br>
            <a:r>
              <a:rPr lang="sv-SE" sz="2400" dirty="0">
                <a:solidFill>
                  <a:schemeClr val="tx2"/>
                </a:solidFill>
              </a:rPr>
              <a:t>högskoleförbund</a:t>
            </a:r>
          </a:p>
          <a:p>
            <a:pPr algn="ctr"/>
            <a:r>
              <a:rPr lang="sv-SE" sz="2400" dirty="0">
                <a:solidFill>
                  <a:schemeClr val="tx2"/>
                </a:solidFill>
              </a:rPr>
              <a:t>The Association </a:t>
            </a:r>
            <a:r>
              <a:rPr lang="sv-SE" sz="2400" dirty="0" err="1">
                <a:solidFill>
                  <a:schemeClr val="tx2"/>
                </a:solidFill>
              </a:rPr>
              <a:t>of</a:t>
            </a:r>
            <a:r>
              <a:rPr lang="sv-SE" sz="2400" dirty="0">
                <a:solidFill>
                  <a:schemeClr val="tx2"/>
                </a:solidFill>
              </a:rPr>
              <a:t> </a:t>
            </a:r>
          </a:p>
          <a:p>
            <a:pPr algn="ctr"/>
            <a:r>
              <a:rPr lang="sv-SE" sz="2400" dirty="0">
                <a:solidFill>
                  <a:schemeClr val="tx2"/>
                </a:solidFill>
              </a:rPr>
              <a:t>Swedish </a:t>
            </a:r>
            <a:r>
              <a:rPr lang="sv-SE" sz="2400" dirty="0" err="1">
                <a:solidFill>
                  <a:schemeClr val="tx2"/>
                </a:solidFill>
              </a:rPr>
              <a:t>Higher</a:t>
            </a:r>
            <a:r>
              <a:rPr lang="sv-SE" sz="2400" dirty="0">
                <a:solidFill>
                  <a:schemeClr val="tx2"/>
                </a:solidFill>
              </a:rPr>
              <a:t> </a:t>
            </a:r>
            <a:r>
              <a:rPr lang="sv-SE" sz="2400" dirty="0" err="1">
                <a:solidFill>
                  <a:schemeClr val="tx2"/>
                </a:solidFill>
              </a:rPr>
              <a:t>Education</a:t>
            </a:r>
            <a:r>
              <a:rPr lang="sv-SE" sz="2400" dirty="0">
                <a:solidFill>
                  <a:schemeClr val="tx2"/>
                </a:solidFill>
              </a:rPr>
              <a:t> Institutions</a:t>
            </a:r>
            <a:endParaRPr lang="sv-SE" sz="2400" dirty="0"/>
          </a:p>
        </p:txBody>
      </p:sp>
    </p:spTree>
    <p:extLst>
      <p:ext uri="{BB962C8B-B14F-4D97-AF65-F5344CB8AC3E}">
        <p14:creationId xmlns:p14="http://schemas.microsoft.com/office/powerpoint/2010/main" val="40476087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1990492-3595-4058-9F8E-7C4EA21F7760}"/>
              </a:ext>
            </a:extLst>
          </p:cNvPr>
          <p:cNvSpPr>
            <a:spLocks noGrp="1"/>
          </p:cNvSpPr>
          <p:nvPr>
            <p:ph type="title"/>
          </p:nvPr>
        </p:nvSpPr>
        <p:spPr>
          <a:xfrm>
            <a:off x="1130051" y="1091640"/>
            <a:ext cx="10131107" cy="973345"/>
          </a:xfrm>
        </p:spPr>
        <p:txBody>
          <a:bodyPr>
            <a:normAutofit/>
          </a:bodyPr>
          <a:lstStyle/>
          <a:p>
            <a:r>
              <a:rPr lang="sv-SE" dirty="0"/>
              <a:t>Vad </a:t>
            </a:r>
            <a:r>
              <a:rPr lang="sv-SE" dirty="0" smtClean="0"/>
              <a:t>säger </a:t>
            </a:r>
            <a:r>
              <a:rPr lang="sv-SE" dirty="0" err="1"/>
              <a:t>ChatGPT</a:t>
            </a:r>
            <a:r>
              <a:rPr lang="sv-SE" dirty="0"/>
              <a:t> om ekonomer?</a:t>
            </a:r>
          </a:p>
        </p:txBody>
      </p:sp>
      <p:sp>
        <p:nvSpPr>
          <p:cNvPr id="3" name="Platshållare för innehåll 2">
            <a:extLst>
              <a:ext uri="{FF2B5EF4-FFF2-40B4-BE49-F238E27FC236}">
                <a16:creationId xmlns:a16="http://schemas.microsoft.com/office/drawing/2014/main" id="{123D81DD-3994-4A6F-A8C4-5BA26D7A5F51}"/>
              </a:ext>
            </a:extLst>
          </p:cNvPr>
          <p:cNvSpPr>
            <a:spLocks noGrp="1"/>
          </p:cNvSpPr>
          <p:nvPr>
            <p:ph idx="1"/>
          </p:nvPr>
        </p:nvSpPr>
        <p:spPr>
          <a:xfrm>
            <a:off x="300764" y="2225118"/>
            <a:ext cx="9391172" cy="4425064"/>
          </a:xfrm>
        </p:spPr>
        <p:txBody>
          <a:bodyPr>
            <a:normAutofit/>
          </a:bodyPr>
          <a:lstStyle/>
          <a:p>
            <a:pPr marL="0" indent="0">
              <a:buNone/>
            </a:pPr>
            <a:r>
              <a:rPr lang="sv-SE" dirty="0"/>
              <a:t>Ekonomer studerar produktion, distribution och konsumtion av varor och tjänster. De analyserar data, utvecklar teorier och använder matematiska modeller för att förstå hur ekonomiska system fungerar och för att hjälpa till att lösa ekonomiska problem.</a:t>
            </a:r>
          </a:p>
          <a:p>
            <a:pPr marL="0" indent="0">
              <a:buNone/>
            </a:pPr>
            <a:r>
              <a:rPr lang="sv-SE" dirty="0"/>
              <a:t>Ekonomer spelar en viktig roll för att hjälpa oss att förstå och ta itu med komplexa ekonomiska frågor, från inflation och arbetslöshet till handel och globalisering.</a:t>
            </a:r>
          </a:p>
          <a:p>
            <a:pPr marL="0" indent="0">
              <a:buNone/>
            </a:pPr>
            <a:endParaRPr lang="sv-SE" dirty="0"/>
          </a:p>
          <a:p>
            <a:pPr marL="0" indent="0">
              <a:buNone/>
            </a:pPr>
            <a:endParaRPr lang="sv-SE" dirty="0"/>
          </a:p>
          <a:p>
            <a:pPr marL="0" indent="0">
              <a:buNone/>
            </a:pPr>
            <a:endParaRPr lang="sv-SE" dirty="0"/>
          </a:p>
          <a:p>
            <a:pPr marL="0" indent="0">
              <a:buNone/>
            </a:pPr>
            <a:endParaRPr lang="sv-SE" dirty="0"/>
          </a:p>
        </p:txBody>
      </p:sp>
      <p:pic>
        <p:nvPicPr>
          <p:cNvPr id="4" name="Picture 2" descr="SUHF_logo_u_txt_pms307">
            <a:extLst>
              <a:ext uri="{FF2B5EF4-FFF2-40B4-BE49-F238E27FC236}">
                <a16:creationId xmlns:a16="http://schemas.microsoft.com/office/drawing/2014/main" id="{0ED88DDA-A559-441E-A915-8076DB3A91C1}"/>
              </a:ext>
            </a:extLst>
          </p:cNvPr>
          <p:cNvPicPr>
            <a:picLocks noChangeAspect="1" noChangeArrowheads="1"/>
          </p:cNvPicPr>
          <p:nvPr/>
        </p:nvPicPr>
        <p:blipFill>
          <a:blip r:embed="rId3" cstate="print"/>
          <a:srcRect/>
          <a:stretch>
            <a:fillRect/>
          </a:stretch>
        </p:blipFill>
        <p:spPr bwMode="auto">
          <a:xfrm>
            <a:off x="179512" y="304734"/>
            <a:ext cx="1901079" cy="626773"/>
          </a:xfrm>
          <a:prstGeom prst="rect">
            <a:avLst/>
          </a:prstGeom>
          <a:noFill/>
          <a:ln w="12700">
            <a:noFill/>
            <a:miter lim="800000"/>
            <a:headEnd/>
            <a:tailEnd/>
          </a:ln>
        </p:spPr>
      </p:pic>
      <p:pic>
        <p:nvPicPr>
          <p:cNvPr id="6" name="Bildobjekt 5"/>
          <p:cNvPicPr>
            <a:picLocks noChangeAspect="1"/>
          </p:cNvPicPr>
          <p:nvPr/>
        </p:nvPicPr>
        <p:blipFill>
          <a:blip r:embed="rId4"/>
          <a:stretch>
            <a:fillRect/>
          </a:stretch>
        </p:blipFill>
        <p:spPr>
          <a:xfrm>
            <a:off x="9796203" y="3303397"/>
            <a:ext cx="2144627" cy="3032152"/>
          </a:xfrm>
          <a:prstGeom prst="rect">
            <a:avLst/>
          </a:prstGeom>
        </p:spPr>
      </p:pic>
    </p:spTree>
    <p:extLst>
      <p:ext uri="{BB962C8B-B14F-4D97-AF65-F5344CB8AC3E}">
        <p14:creationId xmlns:p14="http://schemas.microsoft.com/office/powerpoint/2010/main" val="28261498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1990492-3595-4058-9F8E-7C4EA21F7760}"/>
              </a:ext>
            </a:extLst>
          </p:cNvPr>
          <p:cNvSpPr>
            <a:spLocks noGrp="1"/>
          </p:cNvSpPr>
          <p:nvPr>
            <p:ph type="title"/>
          </p:nvPr>
        </p:nvSpPr>
        <p:spPr>
          <a:xfrm>
            <a:off x="1066136" y="966749"/>
            <a:ext cx="10131107" cy="973345"/>
          </a:xfrm>
        </p:spPr>
        <p:txBody>
          <a:bodyPr>
            <a:normAutofit fontScale="90000"/>
          </a:bodyPr>
          <a:lstStyle/>
          <a:p>
            <a:r>
              <a:rPr lang="sv-SE" dirty="0">
                <a:solidFill>
                  <a:schemeClr val="accent1">
                    <a:lumMod val="50000"/>
                  </a:schemeClr>
                </a:solidFill>
              </a:rPr>
              <a:t>Ekonomens roll är varierande enligt </a:t>
            </a:r>
            <a:r>
              <a:rPr lang="sv-SE" dirty="0" err="1"/>
              <a:t>ChatGPT</a:t>
            </a:r>
            <a:r>
              <a:rPr lang="sv-SE" dirty="0"/>
              <a:t>?</a:t>
            </a:r>
            <a:r>
              <a:rPr lang="sv-SE" sz="3600" dirty="0"/>
              <a:t> </a:t>
            </a:r>
            <a:r>
              <a:rPr lang="sv-SE" dirty="0"/>
              <a:t/>
            </a:r>
            <a:br>
              <a:rPr lang="sv-SE" dirty="0"/>
            </a:br>
            <a:endParaRPr lang="sv-SE" dirty="0"/>
          </a:p>
        </p:txBody>
      </p:sp>
      <p:sp>
        <p:nvSpPr>
          <p:cNvPr id="3" name="Platshållare för innehåll 2">
            <a:extLst>
              <a:ext uri="{FF2B5EF4-FFF2-40B4-BE49-F238E27FC236}">
                <a16:creationId xmlns:a16="http://schemas.microsoft.com/office/drawing/2014/main" id="{123D81DD-3994-4A6F-A8C4-5BA26D7A5F51}"/>
              </a:ext>
            </a:extLst>
          </p:cNvPr>
          <p:cNvSpPr>
            <a:spLocks noGrp="1"/>
          </p:cNvSpPr>
          <p:nvPr>
            <p:ph idx="1"/>
          </p:nvPr>
        </p:nvSpPr>
        <p:spPr>
          <a:xfrm>
            <a:off x="300764" y="2225118"/>
            <a:ext cx="9391172" cy="4425064"/>
          </a:xfrm>
        </p:spPr>
        <p:txBody>
          <a:bodyPr>
            <a:normAutofit/>
          </a:bodyPr>
          <a:lstStyle/>
          <a:p>
            <a:pPr marL="0" indent="0">
              <a:buNone/>
            </a:pPr>
            <a:endParaRPr lang="sv-SE" dirty="0"/>
          </a:p>
          <a:p>
            <a:pPr marL="0" indent="0">
              <a:buNone/>
            </a:pPr>
            <a:endParaRPr lang="sv-SE" dirty="0"/>
          </a:p>
          <a:p>
            <a:pPr marL="0" indent="0">
              <a:buNone/>
            </a:pPr>
            <a:endParaRPr lang="sv-SE" dirty="0"/>
          </a:p>
          <a:p>
            <a:pPr marL="0" indent="0">
              <a:buNone/>
            </a:pPr>
            <a:endParaRPr lang="sv-SE" dirty="0"/>
          </a:p>
        </p:txBody>
      </p:sp>
      <p:pic>
        <p:nvPicPr>
          <p:cNvPr id="4" name="Picture 2" descr="SUHF_logo_u_txt_pms307">
            <a:extLst>
              <a:ext uri="{FF2B5EF4-FFF2-40B4-BE49-F238E27FC236}">
                <a16:creationId xmlns:a16="http://schemas.microsoft.com/office/drawing/2014/main" id="{0ED88DDA-A559-441E-A915-8076DB3A91C1}"/>
              </a:ext>
            </a:extLst>
          </p:cNvPr>
          <p:cNvPicPr>
            <a:picLocks noChangeAspect="1" noChangeArrowheads="1"/>
          </p:cNvPicPr>
          <p:nvPr/>
        </p:nvPicPr>
        <p:blipFill>
          <a:blip r:embed="rId3" cstate="print"/>
          <a:srcRect/>
          <a:stretch>
            <a:fillRect/>
          </a:stretch>
        </p:blipFill>
        <p:spPr bwMode="auto">
          <a:xfrm>
            <a:off x="179512" y="304734"/>
            <a:ext cx="1901079" cy="626773"/>
          </a:xfrm>
          <a:prstGeom prst="rect">
            <a:avLst/>
          </a:prstGeom>
          <a:noFill/>
          <a:ln w="12700">
            <a:noFill/>
            <a:miter lim="800000"/>
            <a:headEnd/>
            <a:tailEnd/>
          </a:ln>
        </p:spPr>
      </p:pic>
      <p:pic>
        <p:nvPicPr>
          <p:cNvPr id="6" name="Bildobjekt 5"/>
          <p:cNvPicPr>
            <a:picLocks noChangeAspect="1"/>
          </p:cNvPicPr>
          <p:nvPr/>
        </p:nvPicPr>
        <p:blipFill>
          <a:blip r:embed="rId4"/>
          <a:stretch>
            <a:fillRect/>
          </a:stretch>
        </p:blipFill>
        <p:spPr>
          <a:xfrm>
            <a:off x="5924942" y="2644328"/>
            <a:ext cx="2144627" cy="3032152"/>
          </a:xfrm>
          <a:prstGeom prst="rect">
            <a:avLst/>
          </a:prstGeom>
        </p:spPr>
      </p:pic>
      <p:sp>
        <p:nvSpPr>
          <p:cNvPr id="5" name="Pratbubbla: oval 4">
            <a:extLst>
              <a:ext uri="{FF2B5EF4-FFF2-40B4-BE49-F238E27FC236}">
                <a16:creationId xmlns:a16="http://schemas.microsoft.com/office/drawing/2014/main" id="{A3647437-171A-2BC1-8BA2-45B2EEDD5EAC}"/>
              </a:ext>
            </a:extLst>
          </p:cNvPr>
          <p:cNvSpPr/>
          <p:nvPr/>
        </p:nvSpPr>
        <p:spPr>
          <a:xfrm>
            <a:off x="7808594" y="3509226"/>
            <a:ext cx="3388649" cy="1100461"/>
          </a:xfrm>
          <a:prstGeom prst="wedgeEllipseCallout">
            <a:avLst>
              <a:gd name="adj1" fmla="val -34722"/>
              <a:gd name="adj2" fmla="val 84495"/>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sv-SE"/>
          </a:p>
        </p:txBody>
      </p:sp>
      <p:sp>
        <p:nvSpPr>
          <p:cNvPr id="8" name="Pratbubbla: oval 7">
            <a:extLst>
              <a:ext uri="{FF2B5EF4-FFF2-40B4-BE49-F238E27FC236}">
                <a16:creationId xmlns:a16="http://schemas.microsoft.com/office/drawing/2014/main" id="{B3489903-38B5-9352-C1CA-1CA860163BB9}"/>
              </a:ext>
            </a:extLst>
          </p:cNvPr>
          <p:cNvSpPr/>
          <p:nvPr/>
        </p:nvSpPr>
        <p:spPr>
          <a:xfrm>
            <a:off x="8578625" y="1606102"/>
            <a:ext cx="3731929" cy="1734777"/>
          </a:xfrm>
          <a:prstGeom prst="wedgeEllipseCallout">
            <a:avLst>
              <a:gd name="adj1" fmla="val -63552"/>
              <a:gd name="adj2" fmla="val 57031"/>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sv-SE"/>
          </a:p>
        </p:txBody>
      </p:sp>
      <p:sp>
        <p:nvSpPr>
          <p:cNvPr id="9" name="textruta 8">
            <a:extLst>
              <a:ext uri="{FF2B5EF4-FFF2-40B4-BE49-F238E27FC236}">
                <a16:creationId xmlns:a16="http://schemas.microsoft.com/office/drawing/2014/main" id="{77AC19D4-D61A-327F-53BF-DCBA3C71E8DB}"/>
              </a:ext>
            </a:extLst>
          </p:cNvPr>
          <p:cNvSpPr txBox="1"/>
          <p:nvPr/>
        </p:nvSpPr>
        <p:spPr>
          <a:xfrm flipH="1">
            <a:off x="9465880" y="1713274"/>
            <a:ext cx="2268856" cy="1477328"/>
          </a:xfrm>
          <a:prstGeom prst="rect">
            <a:avLst/>
          </a:prstGeom>
          <a:noFill/>
        </p:spPr>
        <p:txBody>
          <a:bodyPr wrap="square" rtlCol="0">
            <a:spAutoFit/>
          </a:bodyPr>
          <a:lstStyle/>
          <a:p>
            <a:r>
              <a:rPr lang="sv-SE" dirty="0"/>
              <a:t>Tillhandahålla ekonomiska prognoser och prognoser för att vägleda beslutsfattare</a:t>
            </a:r>
          </a:p>
        </p:txBody>
      </p:sp>
      <p:sp>
        <p:nvSpPr>
          <p:cNvPr id="10" name="Pratbubbla: oval 9">
            <a:extLst>
              <a:ext uri="{FF2B5EF4-FFF2-40B4-BE49-F238E27FC236}">
                <a16:creationId xmlns:a16="http://schemas.microsoft.com/office/drawing/2014/main" id="{9DD93B95-858D-C97E-1C5A-CFDA3B0DF1DF}"/>
              </a:ext>
            </a:extLst>
          </p:cNvPr>
          <p:cNvSpPr/>
          <p:nvPr/>
        </p:nvSpPr>
        <p:spPr>
          <a:xfrm>
            <a:off x="7942882" y="4813508"/>
            <a:ext cx="3699857" cy="1100461"/>
          </a:xfrm>
          <a:prstGeom prst="wedgeEllipseCallout">
            <a:avLst>
              <a:gd name="adj1" fmla="val -49182"/>
              <a:gd name="adj2" fmla="val 77163"/>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v-SE" dirty="0"/>
              <a:t>Analysera effekterna av statlig politik och regleringar på ekonomin</a:t>
            </a:r>
          </a:p>
        </p:txBody>
      </p:sp>
      <p:sp>
        <p:nvSpPr>
          <p:cNvPr id="11" name="textruta 10">
            <a:extLst>
              <a:ext uri="{FF2B5EF4-FFF2-40B4-BE49-F238E27FC236}">
                <a16:creationId xmlns:a16="http://schemas.microsoft.com/office/drawing/2014/main" id="{4A166E78-5A4D-7F9B-51CD-856DD492807B}"/>
              </a:ext>
            </a:extLst>
          </p:cNvPr>
          <p:cNvSpPr txBox="1"/>
          <p:nvPr/>
        </p:nvSpPr>
        <p:spPr>
          <a:xfrm flipH="1">
            <a:off x="8175734" y="3567594"/>
            <a:ext cx="2268856" cy="923330"/>
          </a:xfrm>
          <a:prstGeom prst="rect">
            <a:avLst/>
          </a:prstGeom>
          <a:noFill/>
        </p:spPr>
        <p:txBody>
          <a:bodyPr wrap="square" rtlCol="0">
            <a:spAutoFit/>
          </a:bodyPr>
          <a:lstStyle/>
          <a:p>
            <a:r>
              <a:rPr lang="sv-SE" dirty="0"/>
              <a:t>Utför forskning för att förstå ekonomiska trender och mönster </a:t>
            </a:r>
          </a:p>
        </p:txBody>
      </p:sp>
      <p:sp>
        <p:nvSpPr>
          <p:cNvPr id="12" name="Pratbubbla: oval 11">
            <a:extLst>
              <a:ext uri="{FF2B5EF4-FFF2-40B4-BE49-F238E27FC236}">
                <a16:creationId xmlns:a16="http://schemas.microsoft.com/office/drawing/2014/main" id="{4A1E20E8-2D84-B7E7-E816-AD2CD2A17F03}"/>
              </a:ext>
            </a:extLst>
          </p:cNvPr>
          <p:cNvSpPr/>
          <p:nvPr/>
        </p:nvSpPr>
        <p:spPr>
          <a:xfrm>
            <a:off x="1894956" y="4954665"/>
            <a:ext cx="3699857" cy="1443630"/>
          </a:xfrm>
          <a:prstGeom prst="wedgeEllipseCallout">
            <a:avLst>
              <a:gd name="adj1" fmla="val 68130"/>
              <a:gd name="adj2" fmla="val 1998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v-SE" dirty="0"/>
              <a:t>Rådgivning till företag och </a:t>
            </a:r>
            <a:r>
              <a:rPr lang="sv-SE" dirty="0" err="1"/>
              <a:t>org</a:t>
            </a:r>
            <a:r>
              <a:rPr lang="sv-SE" dirty="0"/>
              <a:t> om ekonomiska strategier och beslutsfattande</a:t>
            </a:r>
          </a:p>
        </p:txBody>
      </p:sp>
      <p:sp>
        <p:nvSpPr>
          <p:cNvPr id="13" name="Pratbubbla: oval 12">
            <a:extLst>
              <a:ext uri="{FF2B5EF4-FFF2-40B4-BE49-F238E27FC236}">
                <a16:creationId xmlns:a16="http://schemas.microsoft.com/office/drawing/2014/main" id="{C5F5F885-5DE2-4196-390C-91E0AABF5D12}"/>
              </a:ext>
            </a:extLst>
          </p:cNvPr>
          <p:cNvSpPr/>
          <p:nvPr/>
        </p:nvSpPr>
        <p:spPr>
          <a:xfrm>
            <a:off x="3477614" y="1947010"/>
            <a:ext cx="3699857" cy="1443630"/>
          </a:xfrm>
          <a:prstGeom prst="wedgeEllipseCallout">
            <a:avLst>
              <a:gd name="adj1" fmla="val 30797"/>
              <a:gd name="adj2" fmla="val 7073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v-SE" dirty="0"/>
              <a:t>Utvärdera kostnaderna och fördelarna med olika ekonomisk politik och program</a:t>
            </a:r>
          </a:p>
          <a:p>
            <a:pPr algn="ctr"/>
            <a:endParaRPr lang="sv-SE" dirty="0"/>
          </a:p>
        </p:txBody>
      </p:sp>
      <p:sp>
        <p:nvSpPr>
          <p:cNvPr id="14" name="Pratbubbla: oval 13">
            <a:extLst>
              <a:ext uri="{FF2B5EF4-FFF2-40B4-BE49-F238E27FC236}">
                <a16:creationId xmlns:a16="http://schemas.microsoft.com/office/drawing/2014/main" id="{AE22DD39-E7DB-56E1-CD4E-E635C6453EB5}"/>
              </a:ext>
            </a:extLst>
          </p:cNvPr>
          <p:cNvSpPr/>
          <p:nvPr/>
        </p:nvSpPr>
        <p:spPr>
          <a:xfrm>
            <a:off x="312506" y="1940094"/>
            <a:ext cx="3699857" cy="1100461"/>
          </a:xfrm>
          <a:prstGeom prst="wedgeEllipseCallout">
            <a:avLst>
              <a:gd name="adj1" fmla="val 35259"/>
              <a:gd name="adj2" fmla="val 72547"/>
            </a:avLst>
          </a:prstGeom>
        </p:spPr>
        <p:style>
          <a:lnRef idx="2">
            <a:schemeClr val="accent6"/>
          </a:lnRef>
          <a:fillRef idx="1">
            <a:schemeClr val="lt1"/>
          </a:fillRef>
          <a:effectRef idx="0">
            <a:schemeClr val="accent6"/>
          </a:effectRef>
          <a:fontRef idx="minor">
            <a:schemeClr val="dk1"/>
          </a:fontRef>
        </p:style>
        <p:txBody>
          <a:bodyPr rtlCol="0" anchor="ctr"/>
          <a:lstStyle/>
          <a:p>
            <a:r>
              <a:rPr lang="sv-SE"/>
              <a:t>Utveckla ekonomiska modeller för att förutsäga utfallet av olika scenarier</a:t>
            </a:r>
            <a:endParaRPr lang="sv-SE" dirty="0"/>
          </a:p>
        </p:txBody>
      </p:sp>
      <p:sp>
        <p:nvSpPr>
          <p:cNvPr id="15" name="Pratbubbla: oval 14">
            <a:extLst>
              <a:ext uri="{FF2B5EF4-FFF2-40B4-BE49-F238E27FC236}">
                <a16:creationId xmlns:a16="http://schemas.microsoft.com/office/drawing/2014/main" id="{D97851D9-6441-BC55-ADB9-10066FBF862C}"/>
              </a:ext>
            </a:extLst>
          </p:cNvPr>
          <p:cNvSpPr/>
          <p:nvPr/>
        </p:nvSpPr>
        <p:spPr>
          <a:xfrm>
            <a:off x="938693" y="3405975"/>
            <a:ext cx="3699857" cy="1100461"/>
          </a:xfrm>
          <a:prstGeom prst="wedgeEllipseCallout">
            <a:avLst>
              <a:gd name="adj1" fmla="val 73703"/>
              <a:gd name="adj2" fmla="val 66777"/>
            </a:avLst>
          </a:prstGeom>
        </p:spPr>
        <p:style>
          <a:lnRef idx="2">
            <a:schemeClr val="accent6"/>
          </a:lnRef>
          <a:fillRef idx="1">
            <a:schemeClr val="lt1"/>
          </a:fillRef>
          <a:effectRef idx="0">
            <a:schemeClr val="accent6"/>
          </a:effectRef>
          <a:fontRef idx="minor">
            <a:schemeClr val="dk1"/>
          </a:fontRef>
        </p:style>
        <p:txBody>
          <a:bodyPr rtlCol="0" anchor="ctr"/>
          <a:lstStyle/>
          <a:p>
            <a:r>
              <a:rPr lang="sv-SE"/>
              <a:t>Undervisning i ekonomi för studenter vid universitet och högskolor</a:t>
            </a:r>
            <a:endParaRPr lang="sv-SE" dirty="0"/>
          </a:p>
        </p:txBody>
      </p:sp>
    </p:spTree>
    <p:extLst>
      <p:ext uri="{BB962C8B-B14F-4D97-AF65-F5344CB8AC3E}">
        <p14:creationId xmlns:p14="http://schemas.microsoft.com/office/powerpoint/2010/main" val="21610061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1990492-3595-4058-9F8E-7C4EA21F7760}"/>
              </a:ext>
            </a:extLst>
          </p:cNvPr>
          <p:cNvSpPr>
            <a:spLocks noGrp="1"/>
          </p:cNvSpPr>
          <p:nvPr>
            <p:ph type="title"/>
          </p:nvPr>
        </p:nvSpPr>
        <p:spPr>
          <a:xfrm>
            <a:off x="7164856" y="931507"/>
            <a:ext cx="3929813" cy="973345"/>
          </a:xfrm>
        </p:spPr>
        <p:txBody>
          <a:bodyPr>
            <a:normAutofit fontScale="90000"/>
          </a:bodyPr>
          <a:lstStyle/>
          <a:p>
            <a:r>
              <a:rPr lang="sv-SE" dirty="0">
                <a:solidFill>
                  <a:schemeClr val="accent1">
                    <a:lumMod val="50000"/>
                  </a:schemeClr>
                </a:solidFill>
              </a:rPr>
              <a:t>Ekonomens roll</a:t>
            </a:r>
            <a:br>
              <a:rPr lang="sv-SE" dirty="0">
                <a:solidFill>
                  <a:schemeClr val="accent1">
                    <a:lumMod val="50000"/>
                  </a:schemeClr>
                </a:solidFill>
              </a:rPr>
            </a:br>
            <a:r>
              <a:rPr lang="sv-SE" dirty="0">
                <a:solidFill>
                  <a:schemeClr val="accent1">
                    <a:lumMod val="50000"/>
                  </a:schemeClr>
                </a:solidFill>
              </a:rPr>
              <a:t/>
            </a:r>
            <a:br>
              <a:rPr lang="sv-SE" dirty="0">
                <a:solidFill>
                  <a:schemeClr val="accent1">
                    <a:lumMod val="50000"/>
                  </a:schemeClr>
                </a:solidFill>
              </a:rPr>
            </a:br>
            <a:r>
              <a:rPr lang="sv-SE" dirty="0"/>
              <a:t/>
            </a:r>
            <a:br>
              <a:rPr lang="sv-SE" dirty="0"/>
            </a:br>
            <a:endParaRPr lang="sv-SE" dirty="0"/>
          </a:p>
        </p:txBody>
      </p:sp>
      <p:sp>
        <p:nvSpPr>
          <p:cNvPr id="3" name="Platshållare för innehåll 2">
            <a:extLst>
              <a:ext uri="{FF2B5EF4-FFF2-40B4-BE49-F238E27FC236}">
                <a16:creationId xmlns:a16="http://schemas.microsoft.com/office/drawing/2014/main" id="{123D81DD-3994-4A6F-A8C4-5BA26D7A5F51}"/>
              </a:ext>
            </a:extLst>
          </p:cNvPr>
          <p:cNvSpPr>
            <a:spLocks noGrp="1"/>
          </p:cNvSpPr>
          <p:nvPr>
            <p:ph idx="1"/>
          </p:nvPr>
        </p:nvSpPr>
        <p:spPr>
          <a:xfrm>
            <a:off x="324515" y="1264403"/>
            <a:ext cx="6931308" cy="5356090"/>
          </a:xfrm>
        </p:spPr>
        <p:txBody>
          <a:bodyPr>
            <a:normAutofit/>
          </a:bodyPr>
          <a:lstStyle/>
          <a:p>
            <a:pPr marL="0" indent="0">
              <a:buNone/>
            </a:pPr>
            <a:r>
              <a:rPr lang="sv-SE" sz="3600" dirty="0"/>
              <a:t>    Kärt barn många </a:t>
            </a:r>
            <a:r>
              <a:rPr lang="sv-SE" sz="3600" dirty="0" smtClean="0"/>
              <a:t>namn.</a:t>
            </a:r>
            <a:endParaRPr lang="sv-SE" sz="3600" dirty="0"/>
          </a:p>
          <a:p>
            <a:pPr marL="0" indent="0">
              <a:buNone/>
            </a:pPr>
            <a:r>
              <a:rPr lang="sv-SE" dirty="0"/>
              <a:t>Många olika yrken, roller och arbetsuppgifter</a:t>
            </a:r>
            <a:r>
              <a:rPr lang="sv-SE" dirty="0" smtClean="0"/>
              <a:t>.</a:t>
            </a:r>
          </a:p>
          <a:p>
            <a:pPr marL="0" indent="0">
              <a:buNone/>
            </a:pPr>
            <a:r>
              <a:rPr lang="sv-SE" dirty="0" smtClean="0"/>
              <a:t> </a:t>
            </a:r>
            <a:endParaRPr lang="sv-SE" dirty="0"/>
          </a:p>
          <a:p>
            <a:pPr>
              <a:buFontTx/>
              <a:buChar char="-"/>
            </a:pPr>
            <a:r>
              <a:rPr lang="sv-SE" dirty="0">
                <a:solidFill>
                  <a:srgbClr val="FF0000"/>
                </a:solidFill>
              </a:rPr>
              <a:t>Redovisning</a:t>
            </a:r>
          </a:p>
          <a:p>
            <a:pPr>
              <a:buFontTx/>
              <a:buChar char="-"/>
            </a:pPr>
            <a:r>
              <a:rPr lang="sv-SE" i="1" dirty="0">
                <a:solidFill>
                  <a:srgbClr val="00B050"/>
                </a:solidFill>
              </a:rPr>
              <a:t>Uppföljning/rapportering</a:t>
            </a:r>
          </a:p>
          <a:p>
            <a:pPr>
              <a:buFontTx/>
              <a:buChar char="-"/>
            </a:pPr>
            <a:r>
              <a:rPr lang="sv-SE" dirty="0">
                <a:solidFill>
                  <a:schemeClr val="accent1"/>
                </a:solidFill>
              </a:rPr>
              <a:t>Fakturahantering genom hela flödet</a:t>
            </a:r>
          </a:p>
          <a:p>
            <a:pPr>
              <a:buFontTx/>
              <a:buChar char="-"/>
            </a:pPr>
            <a:r>
              <a:rPr lang="sv-SE" dirty="0" err="1"/>
              <a:t>Controlling</a:t>
            </a:r>
            <a:endParaRPr lang="sv-SE" dirty="0"/>
          </a:p>
          <a:p>
            <a:pPr>
              <a:buFontTx/>
              <a:buChar char="-"/>
            </a:pPr>
            <a:r>
              <a:rPr lang="sv-SE" dirty="0">
                <a:solidFill>
                  <a:srgbClr val="FF0000"/>
                </a:solidFill>
              </a:rPr>
              <a:t>Marknadsföring</a:t>
            </a:r>
          </a:p>
          <a:p>
            <a:pPr>
              <a:buFontTx/>
              <a:buChar char="-"/>
            </a:pPr>
            <a:r>
              <a:rPr lang="sv-SE" dirty="0"/>
              <a:t>Resursfördelning</a:t>
            </a:r>
          </a:p>
          <a:p>
            <a:pPr>
              <a:buFontTx/>
              <a:buChar char="-"/>
            </a:pPr>
            <a:r>
              <a:rPr lang="sv-SE" dirty="0">
                <a:solidFill>
                  <a:schemeClr val="accent1"/>
                </a:solidFill>
              </a:rPr>
              <a:t>Personaladministration</a:t>
            </a:r>
          </a:p>
          <a:p>
            <a:pPr>
              <a:buFontTx/>
              <a:buChar char="-"/>
            </a:pPr>
            <a:endParaRPr lang="sv-SE" dirty="0"/>
          </a:p>
          <a:p>
            <a:pPr>
              <a:buFontTx/>
              <a:buChar char="-"/>
            </a:pPr>
            <a:endParaRPr lang="sv-SE" dirty="0"/>
          </a:p>
          <a:p>
            <a:pPr>
              <a:buFontTx/>
              <a:buChar char="-"/>
            </a:pPr>
            <a:endParaRPr lang="sv-SE" dirty="0"/>
          </a:p>
          <a:p>
            <a:pPr>
              <a:buFontTx/>
              <a:buChar char="-"/>
            </a:pPr>
            <a:endParaRPr lang="sv-SE" dirty="0"/>
          </a:p>
          <a:p>
            <a:pPr>
              <a:buFontTx/>
              <a:buChar char="-"/>
            </a:pPr>
            <a:endParaRPr lang="sv-SE" dirty="0"/>
          </a:p>
          <a:p>
            <a:pPr>
              <a:buFontTx/>
              <a:buChar char="-"/>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p:txBody>
      </p:sp>
      <p:pic>
        <p:nvPicPr>
          <p:cNvPr id="4" name="Picture 2" descr="SUHF_logo_u_txt_pms307">
            <a:extLst>
              <a:ext uri="{FF2B5EF4-FFF2-40B4-BE49-F238E27FC236}">
                <a16:creationId xmlns:a16="http://schemas.microsoft.com/office/drawing/2014/main" id="{0ED88DDA-A559-441E-A915-8076DB3A91C1}"/>
              </a:ext>
            </a:extLst>
          </p:cNvPr>
          <p:cNvPicPr>
            <a:picLocks noChangeAspect="1" noChangeArrowheads="1"/>
          </p:cNvPicPr>
          <p:nvPr/>
        </p:nvPicPr>
        <p:blipFill>
          <a:blip r:embed="rId3" cstate="print"/>
          <a:srcRect/>
          <a:stretch>
            <a:fillRect/>
          </a:stretch>
        </p:blipFill>
        <p:spPr bwMode="auto">
          <a:xfrm>
            <a:off x="179512" y="304734"/>
            <a:ext cx="1901079" cy="626773"/>
          </a:xfrm>
          <a:prstGeom prst="rect">
            <a:avLst/>
          </a:prstGeom>
          <a:noFill/>
          <a:ln w="12700">
            <a:noFill/>
            <a:miter lim="800000"/>
            <a:headEnd/>
            <a:tailEnd/>
          </a:ln>
        </p:spPr>
      </p:pic>
      <p:sp>
        <p:nvSpPr>
          <p:cNvPr id="5" name="textruta 4"/>
          <p:cNvSpPr txBox="1"/>
          <p:nvPr/>
        </p:nvSpPr>
        <p:spPr>
          <a:xfrm>
            <a:off x="2517236" y="0"/>
            <a:ext cx="5611091" cy="1569660"/>
          </a:xfrm>
          <a:prstGeom prst="rect">
            <a:avLst/>
          </a:prstGeom>
          <a:noFill/>
        </p:spPr>
        <p:txBody>
          <a:bodyPr wrap="square" rtlCol="0">
            <a:spAutoFit/>
          </a:bodyPr>
          <a:lstStyle/>
          <a:p>
            <a:r>
              <a:rPr lang="sv-SE" sz="3200" dirty="0"/>
              <a:t>Ekonom, vad är </a:t>
            </a:r>
            <a:r>
              <a:rPr lang="sv-SE" sz="3200" dirty="0" smtClean="0"/>
              <a:t>det?</a:t>
            </a:r>
            <a:endParaRPr lang="sv-SE" sz="3200" dirty="0"/>
          </a:p>
          <a:p>
            <a:r>
              <a:rPr lang="sv-SE" sz="3200" dirty="0"/>
              <a:t>	 </a:t>
            </a:r>
            <a:r>
              <a:rPr lang="sv-SE" sz="2800" dirty="0"/>
              <a:t>Ingen skyddad titel. </a:t>
            </a:r>
            <a:endParaRPr lang="sv-SE" sz="3200" dirty="0"/>
          </a:p>
          <a:p>
            <a:endParaRPr lang="sv-SE" sz="3200" dirty="0"/>
          </a:p>
        </p:txBody>
      </p:sp>
      <p:sp>
        <p:nvSpPr>
          <p:cNvPr id="6" name="textruta 5"/>
          <p:cNvSpPr txBox="1"/>
          <p:nvPr/>
        </p:nvSpPr>
        <p:spPr>
          <a:xfrm>
            <a:off x="7517873" y="1755974"/>
            <a:ext cx="4971010" cy="4678204"/>
          </a:xfrm>
          <a:prstGeom prst="rect">
            <a:avLst/>
          </a:prstGeom>
          <a:noFill/>
        </p:spPr>
        <p:txBody>
          <a:bodyPr wrap="square" rtlCol="0">
            <a:spAutoFit/>
          </a:bodyPr>
          <a:lstStyle/>
          <a:p>
            <a:pPr>
              <a:buFontTx/>
              <a:buChar char="-"/>
            </a:pPr>
            <a:r>
              <a:rPr lang="sv-SE" sz="2800" dirty="0">
                <a:solidFill>
                  <a:schemeClr val="accent1"/>
                </a:solidFill>
              </a:rPr>
              <a:t>Forsknings-ansökningar/-redovisningar</a:t>
            </a:r>
          </a:p>
          <a:p>
            <a:pPr>
              <a:buFontTx/>
              <a:buChar char="-"/>
            </a:pPr>
            <a:r>
              <a:rPr lang="sv-SE" sz="2800" dirty="0">
                <a:solidFill>
                  <a:schemeClr val="accent2">
                    <a:lumMod val="75000"/>
                  </a:schemeClr>
                </a:solidFill>
              </a:rPr>
              <a:t>Stipendiehantering</a:t>
            </a:r>
          </a:p>
          <a:p>
            <a:pPr>
              <a:buFontTx/>
              <a:buChar char="-"/>
            </a:pPr>
            <a:r>
              <a:rPr lang="sv-SE" sz="2800" dirty="0">
                <a:solidFill>
                  <a:srgbClr val="FF0000"/>
                </a:solidFill>
              </a:rPr>
              <a:t>Systemförvaltning</a:t>
            </a:r>
          </a:p>
          <a:p>
            <a:pPr>
              <a:buFontTx/>
              <a:buChar char="-"/>
            </a:pPr>
            <a:r>
              <a:rPr lang="sv-SE" sz="2800" dirty="0"/>
              <a:t>Stiftelsehantering </a:t>
            </a:r>
          </a:p>
          <a:p>
            <a:pPr>
              <a:buFontTx/>
              <a:buChar char="-"/>
            </a:pPr>
            <a:r>
              <a:rPr lang="sv-SE" sz="2800" dirty="0">
                <a:solidFill>
                  <a:schemeClr val="accent2">
                    <a:lumMod val="75000"/>
                  </a:schemeClr>
                </a:solidFill>
              </a:rPr>
              <a:t>Budgetering/planering</a:t>
            </a:r>
          </a:p>
          <a:p>
            <a:pPr>
              <a:buFontTx/>
              <a:buChar char="-"/>
            </a:pPr>
            <a:r>
              <a:rPr lang="sv-SE" sz="2800" i="1" dirty="0">
                <a:solidFill>
                  <a:srgbClr val="00B050"/>
                </a:solidFill>
              </a:rPr>
              <a:t>Remissarbete</a:t>
            </a:r>
          </a:p>
          <a:p>
            <a:pPr>
              <a:buFontTx/>
              <a:buChar char="-"/>
            </a:pPr>
            <a:r>
              <a:rPr lang="sv-SE" sz="2800" dirty="0"/>
              <a:t>Utredningar</a:t>
            </a:r>
          </a:p>
          <a:p>
            <a:pPr>
              <a:buFontTx/>
              <a:buChar char="-"/>
            </a:pPr>
            <a:r>
              <a:rPr lang="sv-SE" sz="2800" i="1" dirty="0">
                <a:solidFill>
                  <a:srgbClr val="00B050"/>
                </a:solidFill>
              </a:rPr>
              <a:t>Programmering</a:t>
            </a:r>
          </a:p>
          <a:p>
            <a:pPr>
              <a:buFontTx/>
              <a:buChar char="-"/>
            </a:pPr>
            <a:r>
              <a:rPr lang="sv-SE" sz="2800" dirty="0">
                <a:solidFill>
                  <a:schemeClr val="accent1"/>
                </a:solidFill>
              </a:rPr>
              <a:t>Administration</a:t>
            </a:r>
            <a:r>
              <a:rPr lang="sv-SE" sz="2800" dirty="0">
                <a:solidFill>
                  <a:schemeClr val="accent5"/>
                </a:solidFill>
              </a:rPr>
              <a:t> </a:t>
            </a:r>
          </a:p>
          <a:p>
            <a:endParaRPr lang="sv-SE" dirty="0"/>
          </a:p>
        </p:txBody>
      </p:sp>
    </p:spTree>
    <p:extLst>
      <p:ext uri="{BB962C8B-B14F-4D97-AF65-F5344CB8AC3E}">
        <p14:creationId xmlns:p14="http://schemas.microsoft.com/office/powerpoint/2010/main" val="182610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3" end="3"/>
                                            </p:txEl>
                                          </p:spTgt>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p:cTn id="14"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17" dur="1000"/>
                                        <p:tgtEl>
                                          <p:spTgt spid="6">
                                            <p:txEl>
                                              <p:pRg st="1" end="1"/>
                                            </p:txEl>
                                          </p:spTgt>
                                        </p:tgtEl>
                                      </p:cBhvr>
                                    </p:animEffect>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p:cTn id="21"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5" end="5"/>
                                            </p:txEl>
                                          </p:spTgt>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 calcmode="lin" valueType="num">
                                      <p:cBhvr>
                                        <p:cTn id="28" dur="1250" fill="hold"/>
                                        <p:tgtEl>
                                          <p:spTgt spid="6">
                                            <p:txEl>
                                              <p:pRg st="3" end="3"/>
                                            </p:txEl>
                                          </p:spTgt>
                                        </p:tgtEl>
                                        <p:attrNameLst>
                                          <p:attrName>ppt_w</p:attrName>
                                        </p:attrNameLst>
                                      </p:cBhvr>
                                      <p:tavLst>
                                        <p:tav tm="0">
                                          <p:val>
                                            <p:fltVal val="0"/>
                                          </p:val>
                                        </p:tav>
                                        <p:tav tm="100000">
                                          <p:val>
                                            <p:strVal val="#ppt_w"/>
                                          </p:val>
                                        </p:tav>
                                      </p:tavLst>
                                    </p:anim>
                                    <p:anim calcmode="lin" valueType="num">
                                      <p:cBhvr>
                                        <p:cTn id="29" dur="1250" fill="hold"/>
                                        <p:tgtEl>
                                          <p:spTgt spid="6">
                                            <p:txEl>
                                              <p:pRg st="3" end="3"/>
                                            </p:txEl>
                                          </p:spTgt>
                                        </p:tgtEl>
                                        <p:attrNameLst>
                                          <p:attrName>ppt_h</p:attrName>
                                        </p:attrNameLst>
                                      </p:cBhvr>
                                      <p:tavLst>
                                        <p:tav tm="0">
                                          <p:val>
                                            <p:fltVal val="0"/>
                                          </p:val>
                                        </p:tav>
                                        <p:tav tm="100000">
                                          <p:val>
                                            <p:strVal val="#ppt_h"/>
                                          </p:val>
                                        </p:tav>
                                      </p:tavLst>
                                    </p:anim>
                                    <p:anim calcmode="lin" valueType="num">
                                      <p:cBhvr>
                                        <p:cTn id="30" dur="1250" fill="hold"/>
                                        <p:tgtEl>
                                          <p:spTgt spid="6">
                                            <p:txEl>
                                              <p:pRg st="3" end="3"/>
                                            </p:txEl>
                                          </p:spTgt>
                                        </p:tgtEl>
                                        <p:attrNameLst>
                                          <p:attrName>style.rotation</p:attrName>
                                        </p:attrNameLst>
                                      </p:cBhvr>
                                      <p:tavLst>
                                        <p:tav tm="0">
                                          <p:val>
                                            <p:fltVal val="90"/>
                                          </p:val>
                                        </p:tav>
                                        <p:tav tm="100000">
                                          <p:val>
                                            <p:fltVal val="0"/>
                                          </p:val>
                                        </p:tav>
                                      </p:tavLst>
                                    </p:anim>
                                    <p:animEffect transition="in" filter="fade">
                                      <p:cBhvr>
                                        <p:cTn id="31" dur="1250"/>
                                        <p:tgtEl>
                                          <p:spTgt spid="6">
                                            <p:txEl>
                                              <p:pRg st="3" end="3"/>
                                            </p:txEl>
                                          </p:spTgt>
                                        </p:tgtEl>
                                      </p:cBhvr>
                                    </p:animEffect>
                                  </p:childTnLst>
                                </p:cTn>
                              </p:par>
                            </p:childTnLst>
                          </p:cTn>
                        </p:par>
                        <p:par>
                          <p:cTn id="32" fill="hold">
                            <p:stCondLst>
                              <p:cond delay="4250"/>
                            </p:stCondLst>
                            <p:childTnLst>
                              <p:par>
                                <p:cTn id="33" presetID="2" presetClass="entr" presetSubtype="4" fill="hold"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125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125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37" fill="hold">
                            <p:stCondLst>
                              <p:cond delay="5500"/>
                            </p:stCondLst>
                            <p:childTnLst>
                              <p:par>
                                <p:cTn id="38" presetID="42" presetClass="entr" presetSubtype="0" fill="hold" nodeType="afterEffect">
                                  <p:stCondLst>
                                    <p:cond delay="0"/>
                                  </p:stCondLst>
                                  <p:childTnLst>
                                    <p:set>
                                      <p:cBhvr>
                                        <p:cTn id="39" dur="1" fill="hold">
                                          <p:stCondLst>
                                            <p:cond delay="0"/>
                                          </p:stCondLst>
                                        </p:cTn>
                                        <p:tgtEl>
                                          <p:spTgt spid="6">
                                            <p:txEl>
                                              <p:pRg st="5" end="5"/>
                                            </p:txEl>
                                          </p:spTgt>
                                        </p:tgtEl>
                                        <p:attrNameLst>
                                          <p:attrName>style.visibility</p:attrName>
                                        </p:attrNameLst>
                                      </p:cBhvr>
                                      <p:to>
                                        <p:strVal val="visible"/>
                                      </p:to>
                                    </p:set>
                                    <p:animEffect transition="in" filter="fade">
                                      <p:cBhvr>
                                        <p:cTn id="40" dur="1250"/>
                                        <p:tgtEl>
                                          <p:spTgt spid="6">
                                            <p:txEl>
                                              <p:pRg st="5" end="5"/>
                                            </p:txEl>
                                          </p:spTgt>
                                        </p:tgtEl>
                                      </p:cBhvr>
                                    </p:animEffect>
                                    <p:anim calcmode="lin" valueType="num">
                                      <p:cBhvr>
                                        <p:cTn id="41" dur="125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2" dur="125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par>
                          <p:cTn id="43" fill="hold">
                            <p:stCondLst>
                              <p:cond delay="6750"/>
                            </p:stCondLst>
                            <p:childTnLst>
                              <p:par>
                                <p:cTn id="44" presetID="31" presetClass="entr" presetSubtype="0" fill="hold" nodeType="after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 calcmode="lin" valueType="num">
                                      <p:cBhvr>
                                        <p:cTn id="46" dur="1250" fill="hold"/>
                                        <p:tgtEl>
                                          <p:spTgt spid="3">
                                            <p:txEl>
                                              <p:pRg st="9" end="9"/>
                                            </p:txEl>
                                          </p:spTgt>
                                        </p:tgtEl>
                                        <p:attrNameLst>
                                          <p:attrName>ppt_w</p:attrName>
                                        </p:attrNameLst>
                                      </p:cBhvr>
                                      <p:tavLst>
                                        <p:tav tm="0">
                                          <p:val>
                                            <p:fltVal val="0"/>
                                          </p:val>
                                        </p:tav>
                                        <p:tav tm="100000">
                                          <p:val>
                                            <p:strVal val="#ppt_w"/>
                                          </p:val>
                                        </p:tav>
                                      </p:tavLst>
                                    </p:anim>
                                    <p:anim calcmode="lin" valueType="num">
                                      <p:cBhvr>
                                        <p:cTn id="47" dur="1250" fill="hold"/>
                                        <p:tgtEl>
                                          <p:spTgt spid="3">
                                            <p:txEl>
                                              <p:pRg st="9" end="9"/>
                                            </p:txEl>
                                          </p:spTgt>
                                        </p:tgtEl>
                                        <p:attrNameLst>
                                          <p:attrName>ppt_h</p:attrName>
                                        </p:attrNameLst>
                                      </p:cBhvr>
                                      <p:tavLst>
                                        <p:tav tm="0">
                                          <p:val>
                                            <p:fltVal val="0"/>
                                          </p:val>
                                        </p:tav>
                                        <p:tav tm="100000">
                                          <p:val>
                                            <p:strVal val="#ppt_h"/>
                                          </p:val>
                                        </p:tav>
                                      </p:tavLst>
                                    </p:anim>
                                    <p:anim calcmode="lin" valueType="num">
                                      <p:cBhvr>
                                        <p:cTn id="48" dur="125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49" dur="1250"/>
                                        <p:tgtEl>
                                          <p:spTgt spid="3">
                                            <p:txEl>
                                              <p:pRg st="9" end="9"/>
                                            </p:txEl>
                                          </p:spTgt>
                                        </p:tgtEl>
                                      </p:cBhvr>
                                    </p:animEffect>
                                  </p:childTnLst>
                                </p:cTn>
                              </p:par>
                            </p:childTnLst>
                          </p:cTn>
                        </p:par>
                        <p:par>
                          <p:cTn id="50" fill="hold">
                            <p:stCondLst>
                              <p:cond delay="8000"/>
                            </p:stCondLst>
                            <p:childTnLst>
                              <p:par>
                                <p:cTn id="51" presetID="31" presetClass="entr" presetSubtype="0" fill="hold" nodeType="afterEffect">
                                  <p:stCondLst>
                                    <p:cond delay="0"/>
                                  </p:stCondLst>
                                  <p:childTnLst>
                                    <p:set>
                                      <p:cBhvr>
                                        <p:cTn id="52" dur="1" fill="hold">
                                          <p:stCondLst>
                                            <p:cond delay="0"/>
                                          </p:stCondLst>
                                        </p:cTn>
                                        <p:tgtEl>
                                          <p:spTgt spid="6">
                                            <p:txEl>
                                              <p:pRg st="7" end="7"/>
                                            </p:txEl>
                                          </p:spTgt>
                                        </p:tgtEl>
                                        <p:attrNameLst>
                                          <p:attrName>style.visibility</p:attrName>
                                        </p:attrNameLst>
                                      </p:cBhvr>
                                      <p:to>
                                        <p:strVal val="visible"/>
                                      </p:to>
                                    </p:set>
                                    <p:anim calcmode="lin" valueType="num">
                                      <p:cBhvr>
                                        <p:cTn id="53" dur="1000" fill="hold"/>
                                        <p:tgtEl>
                                          <p:spTgt spid="6">
                                            <p:txEl>
                                              <p:pRg st="7" end="7"/>
                                            </p:txEl>
                                          </p:spTgt>
                                        </p:tgtEl>
                                        <p:attrNameLst>
                                          <p:attrName>ppt_w</p:attrName>
                                        </p:attrNameLst>
                                      </p:cBhvr>
                                      <p:tavLst>
                                        <p:tav tm="0">
                                          <p:val>
                                            <p:fltVal val="0"/>
                                          </p:val>
                                        </p:tav>
                                        <p:tav tm="100000">
                                          <p:val>
                                            <p:strVal val="#ppt_w"/>
                                          </p:val>
                                        </p:tav>
                                      </p:tavLst>
                                    </p:anim>
                                    <p:anim calcmode="lin" valueType="num">
                                      <p:cBhvr>
                                        <p:cTn id="54" dur="1000" fill="hold"/>
                                        <p:tgtEl>
                                          <p:spTgt spid="6">
                                            <p:txEl>
                                              <p:pRg st="7" end="7"/>
                                            </p:txEl>
                                          </p:spTgt>
                                        </p:tgtEl>
                                        <p:attrNameLst>
                                          <p:attrName>ppt_h</p:attrName>
                                        </p:attrNameLst>
                                      </p:cBhvr>
                                      <p:tavLst>
                                        <p:tav tm="0">
                                          <p:val>
                                            <p:fltVal val="0"/>
                                          </p:val>
                                        </p:tav>
                                        <p:tav tm="100000">
                                          <p:val>
                                            <p:strVal val="#ppt_h"/>
                                          </p:val>
                                        </p:tav>
                                      </p:tavLst>
                                    </p:anim>
                                    <p:anim calcmode="lin" valueType="num">
                                      <p:cBhvr>
                                        <p:cTn id="55" dur="1000" fill="hold"/>
                                        <p:tgtEl>
                                          <p:spTgt spid="6">
                                            <p:txEl>
                                              <p:pRg st="7" end="7"/>
                                            </p:txEl>
                                          </p:spTgt>
                                        </p:tgtEl>
                                        <p:attrNameLst>
                                          <p:attrName>style.rotation</p:attrName>
                                        </p:attrNameLst>
                                      </p:cBhvr>
                                      <p:tavLst>
                                        <p:tav tm="0">
                                          <p:val>
                                            <p:fltVal val="90"/>
                                          </p:val>
                                        </p:tav>
                                        <p:tav tm="100000">
                                          <p:val>
                                            <p:fltVal val="0"/>
                                          </p:val>
                                        </p:tav>
                                      </p:tavLst>
                                    </p:anim>
                                    <p:animEffect transition="in" filter="fade">
                                      <p:cBhvr>
                                        <p:cTn id="56" dur="1000"/>
                                        <p:tgtEl>
                                          <p:spTgt spid="6">
                                            <p:txEl>
                                              <p:pRg st="7" end="7"/>
                                            </p:txEl>
                                          </p:spTgt>
                                        </p:tgtEl>
                                      </p:cBhvr>
                                    </p:animEffect>
                                  </p:childTnLst>
                                </p:cTn>
                              </p:par>
                            </p:childTnLst>
                          </p:cTn>
                        </p:par>
                        <p:par>
                          <p:cTn id="57" fill="hold">
                            <p:stCondLst>
                              <p:cond delay="9000"/>
                            </p:stCondLst>
                            <p:childTnLst>
                              <p:par>
                                <p:cTn id="58" presetID="31" presetClass="entr" presetSubtype="0" fill="hold" nodeType="afterEffect">
                                  <p:stCondLst>
                                    <p:cond delay="0"/>
                                  </p:stCondLst>
                                  <p:childTnLst>
                                    <p:set>
                                      <p:cBhvr>
                                        <p:cTn id="59" dur="1" fill="hold">
                                          <p:stCondLst>
                                            <p:cond delay="0"/>
                                          </p:stCondLst>
                                        </p:cTn>
                                        <p:tgtEl>
                                          <p:spTgt spid="3">
                                            <p:txEl>
                                              <p:pRg st="4" end="4"/>
                                            </p:txEl>
                                          </p:spTgt>
                                        </p:tgtEl>
                                        <p:attrNameLst>
                                          <p:attrName>style.visibility</p:attrName>
                                        </p:attrNameLst>
                                      </p:cBhvr>
                                      <p:to>
                                        <p:strVal val="visible"/>
                                      </p:to>
                                    </p:set>
                                    <p:anim calcmode="lin" valueType="num">
                                      <p:cBhvr>
                                        <p:cTn id="60"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61"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62"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63" dur="1000"/>
                                        <p:tgtEl>
                                          <p:spTgt spid="3">
                                            <p:txEl>
                                              <p:pRg st="4" end="4"/>
                                            </p:txEl>
                                          </p:spTgt>
                                        </p:tgtEl>
                                      </p:cBhvr>
                                    </p:animEffect>
                                  </p:childTnLst>
                                </p:cTn>
                              </p:par>
                            </p:childTnLst>
                          </p:cTn>
                        </p:par>
                        <p:par>
                          <p:cTn id="64" fill="hold">
                            <p:stCondLst>
                              <p:cond delay="10000"/>
                            </p:stCondLst>
                            <p:childTnLst>
                              <p:par>
                                <p:cTn id="65" presetID="31" presetClass="entr" presetSubtype="0" fill="hold" nodeType="afterEffect">
                                  <p:stCondLst>
                                    <p:cond delay="0"/>
                                  </p:stCondLst>
                                  <p:childTnLst>
                                    <p:set>
                                      <p:cBhvr>
                                        <p:cTn id="66" dur="1" fill="hold">
                                          <p:stCondLst>
                                            <p:cond delay="0"/>
                                          </p:stCondLst>
                                        </p:cTn>
                                        <p:tgtEl>
                                          <p:spTgt spid="6">
                                            <p:txEl>
                                              <p:pRg st="0" end="0"/>
                                            </p:txEl>
                                          </p:spTgt>
                                        </p:tgtEl>
                                        <p:attrNameLst>
                                          <p:attrName>style.visibility</p:attrName>
                                        </p:attrNameLst>
                                      </p:cBhvr>
                                      <p:to>
                                        <p:strVal val="visible"/>
                                      </p:to>
                                    </p:set>
                                    <p:anim calcmode="lin" valueType="num">
                                      <p:cBhvr>
                                        <p:cTn id="6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6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69"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70" dur="1000"/>
                                        <p:tgtEl>
                                          <p:spTgt spid="6">
                                            <p:txEl>
                                              <p:pRg st="0" end="0"/>
                                            </p:txEl>
                                          </p:spTgt>
                                        </p:tgtEl>
                                      </p:cBhvr>
                                    </p:animEffect>
                                  </p:childTnLst>
                                </p:cTn>
                              </p:par>
                            </p:childTnLst>
                          </p:cTn>
                        </p:par>
                        <p:par>
                          <p:cTn id="71" fill="hold">
                            <p:stCondLst>
                              <p:cond delay="11000"/>
                            </p:stCondLst>
                            <p:childTnLst>
                              <p:par>
                                <p:cTn id="72" presetID="42" presetClass="entr" presetSubtype="0" fill="hold" nodeType="afterEffect">
                                  <p:stCondLst>
                                    <p:cond delay="0"/>
                                  </p:stCondLst>
                                  <p:childTnLst>
                                    <p:set>
                                      <p:cBhvr>
                                        <p:cTn id="73" dur="1" fill="hold">
                                          <p:stCondLst>
                                            <p:cond delay="0"/>
                                          </p:stCondLst>
                                        </p:cTn>
                                        <p:tgtEl>
                                          <p:spTgt spid="3">
                                            <p:txEl>
                                              <p:pRg st="6" end="6"/>
                                            </p:txEl>
                                          </p:spTgt>
                                        </p:tgtEl>
                                        <p:attrNameLst>
                                          <p:attrName>style.visibility</p:attrName>
                                        </p:attrNameLst>
                                      </p:cBhvr>
                                      <p:to>
                                        <p:strVal val="visible"/>
                                      </p:to>
                                    </p:set>
                                    <p:animEffect transition="in" filter="fade">
                                      <p:cBhvr>
                                        <p:cTn id="74" dur="1000"/>
                                        <p:tgtEl>
                                          <p:spTgt spid="3">
                                            <p:txEl>
                                              <p:pRg st="6" end="6"/>
                                            </p:txEl>
                                          </p:spTgt>
                                        </p:tgtEl>
                                      </p:cBhvr>
                                    </p:animEffect>
                                    <p:anim calcmode="lin" valueType="num">
                                      <p:cBhvr>
                                        <p:cTn id="7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7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77" fill="hold">
                            <p:stCondLst>
                              <p:cond delay="12000"/>
                            </p:stCondLst>
                            <p:childTnLst>
                              <p:par>
                                <p:cTn id="78" presetID="31" presetClass="entr" presetSubtype="0" fill="hold" nodeType="afterEffect">
                                  <p:stCondLst>
                                    <p:cond delay="0"/>
                                  </p:stCondLst>
                                  <p:childTnLst>
                                    <p:set>
                                      <p:cBhvr>
                                        <p:cTn id="79" dur="1" fill="hold">
                                          <p:stCondLst>
                                            <p:cond delay="0"/>
                                          </p:stCondLst>
                                        </p:cTn>
                                        <p:tgtEl>
                                          <p:spTgt spid="6">
                                            <p:txEl>
                                              <p:pRg st="2" end="2"/>
                                            </p:txEl>
                                          </p:spTgt>
                                        </p:tgtEl>
                                        <p:attrNameLst>
                                          <p:attrName>style.visibility</p:attrName>
                                        </p:attrNameLst>
                                      </p:cBhvr>
                                      <p:to>
                                        <p:strVal val="visible"/>
                                      </p:to>
                                    </p:set>
                                    <p:anim calcmode="lin" valueType="num">
                                      <p:cBhvr>
                                        <p:cTn id="80" dur="1250" fill="hold"/>
                                        <p:tgtEl>
                                          <p:spTgt spid="6">
                                            <p:txEl>
                                              <p:pRg st="2" end="2"/>
                                            </p:txEl>
                                          </p:spTgt>
                                        </p:tgtEl>
                                        <p:attrNameLst>
                                          <p:attrName>ppt_w</p:attrName>
                                        </p:attrNameLst>
                                      </p:cBhvr>
                                      <p:tavLst>
                                        <p:tav tm="0">
                                          <p:val>
                                            <p:fltVal val="0"/>
                                          </p:val>
                                        </p:tav>
                                        <p:tav tm="100000">
                                          <p:val>
                                            <p:strVal val="#ppt_w"/>
                                          </p:val>
                                        </p:tav>
                                      </p:tavLst>
                                    </p:anim>
                                    <p:anim calcmode="lin" valueType="num">
                                      <p:cBhvr>
                                        <p:cTn id="81" dur="1250" fill="hold"/>
                                        <p:tgtEl>
                                          <p:spTgt spid="6">
                                            <p:txEl>
                                              <p:pRg st="2" end="2"/>
                                            </p:txEl>
                                          </p:spTgt>
                                        </p:tgtEl>
                                        <p:attrNameLst>
                                          <p:attrName>ppt_h</p:attrName>
                                        </p:attrNameLst>
                                      </p:cBhvr>
                                      <p:tavLst>
                                        <p:tav tm="0">
                                          <p:val>
                                            <p:fltVal val="0"/>
                                          </p:val>
                                        </p:tav>
                                        <p:tav tm="100000">
                                          <p:val>
                                            <p:strVal val="#ppt_h"/>
                                          </p:val>
                                        </p:tav>
                                      </p:tavLst>
                                    </p:anim>
                                    <p:anim calcmode="lin" valueType="num">
                                      <p:cBhvr>
                                        <p:cTn id="82" dur="125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83" dur="1250"/>
                                        <p:tgtEl>
                                          <p:spTgt spid="6">
                                            <p:txEl>
                                              <p:pRg st="2" end="2"/>
                                            </p:txEl>
                                          </p:spTgt>
                                        </p:tgtEl>
                                      </p:cBhvr>
                                    </p:animEffect>
                                  </p:childTnLst>
                                </p:cTn>
                              </p:par>
                            </p:childTnLst>
                          </p:cTn>
                        </p:par>
                        <p:par>
                          <p:cTn id="84" fill="hold">
                            <p:stCondLst>
                              <p:cond delay="13250"/>
                            </p:stCondLst>
                            <p:childTnLst>
                              <p:par>
                                <p:cTn id="85" presetID="42" presetClass="entr" presetSubtype="0" fill="hold" nodeType="afterEffect">
                                  <p:stCondLst>
                                    <p:cond delay="0"/>
                                  </p:stCondLst>
                                  <p:childTnLst>
                                    <p:set>
                                      <p:cBhvr>
                                        <p:cTn id="86" dur="1" fill="hold">
                                          <p:stCondLst>
                                            <p:cond delay="0"/>
                                          </p:stCondLst>
                                        </p:cTn>
                                        <p:tgtEl>
                                          <p:spTgt spid="3">
                                            <p:txEl>
                                              <p:pRg st="8" end="8"/>
                                            </p:txEl>
                                          </p:spTgt>
                                        </p:tgtEl>
                                        <p:attrNameLst>
                                          <p:attrName>style.visibility</p:attrName>
                                        </p:attrNameLst>
                                      </p:cBhvr>
                                      <p:to>
                                        <p:strVal val="visible"/>
                                      </p:to>
                                    </p:set>
                                    <p:animEffect transition="in" filter="fade">
                                      <p:cBhvr>
                                        <p:cTn id="87" dur="1000"/>
                                        <p:tgtEl>
                                          <p:spTgt spid="3">
                                            <p:txEl>
                                              <p:pRg st="8" end="8"/>
                                            </p:txEl>
                                          </p:spTgt>
                                        </p:tgtEl>
                                      </p:cBhvr>
                                    </p:animEffect>
                                    <p:anim calcmode="lin" valueType="num">
                                      <p:cBhvr>
                                        <p:cTn id="8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8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250"/>
                            </p:stCondLst>
                            <p:childTnLst>
                              <p:par>
                                <p:cTn id="91" presetID="42" presetClass="entr" presetSubtype="0" fill="hold" nodeType="afterEffect">
                                  <p:stCondLst>
                                    <p:cond delay="0"/>
                                  </p:stCondLst>
                                  <p:childTnLst>
                                    <p:set>
                                      <p:cBhvr>
                                        <p:cTn id="92" dur="1" fill="hold">
                                          <p:stCondLst>
                                            <p:cond delay="0"/>
                                          </p:stCondLst>
                                        </p:cTn>
                                        <p:tgtEl>
                                          <p:spTgt spid="6">
                                            <p:txEl>
                                              <p:pRg st="4" end="4"/>
                                            </p:txEl>
                                          </p:spTgt>
                                        </p:tgtEl>
                                        <p:attrNameLst>
                                          <p:attrName>style.visibility</p:attrName>
                                        </p:attrNameLst>
                                      </p:cBhvr>
                                      <p:to>
                                        <p:strVal val="visible"/>
                                      </p:to>
                                    </p:set>
                                    <p:animEffect transition="in" filter="fade">
                                      <p:cBhvr>
                                        <p:cTn id="93" dur="1250"/>
                                        <p:tgtEl>
                                          <p:spTgt spid="6">
                                            <p:txEl>
                                              <p:pRg st="4" end="4"/>
                                            </p:txEl>
                                          </p:spTgt>
                                        </p:tgtEl>
                                      </p:cBhvr>
                                    </p:animEffect>
                                    <p:anim calcmode="lin" valueType="num">
                                      <p:cBhvr>
                                        <p:cTn id="94" dur="125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95" dur="125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par>
                          <p:cTn id="96" fill="hold">
                            <p:stCondLst>
                              <p:cond delay="15500"/>
                            </p:stCondLst>
                            <p:childTnLst>
                              <p:par>
                                <p:cTn id="97" presetID="31" presetClass="entr" presetSubtype="0" fill="hold" nodeType="afterEffect">
                                  <p:stCondLst>
                                    <p:cond delay="0"/>
                                  </p:stCondLst>
                                  <p:childTnLst>
                                    <p:set>
                                      <p:cBhvr>
                                        <p:cTn id="98" dur="1" fill="hold">
                                          <p:stCondLst>
                                            <p:cond delay="0"/>
                                          </p:stCondLst>
                                        </p:cTn>
                                        <p:tgtEl>
                                          <p:spTgt spid="6">
                                            <p:txEl>
                                              <p:pRg st="6" end="6"/>
                                            </p:txEl>
                                          </p:spTgt>
                                        </p:tgtEl>
                                        <p:attrNameLst>
                                          <p:attrName>style.visibility</p:attrName>
                                        </p:attrNameLst>
                                      </p:cBhvr>
                                      <p:to>
                                        <p:strVal val="visible"/>
                                      </p:to>
                                    </p:set>
                                    <p:anim calcmode="lin" valueType="num">
                                      <p:cBhvr>
                                        <p:cTn id="99" dur="1000" fill="hold"/>
                                        <p:tgtEl>
                                          <p:spTgt spid="6">
                                            <p:txEl>
                                              <p:pRg st="6" end="6"/>
                                            </p:txEl>
                                          </p:spTgt>
                                        </p:tgtEl>
                                        <p:attrNameLst>
                                          <p:attrName>ppt_w</p:attrName>
                                        </p:attrNameLst>
                                      </p:cBhvr>
                                      <p:tavLst>
                                        <p:tav tm="0">
                                          <p:val>
                                            <p:fltVal val="0"/>
                                          </p:val>
                                        </p:tav>
                                        <p:tav tm="100000">
                                          <p:val>
                                            <p:strVal val="#ppt_w"/>
                                          </p:val>
                                        </p:tav>
                                      </p:tavLst>
                                    </p:anim>
                                    <p:anim calcmode="lin" valueType="num">
                                      <p:cBhvr>
                                        <p:cTn id="100" dur="1000" fill="hold"/>
                                        <p:tgtEl>
                                          <p:spTgt spid="6">
                                            <p:txEl>
                                              <p:pRg st="6" end="6"/>
                                            </p:txEl>
                                          </p:spTgt>
                                        </p:tgtEl>
                                        <p:attrNameLst>
                                          <p:attrName>ppt_h</p:attrName>
                                        </p:attrNameLst>
                                      </p:cBhvr>
                                      <p:tavLst>
                                        <p:tav tm="0">
                                          <p:val>
                                            <p:fltVal val="0"/>
                                          </p:val>
                                        </p:tav>
                                        <p:tav tm="100000">
                                          <p:val>
                                            <p:strVal val="#ppt_h"/>
                                          </p:val>
                                        </p:tav>
                                      </p:tavLst>
                                    </p:anim>
                                    <p:anim calcmode="lin" valueType="num">
                                      <p:cBhvr>
                                        <p:cTn id="101" dur="1000" fill="hold"/>
                                        <p:tgtEl>
                                          <p:spTgt spid="6">
                                            <p:txEl>
                                              <p:pRg st="6" end="6"/>
                                            </p:txEl>
                                          </p:spTgt>
                                        </p:tgtEl>
                                        <p:attrNameLst>
                                          <p:attrName>style.rotation</p:attrName>
                                        </p:attrNameLst>
                                      </p:cBhvr>
                                      <p:tavLst>
                                        <p:tav tm="0">
                                          <p:val>
                                            <p:fltVal val="90"/>
                                          </p:val>
                                        </p:tav>
                                        <p:tav tm="100000">
                                          <p:val>
                                            <p:fltVal val="0"/>
                                          </p:val>
                                        </p:tav>
                                      </p:tavLst>
                                    </p:anim>
                                    <p:animEffect transition="in" filter="fade">
                                      <p:cBhvr>
                                        <p:cTn id="102" dur="1000"/>
                                        <p:tgtEl>
                                          <p:spTgt spid="6">
                                            <p:txEl>
                                              <p:pRg st="6" end="6"/>
                                            </p:txEl>
                                          </p:spTgt>
                                        </p:tgtEl>
                                      </p:cBhvr>
                                    </p:animEffect>
                                  </p:childTnLst>
                                </p:cTn>
                              </p:par>
                            </p:childTnLst>
                          </p:cTn>
                        </p:par>
                        <p:par>
                          <p:cTn id="103" fill="hold">
                            <p:stCondLst>
                              <p:cond delay="16500"/>
                            </p:stCondLst>
                            <p:childTnLst>
                              <p:par>
                                <p:cTn id="104" presetID="42" presetClass="entr" presetSubtype="0" fill="hold" nodeType="afterEffect">
                                  <p:stCondLst>
                                    <p:cond delay="0"/>
                                  </p:stCondLst>
                                  <p:childTnLst>
                                    <p:set>
                                      <p:cBhvr>
                                        <p:cTn id="105" dur="1" fill="hold">
                                          <p:stCondLst>
                                            <p:cond delay="0"/>
                                          </p:stCondLst>
                                        </p:cTn>
                                        <p:tgtEl>
                                          <p:spTgt spid="6">
                                            <p:txEl>
                                              <p:pRg st="8" end="8"/>
                                            </p:txEl>
                                          </p:spTgt>
                                        </p:tgtEl>
                                        <p:attrNameLst>
                                          <p:attrName>style.visibility</p:attrName>
                                        </p:attrNameLst>
                                      </p:cBhvr>
                                      <p:to>
                                        <p:strVal val="visible"/>
                                      </p:to>
                                    </p:set>
                                    <p:animEffect transition="in" filter="fade">
                                      <p:cBhvr>
                                        <p:cTn id="106" dur="1000"/>
                                        <p:tgtEl>
                                          <p:spTgt spid="6">
                                            <p:txEl>
                                              <p:pRg st="8" end="8"/>
                                            </p:txEl>
                                          </p:spTgt>
                                        </p:tgtEl>
                                      </p:cBhvr>
                                    </p:animEffect>
                                    <p:anim calcmode="lin" valueType="num">
                                      <p:cBhvr>
                                        <p:cTn id="107"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108"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1990492-3595-4058-9F8E-7C4EA21F7760}"/>
              </a:ext>
            </a:extLst>
          </p:cNvPr>
          <p:cNvSpPr>
            <a:spLocks noGrp="1"/>
          </p:cNvSpPr>
          <p:nvPr>
            <p:ph type="title"/>
          </p:nvPr>
        </p:nvSpPr>
        <p:spPr>
          <a:xfrm>
            <a:off x="7881575" y="203765"/>
            <a:ext cx="3888249" cy="973345"/>
          </a:xfrm>
        </p:spPr>
        <p:txBody>
          <a:bodyPr>
            <a:normAutofit/>
          </a:bodyPr>
          <a:lstStyle/>
          <a:p>
            <a:r>
              <a:rPr lang="sv-SE" dirty="0">
                <a:solidFill>
                  <a:schemeClr val="accent1">
                    <a:lumMod val="50000"/>
                  </a:schemeClr>
                </a:solidFill>
              </a:rPr>
              <a:t>Ekonomens roll</a:t>
            </a:r>
            <a:endParaRPr lang="sv-SE" dirty="0"/>
          </a:p>
        </p:txBody>
      </p:sp>
      <p:sp>
        <p:nvSpPr>
          <p:cNvPr id="3" name="Platshållare för innehåll 2">
            <a:extLst>
              <a:ext uri="{FF2B5EF4-FFF2-40B4-BE49-F238E27FC236}">
                <a16:creationId xmlns:a16="http://schemas.microsoft.com/office/drawing/2014/main" id="{123D81DD-3994-4A6F-A8C4-5BA26D7A5F51}"/>
              </a:ext>
            </a:extLst>
          </p:cNvPr>
          <p:cNvSpPr>
            <a:spLocks noGrp="1"/>
          </p:cNvSpPr>
          <p:nvPr>
            <p:ph idx="1"/>
          </p:nvPr>
        </p:nvSpPr>
        <p:spPr>
          <a:xfrm>
            <a:off x="179512" y="1419408"/>
            <a:ext cx="10740853" cy="5281275"/>
          </a:xfrm>
        </p:spPr>
        <p:txBody>
          <a:bodyPr>
            <a:normAutofit/>
          </a:bodyPr>
          <a:lstStyle/>
          <a:p>
            <a:pPr marL="0" indent="0">
              <a:buNone/>
            </a:pPr>
            <a:endParaRPr lang="sv-SE" dirty="0"/>
          </a:p>
          <a:p>
            <a:pPr marL="0" indent="0">
              <a:buNone/>
            </a:pPr>
            <a:r>
              <a:rPr lang="sv-SE" dirty="0"/>
              <a:t>Ofta i bruset. Fångar upp vad som är på </a:t>
            </a:r>
            <a:r>
              <a:rPr lang="sv-SE" dirty="0" smtClean="0"/>
              <a:t>gång.</a:t>
            </a:r>
            <a:endParaRPr lang="sv-SE" dirty="0"/>
          </a:p>
          <a:p>
            <a:pPr marL="0" indent="0">
              <a:buNone/>
            </a:pPr>
            <a:endParaRPr lang="sv-SE" dirty="0"/>
          </a:p>
          <a:p>
            <a:pPr marL="0" indent="0">
              <a:buNone/>
            </a:pPr>
            <a:r>
              <a:rPr lang="sv-SE" dirty="0"/>
              <a:t>Förmågan att koppla ihop verksamhet med ekonomi. </a:t>
            </a:r>
          </a:p>
          <a:p>
            <a:pPr marL="0" indent="0">
              <a:buNone/>
            </a:pPr>
            <a:endParaRPr lang="sv-SE" dirty="0" smtClean="0"/>
          </a:p>
          <a:p>
            <a:pPr marL="0" indent="0">
              <a:buNone/>
            </a:pPr>
            <a:r>
              <a:rPr lang="sv-SE" dirty="0" smtClean="0"/>
              <a:t>I vår roll är det viktigt att värna om professionalismen.</a:t>
            </a:r>
          </a:p>
          <a:p>
            <a:pPr marL="0" indent="0">
              <a:buNone/>
            </a:pPr>
            <a:endParaRPr lang="sv-SE" dirty="0"/>
          </a:p>
          <a:p>
            <a:pPr marL="0" indent="0">
              <a:buNone/>
            </a:pPr>
            <a:r>
              <a:rPr lang="sv-SE" dirty="0" smtClean="0"/>
              <a:t>Förmedla ekonomi till icke ekonomer.</a:t>
            </a:r>
            <a:endParaRPr lang="sv-SE" dirty="0"/>
          </a:p>
          <a:p>
            <a:pPr marL="0" indent="0">
              <a:buNone/>
            </a:pPr>
            <a:endParaRPr lang="sv-SE" dirty="0"/>
          </a:p>
          <a:p>
            <a:pPr marL="0" indent="0">
              <a:buNone/>
            </a:pPr>
            <a:endParaRPr lang="sv-SE" dirty="0"/>
          </a:p>
          <a:p>
            <a:pPr marL="0" indent="0">
              <a:buNone/>
            </a:pPr>
            <a:endParaRPr lang="sv-SE" dirty="0"/>
          </a:p>
        </p:txBody>
      </p:sp>
      <p:pic>
        <p:nvPicPr>
          <p:cNvPr id="4" name="Picture 2" descr="SUHF_logo_u_txt_pms307">
            <a:extLst>
              <a:ext uri="{FF2B5EF4-FFF2-40B4-BE49-F238E27FC236}">
                <a16:creationId xmlns:a16="http://schemas.microsoft.com/office/drawing/2014/main" id="{0ED88DDA-A559-441E-A915-8076DB3A91C1}"/>
              </a:ext>
            </a:extLst>
          </p:cNvPr>
          <p:cNvPicPr>
            <a:picLocks noChangeAspect="1" noChangeArrowheads="1"/>
          </p:cNvPicPr>
          <p:nvPr/>
        </p:nvPicPr>
        <p:blipFill>
          <a:blip r:embed="rId3" cstate="print"/>
          <a:srcRect/>
          <a:stretch>
            <a:fillRect/>
          </a:stretch>
        </p:blipFill>
        <p:spPr bwMode="auto">
          <a:xfrm>
            <a:off x="179512" y="304734"/>
            <a:ext cx="1901079" cy="626773"/>
          </a:xfrm>
          <a:prstGeom prst="rect">
            <a:avLst/>
          </a:prstGeom>
          <a:noFill/>
          <a:ln w="12700">
            <a:noFill/>
            <a:miter lim="800000"/>
            <a:headEnd/>
            <a:tailEnd/>
          </a:ln>
        </p:spPr>
      </p:pic>
    </p:spTree>
    <p:extLst>
      <p:ext uri="{BB962C8B-B14F-4D97-AF65-F5344CB8AC3E}">
        <p14:creationId xmlns:p14="http://schemas.microsoft.com/office/powerpoint/2010/main" val="29168968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1990492-3595-4058-9F8E-7C4EA21F7760}"/>
              </a:ext>
            </a:extLst>
          </p:cNvPr>
          <p:cNvSpPr>
            <a:spLocks noGrp="1"/>
          </p:cNvSpPr>
          <p:nvPr>
            <p:ph type="title"/>
          </p:nvPr>
        </p:nvSpPr>
        <p:spPr>
          <a:xfrm>
            <a:off x="7881575" y="203765"/>
            <a:ext cx="3888249" cy="973345"/>
          </a:xfrm>
        </p:spPr>
        <p:txBody>
          <a:bodyPr>
            <a:normAutofit/>
          </a:bodyPr>
          <a:lstStyle/>
          <a:p>
            <a:r>
              <a:rPr lang="sv-SE" dirty="0">
                <a:solidFill>
                  <a:schemeClr val="accent1">
                    <a:lumMod val="50000"/>
                  </a:schemeClr>
                </a:solidFill>
              </a:rPr>
              <a:t>Ekonomens roll</a:t>
            </a:r>
            <a:endParaRPr lang="sv-SE" dirty="0"/>
          </a:p>
        </p:txBody>
      </p:sp>
      <p:sp>
        <p:nvSpPr>
          <p:cNvPr id="3" name="Platshållare för innehåll 2">
            <a:extLst>
              <a:ext uri="{FF2B5EF4-FFF2-40B4-BE49-F238E27FC236}">
                <a16:creationId xmlns:a16="http://schemas.microsoft.com/office/drawing/2014/main" id="{123D81DD-3994-4A6F-A8C4-5BA26D7A5F51}"/>
              </a:ext>
            </a:extLst>
          </p:cNvPr>
          <p:cNvSpPr>
            <a:spLocks noGrp="1"/>
          </p:cNvSpPr>
          <p:nvPr>
            <p:ph idx="1"/>
          </p:nvPr>
        </p:nvSpPr>
        <p:spPr>
          <a:xfrm>
            <a:off x="428591" y="1276953"/>
            <a:ext cx="10465551" cy="4302964"/>
          </a:xfrm>
        </p:spPr>
        <p:txBody>
          <a:bodyPr>
            <a:normAutofit/>
          </a:bodyPr>
          <a:lstStyle/>
          <a:p>
            <a:pPr marL="0" indent="0">
              <a:buNone/>
            </a:pPr>
            <a:endParaRPr lang="sv-SE" dirty="0"/>
          </a:p>
          <a:p>
            <a:pPr marL="0" indent="0">
              <a:buNone/>
            </a:pPr>
            <a:r>
              <a:rPr lang="sv-SE" dirty="0" smtClean="0"/>
              <a:t>Fråga din granne: </a:t>
            </a:r>
          </a:p>
          <a:p>
            <a:pPr marL="0" indent="0">
              <a:buNone/>
            </a:pPr>
            <a:endParaRPr lang="sv-SE" dirty="0" smtClean="0"/>
          </a:p>
          <a:p>
            <a:pPr marL="0" indent="0">
              <a:buNone/>
            </a:pPr>
            <a:r>
              <a:rPr lang="sv-SE" sz="4400" dirty="0" smtClean="0"/>
              <a:t>Känner du igen dig?</a:t>
            </a:r>
          </a:p>
          <a:p>
            <a:pPr marL="0" indent="0">
              <a:buNone/>
            </a:pPr>
            <a:endParaRPr lang="sv-SE" sz="4400" dirty="0"/>
          </a:p>
          <a:p>
            <a:pPr marL="0" indent="0">
              <a:buNone/>
            </a:pPr>
            <a:r>
              <a:rPr lang="sv-SE" sz="4400" dirty="0" smtClean="0"/>
              <a:t>Vad är mest utmanande i rollen?  </a:t>
            </a:r>
            <a:endParaRPr lang="sv-SE" sz="4400" dirty="0"/>
          </a:p>
          <a:p>
            <a:pPr marL="0" indent="0">
              <a:buNone/>
            </a:pPr>
            <a:endParaRPr lang="sv-SE" dirty="0"/>
          </a:p>
        </p:txBody>
      </p:sp>
      <p:pic>
        <p:nvPicPr>
          <p:cNvPr id="4" name="Picture 2" descr="SUHF_logo_u_txt_pms307">
            <a:extLst>
              <a:ext uri="{FF2B5EF4-FFF2-40B4-BE49-F238E27FC236}">
                <a16:creationId xmlns:a16="http://schemas.microsoft.com/office/drawing/2014/main" id="{0ED88DDA-A559-441E-A915-8076DB3A91C1}"/>
              </a:ext>
            </a:extLst>
          </p:cNvPr>
          <p:cNvPicPr>
            <a:picLocks noChangeAspect="1" noChangeArrowheads="1"/>
          </p:cNvPicPr>
          <p:nvPr/>
        </p:nvPicPr>
        <p:blipFill>
          <a:blip r:embed="rId3" cstate="print"/>
          <a:srcRect/>
          <a:stretch>
            <a:fillRect/>
          </a:stretch>
        </p:blipFill>
        <p:spPr bwMode="auto">
          <a:xfrm>
            <a:off x="179512" y="304734"/>
            <a:ext cx="1901079" cy="626773"/>
          </a:xfrm>
          <a:prstGeom prst="rect">
            <a:avLst/>
          </a:prstGeom>
          <a:noFill/>
          <a:ln w="12700">
            <a:noFill/>
            <a:miter lim="800000"/>
            <a:headEnd/>
            <a:tailEnd/>
          </a:ln>
        </p:spPr>
      </p:pic>
      <p:pic>
        <p:nvPicPr>
          <p:cNvPr id="5" name="Bildobjekt 4"/>
          <p:cNvPicPr>
            <a:picLocks noChangeAspect="1"/>
          </p:cNvPicPr>
          <p:nvPr/>
        </p:nvPicPr>
        <p:blipFill>
          <a:blip r:embed="rId4"/>
          <a:stretch>
            <a:fillRect/>
          </a:stretch>
        </p:blipFill>
        <p:spPr>
          <a:xfrm>
            <a:off x="7674164" y="931507"/>
            <a:ext cx="3707227" cy="3695923"/>
          </a:xfrm>
          <a:prstGeom prst="rect">
            <a:avLst/>
          </a:prstGeom>
        </p:spPr>
      </p:pic>
      <p:sp>
        <p:nvSpPr>
          <p:cNvPr id="6" name="textruta 5"/>
          <p:cNvSpPr txBox="1"/>
          <p:nvPr/>
        </p:nvSpPr>
        <p:spPr>
          <a:xfrm>
            <a:off x="179512" y="5925363"/>
            <a:ext cx="9153832" cy="707886"/>
          </a:xfrm>
          <a:prstGeom prst="rect">
            <a:avLst/>
          </a:prstGeom>
          <a:noFill/>
        </p:spPr>
        <p:txBody>
          <a:bodyPr wrap="square" rtlCol="0">
            <a:spAutoFit/>
          </a:bodyPr>
          <a:lstStyle/>
          <a:p>
            <a:r>
              <a:rPr lang="sv-SE" sz="4000" dirty="0" smtClean="0">
                <a:hlinkClick r:id="rId5"/>
              </a:rPr>
              <a:t>www.menti.com</a:t>
            </a:r>
            <a:r>
              <a:rPr lang="sv-SE" sz="4000" dirty="0" smtClean="0"/>
              <a:t>	Kod 6719 6778</a:t>
            </a:r>
            <a:endParaRPr lang="sv-SE" sz="4000" dirty="0"/>
          </a:p>
        </p:txBody>
      </p:sp>
    </p:spTree>
    <p:extLst>
      <p:ext uri="{BB962C8B-B14F-4D97-AF65-F5344CB8AC3E}">
        <p14:creationId xmlns:p14="http://schemas.microsoft.com/office/powerpoint/2010/main" val="30281688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123D81DD-3994-4A6F-A8C4-5BA26D7A5F51}"/>
              </a:ext>
            </a:extLst>
          </p:cNvPr>
          <p:cNvSpPr>
            <a:spLocks noGrp="1"/>
          </p:cNvSpPr>
          <p:nvPr>
            <p:ph idx="1"/>
          </p:nvPr>
        </p:nvSpPr>
        <p:spPr>
          <a:xfrm>
            <a:off x="268003" y="1163769"/>
            <a:ext cx="9564763" cy="5281275"/>
          </a:xfrm>
        </p:spPr>
        <p:txBody>
          <a:bodyPr>
            <a:normAutofit lnSpcReduction="10000"/>
          </a:bodyPr>
          <a:lstStyle/>
          <a:p>
            <a:pPr marL="0" indent="0">
              <a:buNone/>
            </a:pPr>
            <a:r>
              <a:rPr lang="sv-SE" sz="4800" dirty="0" smtClean="0"/>
              <a:t>Konstatera</a:t>
            </a:r>
          </a:p>
          <a:p>
            <a:pPr marL="0" indent="0">
              <a:buNone/>
            </a:pPr>
            <a:endParaRPr lang="sv-SE" sz="4800" dirty="0" smtClean="0"/>
          </a:p>
          <a:p>
            <a:pPr marL="0" indent="0">
              <a:buNone/>
            </a:pPr>
            <a:r>
              <a:rPr lang="sv-SE" sz="4800" dirty="0" smtClean="0"/>
              <a:t>Reagera </a:t>
            </a:r>
          </a:p>
          <a:p>
            <a:pPr marL="0" indent="0">
              <a:buNone/>
            </a:pPr>
            <a:endParaRPr lang="sv-SE" sz="4800" dirty="0"/>
          </a:p>
          <a:p>
            <a:pPr marL="0" indent="0">
              <a:buNone/>
            </a:pPr>
            <a:r>
              <a:rPr lang="sv-SE" sz="4800" dirty="0" smtClean="0"/>
              <a:t>Agera</a:t>
            </a:r>
            <a:endParaRPr lang="sv-SE" sz="4800" dirty="0"/>
          </a:p>
          <a:p>
            <a:pPr marL="0" indent="0">
              <a:buNone/>
            </a:pPr>
            <a:endParaRPr lang="sv-SE" sz="4800" dirty="0" smtClean="0"/>
          </a:p>
          <a:p>
            <a:pPr marL="0" indent="0">
              <a:buNone/>
            </a:pPr>
            <a:r>
              <a:rPr lang="sv-SE" sz="4800" dirty="0" smtClean="0"/>
              <a:t>”Politisk” prognos</a:t>
            </a:r>
            <a:endParaRPr lang="sv-SE" dirty="0"/>
          </a:p>
        </p:txBody>
      </p:sp>
      <p:pic>
        <p:nvPicPr>
          <p:cNvPr id="4" name="Picture 2" descr="SUHF_logo_u_txt_pms307">
            <a:extLst>
              <a:ext uri="{FF2B5EF4-FFF2-40B4-BE49-F238E27FC236}">
                <a16:creationId xmlns:a16="http://schemas.microsoft.com/office/drawing/2014/main" id="{0ED88DDA-A559-441E-A915-8076DB3A91C1}"/>
              </a:ext>
            </a:extLst>
          </p:cNvPr>
          <p:cNvPicPr>
            <a:picLocks noChangeAspect="1" noChangeArrowheads="1"/>
          </p:cNvPicPr>
          <p:nvPr/>
        </p:nvPicPr>
        <p:blipFill>
          <a:blip r:embed="rId3" cstate="print"/>
          <a:srcRect/>
          <a:stretch>
            <a:fillRect/>
          </a:stretch>
        </p:blipFill>
        <p:spPr bwMode="auto">
          <a:xfrm>
            <a:off x="179512" y="304734"/>
            <a:ext cx="1901079" cy="626773"/>
          </a:xfrm>
          <a:prstGeom prst="rect">
            <a:avLst/>
          </a:prstGeom>
          <a:noFill/>
          <a:ln w="12700">
            <a:noFill/>
            <a:miter lim="800000"/>
            <a:headEnd/>
            <a:tailEnd/>
          </a:ln>
        </p:spPr>
      </p:pic>
      <p:pic>
        <p:nvPicPr>
          <p:cNvPr id="1026" name="Bildobjekt 1"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7248" y="988093"/>
            <a:ext cx="4831036" cy="5734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ildobjekt 6"/>
          <p:cNvPicPr>
            <a:picLocks noChangeAspect="1"/>
          </p:cNvPicPr>
          <p:nvPr/>
        </p:nvPicPr>
        <p:blipFill>
          <a:blip r:embed="rId5"/>
          <a:stretch>
            <a:fillRect/>
          </a:stretch>
        </p:blipFill>
        <p:spPr>
          <a:xfrm>
            <a:off x="4256447" y="304734"/>
            <a:ext cx="3321335" cy="3550648"/>
          </a:xfrm>
          <a:prstGeom prst="rect">
            <a:avLst/>
          </a:prstGeom>
        </p:spPr>
      </p:pic>
    </p:spTree>
    <p:extLst>
      <p:ext uri="{BB962C8B-B14F-4D97-AF65-F5344CB8AC3E}">
        <p14:creationId xmlns:p14="http://schemas.microsoft.com/office/powerpoint/2010/main" val="1345160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1250</TotalTime>
  <Words>311</Words>
  <Application>Microsoft Office PowerPoint</Application>
  <PresentationFormat>Bredbild</PresentationFormat>
  <Paragraphs>83</Paragraphs>
  <Slides>7</Slides>
  <Notes>6</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7</vt:i4>
      </vt:variant>
    </vt:vector>
  </HeadingPairs>
  <TitlesOfParts>
    <vt:vector size="11" baseType="lpstr">
      <vt:lpstr>Arial</vt:lpstr>
      <vt:lpstr>Calibri</vt:lpstr>
      <vt:lpstr>Calibri Light</vt:lpstr>
      <vt:lpstr>Office-tema</vt:lpstr>
      <vt:lpstr>PowerPoint-presentation</vt:lpstr>
      <vt:lpstr>Vad säger ChatGPT om ekonomer?</vt:lpstr>
      <vt:lpstr>Ekonomens roll är varierande enligt ChatGPT?  </vt:lpstr>
      <vt:lpstr>Ekonomens roll   </vt:lpstr>
      <vt:lpstr>Ekonomens roll</vt:lpstr>
      <vt:lpstr>Ekonomens roll</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Lars Alberius</dc:creator>
  <cp:lastModifiedBy>Filip Bengtsson</cp:lastModifiedBy>
  <cp:revision>57</cp:revision>
  <dcterms:created xsi:type="dcterms:W3CDTF">2023-01-26T10:04:57Z</dcterms:created>
  <dcterms:modified xsi:type="dcterms:W3CDTF">2023-05-02T10:14:36Z</dcterms:modified>
</cp:coreProperties>
</file>