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 id="2147483679" r:id="rId3"/>
  </p:sldMasterIdLst>
  <p:notesMasterIdLst>
    <p:notesMasterId r:id="rId22"/>
  </p:notesMasterIdLst>
  <p:sldIdLst>
    <p:sldId id="267" r:id="rId4"/>
    <p:sldId id="268" r:id="rId5"/>
    <p:sldId id="311" r:id="rId6"/>
    <p:sldId id="1448942512" r:id="rId7"/>
    <p:sldId id="257" r:id="rId8"/>
    <p:sldId id="1448942550" r:id="rId9"/>
    <p:sldId id="1448942541" r:id="rId10"/>
    <p:sldId id="270" r:id="rId11"/>
    <p:sldId id="271" r:id="rId12"/>
    <p:sldId id="274" r:id="rId13"/>
    <p:sldId id="272" r:id="rId14"/>
    <p:sldId id="262" r:id="rId15"/>
    <p:sldId id="258" r:id="rId16"/>
    <p:sldId id="263" r:id="rId17"/>
    <p:sldId id="273" r:id="rId18"/>
    <p:sldId id="1448942775" r:id="rId19"/>
    <p:sldId id="1448942805" r:id="rId20"/>
    <p:sldId id="275" r:id="rId21"/>
  </p:sldIdLst>
  <p:sldSz cx="12192000" cy="6858000"/>
  <p:notesSz cx="6858000" cy="9144000"/>
  <p:embeddedFontLst>
    <p:embeddedFont>
      <p:font typeface="Work Sans" pitchFamily="2" charset="0"/>
      <p:regular r:id="rId23"/>
      <p:italic r:id="rId24"/>
    </p:embeddedFont>
    <p:embeddedFont>
      <p:font typeface="Work Sans Medium" panose="020F0502020204030204" pitchFamily="2" charset="0"/>
      <p:regular r:id="rId25"/>
      <p:italic r:id="rId26"/>
    </p:embeddedFont>
    <p:embeddedFont>
      <p:font typeface="Work Sans SemiBold" panose="020F0502020204030204" pitchFamily="2" charset="0"/>
      <p:regular r:id="rId27"/>
      <p:bold r:id="rId28"/>
      <p:italic r:id="rId29"/>
      <p:boldItalic r:id="rId30"/>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93" autoAdjust="0"/>
    <p:restoredTop sz="96341"/>
  </p:normalViewPr>
  <p:slideViewPr>
    <p:cSldViewPr snapToGrid="0" showGuides="1">
      <p:cViewPr varScale="1">
        <p:scale>
          <a:sx n="54" d="100"/>
          <a:sy n="54" d="100"/>
        </p:scale>
        <p:origin x="68" y="240"/>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2025-08-29</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FAD31592-3C66-914C-8F2B-350F777116DA}" type="slidenum">
              <a:rPr lang="en-US" smtClean="0"/>
              <a:t>3</a:t>
            </a:fld>
            <a:endParaRPr lang="en-US"/>
          </a:p>
        </p:txBody>
      </p:sp>
    </p:spTree>
    <p:extLst>
      <p:ext uri="{BB962C8B-B14F-4D97-AF65-F5344CB8AC3E}">
        <p14:creationId xmlns:p14="http://schemas.microsoft.com/office/powerpoint/2010/main" val="1656803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vill uppmuntra en ansvarsfull och etisk användning av generativa AI-verktyg och samtidigt stödja vår personal i att bli AI-kunniga. Genom att arbeta strategiskt kan vi säkerställa att AI blir en positiv och integrerad del av vår verksamhet.</a:t>
            </a:r>
          </a:p>
          <a:p>
            <a:r>
              <a:rPr lang="sv-SE" dirty="0"/>
              <a:t>Men en strategi är inget utan handling. Därför driver vi utvecklingsprojekt som gör konkret skillnad, både i administrationen och i vår forskning och undervisning. Vi satsar på utbildning genom inspirationsföreläsningar, workshops och AI-stugor, samt ger stöd till avdelningsledningar på förvaltningen för att AI ska integreras i deras verksamhetsplaner och följa våra gemensamma riktlinjer.</a:t>
            </a:r>
          </a:p>
          <a:p>
            <a:r>
              <a:rPr lang="sv-SE" dirty="0"/>
              <a:t>Kunskap sprids bäst tillsammans. Därför bygger vi AI-nätverk där vi kan dela insikter, inspirera varandra och engagera fler i utvecklingen. För att vägleda vårt arbete tar vi fram specifika riktlinjer som stöd för olika ändamål, så att AI-verktyg används på ett ansvarsfullt och effektivt sätt.</a:t>
            </a:r>
          </a:p>
          <a:p>
            <a:r>
              <a:rPr lang="sv-SE" dirty="0"/>
              <a:t>Ett annat viktigt område är hur vi värderar och analyserar nya AI-lösningar innan vi implementerar dem. Vi vill säkerställa att vi gör kloka val, både vad gäller inköp och användning. Vi följer hur andra lärosäten arbetar, använder SLUG-samarbetet och lyssnar in deras processer för att utvärdera AI-investeringar. Detta kan bidra till att utveckla våra egna processer. Samtidigt kan AI-stugor hjälpa till att identifiera behov och öka kunskapsnivån inför beslut om eventuella inköp.?</a:t>
            </a:r>
          </a:p>
          <a:p>
            <a:r>
              <a:rPr lang="sv-SE" dirty="0"/>
              <a:t>Självklart krävs resurser och finansiering för att driva AI-utvecklingen framåt. Här ser vi över möjligheter och prioriteringar för att stödja initiativ som gör störst skillnad. Samtidigt bygger vi en organisation kring detta arbete, med vetenskaplig ledning, referensgrupper och en AI-samordnare som kan guida oss under utvecklingens gång.</a:t>
            </a:r>
          </a:p>
          <a:p>
            <a:r>
              <a:rPr lang="sv-SE" dirty="0"/>
              <a:t>För att samla all denna information och göra den tillgänglig för alla har vi skapat en AI-knutpunkt på medarbetaringången. Där hittar ni stöd, riktlinjer och de senaste uppdateringarna om vårt AI-arbete. Ni når den på </a:t>
            </a:r>
            <a:r>
              <a:rPr lang="sv-SE" b="1" dirty="0"/>
              <a:t>www.uu.se/medarbetare/</a:t>
            </a:r>
            <a:r>
              <a:rPr lang="sv-SE" b="1" dirty="0" err="1"/>
              <a:t>ai</a:t>
            </a:r>
            <a:r>
              <a:rPr lang="sv-SE" dirty="0"/>
              <a:t>.</a:t>
            </a:r>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130170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D28A186D-FD61-42DE-80EA-38330C6D81F5}" type="slidenum">
              <a:rPr lang="sv-SE" smtClean="0"/>
              <a:t>7</a:t>
            </a:fld>
            <a:endParaRPr lang="sv-SE"/>
          </a:p>
        </p:txBody>
      </p:sp>
    </p:spTree>
    <p:extLst>
      <p:ext uri="{BB962C8B-B14F-4D97-AF65-F5344CB8AC3E}">
        <p14:creationId xmlns:p14="http://schemas.microsoft.com/office/powerpoint/2010/main" val="757321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FAD31592-3C66-914C-8F2B-350F777116DA}" type="slidenum">
              <a:rPr lang="en-US" smtClean="0"/>
              <a:t>16</a:t>
            </a:fld>
            <a:endParaRPr lang="en-US"/>
          </a:p>
        </p:txBody>
      </p:sp>
    </p:spTree>
    <p:extLst>
      <p:ext uri="{BB962C8B-B14F-4D97-AF65-F5344CB8AC3E}">
        <p14:creationId xmlns:p14="http://schemas.microsoft.com/office/powerpoint/2010/main" val="333863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82FC9-2A8C-7910-EDE6-E7A41936F7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0FF70-B86D-9458-A616-DD30E8654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033B40-9CD5-68F7-7A80-B1A82CEB304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DDD0113-F077-1872-6446-FEAC18591261}"/>
              </a:ext>
            </a:extLst>
          </p:cNvPr>
          <p:cNvSpPr>
            <a:spLocks noGrp="1"/>
          </p:cNvSpPr>
          <p:nvPr>
            <p:ph type="sldNum" sz="quarter" idx="5"/>
          </p:nvPr>
        </p:nvSpPr>
        <p:spPr/>
        <p:txBody>
          <a:bodyPr/>
          <a:lstStyle/>
          <a:p>
            <a:fld id="{FAD31592-3C66-914C-8F2B-350F777116DA}" type="slidenum">
              <a:rPr lang="en-US" smtClean="0"/>
              <a:t>17</a:t>
            </a:fld>
            <a:endParaRPr lang="en-US"/>
          </a:p>
        </p:txBody>
      </p:sp>
    </p:spTree>
    <p:extLst>
      <p:ext uri="{BB962C8B-B14F-4D97-AF65-F5344CB8AC3E}">
        <p14:creationId xmlns:p14="http://schemas.microsoft.com/office/powerpoint/2010/main" val="825596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är du gör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5B0D64B-2452-F207-A336-0815C2DF0741}"/>
              </a:ext>
            </a:extLst>
          </p:cNvPr>
          <p:cNvSpPr txBox="1"/>
          <p:nvPr userDrawn="1"/>
        </p:nvSpPr>
        <p:spPr>
          <a:xfrm>
            <a:off x="947738" y="2544623"/>
            <a:ext cx="4559299"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Presentationen ska vara ett stöd och blir bättre om den skrivna informationen är kort och kärnfull.</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Låt presentationen illustrera ditt budskap – genom diagram, citat.</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Använd gärna stödord och punktlista.</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73F45F60-45E7-066A-33B4-0E8E6F121EC0}"/>
              </a:ext>
            </a:extLst>
          </p:cNvPr>
          <p:cNvSpPr txBox="1"/>
          <p:nvPr userDrawn="1"/>
        </p:nvSpPr>
        <p:spPr>
          <a:xfrm>
            <a:off x="6084515" y="2544623"/>
            <a:ext cx="4712794"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Välj bilder/fotografier med omsorg – rätt foto förstärker, fel förstör.</a:t>
            </a:r>
          </a:p>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Kan du inte göra en tydlig presentationsbild, gör ingen alls – förklara med egna ord istället.</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Håll presentationen kort. Prata hellre själv.</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67D7A5C2-C92A-600F-0BB8-1E9FDC99BAEF}"/>
              </a:ext>
            </a:extLst>
          </p:cNvPr>
          <p:cNvSpPr txBox="1"/>
          <p:nvPr userDrawn="1"/>
        </p:nvSpPr>
        <p:spPr>
          <a:xfrm>
            <a:off x="947738" y="1890199"/>
            <a:ext cx="4559299" cy="361637"/>
          </a:xfrm>
          <a:prstGeom prst="rect">
            <a:avLst/>
          </a:prstGeom>
          <a:noFill/>
        </p:spPr>
        <p:txBody>
          <a:bodyPr wrap="square" rtlCol="0">
            <a:spAutoFit/>
          </a:bodyPr>
          <a:lstStyle/>
          <a:p>
            <a:pPr lvl="0">
              <a:lnSpc>
                <a:spcPts val="2120"/>
              </a:lnSpc>
              <a:spcBef>
                <a:spcPts val="300"/>
              </a:spcBef>
            </a:pPr>
            <a:r>
              <a:rPr lang="sv-SE" kern="100">
                <a:effectLst/>
                <a:latin typeface="Work Sans" pitchFamily="2" charset="77"/>
                <a:ea typeface="Calibri" panose="020F0502020204030204" pitchFamily="34" charset="0"/>
                <a:cs typeface="Times New Roman" panose="02020603050405020304" pitchFamily="18" charset="0"/>
              </a:rPr>
              <a:t>Tänk på att:</a:t>
            </a:r>
          </a:p>
        </p:txBody>
      </p:sp>
      <p:sp>
        <p:nvSpPr>
          <p:cNvPr id="9" name="textruta 8">
            <a:extLst>
              <a:ext uri="{FF2B5EF4-FFF2-40B4-BE49-F238E27FC236}">
                <a16:creationId xmlns:a16="http://schemas.microsoft.com/office/drawing/2014/main" id="{2717BDED-5AD5-2E63-7694-5DF8A093795C}"/>
              </a:ext>
            </a:extLst>
          </p:cNvPr>
          <p:cNvSpPr txBox="1"/>
          <p:nvPr userDrawn="1"/>
        </p:nvSpPr>
        <p:spPr>
          <a:xfrm>
            <a:off x="947738" y="899447"/>
            <a:ext cx="7774921" cy="579646"/>
          </a:xfrm>
          <a:prstGeom prst="rect">
            <a:avLst/>
          </a:prstGeom>
          <a:noFill/>
        </p:spPr>
        <p:txBody>
          <a:bodyPr wrap="square" rtlCol="0">
            <a:spAutoFit/>
          </a:bodyPr>
          <a:lstStyle/>
          <a:p>
            <a:pPr lvl="0">
              <a:lnSpc>
                <a:spcPts val="3840"/>
              </a:lnSpc>
            </a:pPr>
            <a:r>
              <a:rPr lang="sv-SE" sz="3200" kern="100">
                <a:effectLst/>
                <a:latin typeface="Work Sans" pitchFamily="2" charset="77"/>
                <a:ea typeface="Calibri" panose="020F0502020204030204" pitchFamily="34" charset="0"/>
                <a:cs typeface="Times New Roman" panose="02020603050405020304" pitchFamily="18" charset="0"/>
              </a:rPr>
              <a:t>När du gör din presentation</a:t>
            </a:r>
          </a:p>
        </p:txBody>
      </p:sp>
    </p:spTree>
    <p:extLst>
      <p:ext uri="{BB962C8B-B14F-4D97-AF65-F5344CB8AC3E}">
        <p14:creationId xmlns:p14="http://schemas.microsoft.com/office/powerpoint/2010/main" val="2206973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llgänglighetsanpassa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8EB50238-E622-CC4D-E865-CA7D7EF35C9E}"/>
              </a:ext>
            </a:extLst>
          </p:cNvPr>
          <p:cNvSpPr txBox="1"/>
          <p:nvPr userDrawn="1"/>
        </p:nvSpPr>
        <p:spPr>
          <a:xfrm>
            <a:off x="957358" y="821623"/>
            <a:ext cx="9054859"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46DB352F-69A9-1E92-AAD7-901A1A1F9054}"/>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2013/2016.</a:t>
            </a:r>
          </a:p>
        </p:txBody>
      </p:sp>
      <p:sp>
        <p:nvSpPr>
          <p:cNvPr id="8" name="textruta 7">
            <a:extLst>
              <a:ext uri="{FF2B5EF4-FFF2-40B4-BE49-F238E27FC236}">
                <a16:creationId xmlns:a16="http://schemas.microsoft.com/office/drawing/2014/main" id="{DA13882F-AF79-0DD9-0229-90F3341A13E5}"/>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Formatera bild. </a:t>
            </a:r>
            <a:r>
              <a:rPr lang="en-US" sz="1000" dirty="0">
                <a:latin typeface="Work Sans" pitchFamily="2" charset="77"/>
              </a:rPr>
              <a:t>Då öppnas en flik till höger i fönstret. Välj figuren </a:t>
            </a:r>
            <a:r>
              <a:rPr lang="en-US" sz="1000" i="1" dirty="0">
                <a:latin typeface="Work Sans" pitchFamily="2" charset="77"/>
              </a:rPr>
              <a:t>Storlek och egenskaper… </a:t>
            </a:r>
            <a:r>
              <a:rPr lang="en-US" sz="1000" dirty="0">
                <a:latin typeface="Work Sans" pitchFamily="2" charset="77"/>
              </a:rPr>
              <a:t>välj sedan </a:t>
            </a:r>
            <a:r>
              <a:rPr lang="en-US" sz="1000" i="1" dirty="0">
                <a:latin typeface="Work Sans" pitchFamily="2" charset="77"/>
              </a:rPr>
              <a:t>alternativ text. </a:t>
            </a:r>
            <a:r>
              <a:rPr lang="en-US" sz="1000" dirty="0">
                <a:latin typeface="Work Sans" pitchFamily="2" charset="77"/>
              </a:rPr>
              <a:t>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bara lämna rubrik och beskrivning tom.</a:t>
            </a:r>
          </a:p>
          <a:p>
            <a:endParaRPr lang="en-GB" sz="1000">
              <a:latin typeface="Work Sans" pitchFamily="2" charset="77"/>
            </a:endParaRPr>
          </a:p>
        </p:txBody>
      </p:sp>
      <p:sp>
        <p:nvSpPr>
          <p:cNvPr id="9" name="textruta 8">
            <a:extLst>
              <a:ext uri="{FF2B5EF4-FFF2-40B4-BE49-F238E27FC236}">
                <a16:creationId xmlns:a16="http://schemas.microsoft.com/office/drawing/2014/main" id="{4DBAB48A-0207-EBBB-5144-24A47388C7DA}"/>
              </a:ext>
            </a:extLst>
          </p:cNvPr>
          <p:cNvSpPr txBox="1"/>
          <p:nvPr userDrawn="1"/>
        </p:nvSpPr>
        <p:spPr>
          <a:xfrm>
            <a:off x="5549719" y="2600794"/>
            <a:ext cx="4234721" cy="2554545"/>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objekt i filen. Välj fliken </a:t>
            </a:r>
            <a:r>
              <a:rPr lang="en-US" sz="1000" b="0" i="1" baseline="0" dirty="0">
                <a:latin typeface="Work Sans" pitchFamily="2" charset="77"/>
              </a:rPr>
              <a:t>format </a:t>
            </a:r>
            <a:r>
              <a:rPr lang="en-US" sz="1000" dirty="0">
                <a:latin typeface="Work Sans" pitchFamily="2" charset="77"/>
              </a:rPr>
              <a:t>som visas till höger i menyfliksområdet och välj sedan </a:t>
            </a:r>
            <a:r>
              <a:rPr lang="en-US" sz="1000" b="0" i="1" baseline="0" dirty="0">
                <a:latin typeface="Work Sans" pitchFamily="2" charset="77"/>
              </a:rPr>
              <a:t>markeringsfönster </a:t>
            </a:r>
            <a:r>
              <a:rPr lang="en-US" sz="1000" dirty="0">
                <a:latin typeface="Work Sans" pitchFamily="2" charset="77"/>
              </a:rPr>
              <a:t>i gruppen</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eller flera objekt i listan. Dra markeringen uppåt eller nedåt, eller klicka på knappen uppåt.</a:t>
            </a:r>
          </a:p>
          <a:p>
            <a:pPr marL="0" indent="0">
              <a:spcAft>
                <a:spcPts val="600"/>
              </a:spcAft>
              <a:buClr>
                <a:schemeClr val="tx1">
                  <a:lumMod val="65000"/>
                  <a:lumOff val="35000"/>
                </a:schemeClr>
              </a:buClr>
              <a:buFont typeface="+mj-lt"/>
              <a:buNone/>
            </a:pPr>
            <a:r>
              <a:rPr lang="en-US" sz="1000" dirty="0">
                <a:latin typeface="Work Sans" pitchFamily="2" charset="77"/>
              </a:rPr>
              <a:t>Dra objekten till de har den ordning du vill. Detta påverkar inte layouten på sidan utan bara vilken ordning de läses in maskinellt. </a:t>
            </a:r>
            <a:endParaRPr lang="en-GB" sz="1000">
              <a:latin typeface="Work Sans" pitchFamily="2" charset="77"/>
            </a:endParaRPr>
          </a:p>
        </p:txBody>
      </p:sp>
      <p:sp>
        <p:nvSpPr>
          <p:cNvPr id="10" name="textruta 9">
            <a:extLst>
              <a:ext uri="{FF2B5EF4-FFF2-40B4-BE49-F238E27FC236}">
                <a16:creationId xmlns:a16="http://schemas.microsoft.com/office/drawing/2014/main" id="{32D64C20-E0EC-50ED-8276-1342580DEAE9}"/>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1" name="textruta 10">
            <a:extLst>
              <a:ext uri="{FF2B5EF4-FFF2-40B4-BE49-F238E27FC236}">
                <a16:creationId xmlns:a16="http://schemas.microsoft.com/office/drawing/2014/main" id="{E6A6CDBB-9355-D585-CAEB-E68FDC04C402}"/>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350348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365 eller Office 2019.</a:t>
            </a: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Redigera alternativtext. </a:t>
            </a:r>
            <a:r>
              <a:rPr lang="en-US" sz="1000" dirty="0">
                <a:latin typeface="Work Sans" pitchFamily="2" charset="77"/>
              </a:rPr>
              <a:t>Då öppnas en flik till höger i fönstret. 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istället klicka I checkrutan </a:t>
            </a:r>
            <a:r>
              <a:rPr lang="en-US" sz="1000" i="1" dirty="0">
                <a:latin typeface="Work Sans" pitchFamily="2" charset="77"/>
              </a:rPr>
              <a:t>Markera som dekorativt</a:t>
            </a:r>
            <a:r>
              <a:rPr lang="en-US" sz="1000" dirty="0">
                <a:latin typeface="Work Sans" pitchFamily="2" charset="77"/>
              </a:rPr>
              <a:t> under textrutan för alternativ text.</a:t>
            </a:r>
          </a:p>
          <a:p>
            <a:endParaRPr lang="en-GB" sz="1000">
              <a:latin typeface="Work Sans" pitchFamily="2" charset="77"/>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2092881"/>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fliken </a:t>
            </a:r>
            <a:r>
              <a:rPr lang="en-US" sz="1000" b="0" i="1" baseline="0" dirty="0">
                <a:latin typeface="Work Sans" pitchFamily="2" charset="77"/>
              </a:rPr>
              <a:t>Start </a:t>
            </a:r>
            <a:r>
              <a:rPr lang="en-US" sz="1000" dirty="0">
                <a:latin typeface="Work Sans" pitchFamily="2" charset="77"/>
              </a:rPr>
              <a:t>väljer du</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menyn </a:t>
            </a:r>
            <a:r>
              <a:rPr lang="en-US" sz="1000" b="0" i="1" baseline="0" dirty="0">
                <a:latin typeface="Work Sans" pitchFamily="2" charset="77"/>
              </a:rPr>
              <a:t>Ordna </a:t>
            </a:r>
            <a:r>
              <a:rPr lang="en-US" sz="1000" dirty="0">
                <a:latin typeface="Work Sans" pitchFamily="2" charset="77"/>
              </a:rPr>
              <a:t>väljer du</a:t>
            </a:r>
            <a:r>
              <a:rPr lang="en-US" sz="1000" b="0" i="1" baseline="0" dirty="0">
                <a:latin typeface="Work Sans" pitchFamily="2" charset="77"/>
              </a:rPr>
              <a:t> Markeringsfönster.</a:t>
            </a:r>
            <a:endParaRPr lang="en-US" sz="1000" dirty="0">
              <a:latin typeface="Work Sans" pitchFamily="2" charset="77"/>
            </a:endParaRPr>
          </a:p>
          <a:p>
            <a:pPr marL="0" indent="0">
              <a:spcAft>
                <a:spcPts val="600"/>
              </a:spcAft>
              <a:buClr>
                <a:schemeClr val="tx1">
                  <a:lumMod val="65000"/>
                  <a:lumOff val="35000"/>
                </a:schemeClr>
              </a:buClr>
              <a:buFont typeface="+mj-lt"/>
              <a:buNone/>
            </a:pPr>
            <a:r>
              <a:rPr lang="en-US" sz="1000" dirty="0">
                <a:latin typeface="Work Sans" pitchFamily="2" charset="77"/>
              </a:rPr>
              <a:t>Då öppnas en flik till höger I fönstret. Dra objekten tills de har den ordning du vill. Detta påverkar inte layouten på sidan utan bara vilken ordning de läses in maskinellt. </a:t>
            </a:r>
            <a:endParaRPr lang="en-GB" sz="1000">
              <a:latin typeface="Work Sans" pitchFamily="2" charset="77"/>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1528221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54830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B1D844-B002-40EB-B947-C662D8784A0D}"/>
              </a:ext>
            </a:extLst>
          </p:cNvPr>
          <p:cNvSpPr>
            <a:spLocks noGrp="1"/>
          </p:cNvSpPr>
          <p:nvPr>
            <p:ph type="dt" sz="half" idx="10"/>
          </p:nvPr>
        </p:nvSpPr>
        <p:spPr/>
        <p:txBody>
          <a:bodyPr/>
          <a:lstStyle/>
          <a:p>
            <a:fld id="{67209290-C76E-4B4F-94F6-7A3E7749C8FC}" type="datetimeFigureOut">
              <a:rPr lang="sv-SE" smtClean="0"/>
              <a:t>2025-08-29</a:t>
            </a:fld>
            <a:endParaRPr lang="sv-SE"/>
          </a:p>
        </p:txBody>
      </p:sp>
      <p:sp>
        <p:nvSpPr>
          <p:cNvPr id="3" name="Platshållare för sidfot 2">
            <a:extLst>
              <a:ext uri="{FF2B5EF4-FFF2-40B4-BE49-F238E27FC236}">
                <a16:creationId xmlns:a16="http://schemas.microsoft.com/office/drawing/2014/main" id="{C973EF68-CC33-41AD-B3DB-5EE8FA82A11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B077630-E361-4623-8D11-8181BDB96A95}"/>
              </a:ext>
            </a:extLst>
          </p:cNvPr>
          <p:cNvSpPr>
            <a:spLocks noGrp="1"/>
          </p:cNvSpPr>
          <p:nvPr>
            <p:ph type="sldNum" sz="quarter" idx="12"/>
          </p:nvPr>
        </p:nvSpPr>
        <p:spPr/>
        <p:txBody>
          <a:bodyPr/>
          <a:lstStyle/>
          <a:p>
            <a:fld id="{E64016F9-0456-44C1-836C-7B145B9664EE}" type="slidenum">
              <a:rPr lang="sv-SE" smtClean="0"/>
              <a:t>‹#›</a:t>
            </a:fld>
            <a:endParaRPr lang="sv-SE"/>
          </a:p>
        </p:txBody>
      </p:sp>
    </p:spTree>
    <p:extLst>
      <p:ext uri="{BB962C8B-B14F-4D97-AF65-F5344CB8AC3E}">
        <p14:creationId xmlns:p14="http://schemas.microsoft.com/office/powerpoint/2010/main" val="1903713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BFBFBF"/>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1395255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76562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505612729"/>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54447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77696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3394301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494918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340277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004351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5652361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3984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2025-08-29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2025-08-29</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5" r:id="rId12"/>
    <p:sldLayoutId id="2147483663" r:id="rId13"/>
    <p:sldLayoutId id="2147483664" r:id="rId14"/>
    <p:sldLayoutId id="2147483691" r:id="rId15"/>
    <p:sldLayoutId id="2147483692" r:id="rId16"/>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2025-08-29</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FBFB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2025-08-29</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336769899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blicdomainpictures.net/en/view-image.php?image=556294&amp;picture=digital-transformation" TargetMode="External"/><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hyperlink" Target="http://www.uu.se/medarbetare/a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femfemman.blogspot.com/2013/05/fin-fridag.html" TargetMode="External"/><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547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4BB58B-AF17-4798-B0C8-4E806C61CF87}"/>
              </a:ext>
            </a:extLst>
          </p:cNvPr>
          <p:cNvSpPr>
            <a:spLocks noGrp="1"/>
          </p:cNvSpPr>
          <p:nvPr>
            <p:ph type="title"/>
          </p:nvPr>
        </p:nvSpPr>
        <p:spPr/>
        <p:txBody>
          <a:bodyPr/>
          <a:lstStyle/>
          <a:p>
            <a:r>
              <a:rPr lang="sv-SE" dirty="0"/>
              <a:t>Satsning med stöd av omställningsmedel</a:t>
            </a:r>
          </a:p>
        </p:txBody>
      </p:sp>
      <p:sp>
        <p:nvSpPr>
          <p:cNvPr id="3" name="Platshållare för innehåll 2">
            <a:extLst>
              <a:ext uri="{FF2B5EF4-FFF2-40B4-BE49-F238E27FC236}">
                <a16:creationId xmlns:a16="http://schemas.microsoft.com/office/drawing/2014/main" id="{A7393821-4394-47B7-87D1-656CFAC7972E}"/>
              </a:ext>
            </a:extLst>
          </p:cNvPr>
          <p:cNvSpPr>
            <a:spLocks noGrp="1"/>
          </p:cNvSpPr>
          <p:nvPr>
            <p:ph idx="1"/>
          </p:nvPr>
        </p:nvSpPr>
        <p:spPr>
          <a:xfrm>
            <a:off x="600075" y="2117558"/>
            <a:ext cx="10990263" cy="4208594"/>
          </a:xfrm>
        </p:spPr>
        <p:txBody>
          <a:bodyPr/>
          <a:lstStyle/>
          <a:p>
            <a:pPr>
              <a:spcBef>
                <a:spcPts val="1200"/>
              </a:spcBef>
            </a:pPr>
            <a:r>
              <a:rPr lang="sv-SE" sz="2000" dirty="0"/>
              <a:t>Enighet mellan fackförbund och förvaltningsledning</a:t>
            </a:r>
          </a:p>
          <a:p>
            <a:pPr>
              <a:spcBef>
                <a:spcPts val="1200"/>
              </a:spcBef>
            </a:pPr>
            <a:r>
              <a:rPr lang="sv-SE" sz="2000" dirty="0"/>
              <a:t>Beslut om 2 miljoner i omställningsmedel för grundläggande AI-utbildning.</a:t>
            </a:r>
          </a:p>
          <a:p>
            <a:pPr>
              <a:spcBef>
                <a:spcPts val="1200"/>
              </a:spcBef>
            </a:pPr>
            <a:r>
              <a:rPr lang="sv-SE" sz="2000" dirty="0"/>
              <a:t>Kombineras med ytterligare omställningssatsningar inom digitalisering.</a:t>
            </a:r>
          </a:p>
        </p:txBody>
      </p:sp>
      <p:pic>
        <p:nvPicPr>
          <p:cNvPr id="9" name="Bildobjekt 8">
            <a:extLst>
              <a:ext uri="{FF2B5EF4-FFF2-40B4-BE49-F238E27FC236}">
                <a16:creationId xmlns:a16="http://schemas.microsoft.com/office/drawing/2014/main" id="{661EF5A8-C84E-4AF8-A90F-D8220849255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866598" y="3566641"/>
            <a:ext cx="4200502" cy="2978538"/>
          </a:xfrm>
          <a:prstGeom prst="rect">
            <a:avLst/>
          </a:prstGeom>
        </p:spPr>
      </p:pic>
    </p:spTree>
    <p:extLst>
      <p:ext uri="{BB962C8B-B14F-4D97-AF65-F5344CB8AC3E}">
        <p14:creationId xmlns:p14="http://schemas.microsoft.com/office/powerpoint/2010/main" val="1344742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Vem </a:t>
            </a:r>
            <a:r>
              <a:rPr dirty="0" err="1"/>
              <a:t>påverkas</a:t>
            </a:r>
            <a:r>
              <a:rPr dirty="0"/>
              <a:t> – och </a:t>
            </a:r>
            <a:r>
              <a:rPr dirty="0" err="1"/>
              <a:t>hur</a:t>
            </a:r>
            <a:r>
              <a:rPr dirty="0"/>
              <a:t>?</a:t>
            </a:r>
          </a:p>
        </p:txBody>
      </p:sp>
      <p:sp>
        <p:nvSpPr>
          <p:cNvPr id="3" name="Content Placeholder 2"/>
          <p:cNvSpPr>
            <a:spLocks noGrp="1"/>
          </p:cNvSpPr>
          <p:nvPr>
            <p:ph idx="1"/>
          </p:nvPr>
        </p:nvSpPr>
        <p:spPr>
          <a:xfrm>
            <a:off x="600075" y="1982804"/>
            <a:ext cx="10990263" cy="4343348"/>
          </a:xfrm>
        </p:spPr>
        <p:txBody>
          <a:bodyPr/>
          <a:lstStyle/>
          <a:p>
            <a:pPr>
              <a:spcBef>
                <a:spcPts val="1200"/>
              </a:spcBef>
            </a:pPr>
            <a:r>
              <a:rPr sz="2000" dirty="0" err="1"/>
              <a:t>Ledning</a:t>
            </a:r>
            <a:r>
              <a:rPr sz="2000" dirty="0"/>
              <a:t>, </a:t>
            </a:r>
            <a:r>
              <a:rPr sz="2000" dirty="0" err="1"/>
              <a:t>chefer</a:t>
            </a:r>
            <a:r>
              <a:rPr sz="2000" dirty="0"/>
              <a:t>, </a:t>
            </a:r>
            <a:r>
              <a:rPr sz="2000" dirty="0" err="1"/>
              <a:t>medarbetare</a:t>
            </a:r>
            <a:r>
              <a:rPr sz="2000" dirty="0"/>
              <a:t> </a:t>
            </a:r>
            <a:r>
              <a:rPr sz="2000" dirty="0" err="1"/>
              <a:t>i</a:t>
            </a:r>
            <a:r>
              <a:rPr sz="2000" dirty="0"/>
              <a:t> </a:t>
            </a:r>
            <a:r>
              <a:rPr sz="2000" dirty="0" err="1"/>
              <a:t>olika</a:t>
            </a:r>
            <a:r>
              <a:rPr sz="2000" dirty="0"/>
              <a:t> roller.</a:t>
            </a:r>
          </a:p>
          <a:p>
            <a:pPr>
              <a:spcBef>
                <a:spcPts val="1200"/>
              </a:spcBef>
            </a:pPr>
            <a:r>
              <a:rPr lang="sv-SE" sz="2000" dirty="0"/>
              <a:t>All personal inom förvaltningen. Ca 1100 medarbetare inom t ex </a:t>
            </a:r>
            <a:r>
              <a:rPr sz="2000" dirty="0"/>
              <a:t>HR, </a:t>
            </a:r>
            <a:r>
              <a:rPr sz="2000" dirty="0" err="1"/>
              <a:t>ekonomi</a:t>
            </a:r>
            <a:r>
              <a:rPr sz="2000" dirty="0"/>
              <a:t>, </a:t>
            </a:r>
            <a:r>
              <a:rPr sz="2000" dirty="0" err="1"/>
              <a:t>kommunikation</a:t>
            </a:r>
            <a:r>
              <a:rPr sz="2000" dirty="0"/>
              <a:t>, IT.</a:t>
            </a:r>
          </a:p>
          <a:p>
            <a:pPr marL="0" indent="0">
              <a:buNone/>
            </a:pPr>
            <a:endParaRPr dirty="0"/>
          </a:p>
        </p:txBody>
      </p:sp>
      <p:pic>
        <p:nvPicPr>
          <p:cNvPr id="6" name="Bildobjekt 5" descr="Flicka i klassrum med en ryggsäck tittar på klasskamrater">
            <a:extLst>
              <a:ext uri="{FF2B5EF4-FFF2-40B4-BE49-F238E27FC236}">
                <a16:creationId xmlns:a16="http://schemas.microsoft.com/office/drawing/2014/main" id="{28DE7590-396D-467F-93A7-C1951CC32544}"/>
              </a:ext>
            </a:extLst>
          </p:cNvPr>
          <p:cNvPicPr>
            <a:picLocks noChangeAspect="1"/>
          </p:cNvPicPr>
          <p:nvPr/>
        </p:nvPicPr>
        <p:blipFill>
          <a:blip r:embed="rId2"/>
          <a:stretch>
            <a:fillRect/>
          </a:stretch>
        </p:blipFill>
        <p:spPr>
          <a:xfrm>
            <a:off x="4934004" y="3306319"/>
            <a:ext cx="4758635" cy="317629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Så här ser utbildningsinsatsen ut</a:t>
            </a:r>
          </a:p>
        </p:txBody>
      </p:sp>
      <p:sp>
        <p:nvSpPr>
          <p:cNvPr id="3" name="Content Placeholder 2"/>
          <p:cNvSpPr>
            <a:spLocks noGrp="1"/>
          </p:cNvSpPr>
          <p:nvPr>
            <p:ph idx="1"/>
          </p:nvPr>
        </p:nvSpPr>
        <p:spPr>
          <a:xfrm>
            <a:off x="600075" y="2146434"/>
            <a:ext cx="5906603" cy="4179718"/>
          </a:xfrm>
        </p:spPr>
        <p:txBody>
          <a:bodyPr/>
          <a:lstStyle/>
          <a:p>
            <a:pPr>
              <a:spcBef>
                <a:spcPts val="1200"/>
              </a:spcBef>
            </a:pPr>
            <a:r>
              <a:rPr lang="sv-SE" sz="2000" dirty="0"/>
              <a:t>1 </a:t>
            </a:r>
            <a:r>
              <a:rPr sz="2000" dirty="0" err="1"/>
              <a:t>semina</a:t>
            </a:r>
            <a:r>
              <a:rPr lang="sv-SE" sz="2000" dirty="0" err="1"/>
              <a:t>rium</a:t>
            </a:r>
            <a:r>
              <a:rPr sz="2000" dirty="0"/>
              <a:t> för </a:t>
            </a:r>
            <a:r>
              <a:rPr sz="2000" dirty="0" err="1"/>
              <a:t>universitetsledningen</a:t>
            </a:r>
            <a:endParaRPr sz="2000" dirty="0"/>
          </a:p>
          <a:p>
            <a:pPr>
              <a:spcBef>
                <a:spcPts val="1200"/>
              </a:spcBef>
            </a:pPr>
            <a:r>
              <a:rPr sz="2000" dirty="0"/>
              <a:t>2 </a:t>
            </a:r>
            <a:r>
              <a:rPr sz="2000" dirty="0" err="1"/>
              <a:t>seminarier</a:t>
            </a:r>
            <a:r>
              <a:rPr sz="2000" dirty="0"/>
              <a:t> för </a:t>
            </a:r>
            <a:r>
              <a:rPr sz="2000" dirty="0" err="1"/>
              <a:t>chefer</a:t>
            </a:r>
            <a:endParaRPr sz="2000" dirty="0"/>
          </a:p>
          <a:p>
            <a:pPr>
              <a:spcBef>
                <a:spcPts val="1200"/>
              </a:spcBef>
            </a:pPr>
            <a:r>
              <a:rPr sz="2000" dirty="0" err="1"/>
              <a:t>Föreläsning</a:t>
            </a:r>
            <a:r>
              <a:rPr sz="2000" dirty="0"/>
              <a:t> + workshop för </a:t>
            </a:r>
            <a:r>
              <a:rPr sz="2000" dirty="0" err="1"/>
              <a:t>medarbetare</a:t>
            </a:r>
            <a:r>
              <a:rPr sz="2000" dirty="0"/>
              <a:t> (3+2 </a:t>
            </a:r>
            <a:r>
              <a:rPr sz="2000" dirty="0" err="1"/>
              <a:t>timmar</a:t>
            </a:r>
            <a:r>
              <a:rPr sz="2000" dirty="0"/>
              <a:t>)</a:t>
            </a:r>
          </a:p>
          <a:p>
            <a:pPr marL="0" indent="0">
              <a:buNone/>
            </a:pPr>
            <a:endParaRPr dirty="0"/>
          </a:p>
        </p:txBody>
      </p:sp>
      <p:pic>
        <p:nvPicPr>
          <p:cNvPr id="2050" name="1223222F-C656-4AA7-B587-20E2D368DFEC" descr="IMG_2073.jpg">
            <a:extLst>
              <a:ext uri="{FF2B5EF4-FFF2-40B4-BE49-F238E27FC236}">
                <a16:creationId xmlns:a16="http://schemas.microsoft.com/office/drawing/2014/main" id="{980E7817-3316-47B9-8678-8C11181C4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5327" y="1878071"/>
            <a:ext cx="3537333" cy="471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562" y="401698"/>
            <a:ext cx="10990263" cy="568412"/>
          </a:xfrm>
        </p:spPr>
        <p:txBody>
          <a:bodyPr/>
          <a:lstStyle/>
          <a:p>
            <a:r>
              <a:rPr lang="sv-SE" b="1" dirty="0"/>
              <a:t>Innehåll i utbildning AI på jobbet</a:t>
            </a:r>
            <a:br>
              <a:rPr lang="sv-SE" dirty="0"/>
            </a:br>
            <a:br>
              <a:rPr lang="sv-SE" dirty="0"/>
            </a:br>
            <a:r>
              <a:rPr dirty="0" err="1"/>
              <a:t>Vad</a:t>
            </a:r>
            <a:r>
              <a:rPr dirty="0"/>
              <a:t> </a:t>
            </a:r>
            <a:r>
              <a:rPr dirty="0" err="1"/>
              <a:t>är</a:t>
            </a:r>
            <a:r>
              <a:rPr dirty="0"/>
              <a:t> AI – </a:t>
            </a:r>
            <a:r>
              <a:rPr dirty="0" err="1"/>
              <a:t>egentligen</a:t>
            </a:r>
            <a:r>
              <a:rPr dirty="0"/>
              <a:t>?</a:t>
            </a:r>
          </a:p>
        </p:txBody>
      </p:sp>
      <p:sp>
        <p:nvSpPr>
          <p:cNvPr id="3" name="Content Placeholder 2"/>
          <p:cNvSpPr>
            <a:spLocks noGrp="1"/>
          </p:cNvSpPr>
          <p:nvPr>
            <p:ph idx="1"/>
          </p:nvPr>
        </p:nvSpPr>
        <p:spPr>
          <a:xfrm>
            <a:off x="600075" y="2204184"/>
            <a:ext cx="10990263" cy="4121967"/>
          </a:xfrm>
        </p:spPr>
        <p:txBody>
          <a:bodyPr/>
          <a:lstStyle/>
          <a:p>
            <a:pPr>
              <a:spcBef>
                <a:spcPts val="1200"/>
              </a:spcBef>
            </a:pPr>
            <a:r>
              <a:rPr sz="2000" dirty="0" err="1"/>
              <a:t>Grundläggande</a:t>
            </a:r>
            <a:r>
              <a:rPr sz="2000" dirty="0"/>
              <a:t> </a:t>
            </a:r>
            <a:r>
              <a:rPr sz="2000" dirty="0" err="1"/>
              <a:t>begrepp</a:t>
            </a:r>
            <a:r>
              <a:rPr sz="2000" dirty="0"/>
              <a:t>:</a:t>
            </a:r>
          </a:p>
          <a:p>
            <a:pPr marL="0" indent="0">
              <a:spcBef>
                <a:spcPts val="1200"/>
              </a:spcBef>
              <a:buNone/>
            </a:pPr>
            <a:r>
              <a:rPr lang="sv-SE" sz="2000" dirty="0"/>
              <a:t>	</a:t>
            </a:r>
            <a:r>
              <a:rPr sz="2000" dirty="0"/>
              <a:t>- AI</a:t>
            </a:r>
          </a:p>
          <a:p>
            <a:pPr marL="0" indent="0">
              <a:spcBef>
                <a:spcPts val="1200"/>
              </a:spcBef>
              <a:buNone/>
            </a:pPr>
            <a:r>
              <a:rPr lang="sv-SE" sz="2000" dirty="0"/>
              <a:t>	</a:t>
            </a:r>
            <a:r>
              <a:rPr sz="2000" dirty="0"/>
              <a:t>- </a:t>
            </a:r>
            <a:r>
              <a:rPr sz="2000" dirty="0" err="1"/>
              <a:t>Maskininlärning</a:t>
            </a:r>
            <a:endParaRPr sz="2000" dirty="0"/>
          </a:p>
          <a:p>
            <a:pPr marL="0" indent="0">
              <a:spcBef>
                <a:spcPts val="1200"/>
              </a:spcBef>
              <a:buNone/>
            </a:pPr>
            <a:r>
              <a:rPr lang="sv-SE" sz="2000" dirty="0"/>
              <a:t>	</a:t>
            </a:r>
            <a:r>
              <a:rPr sz="2000" dirty="0"/>
              <a:t>- </a:t>
            </a:r>
            <a:r>
              <a:rPr sz="2000" dirty="0" err="1"/>
              <a:t>Generativ</a:t>
            </a:r>
            <a:r>
              <a:rPr sz="2000" dirty="0"/>
              <a:t> AI</a:t>
            </a:r>
          </a:p>
          <a:p>
            <a:pPr>
              <a:spcBef>
                <a:spcPts val="1200"/>
              </a:spcBef>
            </a:pPr>
            <a:r>
              <a:rPr sz="2000" dirty="0" err="1"/>
              <a:t>Exempel</a:t>
            </a:r>
            <a:r>
              <a:rPr sz="2000" dirty="0"/>
              <a:t>: </a:t>
            </a:r>
            <a:endParaRPr lang="sv-SE" sz="2000" dirty="0"/>
          </a:p>
          <a:p>
            <a:pPr marL="0" indent="0">
              <a:spcBef>
                <a:spcPts val="1200"/>
              </a:spcBef>
              <a:buNone/>
            </a:pPr>
            <a:r>
              <a:rPr lang="sv-SE" sz="2000" dirty="0"/>
              <a:t>	- </a:t>
            </a:r>
            <a:r>
              <a:rPr sz="2000" dirty="0" err="1"/>
              <a:t>textgenerering</a:t>
            </a:r>
            <a:endParaRPr lang="sv-SE" sz="2000" dirty="0"/>
          </a:p>
          <a:p>
            <a:pPr marL="0" indent="0">
              <a:spcBef>
                <a:spcPts val="1200"/>
              </a:spcBef>
              <a:buNone/>
            </a:pPr>
            <a:r>
              <a:rPr lang="sv-SE" sz="2000" dirty="0"/>
              <a:t>	- </a:t>
            </a:r>
            <a:r>
              <a:rPr sz="2000" dirty="0" err="1"/>
              <a:t>bildanalys</a:t>
            </a:r>
            <a:endParaRPr lang="sv-SE" sz="2000" dirty="0"/>
          </a:p>
          <a:p>
            <a:pPr marL="0" indent="0">
              <a:spcBef>
                <a:spcPts val="1200"/>
              </a:spcBef>
              <a:buNone/>
            </a:pPr>
            <a:r>
              <a:rPr lang="sv-SE" sz="2000" dirty="0"/>
              <a:t>	- </a:t>
            </a:r>
            <a:r>
              <a:rPr sz="2000" dirty="0" err="1"/>
              <a:t>chattbotar</a:t>
            </a:r>
            <a:endParaRPr sz="2000" dirty="0"/>
          </a:p>
          <a:p>
            <a:endParaRPr dirty="0"/>
          </a:p>
        </p:txBody>
      </p:sp>
      <p:pic>
        <p:nvPicPr>
          <p:cNvPr id="6" name="Video 4" title="Punkter som kopplar samman linjer">
            <a:hlinkClick r:id="" action="ppaction://media"/>
            <a:extLst>
              <a:ext uri="{FF2B5EF4-FFF2-40B4-BE49-F238E27FC236}">
                <a16:creationId xmlns:a16="http://schemas.microsoft.com/office/drawing/2014/main" id="{D99A1E6D-DE9F-45DB-B16F-93E68551CA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08371" y="2752825"/>
            <a:ext cx="6078703" cy="3419271"/>
          </a:xfrm>
          <a:prstGeom prst="rect">
            <a:avLst/>
          </a:prstGeom>
        </p:spPr>
      </p:pic>
    </p:spTree>
    <p:extLst>
      <p:ext uri="{BB962C8B-B14F-4D97-AF65-F5344CB8AC3E}">
        <p14:creationId xmlns:p14="http://schemas.microsoft.com/office/powerpoint/2010/main" val="52632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Vad får deltagarna med sig?</a:t>
            </a:r>
          </a:p>
        </p:txBody>
      </p:sp>
      <p:sp>
        <p:nvSpPr>
          <p:cNvPr id="3" name="Content Placeholder 2"/>
          <p:cNvSpPr>
            <a:spLocks noGrp="1"/>
          </p:cNvSpPr>
          <p:nvPr>
            <p:ph idx="1"/>
          </p:nvPr>
        </p:nvSpPr>
        <p:spPr>
          <a:xfrm>
            <a:off x="600075" y="2011680"/>
            <a:ext cx="10990263" cy="4314472"/>
          </a:xfrm>
        </p:spPr>
        <p:txBody>
          <a:bodyPr/>
          <a:lstStyle/>
          <a:p>
            <a:pPr>
              <a:spcBef>
                <a:spcPts val="1800"/>
              </a:spcBef>
            </a:pPr>
            <a:r>
              <a:rPr sz="2000" dirty="0" err="1"/>
              <a:t>Grundkunskap</a:t>
            </a:r>
            <a:r>
              <a:rPr sz="2000" dirty="0"/>
              <a:t> om AI</a:t>
            </a:r>
          </a:p>
          <a:p>
            <a:pPr>
              <a:spcBef>
                <a:spcPts val="1800"/>
              </a:spcBef>
            </a:pPr>
            <a:r>
              <a:rPr sz="2000" dirty="0" err="1"/>
              <a:t>Reflektion</a:t>
            </a:r>
            <a:r>
              <a:rPr sz="2000" dirty="0"/>
              <a:t> om </a:t>
            </a:r>
            <a:r>
              <a:rPr sz="2000" dirty="0" err="1"/>
              <a:t>möjligheter</a:t>
            </a:r>
            <a:r>
              <a:rPr sz="2000" dirty="0"/>
              <a:t> och </a:t>
            </a:r>
            <a:r>
              <a:rPr sz="2000" dirty="0" err="1"/>
              <a:t>ansvar</a:t>
            </a:r>
            <a:endParaRPr sz="2000" dirty="0"/>
          </a:p>
          <a:p>
            <a:pPr>
              <a:spcBef>
                <a:spcPts val="1800"/>
              </a:spcBef>
            </a:pPr>
            <a:r>
              <a:rPr sz="2000" dirty="0" err="1"/>
              <a:t>Praktiska</a:t>
            </a:r>
            <a:r>
              <a:rPr sz="2000" dirty="0"/>
              <a:t> </a:t>
            </a:r>
            <a:r>
              <a:rPr sz="2000" dirty="0" err="1"/>
              <a:t>exempel</a:t>
            </a:r>
            <a:r>
              <a:rPr sz="2000" dirty="0"/>
              <a:t> och </a:t>
            </a:r>
            <a:r>
              <a:rPr sz="2000" dirty="0" err="1"/>
              <a:t>verktyg</a:t>
            </a:r>
            <a:endParaRPr lang="sv-SE" sz="2000" dirty="0"/>
          </a:p>
          <a:p>
            <a:pPr>
              <a:spcBef>
                <a:spcPts val="1800"/>
              </a:spcBef>
            </a:pPr>
            <a:r>
              <a:rPr lang="sv-SE" sz="2000" dirty="0"/>
              <a:t>Ett antal utvalda idéer att jobba vidare med</a:t>
            </a:r>
            <a:endParaRPr sz="2000" dirty="0"/>
          </a:p>
          <a:p>
            <a:pPr marL="0" indent="0">
              <a:buNone/>
            </a:pPr>
            <a:endParaRPr dirty="0"/>
          </a:p>
        </p:txBody>
      </p:sp>
      <p:pic>
        <p:nvPicPr>
          <p:cNvPr id="5" name="Bildobjekt 4">
            <a:extLst>
              <a:ext uri="{FF2B5EF4-FFF2-40B4-BE49-F238E27FC236}">
                <a16:creationId xmlns:a16="http://schemas.microsoft.com/office/drawing/2014/main" id="{6628F08C-5242-4F3B-BFE9-F1A82D26375C}"/>
              </a:ext>
            </a:extLst>
          </p:cNvPr>
          <p:cNvPicPr>
            <a:picLocks noChangeAspect="1"/>
          </p:cNvPicPr>
          <p:nvPr/>
        </p:nvPicPr>
        <p:blipFill>
          <a:blip r:embed="rId2"/>
          <a:stretch>
            <a:fillRect/>
          </a:stretch>
        </p:blipFill>
        <p:spPr>
          <a:xfrm>
            <a:off x="6882101" y="1737932"/>
            <a:ext cx="3540693" cy="472092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075" y="809018"/>
            <a:ext cx="10990263" cy="568412"/>
          </a:xfrm>
        </p:spPr>
        <p:txBody>
          <a:bodyPr/>
          <a:lstStyle/>
          <a:p>
            <a:r>
              <a:rPr dirty="0" err="1"/>
              <a:t>Vårt</a:t>
            </a:r>
            <a:r>
              <a:rPr dirty="0"/>
              <a:t> </a:t>
            </a:r>
            <a:r>
              <a:rPr dirty="0" err="1"/>
              <a:t>gemensamma</a:t>
            </a:r>
            <a:r>
              <a:rPr dirty="0"/>
              <a:t> AI-</a:t>
            </a:r>
            <a:r>
              <a:rPr dirty="0" err="1"/>
              <a:t>lärande</a:t>
            </a:r>
            <a:r>
              <a:rPr dirty="0"/>
              <a:t> – </a:t>
            </a:r>
            <a:r>
              <a:rPr dirty="0" err="1"/>
              <a:t>framåtblick</a:t>
            </a:r>
            <a:endParaRPr dirty="0"/>
          </a:p>
        </p:txBody>
      </p:sp>
      <p:sp>
        <p:nvSpPr>
          <p:cNvPr id="3" name="Content Placeholder 2"/>
          <p:cNvSpPr>
            <a:spLocks noGrp="1"/>
          </p:cNvSpPr>
          <p:nvPr>
            <p:ph idx="1"/>
          </p:nvPr>
        </p:nvSpPr>
        <p:spPr>
          <a:xfrm>
            <a:off x="600075" y="1869264"/>
            <a:ext cx="10990263" cy="4179718"/>
          </a:xfrm>
        </p:spPr>
        <p:txBody>
          <a:bodyPr/>
          <a:lstStyle/>
          <a:p>
            <a:pPr>
              <a:spcBef>
                <a:spcPts val="1200"/>
              </a:spcBef>
            </a:pPr>
            <a:r>
              <a:rPr sz="2000" dirty="0" err="1"/>
              <a:t>Fortsatt</a:t>
            </a:r>
            <a:r>
              <a:rPr sz="2000" dirty="0"/>
              <a:t> dialog, </a:t>
            </a:r>
            <a:r>
              <a:rPr sz="2000" dirty="0" err="1"/>
              <a:t>reflektion</a:t>
            </a:r>
            <a:r>
              <a:rPr sz="2000" dirty="0"/>
              <a:t>, </a:t>
            </a:r>
            <a:r>
              <a:rPr sz="2000" dirty="0" err="1"/>
              <a:t>uppföljning</a:t>
            </a:r>
            <a:endParaRPr lang="sv-SE" sz="2000" dirty="0"/>
          </a:p>
          <a:p>
            <a:pPr>
              <a:spcBef>
                <a:spcPts val="1200"/>
              </a:spcBef>
            </a:pPr>
            <a:r>
              <a:rPr lang="sv-SE" sz="2000" dirty="0"/>
              <a:t>AI-stuga varje vecka</a:t>
            </a:r>
            <a:endParaRPr sz="2000" dirty="0"/>
          </a:p>
          <a:p>
            <a:pPr>
              <a:spcBef>
                <a:spcPts val="1200"/>
              </a:spcBef>
            </a:pPr>
            <a:r>
              <a:rPr sz="2000" dirty="0" err="1"/>
              <a:t>Engagemang</a:t>
            </a:r>
            <a:r>
              <a:rPr sz="2000" dirty="0"/>
              <a:t> </a:t>
            </a:r>
            <a:r>
              <a:rPr sz="2000" dirty="0" err="1"/>
              <a:t>i</a:t>
            </a:r>
            <a:r>
              <a:rPr sz="2000" dirty="0"/>
              <a:t> AI-</a:t>
            </a:r>
            <a:r>
              <a:rPr sz="2000" dirty="0" err="1"/>
              <a:t>utvecklingen</a:t>
            </a:r>
            <a:r>
              <a:rPr sz="2000" dirty="0"/>
              <a:t> </a:t>
            </a:r>
            <a:r>
              <a:rPr sz="2000" dirty="0" err="1"/>
              <a:t>framåt</a:t>
            </a:r>
            <a:endParaRPr sz="2000" dirty="0"/>
          </a:p>
          <a:p>
            <a:pPr marL="0" indent="0">
              <a:buNone/>
            </a:pPr>
            <a:endParaRPr dirty="0"/>
          </a:p>
        </p:txBody>
      </p:sp>
      <p:pic>
        <p:nvPicPr>
          <p:cNvPr id="6" name="Bildobjekt 5" descr="Röd kvist med regndroppar">
            <a:extLst>
              <a:ext uri="{FF2B5EF4-FFF2-40B4-BE49-F238E27FC236}">
                <a16:creationId xmlns:a16="http://schemas.microsoft.com/office/drawing/2014/main" id="{C8DEE6B2-65AE-4F93-B6BC-6AC9EF9B2717}"/>
              </a:ext>
            </a:extLst>
          </p:cNvPr>
          <p:cNvPicPr>
            <a:picLocks noChangeAspect="1"/>
          </p:cNvPicPr>
          <p:nvPr/>
        </p:nvPicPr>
        <p:blipFill>
          <a:blip r:embed="rId2"/>
          <a:stretch>
            <a:fillRect/>
          </a:stretch>
        </p:blipFill>
        <p:spPr>
          <a:xfrm>
            <a:off x="4541802" y="3116030"/>
            <a:ext cx="5449221" cy="361862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B93FA-1C8D-950E-45B8-5D3CB65F7D00}"/>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0BCA2022-3C70-4220-6A70-37E561B72E2E}"/>
              </a:ext>
            </a:extLst>
          </p:cNvPr>
          <p:cNvSpPr>
            <a:spLocks noGrp="1"/>
          </p:cNvSpPr>
          <p:nvPr>
            <p:ph type="title"/>
          </p:nvPr>
        </p:nvSpPr>
        <p:spPr>
          <a:xfrm>
            <a:off x="947738" y="836613"/>
            <a:ext cx="9959748" cy="716142"/>
          </a:xfrm>
        </p:spPr>
        <p:txBody>
          <a:bodyPr/>
          <a:lstStyle/>
          <a:p>
            <a:r>
              <a:rPr lang="en-US" b="1" dirty="0"/>
              <a:t>Ta AI-</a:t>
            </a:r>
            <a:r>
              <a:rPr lang="en-US" b="1" dirty="0" err="1"/>
              <a:t>idé</a:t>
            </a:r>
            <a:r>
              <a:rPr lang="en-US" b="1" dirty="0"/>
              <a:t> till </a:t>
            </a:r>
            <a:r>
              <a:rPr lang="en-US" b="1" dirty="0" err="1"/>
              <a:t>nästa</a:t>
            </a:r>
            <a:r>
              <a:rPr lang="en-US" b="1" dirty="0"/>
              <a:t> </a:t>
            </a:r>
            <a:r>
              <a:rPr lang="en-US" b="1" dirty="0" err="1"/>
              <a:t>steg</a:t>
            </a:r>
            <a:endParaRPr lang="sv-SE" b="1" dirty="0"/>
          </a:p>
        </p:txBody>
      </p:sp>
      <p:sp>
        <p:nvSpPr>
          <p:cNvPr id="7" name="Platshållare för innehåll 2">
            <a:extLst>
              <a:ext uri="{FF2B5EF4-FFF2-40B4-BE49-F238E27FC236}">
                <a16:creationId xmlns:a16="http://schemas.microsoft.com/office/drawing/2014/main" id="{4C69B390-D146-B7DA-7737-DD20E97473BD}"/>
              </a:ext>
            </a:extLst>
          </p:cNvPr>
          <p:cNvSpPr txBox="1">
            <a:spLocks/>
          </p:cNvSpPr>
          <p:nvPr/>
        </p:nvSpPr>
        <p:spPr>
          <a:xfrm>
            <a:off x="1021254" y="2300477"/>
            <a:ext cx="3112503" cy="656563"/>
          </a:xfrm>
          <a:prstGeom prst="rect">
            <a:avLst/>
          </a:prstGeom>
        </p:spPr>
        <p:txBody>
          <a:bodyPr vert="horz" lIns="91440" tIns="45720" rIns="91440" bIns="45720" rtlCol="0" anchor="ctr">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err="1"/>
              <a:t>Använder</a:t>
            </a:r>
            <a:r>
              <a:rPr lang="en-US" sz="1400" b="1" dirty="0"/>
              <a:t> </a:t>
            </a:r>
            <a:r>
              <a:rPr lang="en-US" sz="1400" b="1" dirty="0" err="1"/>
              <a:t>idéer</a:t>
            </a:r>
            <a:r>
              <a:rPr lang="en-US" sz="1400" b="1" dirty="0"/>
              <a:t> </a:t>
            </a:r>
            <a:r>
              <a:rPr lang="en-US" sz="1400" b="1" dirty="0" err="1"/>
              <a:t>från</a:t>
            </a:r>
            <a:r>
              <a:rPr lang="en-US" sz="1400" b="1" dirty="0"/>
              <a:t> </a:t>
            </a:r>
            <a:br>
              <a:rPr lang="en-US" sz="1400" b="1" dirty="0"/>
            </a:br>
            <a:r>
              <a:rPr lang="en-US" sz="1400" b="1" dirty="0" err="1"/>
              <a:t>genomförda</a:t>
            </a:r>
            <a:r>
              <a:rPr lang="en-US" sz="1400" b="1" dirty="0"/>
              <a:t> AI-workshops</a:t>
            </a:r>
          </a:p>
        </p:txBody>
      </p:sp>
      <p:pic>
        <p:nvPicPr>
          <p:cNvPr id="4" name="Picture 3" descr="A person standing in front of a computer&#10;&#10;AI-generated content may be incorrect.">
            <a:extLst>
              <a:ext uri="{FF2B5EF4-FFF2-40B4-BE49-F238E27FC236}">
                <a16:creationId xmlns:a16="http://schemas.microsoft.com/office/drawing/2014/main" id="{A97A8C04-E775-C22F-81CC-2FA26C193168}"/>
              </a:ext>
            </a:extLst>
          </p:cNvPr>
          <p:cNvPicPr>
            <a:picLocks noChangeAspect="1"/>
          </p:cNvPicPr>
          <p:nvPr/>
        </p:nvPicPr>
        <p:blipFill>
          <a:blip r:embed="rId3"/>
          <a:stretch>
            <a:fillRect/>
          </a:stretch>
        </p:blipFill>
        <p:spPr>
          <a:xfrm>
            <a:off x="947739" y="3021048"/>
            <a:ext cx="3252826"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computer on a table&#10;&#10;AI-generated content may be incorrect.">
            <a:extLst>
              <a:ext uri="{FF2B5EF4-FFF2-40B4-BE49-F238E27FC236}">
                <a16:creationId xmlns:a16="http://schemas.microsoft.com/office/drawing/2014/main" id="{448FF706-958D-83E8-E9F7-BF37CD8E4F31}"/>
              </a:ext>
            </a:extLst>
          </p:cNvPr>
          <p:cNvPicPr>
            <a:picLocks noChangeAspect="1"/>
          </p:cNvPicPr>
          <p:nvPr/>
        </p:nvPicPr>
        <p:blipFill>
          <a:blip r:embed="rId4"/>
          <a:stretch>
            <a:fillRect/>
          </a:stretch>
        </p:blipFill>
        <p:spPr>
          <a:xfrm>
            <a:off x="4471721" y="3022078"/>
            <a:ext cx="3246120" cy="1827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group of people sitting at a table&#10;&#10;AI-generated content may be incorrect.">
            <a:extLst>
              <a:ext uri="{FF2B5EF4-FFF2-40B4-BE49-F238E27FC236}">
                <a16:creationId xmlns:a16="http://schemas.microsoft.com/office/drawing/2014/main" id="{21CFAE7B-59D9-EAB9-AC41-6B2CB61CF743}"/>
              </a:ext>
            </a:extLst>
          </p:cNvPr>
          <p:cNvPicPr>
            <a:picLocks noChangeAspect="1"/>
          </p:cNvPicPr>
          <p:nvPr/>
        </p:nvPicPr>
        <p:blipFill>
          <a:blip r:embed="rId5"/>
          <a:stretch>
            <a:fillRect/>
          </a:stretch>
        </p:blipFill>
        <p:spPr>
          <a:xfrm>
            <a:off x="7988997" y="3021817"/>
            <a:ext cx="3255264" cy="18280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tshållare för innehåll 2">
            <a:extLst>
              <a:ext uri="{FF2B5EF4-FFF2-40B4-BE49-F238E27FC236}">
                <a16:creationId xmlns:a16="http://schemas.microsoft.com/office/drawing/2014/main" id="{6468D90A-9D65-A1AA-514A-2504793C4222}"/>
              </a:ext>
            </a:extLst>
          </p:cNvPr>
          <p:cNvSpPr txBox="1">
            <a:spLocks/>
          </p:cNvSpPr>
          <p:nvPr/>
        </p:nvSpPr>
        <p:spPr>
          <a:xfrm>
            <a:off x="4377102" y="2300477"/>
            <a:ext cx="3112503" cy="656563"/>
          </a:xfrm>
          <a:prstGeom prst="rect">
            <a:avLst/>
          </a:prstGeom>
        </p:spPr>
        <p:txBody>
          <a:bodyPr vert="horz" lIns="91440" tIns="45720" rIns="91440" bIns="45720" rtlCol="0" anchor="ctr">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err="1"/>
              <a:t>Agenter</a:t>
            </a:r>
            <a:r>
              <a:rPr lang="en-US" sz="1400" b="1" dirty="0"/>
              <a:t> </a:t>
            </a:r>
            <a:r>
              <a:rPr lang="en-US" sz="1400" b="1" dirty="0" err="1"/>
              <a:t>bidrar</a:t>
            </a:r>
            <a:r>
              <a:rPr lang="en-US" sz="1400" b="1" dirty="0"/>
              <a:t> med </a:t>
            </a:r>
            <a:r>
              <a:rPr lang="en-US" sz="1400" b="1" dirty="0" err="1"/>
              <a:t>struktur</a:t>
            </a:r>
            <a:r>
              <a:rPr lang="en-US" sz="1400" b="1" dirty="0"/>
              <a:t>, </a:t>
            </a:r>
            <a:r>
              <a:rPr lang="en-US" sz="1400" b="1" dirty="0" err="1"/>
              <a:t>kreativitet</a:t>
            </a:r>
            <a:r>
              <a:rPr lang="en-US" sz="1400" b="1" dirty="0"/>
              <a:t> </a:t>
            </a:r>
            <a:r>
              <a:rPr lang="en-US" sz="1400" b="1" dirty="0" err="1"/>
              <a:t>och</a:t>
            </a:r>
            <a:r>
              <a:rPr lang="en-US" sz="1400" b="1" dirty="0"/>
              <a:t> </a:t>
            </a:r>
            <a:r>
              <a:rPr lang="en-US" sz="1400" b="1" dirty="0" err="1"/>
              <a:t>effektivitet</a:t>
            </a:r>
            <a:endParaRPr lang="en-US" sz="1400" b="1" dirty="0"/>
          </a:p>
        </p:txBody>
      </p:sp>
      <p:sp>
        <p:nvSpPr>
          <p:cNvPr id="12" name="Platshållare för innehåll 2">
            <a:extLst>
              <a:ext uri="{FF2B5EF4-FFF2-40B4-BE49-F238E27FC236}">
                <a16:creationId xmlns:a16="http://schemas.microsoft.com/office/drawing/2014/main" id="{78E288F1-481D-5408-0B66-A1FEAA45D6D6}"/>
              </a:ext>
            </a:extLst>
          </p:cNvPr>
          <p:cNvSpPr txBox="1">
            <a:spLocks/>
          </p:cNvSpPr>
          <p:nvPr/>
        </p:nvSpPr>
        <p:spPr>
          <a:xfrm>
            <a:off x="7961550" y="2300477"/>
            <a:ext cx="3112503" cy="656563"/>
          </a:xfrm>
          <a:prstGeom prst="rect">
            <a:avLst/>
          </a:prstGeom>
        </p:spPr>
        <p:txBody>
          <a:bodyPr vert="horz" lIns="91440" tIns="45720" rIns="91440" bIns="45720" rtlCol="0" anchor="ctr">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dirty="0"/>
              <a:t>En </a:t>
            </a:r>
            <a:r>
              <a:rPr lang="en-US" sz="1400" b="1" dirty="0" err="1"/>
              <a:t>enkel</a:t>
            </a:r>
            <a:r>
              <a:rPr lang="en-US" sz="1400" b="1" dirty="0"/>
              <a:t> start för </a:t>
            </a:r>
            <a:r>
              <a:rPr lang="en-US" sz="1400" b="1" dirty="0" err="1"/>
              <a:t>arbetet</a:t>
            </a:r>
            <a:r>
              <a:rPr lang="en-US" sz="1400" b="1" dirty="0"/>
              <a:t> för </a:t>
            </a:r>
            <a:r>
              <a:rPr lang="en-US" sz="1400" b="1" dirty="0" err="1"/>
              <a:t>att</a:t>
            </a:r>
            <a:r>
              <a:rPr lang="en-US" sz="1400" b="1" dirty="0"/>
              <a:t> </a:t>
            </a:r>
            <a:r>
              <a:rPr lang="en-US" sz="1400" b="1" dirty="0" err="1"/>
              <a:t>lyfta</a:t>
            </a:r>
            <a:r>
              <a:rPr lang="en-US" sz="1400" b="1" dirty="0"/>
              <a:t> AI </a:t>
            </a:r>
            <a:r>
              <a:rPr lang="en-US" sz="1400" b="1" dirty="0" err="1"/>
              <a:t>i</a:t>
            </a:r>
            <a:r>
              <a:rPr lang="en-US" sz="1400" b="1" dirty="0"/>
              <a:t> VP </a:t>
            </a:r>
            <a:r>
              <a:rPr lang="en-US" sz="1400" b="1" dirty="0" err="1"/>
              <a:t>och</a:t>
            </a:r>
            <a:r>
              <a:rPr lang="en-US" sz="1400" b="1" dirty="0"/>
              <a:t> budget</a:t>
            </a:r>
          </a:p>
        </p:txBody>
      </p:sp>
    </p:spTree>
    <p:extLst>
      <p:ext uri="{BB962C8B-B14F-4D97-AF65-F5344CB8AC3E}">
        <p14:creationId xmlns:p14="http://schemas.microsoft.com/office/powerpoint/2010/main" val="3516037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A3AB0-F903-357A-4C66-7D4AB7821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FD0896-21AC-AB07-E929-ABCA9A694D9A}"/>
              </a:ext>
            </a:extLst>
          </p:cNvPr>
          <p:cNvSpPr>
            <a:spLocks noGrp="1"/>
          </p:cNvSpPr>
          <p:nvPr>
            <p:ph type="title"/>
          </p:nvPr>
        </p:nvSpPr>
        <p:spPr/>
        <p:txBody>
          <a:bodyPr/>
          <a:lstStyle/>
          <a:p>
            <a:pPr>
              <a:lnSpc>
                <a:spcPct val="100000"/>
              </a:lnSpc>
            </a:pPr>
            <a:r>
              <a:rPr lang="en-US" b="1" dirty="0" err="1"/>
              <a:t>Handlingsplan</a:t>
            </a:r>
            <a:r>
              <a:rPr lang="en-US" b="1" dirty="0"/>
              <a:t> för AI </a:t>
            </a:r>
            <a:r>
              <a:rPr lang="en-US" b="1" dirty="0" err="1"/>
              <a:t>på</a:t>
            </a:r>
            <a:r>
              <a:rPr lang="en-US" b="1" dirty="0"/>
              <a:t> UFV</a:t>
            </a:r>
            <a:endParaRPr lang="en-US" sz="1600" dirty="0"/>
          </a:p>
        </p:txBody>
      </p:sp>
      <p:sp>
        <p:nvSpPr>
          <p:cNvPr id="3" name="Content Placeholder 2">
            <a:extLst>
              <a:ext uri="{FF2B5EF4-FFF2-40B4-BE49-F238E27FC236}">
                <a16:creationId xmlns:a16="http://schemas.microsoft.com/office/drawing/2014/main" id="{B57B58A0-8052-1304-E5FB-17A27926F8D7}"/>
              </a:ext>
            </a:extLst>
          </p:cNvPr>
          <p:cNvSpPr>
            <a:spLocks noGrp="1"/>
          </p:cNvSpPr>
          <p:nvPr>
            <p:ph sz="quarter" idx="13"/>
          </p:nvPr>
        </p:nvSpPr>
        <p:spPr>
          <a:xfrm>
            <a:off x="947736" y="1776413"/>
            <a:ext cx="5212080" cy="4244974"/>
          </a:xfrm>
        </p:spPr>
        <p:txBody>
          <a:bodyPr/>
          <a:lstStyle/>
          <a:p>
            <a:pPr marL="0" indent="0">
              <a:buNone/>
            </a:pPr>
            <a:r>
              <a:rPr lang="sv-SE" sz="2000" b="1" dirty="0"/>
              <a:t>Syfte</a:t>
            </a:r>
          </a:p>
          <a:p>
            <a:pPr marL="0" indent="0">
              <a:buNone/>
            </a:pPr>
            <a:r>
              <a:rPr lang="sv-SE" dirty="0"/>
              <a:t>Att möjliggöra ansvarsfull och effektiv användning.</a:t>
            </a:r>
          </a:p>
          <a:p>
            <a:pPr marL="0" indent="0">
              <a:buNone/>
            </a:pPr>
            <a:endParaRPr lang="sv-SE" sz="2000" dirty="0"/>
          </a:p>
          <a:p>
            <a:pPr marL="0" indent="0">
              <a:buNone/>
            </a:pPr>
            <a:r>
              <a:rPr lang="sv-SE" sz="2000" b="1" dirty="0"/>
              <a:t>Utgår från</a:t>
            </a:r>
          </a:p>
          <a:p>
            <a:pPr marL="0" indent="0">
              <a:buNone/>
            </a:pPr>
            <a:r>
              <a:rPr lang="sv-SE" dirty="0"/>
              <a:t>Rektors blogginlägg, AI-förordningen,</a:t>
            </a:r>
            <a:br>
              <a:rPr lang="sv-SE" dirty="0"/>
            </a:br>
            <a:r>
              <a:rPr lang="sv-SE" dirty="0"/>
              <a:t>10-punktsplanen.</a:t>
            </a:r>
          </a:p>
          <a:p>
            <a:pPr marL="0" indent="0">
              <a:buNone/>
            </a:pPr>
            <a:endParaRPr lang="sv-SE" sz="2000" dirty="0"/>
          </a:p>
          <a:p>
            <a:pPr marL="0" indent="0">
              <a:buNone/>
            </a:pPr>
            <a:r>
              <a:rPr lang="sv-SE" sz="2000" b="1" dirty="0"/>
              <a:t>Tre tematiska områden</a:t>
            </a:r>
          </a:p>
          <a:p>
            <a:r>
              <a:rPr lang="sv-SE" dirty="0"/>
              <a:t>Styrning och riktning,</a:t>
            </a:r>
            <a:br>
              <a:rPr lang="sv-SE" dirty="0"/>
            </a:br>
            <a:r>
              <a:rPr lang="sv-SE" dirty="0"/>
              <a:t>(t.ex. resurser, koordinering, AI-samordning)</a:t>
            </a:r>
          </a:p>
          <a:p>
            <a:r>
              <a:rPr lang="sv-SE" dirty="0"/>
              <a:t>Stöd till verksamheten</a:t>
            </a:r>
            <a:br>
              <a:rPr lang="sv-SE" dirty="0"/>
            </a:br>
            <a:r>
              <a:rPr lang="sv-SE" dirty="0"/>
              <a:t>(t.ex. utbildning, vägledningar, projektstöd)</a:t>
            </a:r>
          </a:p>
          <a:p>
            <a:r>
              <a:rPr lang="sv-SE" dirty="0"/>
              <a:t>Förankring och kommunikation</a:t>
            </a:r>
            <a:br>
              <a:rPr lang="sv-SE" dirty="0"/>
            </a:br>
            <a:r>
              <a:rPr lang="sv-SE" dirty="0"/>
              <a:t>(AI-nätverk, MI-sida, omvärldsanalys)</a:t>
            </a:r>
          </a:p>
        </p:txBody>
      </p:sp>
      <p:sp>
        <p:nvSpPr>
          <p:cNvPr id="5" name="Content Placeholder 2">
            <a:extLst>
              <a:ext uri="{FF2B5EF4-FFF2-40B4-BE49-F238E27FC236}">
                <a16:creationId xmlns:a16="http://schemas.microsoft.com/office/drawing/2014/main" id="{D02614A8-20A3-4BFB-4C4C-CDE8526053EA}"/>
              </a:ext>
            </a:extLst>
          </p:cNvPr>
          <p:cNvSpPr txBox="1">
            <a:spLocks/>
          </p:cNvSpPr>
          <p:nvPr/>
        </p:nvSpPr>
        <p:spPr>
          <a:xfrm>
            <a:off x="6159816" y="1776413"/>
            <a:ext cx="4573386" cy="4244974"/>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000" b="1" dirty="0"/>
              <a:t>Tidsram</a:t>
            </a:r>
          </a:p>
          <a:p>
            <a:pPr marL="0" indent="0">
              <a:buFont typeface="Arial" panose="020B0604020202020204" pitchFamily="34" charset="0"/>
              <a:buNone/>
            </a:pPr>
            <a:r>
              <a:rPr lang="sv-SE" dirty="0"/>
              <a:t>Pågående under 2025, kopplat till redan finansierade initiativ och kommande behov.</a:t>
            </a:r>
          </a:p>
          <a:p>
            <a:pPr marL="0" indent="0">
              <a:buFont typeface="Arial" panose="020B0604020202020204" pitchFamily="34" charset="0"/>
              <a:buNone/>
            </a:pPr>
            <a:endParaRPr lang="sv-SE" sz="2000" dirty="0"/>
          </a:p>
          <a:p>
            <a:pPr marL="0" indent="0">
              <a:buFont typeface="Arial" panose="020B0604020202020204" pitchFamily="34" charset="0"/>
              <a:buNone/>
            </a:pPr>
            <a:r>
              <a:rPr lang="sv-SE" sz="2000" b="1" dirty="0"/>
              <a:t>Status</a:t>
            </a:r>
          </a:p>
          <a:p>
            <a:pPr marL="0" indent="0">
              <a:buFont typeface="Arial" panose="020B0604020202020204" pitchFamily="34" charset="0"/>
              <a:buNone/>
            </a:pPr>
            <a:r>
              <a:rPr lang="sv-SE" dirty="0"/>
              <a:t>Utkast. Diskuteras hösten 2025 och kompletteras med avdelningarnas inspel.</a:t>
            </a:r>
          </a:p>
          <a:p>
            <a:pPr marL="0" indent="0">
              <a:buFont typeface="Arial" panose="020B0604020202020204" pitchFamily="34" charset="0"/>
              <a:buNone/>
            </a:pPr>
            <a:endParaRPr lang="sv-SE" sz="2000" dirty="0"/>
          </a:p>
          <a:p>
            <a:pPr marL="0" indent="0">
              <a:buFont typeface="Arial" panose="020B0604020202020204" pitchFamily="34" charset="0"/>
              <a:buNone/>
            </a:pPr>
            <a:r>
              <a:rPr lang="sv-SE" sz="2000" b="1" dirty="0"/>
              <a:t>Utkast för genomläsning</a:t>
            </a:r>
          </a:p>
          <a:p>
            <a:pPr marL="0" indent="0">
              <a:buFont typeface="Arial" panose="020B0604020202020204" pitchFamily="34" charset="0"/>
              <a:buNone/>
            </a:pPr>
            <a:r>
              <a:rPr lang="sv-SE" dirty="0"/>
              <a:t>Kontakta Fredrik Sjöberg vid intresse.</a:t>
            </a:r>
          </a:p>
        </p:txBody>
      </p:sp>
    </p:spTree>
    <p:extLst>
      <p:ext uri="{BB962C8B-B14F-4D97-AF65-F5344CB8AC3E}">
        <p14:creationId xmlns:p14="http://schemas.microsoft.com/office/powerpoint/2010/main" val="1167065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B0A3DE-675C-4160-9948-D9D13A077170}"/>
              </a:ext>
            </a:extLst>
          </p:cNvPr>
          <p:cNvSpPr>
            <a:spLocks noGrp="1"/>
          </p:cNvSpPr>
          <p:nvPr>
            <p:ph type="ctrTitle"/>
          </p:nvPr>
        </p:nvSpPr>
        <p:spPr/>
        <p:txBody>
          <a:bodyPr/>
          <a:lstStyle/>
          <a:p>
            <a:r>
              <a:rPr lang="sv-SE" dirty="0"/>
              <a:t>Tack för mig!</a:t>
            </a:r>
          </a:p>
        </p:txBody>
      </p:sp>
      <p:sp>
        <p:nvSpPr>
          <p:cNvPr id="3" name="Underrubrik 2">
            <a:extLst>
              <a:ext uri="{FF2B5EF4-FFF2-40B4-BE49-F238E27FC236}">
                <a16:creationId xmlns:a16="http://schemas.microsoft.com/office/drawing/2014/main" id="{4BD0C341-1EA8-433E-865D-81E5CFDC32D0}"/>
              </a:ext>
            </a:extLst>
          </p:cNvPr>
          <p:cNvSpPr>
            <a:spLocks noGrp="1"/>
          </p:cNvSpPr>
          <p:nvPr>
            <p:ph type="subTitle" idx="1"/>
          </p:nvPr>
        </p:nvSpPr>
        <p:spPr/>
        <p:txBody>
          <a:bodyPr/>
          <a:lstStyle/>
          <a:p>
            <a:r>
              <a:rPr lang="sv-SE" dirty="0"/>
              <a:t>Ulrika Ljungman</a:t>
            </a:r>
          </a:p>
        </p:txBody>
      </p:sp>
    </p:spTree>
    <p:extLst>
      <p:ext uri="{BB962C8B-B14F-4D97-AF65-F5344CB8AC3E}">
        <p14:creationId xmlns:p14="http://schemas.microsoft.com/office/powerpoint/2010/main" val="2421712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1C03AA-BF93-3716-AA23-329C339FFCF6}"/>
              </a:ext>
            </a:extLst>
          </p:cNvPr>
          <p:cNvSpPr>
            <a:spLocks noGrp="1"/>
          </p:cNvSpPr>
          <p:nvPr>
            <p:ph type="ctrTitle"/>
          </p:nvPr>
        </p:nvSpPr>
        <p:spPr/>
        <p:txBody>
          <a:bodyPr/>
          <a:lstStyle/>
          <a:p>
            <a:r>
              <a:rPr lang="sv-SE" dirty="0"/>
              <a:t>AI på jobbet</a:t>
            </a:r>
          </a:p>
        </p:txBody>
      </p:sp>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132013" y="4880009"/>
            <a:ext cx="7926387" cy="1347536"/>
          </a:xfrm>
        </p:spPr>
        <p:txBody>
          <a:bodyPr>
            <a:normAutofit fontScale="25000" lnSpcReduction="20000"/>
          </a:bodyPr>
          <a:lstStyle/>
          <a:p>
            <a:r>
              <a:rPr lang="sv-SE" sz="8000" dirty="0"/>
              <a:t>Omställningsprojet för Uppsala universitets förvaltning</a:t>
            </a:r>
          </a:p>
          <a:p>
            <a:endParaRPr lang="sv-SE" sz="8000" dirty="0"/>
          </a:p>
          <a:p>
            <a:r>
              <a:rPr lang="sv-SE" sz="6400" dirty="0"/>
              <a:t>Ulrika Ljungman, Avdelningen för uppdragsutbildning </a:t>
            </a:r>
          </a:p>
          <a:p>
            <a:r>
              <a:rPr lang="sv-SE" sz="6400" dirty="0"/>
              <a:t>Uppsala universitet</a:t>
            </a:r>
          </a:p>
        </p:txBody>
      </p:sp>
    </p:spTree>
    <p:extLst>
      <p:ext uri="{BB962C8B-B14F-4D97-AF65-F5344CB8AC3E}">
        <p14:creationId xmlns:p14="http://schemas.microsoft.com/office/powerpoint/2010/main" val="805201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92716C-EBF8-7275-FED4-0D39308B553A}"/>
              </a:ext>
            </a:extLst>
          </p:cNvPr>
          <p:cNvSpPr>
            <a:spLocks noGrp="1"/>
          </p:cNvSpPr>
          <p:nvPr>
            <p:ph type="title"/>
          </p:nvPr>
        </p:nvSpPr>
        <p:spPr>
          <a:xfrm>
            <a:off x="6743699" y="1565893"/>
            <a:ext cx="5210408" cy="1459243"/>
          </a:xfrm>
        </p:spPr>
        <p:txBody>
          <a:bodyPr/>
          <a:lstStyle/>
          <a:p>
            <a:r>
              <a:rPr lang="en-US" dirty="0"/>
              <a:t>"Vi </a:t>
            </a:r>
            <a:r>
              <a:rPr lang="en-US" dirty="0" err="1"/>
              <a:t>vill</a:t>
            </a:r>
            <a:r>
              <a:rPr lang="en-US" dirty="0"/>
              <a:t> </a:t>
            </a:r>
            <a:r>
              <a:rPr lang="en-US" dirty="0" err="1"/>
              <a:t>skapa</a:t>
            </a:r>
            <a:r>
              <a:rPr lang="en-US" dirty="0"/>
              <a:t> </a:t>
            </a:r>
            <a:r>
              <a:rPr lang="en-US" dirty="0" err="1"/>
              <a:t>en</a:t>
            </a:r>
            <a:r>
              <a:rPr lang="en-US" dirty="0"/>
              <a:t> </a:t>
            </a:r>
            <a:r>
              <a:rPr lang="en-US" dirty="0" err="1"/>
              <a:t>miljö</a:t>
            </a:r>
            <a:r>
              <a:rPr lang="en-US" dirty="0"/>
              <a:t> </a:t>
            </a:r>
            <a:r>
              <a:rPr lang="en-US" dirty="0" err="1"/>
              <a:t>där</a:t>
            </a:r>
            <a:r>
              <a:rPr lang="en-US" dirty="0"/>
              <a:t> </a:t>
            </a:r>
            <a:r>
              <a:rPr lang="en-US" dirty="0" err="1"/>
              <a:t>nya</a:t>
            </a:r>
            <a:r>
              <a:rPr lang="en-US" dirty="0"/>
              <a:t> </a:t>
            </a:r>
            <a:r>
              <a:rPr lang="en-US" dirty="0" err="1"/>
              <a:t>möjligheter</a:t>
            </a:r>
            <a:r>
              <a:rPr lang="en-US" dirty="0"/>
              <a:t> med AI </a:t>
            </a:r>
            <a:r>
              <a:rPr lang="en-US" dirty="0" err="1"/>
              <a:t>utforskas</a:t>
            </a:r>
            <a:r>
              <a:rPr lang="en-US" dirty="0"/>
              <a:t> för </a:t>
            </a:r>
            <a:r>
              <a:rPr lang="en-US" dirty="0" err="1"/>
              <a:t>att</a:t>
            </a:r>
            <a:r>
              <a:rPr lang="en-US" dirty="0"/>
              <a:t> </a:t>
            </a:r>
            <a:r>
              <a:rPr lang="en-US" dirty="0" err="1"/>
              <a:t>gynna</a:t>
            </a:r>
            <a:r>
              <a:rPr lang="en-US" dirty="0"/>
              <a:t> </a:t>
            </a:r>
            <a:r>
              <a:rPr lang="en-US" dirty="0" err="1"/>
              <a:t>våra</a:t>
            </a:r>
            <a:r>
              <a:rPr lang="en-US" dirty="0"/>
              <a:t> </a:t>
            </a:r>
            <a:r>
              <a:rPr lang="en-US" dirty="0" err="1"/>
              <a:t>studenter</a:t>
            </a:r>
            <a:r>
              <a:rPr lang="en-US" dirty="0"/>
              <a:t>, personal </a:t>
            </a:r>
            <a:r>
              <a:rPr lang="en-US" dirty="0" err="1"/>
              <a:t>och</a:t>
            </a:r>
            <a:r>
              <a:rPr lang="en-US" dirty="0"/>
              <a:t> </a:t>
            </a:r>
            <a:r>
              <a:rPr lang="en-US" dirty="0" err="1"/>
              <a:t>samhället</a:t>
            </a:r>
            <a:br>
              <a:rPr lang="en-US" dirty="0"/>
            </a:br>
            <a:r>
              <a:rPr lang="en-US" dirty="0" err="1"/>
              <a:t>i</a:t>
            </a:r>
            <a:r>
              <a:rPr lang="en-US" dirty="0"/>
              <a:t> </a:t>
            </a:r>
            <a:r>
              <a:rPr lang="en-US" dirty="0" err="1"/>
              <a:t>stort</a:t>
            </a:r>
            <a:r>
              <a:rPr lang="en-US" dirty="0"/>
              <a:t>."</a:t>
            </a:r>
            <a:endParaRPr lang="sv-SE" dirty="0"/>
          </a:p>
        </p:txBody>
      </p:sp>
      <p:sp>
        <p:nvSpPr>
          <p:cNvPr id="7" name="Text Placeholder 6">
            <a:extLst>
              <a:ext uri="{FF2B5EF4-FFF2-40B4-BE49-F238E27FC236}">
                <a16:creationId xmlns:a16="http://schemas.microsoft.com/office/drawing/2014/main" id="{B6BA8197-A125-F925-93D9-A12FFEE56C31}"/>
              </a:ext>
            </a:extLst>
          </p:cNvPr>
          <p:cNvSpPr>
            <a:spLocks noGrp="1"/>
          </p:cNvSpPr>
          <p:nvPr>
            <p:ph type="body" sz="quarter" idx="14"/>
          </p:nvPr>
        </p:nvSpPr>
        <p:spPr>
          <a:xfrm>
            <a:off x="6743700" y="4668468"/>
            <a:ext cx="4114800" cy="1910751"/>
          </a:xfrm>
        </p:spPr>
        <p:txBody>
          <a:bodyPr/>
          <a:lstStyle/>
          <a:p>
            <a:r>
              <a:rPr lang="sv-SE" dirty="0"/>
              <a:t>Rektor Anders </a:t>
            </a:r>
            <a:r>
              <a:rPr lang="sv-SE" dirty="0" err="1"/>
              <a:t>Hagfeldt</a:t>
            </a:r>
            <a:r>
              <a:rPr lang="sv-SE" dirty="0"/>
              <a:t>               6 september 2024</a:t>
            </a:r>
          </a:p>
        </p:txBody>
      </p:sp>
      <p:pic>
        <p:nvPicPr>
          <p:cNvPr id="1026" name="Picture 2" descr="Anders Hagfeldt - Uppsala universitet">
            <a:extLst>
              <a:ext uri="{FF2B5EF4-FFF2-40B4-BE49-F238E27FC236}">
                <a16:creationId xmlns:a16="http://schemas.microsoft.com/office/drawing/2014/main" id="{71B31D4D-35DA-669F-F45E-F6BBD2838B90}"/>
              </a:ext>
            </a:extLst>
          </p:cNvPr>
          <p:cNvPicPr>
            <a:picLocks noGrp="1" noChangeAspect="1" noChangeArrowheads="1"/>
          </p:cNvPicPr>
          <p:nvPr>
            <p:ph type="pic" sz="quarter" idx="13"/>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3" t="5305" r="13" b="1969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99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7AF9EE4-C58C-AE59-4496-851BA1827E00}"/>
              </a:ext>
            </a:extLst>
          </p:cNvPr>
          <p:cNvSpPr>
            <a:spLocks noGrp="1"/>
          </p:cNvSpPr>
          <p:nvPr>
            <p:ph sz="quarter" idx="13"/>
          </p:nvPr>
        </p:nvSpPr>
        <p:spPr>
          <a:xfrm>
            <a:off x="947739" y="1776413"/>
            <a:ext cx="9375837" cy="4244974"/>
          </a:xfrm>
        </p:spPr>
        <p:txBody>
          <a:bodyPr vert="horz" lIns="91440" tIns="45720" rIns="91440" bIns="45720" rtlCol="0" anchor="t">
            <a:noAutofit/>
          </a:bodyPr>
          <a:lstStyle/>
          <a:p>
            <a:pPr marL="800100" lvl="1" indent="-342900">
              <a:spcBef>
                <a:spcPts val="1000"/>
              </a:spcBef>
              <a:buAutoNum type="arabicPeriod"/>
            </a:pPr>
            <a:r>
              <a:rPr lang="sv-SE" sz="1600" dirty="0">
                <a:solidFill>
                  <a:schemeClr val="tx1">
                    <a:lumMod val="50000"/>
                    <a:lumOff val="50000"/>
                  </a:schemeClr>
                </a:solidFill>
                <a:latin typeface="Work Sans" pitchFamily="2" charset="0"/>
              </a:rPr>
              <a:t>AI ”</a:t>
            </a:r>
            <a:r>
              <a:rPr lang="sv-SE" sz="1600" dirty="0" err="1">
                <a:solidFill>
                  <a:schemeClr val="tx1">
                    <a:lumMod val="50000"/>
                    <a:lumOff val="50000"/>
                  </a:schemeClr>
                </a:solidFill>
                <a:latin typeface="Work Sans" pitchFamily="2" charset="0"/>
              </a:rPr>
              <a:t>statement</a:t>
            </a:r>
            <a:r>
              <a:rPr lang="sv-SE" sz="1600" dirty="0">
                <a:solidFill>
                  <a:schemeClr val="tx1">
                    <a:lumMod val="50000"/>
                    <a:lumOff val="50000"/>
                  </a:schemeClr>
                </a:solidFill>
                <a:latin typeface="Work Sans" pitchFamily="2" charset="0"/>
              </a:rPr>
              <a:t>”, vision, strategi och policy</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Utvecklingsprojekt/arbeten inom administrationen och kärnverksamheten</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AI-workshopar/internutbildning – både generellt och specifikt</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AI-nätverk – sätt att sprida kunskap men också involvera, engagera</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Vägledningar specifika för olika ändamål</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Process för att värdera och analysera förslag till användning och inköp av AI-verktyg</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Omvärldsanalys och kartläggning externt och internt – ex vad görs, </a:t>
            </a:r>
            <a:br>
              <a:rPr lang="sv-SE" sz="1600" dirty="0">
                <a:solidFill>
                  <a:schemeClr val="tx1">
                    <a:lumMod val="50000"/>
                    <a:lumOff val="50000"/>
                  </a:schemeClr>
                </a:solidFill>
                <a:latin typeface="Work Sans" pitchFamily="2" charset="0"/>
              </a:rPr>
            </a:br>
            <a:r>
              <a:rPr lang="sv-SE" sz="1600" dirty="0">
                <a:solidFill>
                  <a:schemeClr val="tx1">
                    <a:lumMod val="50000"/>
                    <a:lumOff val="50000"/>
                  </a:schemeClr>
                </a:solidFill>
                <a:latin typeface="Work Sans" pitchFamily="2" charset="0"/>
              </a:rPr>
              <a:t>hur arbetar man</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Resurser/finansiering av utvecklingsarbete </a:t>
            </a:r>
          </a:p>
          <a:p>
            <a:pPr marL="800100" lvl="1" indent="-342900">
              <a:spcBef>
                <a:spcPts val="1000"/>
              </a:spcBef>
              <a:buAutoNum type="arabicPeriod"/>
            </a:pPr>
            <a:r>
              <a:rPr lang="sv-SE" sz="1600" dirty="0">
                <a:solidFill>
                  <a:schemeClr val="tx1">
                    <a:lumMod val="50000"/>
                    <a:lumOff val="50000"/>
                  </a:schemeClr>
                </a:solidFill>
                <a:latin typeface="Work Sans" pitchFamily="2" charset="0"/>
              </a:rPr>
              <a:t>Organisation – ex vetenskaplig ledning, referensgrupp(er),</a:t>
            </a:r>
            <a:br>
              <a:rPr lang="sv-SE" sz="1600" dirty="0">
                <a:solidFill>
                  <a:schemeClr val="tx1">
                    <a:lumMod val="50000"/>
                    <a:lumOff val="50000"/>
                  </a:schemeClr>
                </a:solidFill>
                <a:latin typeface="Work Sans" pitchFamily="2" charset="0"/>
              </a:rPr>
            </a:br>
            <a:r>
              <a:rPr lang="sv-SE" sz="1600" dirty="0">
                <a:solidFill>
                  <a:schemeClr val="tx1">
                    <a:lumMod val="50000"/>
                    <a:lumOff val="50000"/>
                  </a:schemeClr>
                </a:solidFill>
                <a:latin typeface="Work Sans" pitchFamily="2" charset="0"/>
              </a:rPr>
              <a:t>AI-samordnare (under utvecklingstiden) -&gt; beror på arbetssätt. </a:t>
            </a:r>
          </a:p>
          <a:p>
            <a:pPr marL="800100" lvl="1" indent="-342900">
              <a:spcBef>
                <a:spcPts val="1000"/>
              </a:spcBef>
              <a:buFont typeface="Arial" panose="020B0604020202020204" pitchFamily="34" charset="0"/>
              <a:buAutoNum type="arabicPeriod"/>
            </a:pPr>
            <a:r>
              <a:rPr lang="sv-SE" sz="1600" dirty="0">
                <a:solidFill>
                  <a:schemeClr val="tx1">
                    <a:lumMod val="50000"/>
                    <a:lumOff val="50000"/>
                  </a:schemeClr>
                </a:solidFill>
                <a:latin typeface="Work Sans" pitchFamily="2" charset="0"/>
              </a:rPr>
              <a:t>AI-knutpunkt på medarbetaringången (MI) – </a:t>
            </a:r>
            <a:r>
              <a:rPr lang="sv-SE" sz="1600" dirty="0">
                <a:solidFill>
                  <a:schemeClr val="tx1">
                    <a:lumMod val="50000"/>
                    <a:lumOff val="50000"/>
                  </a:schemeClr>
                </a:solidFill>
                <a:latin typeface="Work Sans" pitchFamily="2" charset="0"/>
                <a:hlinkClick r:id="rId3">
                  <a:extLst>
                    <a:ext uri="{A12FA001-AC4F-418D-AE19-62706E023703}">
                      <ahyp:hlinkClr xmlns:ahyp="http://schemas.microsoft.com/office/drawing/2018/hyperlinkcolor" val="tx"/>
                    </a:ext>
                  </a:extLst>
                </a:hlinkClick>
              </a:rPr>
              <a:t>www.uu.se/medarbetare/ai</a:t>
            </a:r>
            <a:r>
              <a:rPr lang="sv-SE" sz="1600" dirty="0">
                <a:solidFill>
                  <a:schemeClr val="tx1">
                    <a:lumMod val="50000"/>
                    <a:lumOff val="50000"/>
                  </a:schemeClr>
                </a:solidFill>
                <a:latin typeface="Work Sans" pitchFamily="2" charset="0"/>
              </a:rPr>
              <a:t> </a:t>
            </a:r>
          </a:p>
        </p:txBody>
      </p:sp>
      <p:sp>
        <p:nvSpPr>
          <p:cNvPr id="4" name="Rubrik 1">
            <a:extLst>
              <a:ext uri="{FF2B5EF4-FFF2-40B4-BE49-F238E27FC236}">
                <a16:creationId xmlns:a16="http://schemas.microsoft.com/office/drawing/2014/main" id="{5214A90B-9E26-4630-98BC-C05F7325586C}"/>
              </a:ext>
            </a:extLst>
          </p:cNvPr>
          <p:cNvSpPr txBox="1">
            <a:spLocks/>
          </p:cNvSpPr>
          <p:nvPr/>
        </p:nvSpPr>
        <p:spPr>
          <a:xfrm>
            <a:off x="943625" y="345783"/>
            <a:ext cx="9472971" cy="716142"/>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a:lstStyle>
          <a:p>
            <a:pPr>
              <a:lnSpc>
                <a:spcPct val="100000"/>
              </a:lnSpc>
            </a:pPr>
            <a:r>
              <a:rPr lang="sv-SE" sz="2800" dirty="0"/>
              <a:t>Plan för en trygg, robust och säker AI-användning vid Uppsala universitet 		</a:t>
            </a:r>
            <a:r>
              <a:rPr lang="sv-SE" sz="1800" dirty="0"/>
              <a:t>(</a:t>
            </a:r>
            <a:r>
              <a:rPr lang="sv-SE" sz="2000" dirty="0"/>
              <a:t>april 2024)</a:t>
            </a:r>
          </a:p>
        </p:txBody>
      </p:sp>
    </p:spTree>
    <p:extLst>
      <p:ext uri="{BB962C8B-B14F-4D97-AF65-F5344CB8AC3E}">
        <p14:creationId xmlns:p14="http://schemas.microsoft.com/office/powerpoint/2010/main" val="596705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Varför AI på jobbet?</a:t>
            </a:r>
          </a:p>
        </p:txBody>
      </p:sp>
      <p:sp>
        <p:nvSpPr>
          <p:cNvPr id="3" name="Content Placeholder 2"/>
          <p:cNvSpPr>
            <a:spLocks noGrp="1"/>
          </p:cNvSpPr>
          <p:nvPr>
            <p:ph idx="1"/>
          </p:nvPr>
        </p:nvSpPr>
        <p:spPr>
          <a:xfrm>
            <a:off x="600075" y="1934678"/>
            <a:ext cx="10990263" cy="4391474"/>
          </a:xfrm>
        </p:spPr>
        <p:txBody>
          <a:bodyPr/>
          <a:lstStyle/>
          <a:p>
            <a:pPr>
              <a:spcBef>
                <a:spcPts val="1200"/>
              </a:spcBef>
            </a:pPr>
            <a:r>
              <a:rPr sz="2000" dirty="0" err="1"/>
              <a:t>Bakgrund</a:t>
            </a:r>
            <a:r>
              <a:rPr sz="2000" dirty="0"/>
              <a:t>: </a:t>
            </a:r>
            <a:r>
              <a:rPr sz="2000" dirty="0" err="1"/>
              <a:t>Strategiskt</a:t>
            </a:r>
            <a:r>
              <a:rPr sz="2000" dirty="0"/>
              <a:t> </a:t>
            </a:r>
            <a:r>
              <a:rPr sz="2000" dirty="0" err="1"/>
              <a:t>initiativ</a:t>
            </a:r>
            <a:r>
              <a:rPr sz="2000" dirty="0"/>
              <a:t> </a:t>
            </a:r>
            <a:r>
              <a:rPr sz="2000" dirty="0" err="1"/>
              <a:t>från</a:t>
            </a:r>
            <a:r>
              <a:rPr sz="2000" dirty="0"/>
              <a:t> </a:t>
            </a:r>
            <a:r>
              <a:rPr sz="2000" dirty="0" err="1"/>
              <a:t>universitetsledningen</a:t>
            </a:r>
            <a:r>
              <a:rPr sz="2000" dirty="0"/>
              <a:t>, del </a:t>
            </a:r>
            <a:r>
              <a:rPr sz="2000" dirty="0" err="1"/>
              <a:t>i</a:t>
            </a:r>
            <a:r>
              <a:rPr sz="2000" dirty="0"/>
              <a:t> </a:t>
            </a:r>
            <a:r>
              <a:rPr sz="2000" dirty="0" err="1"/>
              <a:t>statens</a:t>
            </a:r>
            <a:r>
              <a:rPr sz="2000" dirty="0"/>
              <a:t> </a:t>
            </a:r>
            <a:r>
              <a:rPr sz="2000" dirty="0" err="1"/>
              <a:t>digitalisering</a:t>
            </a:r>
            <a:r>
              <a:rPr sz="2000" dirty="0"/>
              <a:t>.</a:t>
            </a:r>
          </a:p>
          <a:p>
            <a:pPr>
              <a:spcBef>
                <a:spcPts val="1200"/>
              </a:spcBef>
            </a:pPr>
            <a:r>
              <a:rPr sz="2000" dirty="0" err="1"/>
              <a:t>Mål</a:t>
            </a:r>
            <a:r>
              <a:rPr sz="2000" dirty="0"/>
              <a:t>: </a:t>
            </a:r>
            <a:r>
              <a:rPr sz="2000" dirty="0" err="1"/>
              <a:t>Ökad</a:t>
            </a:r>
            <a:r>
              <a:rPr sz="2000" dirty="0"/>
              <a:t> AI-</a:t>
            </a:r>
            <a:r>
              <a:rPr sz="2000" dirty="0" err="1"/>
              <a:t>kompetens</a:t>
            </a:r>
            <a:r>
              <a:rPr sz="2000" dirty="0"/>
              <a:t> och </a:t>
            </a:r>
            <a:r>
              <a:rPr sz="2000" dirty="0" err="1"/>
              <a:t>beredskap</a:t>
            </a:r>
            <a:r>
              <a:rPr lang="sv-SE" sz="2000" dirty="0"/>
              <a:t> för omställning</a:t>
            </a:r>
            <a:r>
              <a:rPr sz="2000" dirty="0"/>
              <a:t> </a:t>
            </a:r>
            <a:r>
              <a:rPr sz="2000" dirty="0" err="1"/>
              <a:t>i</a:t>
            </a:r>
            <a:r>
              <a:rPr sz="2000" dirty="0"/>
              <a:t> </a:t>
            </a:r>
            <a:r>
              <a:rPr sz="2000" dirty="0" err="1"/>
              <a:t>verksamheten</a:t>
            </a:r>
            <a:r>
              <a:rPr sz="2000" dirty="0"/>
              <a:t>.</a:t>
            </a:r>
          </a:p>
          <a:p>
            <a:pPr marL="0" indent="0">
              <a:buNone/>
            </a:pPr>
            <a:endParaRPr dirty="0"/>
          </a:p>
        </p:txBody>
      </p:sp>
      <p:pic>
        <p:nvPicPr>
          <p:cNvPr id="7" name="Bildobjekt 6">
            <a:extLst>
              <a:ext uri="{FF2B5EF4-FFF2-40B4-BE49-F238E27FC236}">
                <a16:creationId xmlns:a16="http://schemas.microsoft.com/office/drawing/2014/main" id="{F038B2C1-6331-4E61-AB4E-90504C46F35B}"/>
              </a:ext>
            </a:extLst>
          </p:cNvPr>
          <p:cNvPicPr>
            <a:picLocks noChangeAspect="1"/>
          </p:cNvPicPr>
          <p:nvPr/>
        </p:nvPicPr>
        <p:blipFill>
          <a:blip r:embed="rId2"/>
          <a:stretch>
            <a:fillRect/>
          </a:stretch>
        </p:blipFill>
        <p:spPr>
          <a:xfrm>
            <a:off x="5775912" y="3199293"/>
            <a:ext cx="4458086" cy="2941575"/>
          </a:xfrm>
          <a:prstGeom prst="rect">
            <a:avLst/>
          </a:prstGeom>
        </p:spPr>
      </p:pic>
    </p:spTree>
    <p:extLst>
      <p:ext uri="{BB962C8B-B14F-4D97-AF65-F5344CB8AC3E}">
        <p14:creationId xmlns:p14="http://schemas.microsoft.com/office/powerpoint/2010/main" val="3139911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B16F6A7-E5F0-49AB-8733-99DB8D8A4F76}"/>
              </a:ext>
            </a:extLst>
          </p:cNvPr>
          <p:cNvPicPr>
            <a:picLocks noChangeAspect="1"/>
          </p:cNvPicPr>
          <p:nvPr/>
        </p:nvPicPr>
        <p:blipFill>
          <a:blip r:embed="rId2"/>
          <a:stretch>
            <a:fillRect/>
          </a:stretch>
        </p:blipFill>
        <p:spPr>
          <a:xfrm>
            <a:off x="0" y="19301"/>
            <a:ext cx="12192000" cy="6819398"/>
          </a:xfrm>
          <a:prstGeom prst="rect">
            <a:avLst/>
          </a:prstGeom>
        </p:spPr>
      </p:pic>
      <p:sp>
        <p:nvSpPr>
          <p:cNvPr id="6" name="Rektangel 5">
            <a:extLst>
              <a:ext uri="{FF2B5EF4-FFF2-40B4-BE49-F238E27FC236}">
                <a16:creationId xmlns:a16="http://schemas.microsoft.com/office/drawing/2014/main" id="{8DAD346E-B70A-4A2A-83F1-43897F7837B7}"/>
              </a:ext>
            </a:extLst>
          </p:cNvPr>
          <p:cNvSpPr/>
          <p:nvPr/>
        </p:nvSpPr>
        <p:spPr>
          <a:xfrm>
            <a:off x="10441459" y="6048632"/>
            <a:ext cx="1433384" cy="55605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objekt 4">
            <a:extLst>
              <a:ext uri="{FF2B5EF4-FFF2-40B4-BE49-F238E27FC236}">
                <a16:creationId xmlns:a16="http://schemas.microsoft.com/office/drawing/2014/main" id="{0AE21CBE-7B19-486F-856B-7242CB2FA70F}"/>
              </a:ext>
            </a:extLst>
          </p:cNvPr>
          <p:cNvPicPr>
            <a:picLocks noChangeAspect="1"/>
          </p:cNvPicPr>
          <p:nvPr/>
        </p:nvPicPr>
        <p:blipFill>
          <a:blip r:embed="rId3"/>
          <a:stretch>
            <a:fillRect/>
          </a:stretch>
        </p:blipFill>
        <p:spPr>
          <a:xfrm>
            <a:off x="11109645" y="5824840"/>
            <a:ext cx="1082355" cy="1003638"/>
          </a:xfrm>
          <a:prstGeom prst="rect">
            <a:avLst/>
          </a:prstGeom>
        </p:spPr>
      </p:pic>
    </p:spTree>
    <p:extLst>
      <p:ext uri="{BB962C8B-B14F-4D97-AF65-F5344CB8AC3E}">
        <p14:creationId xmlns:p14="http://schemas.microsoft.com/office/powerpoint/2010/main" val="4193455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3">
            <a:extLst>
              <a:ext uri="{FF2B5EF4-FFF2-40B4-BE49-F238E27FC236}">
                <a16:creationId xmlns:a16="http://schemas.microsoft.com/office/drawing/2014/main" id="{0DCCB04E-73A7-402A-B364-6545DCB026AA}"/>
              </a:ext>
            </a:extLst>
          </p:cNvPr>
          <p:cNvSpPr txBox="1">
            <a:spLocks/>
          </p:cNvSpPr>
          <p:nvPr/>
        </p:nvSpPr>
        <p:spPr>
          <a:xfrm>
            <a:off x="749349" y="259426"/>
            <a:ext cx="7576504" cy="1459243"/>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a:lstStyle>
          <a:p>
            <a:endParaRPr lang="sv-SE" dirty="0"/>
          </a:p>
          <a:p>
            <a:r>
              <a:rPr lang="sv-SE" dirty="0"/>
              <a:t>Mognadsmätning AI mars 2025</a:t>
            </a:r>
          </a:p>
        </p:txBody>
      </p:sp>
      <p:sp>
        <p:nvSpPr>
          <p:cNvPr id="10" name="Platshållare för text 5">
            <a:extLst>
              <a:ext uri="{FF2B5EF4-FFF2-40B4-BE49-F238E27FC236}">
                <a16:creationId xmlns:a16="http://schemas.microsoft.com/office/drawing/2014/main" id="{FC5D7AD4-CFE2-4D97-81BB-A45FAE8BA1EE}"/>
              </a:ext>
            </a:extLst>
          </p:cNvPr>
          <p:cNvSpPr txBox="1">
            <a:spLocks/>
          </p:cNvSpPr>
          <p:nvPr/>
        </p:nvSpPr>
        <p:spPr>
          <a:xfrm>
            <a:off x="5325979" y="1767620"/>
            <a:ext cx="5662863" cy="4369039"/>
          </a:xfrm>
          <a:prstGeom prst="rect">
            <a:avLst/>
          </a:prstGeom>
        </p:spPr>
        <p:txBody>
          <a:bodyPr vert="horz" lIns="91440" tIns="45720" rIns="91440" bIns="45720" rtlCol="0">
            <a:noAutofit/>
          </a:bodyPr>
          <a:lstStyle>
            <a:lvl1pPr marL="0" indent="0" algn="l" defTabSz="914400" rtl="0" eaLnBrk="1" latinLnBrk="0" hangingPunct="1">
              <a:lnSpc>
                <a:spcPts val="2120"/>
              </a:lnSpc>
              <a:spcBef>
                <a:spcPts val="300"/>
              </a:spcBef>
              <a:buFontTx/>
              <a:buNone/>
              <a:defRPr sz="1600" kern="1200" baseline="0">
                <a:solidFill>
                  <a:schemeClr val="tx1">
                    <a:lumMod val="65000"/>
                    <a:lumOff val="35000"/>
                  </a:schemeClr>
                </a:solidFill>
                <a:latin typeface="Work Sans" pitchFamily="2" charset="77"/>
                <a:ea typeface="+mn-ea"/>
                <a:cs typeface="+mn-cs"/>
              </a:defRPr>
            </a:lvl1pPr>
            <a:lvl2pPr marL="457200" indent="0" algn="l" defTabSz="914400" rtl="0" eaLnBrk="1" latinLnBrk="0" hangingPunct="1">
              <a:lnSpc>
                <a:spcPct val="90000"/>
              </a:lnSpc>
              <a:spcBef>
                <a:spcPts val="500"/>
              </a:spcBef>
              <a:buFontTx/>
              <a:buNone/>
              <a:defRPr sz="1400" kern="1200" baseline="0">
                <a:solidFill>
                  <a:schemeClr val="tx1">
                    <a:lumMod val="65000"/>
                    <a:lumOff val="35000"/>
                  </a:schemeClr>
                </a:solidFill>
                <a:latin typeface="Work Sans" pitchFamily="2" charset="77"/>
                <a:ea typeface="+mn-ea"/>
                <a:cs typeface="+mn-cs"/>
              </a:defRPr>
            </a:lvl2pPr>
            <a:lvl3pPr marL="914400" indent="0" algn="l" defTabSz="914400" rtl="0" eaLnBrk="1" latinLnBrk="0" hangingPunct="1">
              <a:lnSpc>
                <a:spcPct val="90000"/>
              </a:lnSpc>
              <a:spcBef>
                <a:spcPts val="500"/>
              </a:spcBef>
              <a:buFontTx/>
              <a:buNone/>
              <a:defRPr sz="1200" kern="1200" baseline="0">
                <a:solidFill>
                  <a:schemeClr val="tx1">
                    <a:lumMod val="65000"/>
                    <a:lumOff val="35000"/>
                  </a:schemeClr>
                </a:solidFill>
                <a:latin typeface="Work Sans" pitchFamily="2" charset="77"/>
                <a:ea typeface="+mn-ea"/>
                <a:cs typeface="+mn-cs"/>
              </a:defRPr>
            </a:lvl3pPr>
            <a:lvl4pPr marL="1371600" indent="0" algn="l" defTabSz="914400" rtl="0" eaLnBrk="1" latinLnBrk="0" hangingPunct="1">
              <a:lnSpc>
                <a:spcPct val="90000"/>
              </a:lnSpc>
              <a:spcBef>
                <a:spcPts val="500"/>
              </a:spcBef>
              <a:buFontTx/>
              <a:buNone/>
              <a:defRPr sz="1000" kern="1200" baseline="0">
                <a:solidFill>
                  <a:schemeClr val="tx1">
                    <a:lumMod val="65000"/>
                    <a:lumOff val="35000"/>
                  </a:schemeClr>
                </a:solidFill>
                <a:latin typeface="Work Sans" pitchFamily="2" charset="77"/>
                <a:ea typeface="+mn-ea"/>
                <a:cs typeface="+mn-cs"/>
              </a:defRPr>
            </a:lvl4pPr>
            <a:lvl5pPr marL="1828800" indent="0" algn="l" defTabSz="914400" rtl="0" eaLnBrk="1" latinLnBrk="0" hangingPunct="1">
              <a:lnSpc>
                <a:spcPct val="90000"/>
              </a:lnSpc>
              <a:spcBef>
                <a:spcPts val="500"/>
              </a:spcBef>
              <a:buFontTx/>
              <a:buNone/>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b="1" dirty="0"/>
              <a:t>Totalt svarade 42,2 % av medarbetarna </a:t>
            </a:r>
            <a:r>
              <a:rPr lang="sv-SE" dirty="0"/>
              <a:t>inom universitetsförvaltningen på enkäten.</a:t>
            </a:r>
          </a:p>
          <a:p>
            <a:endParaRPr lang="sv-SE" dirty="0"/>
          </a:p>
          <a:p>
            <a:r>
              <a:rPr lang="sv-SE" dirty="0"/>
              <a:t>En tillräckligt </a:t>
            </a:r>
            <a:r>
              <a:rPr lang="sv-SE" b="1" dirty="0"/>
              <a:t>svarsfrekvens för att kunna dra slutsatser</a:t>
            </a:r>
            <a:r>
              <a:rPr lang="sv-SE" dirty="0"/>
              <a:t>, men visar också att nästan 6 av 10 inte deltog i undersökningen (Engagemang i frågan?)</a:t>
            </a:r>
          </a:p>
          <a:p>
            <a:endParaRPr lang="sv-SE" dirty="0"/>
          </a:p>
          <a:p>
            <a:r>
              <a:rPr lang="sv-SE" dirty="0" err="1"/>
              <a:t>aiNPS</a:t>
            </a:r>
            <a:r>
              <a:rPr lang="sv-SE" dirty="0"/>
              <a:t> gav ett resultat på -19,7 vilket innebär att </a:t>
            </a:r>
            <a:r>
              <a:rPr lang="sv-SE" b="1" dirty="0"/>
              <a:t>andelen kritiker är nästan 20 procent större än andelen förespråkare</a:t>
            </a:r>
            <a:r>
              <a:rPr lang="sv-SE" dirty="0"/>
              <a:t>. </a:t>
            </a:r>
          </a:p>
          <a:p>
            <a:endParaRPr lang="sv-SE" dirty="0"/>
          </a:p>
          <a:p>
            <a:r>
              <a:rPr lang="sv-SE" dirty="0"/>
              <a:t>Signalerar att AI i dagsläget inte upplevs som något självklart att rekommendera, trots vissa positiva erfarenheter och insikter.</a:t>
            </a:r>
          </a:p>
          <a:p>
            <a:endParaRPr lang="sv-SE" dirty="0"/>
          </a:p>
          <a:p>
            <a:endParaRPr lang="sv-SE" dirty="0"/>
          </a:p>
          <a:p>
            <a:endParaRPr lang="sv-SE" dirty="0"/>
          </a:p>
        </p:txBody>
      </p:sp>
      <p:pic>
        <p:nvPicPr>
          <p:cNvPr id="5" name="Platshållare för bild 4">
            <a:extLst>
              <a:ext uri="{FF2B5EF4-FFF2-40B4-BE49-F238E27FC236}">
                <a16:creationId xmlns:a16="http://schemas.microsoft.com/office/drawing/2014/main" id="{D83C57F7-1129-4339-AE1A-E51756C7FE59}"/>
              </a:ext>
            </a:extLst>
          </p:cNvPr>
          <p:cNvPicPr>
            <a:picLocks noGrp="1" noChangeAspect="1"/>
          </p:cNvPicPr>
          <p:nvPr>
            <p:ph type="pic" sz="quarter" idx="13"/>
          </p:nvPr>
        </p:nvPicPr>
        <p:blipFill>
          <a:blip r:embed="rId3"/>
          <a:srcRect l="5556" r="5556"/>
          <a:stretch>
            <a:fillRect/>
          </a:stretch>
        </p:blipFill>
        <p:spPr>
          <a:xfrm>
            <a:off x="749349" y="1883175"/>
            <a:ext cx="4088379" cy="4071880"/>
          </a:xfrm>
        </p:spPr>
      </p:pic>
      <p:sp>
        <p:nvSpPr>
          <p:cNvPr id="6" name="textruta 5">
            <a:extLst>
              <a:ext uri="{FF2B5EF4-FFF2-40B4-BE49-F238E27FC236}">
                <a16:creationId xmlns:a16="http://schemas.microsoft.com/office/drawing/2014/main" id="{CE67D68C-A615-45FA-97BB-5E5C04BFC2E3}"/>
              </a:ext>
            </a:extLst>
          </p:cNvPr>
          <p:cNvSpPr txBox="1"/>
          <p:nvPr/>
        </p:nvSpPr>
        <p:spPr>
          <a:xfrm>
            <a:off x="2249190" y="6098326"/>
            <a:ext cx="1481667" cy="246221"/>
          </a:xfrm>
          <a:prstGeom prst="rect">
            <a:avLst/>
          </a:prstGeom>
          <a:noFill/>
        </p:spPr>
        <p:txBody>
          <a:bodyPr wrap="square" rtlCol="0">
            <a:spAutoFit/>
          </a:bodyPr>
          <a:lstStyle/>
          <a:p>
            <a:r>
              <a:rPr lang="sv-SE" sz="1000" dirty="0"/>
              <a:t>AI-genererad bild</a:t>
            </a:r>
          </a:p>
        </p:txBody>
      </p:sp>
    </p:spTree>
    <p:extLst>
      <p:ext uri="{BB962C8B-B14F-4D97-AF65-F5344CB8AC3E}">
        <p14:creationId xmlns:p14="http://schemas.microsoft.com/office/powerpoint/2010/main" val="12989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AI i offentlig sektor – möjligheter och risker</a:t>
            </a:r>
          </a:p>
        </p:txBody>
      </p:sp>
      <p:sp>
        <p:nvSpPr>
          <p:cNvPr id="3" name="Content Placeholder 2"/>
          <p:cNvSpPr>
            <a:spLocks noGrp="1"/>
          </p:cNvSpPr>
          <p:nvPr>
            <p:ph idx="1"/>
          </p:nvPr>
        </p:nvSpPr>
        <p:spPr>
          <a:xfrm>
            <a:off x="600075" y="2050180"/>
            <a:ext cx="10990263" cy="4275971"/>
          </a:xfrm>
        </p:spPr>
        <p:txBody>
          <a:bodyPr/>
          <a:lstStyle/>
          <a:p>
            <a:pPr>
              <a:spcBef>
                <a:spcPts val="1200"/>
              </a:spcBef>
            </a:pPr>
            <a:r>
              <a:rPr sz="2000" dirty="0" err="1"/>
              <a:t>Möjligheter</a:t>
            </a:r>
            <a:r>
              <a:rPr sz="2000" dirty="0"/>
              <a:t>: </a:t>
            </a:r>
            <a:r>
              <a:rPr sz="2000" dirty="0" err="1"/>
              <a:t>effektivisering</a:t>
            </a:r>
            <a:r>
              <a:rPr sz="2000" dirty="0"/>
              <a:t>, </a:t>
            </a:r>
            <a:r>
              <a:rPr sz="2000" dirty="0" err="1"/>
              <a:t>datadrivet</a:t>
            </a:r>
            <a:r>
              <a:rPr sz="2000" dirty="0"/>
              <a:t> </a:t>
            </a:r>
            <a:r>
              <a:rPr sz="2000" dirty="0" err="1"/>
              <a:t>beslutsstöd</a:t>
            </a:r>
            <a:r>
              <a:rPr sz="2000" dirty="0"/>
              <a:t>.</a:t>
            </a:r>
          </a:p>
          <a:p>
            <a:pPr>
              <a:spcBef>
                <a:spcPts val="1200"/>
              </a:spcBef>
            </a:pPr>
            <a:r>
              <a:rPr sz="2000" dirty="0"/>
              <a:t>Risker: bias, </a:t>
            </a:r>
            <a:r>
              <a:rPr sz="2000" dirty="0" err="1"/>
              <a:t>brist</a:t>
            </a:r>
            <a:r>
              <a:rPr sz="2000" dirty="0"/>
              <a:t> </a:t>
            </a:r>
            <a:r>
              <a:rPr sz="2000" dirty="0" err="1"/>
              <a:t>på</a:t>
            </a:r>
            <a:r>
              <a:rPr sz="2000" dirty="0"/>
              <a:t> </a:t>
            </a:r>
            <a:r>
              <a:rPr sz="2000" dirty="0" err="1"/>
              <a:t>transparens</a:t>
            </a:r>
            <a:r>
              <a:rPr sz="2000" dirty="0"/>
              <a:t>, </a:t>
            </a:r>
            <a:r>
              <a:rPr sz="2000" dirty="0" err="1"/>
              <a:t>etiska</a:t>
            </a:r>
            <a:r>
              <a:rPr sz="2000" dirty="0"/>
              <a:t> </a:t>
            </a:r>
            <a:r>
              <a:rPr sz="2000" dirty="0" err="1"/>
              <a:t>dilemman</a:t>
            </a:r>
            <a:r>
              <a:rPr sz="2000" dirty="0"/>
              <a:t>.</a:t>
            </a:r>
          </a:p>
          <a:p>
            <a:pPr marL="0" indent="0">
              <a:buNone/>
            </a:pPr>
            <a:endParaRPr dirty="0"/>
          </a:p>
        </p:txBody>
      </p:sp>
      <p:pic>
        <p:nvPicPr>
          <p:cNvPr id="4" name="Bildobjekt 3">
            <a:extLst>
              <a:ext uri="{FF2B5EF4-FFF2-40B4-BE49-F238E27FC236}">
                <a16:creationId xmlns:a16="http://schemas.microsoft.com/office/drawing/2014/main" id="{55E6DA72-7F1C-4641-99AE-7CCAA3151C0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7967" r="5478"/>
          <a:stretch/>
        </p:blipFill>
        <p:spPr>
          <a:xfrm>
            <a:off x="6540366" y="3126818"/>
            <a:ext cx="3581400" cy="339011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AI på Uppsala universitet – strategiska frågor</a:t>
            </a:r>
          </a:p>
        </p:txBody>
      </p:sp>
      <p:sp>
        <p:nvSpPr>
          <p:cNvPr id="3" name="Content Placeholder 2"/>
          <p:cNvSpPr>
            <a:spLocks noGrp="1"/>
          </p:cNvSpPr>
          <p:nvPr>
            <p:ph idx="1"/>
          </p:nvPr>
        </p:nvSpPr>
        <p:spPr>
          <a:xfrm>
            <a:off x="600075" y="2175308"/>
            <a:ext cx="10990263" cy="4150843"/>
          </a:xfrm>
        </p:spPr>
        <p:txBody>
          <a:bodyPr/>
          <a:lstStyle/>
          <a:p>
            <a:pPr>
              <a:spcBef>
                <a:spcPts val="1200"/>
              </a:spcBef>
            </a:pPr>
            <a:r>
              <a:rPr lang="sv-SE" sz="2000" dirty="0"/>
              <a:t>AI förordningen stället krav på kompetenslyft</a:t>
            </a:r>
          </a:p>
          <a:p>
            <a:pPr>
              <a:spcBef>
                <a:spcPts val="1200"/>
              </a:spcBef>
            </a:pPr>
            <a:r>
              <a:rPr sz="2000" dirty="0"/>
              <a:t>AI </a:t>
            </a:r>
            <a:r>
              <a:rPr sz="2000" dirty="0" err="1"/>
              <a:t>kan</a:t>
            </a:r>
            <a:r>
              <a:rPr sz="2000" dirty="0"/>
              <a:t> </a:t>
            </a:r>
            <a:r>
              <a:rPr sz="2000" dirty="0" err="1"/>
              <a:t>stödja</a:t>
            </a:r>
            <a:r>
              <a:rPr sz="2000" dirty="0"/>
              <a:t> </a:t>
            </a:r>
            <a:r>
              <a:rPr sz="2000" dirty="0" err="1"/>
              <a:t>utbildning</a:t>
            </a:r>
            <a:r>
              <a:rPr sz="2000" dirty="0"/>
              <a:t>, </a:t>
            </a:r>
            <a:r>
              <a:rPr sz="2000" dirty="0" err="1"/>
              <a:t>forskning</a:t>
            </a:r>
            <a:r>
              <a:rPr lang="sv-SE" sz="2000" dirty="0"/>
              <a:t> och</a:t>
            </a:r>
            <a:r>
              <a:rPr sz="2000" dirty="0"/>
              <a:t> </a:t>
            </a:r>
            <a:r>
              <a:rPr sz="2000" dirty="0" err="1"/>
              <a:t>förvaltning</a:t>
            </a:r>
            <a:r>
              <a:rPr sz="2000" dirty="0"/>
              <a:t>.</a:t>
            </a:r>
          </a:p>
          <a:p>
            <a:pPr>
              <a:spcBef>
                <a:spcPts val="1200"/>
              </a:spcBef>
            </a:pPr>
            <a:r>
              <a:rPr sz="2000" dirty="0" err="1"/>
              <a:t>Behov</a:t>
            </a:r>
            <a:r>
              <a:rPr sz="2000" dirty="0"/>
              <a:t> av </a:t>
            </a:r>
            <a:r>
              <a:rPr lang="sv-SE" sz="2000" dirty="0"/>
              <a:t>kunskap, </a:t>
            </a:r>
            <a:r>
              <a:rPr sz="2000" dirty="0" err="1"/>
              <a:t>insikter</a:t>
            </a:r>
            <a:r>
              <a:rPr sz="2000" dirty="0"/>
              <a:t>, </a:t>
            </a:r>
            <a:r>
              <a:rPr sz="2000" dirty="0" err="1"/>
              <a:t>analys</a:t>
            </a:r>
            <a:r>
              <a:rPr sz="2000" dirty="0"/>
              <a:t>, </a:t>
            </a:r>
            <a:r>
              <a:rPr sz="2000" dirty="0" err="1"/>
              <a:t>stöd</a:t>
            </a:r>
            <a:r>
              <a:rPr sz="2000" dirty="0"/>
              <a:t> </a:t>
            </a:r>
            <a:r>
              <a:rPr sz="2000" dirty="0" err="1"/>
              <a:t>i</a:t>
            </a:r>
            <a:r>
              <a:rPr sz="2000" dirty="0"/>
              <a:t> </a:t>
            </a:r>
            <a:r>
              <a:rPr sz="2000" dirty="0" err="1"/>
              <a:t>beslutsfattande</a:t>
            </a:r>
            <a:r>
              <a:rPr sz="2000" dirty="0"/>
              <a:t>.</a:t>
            </a:r>
          </a:p>
          <a:p>
            <a:pPr marL="0" indent="0">
              <a:buNone/>
            </a:pPr>
            <a:endParaRPr dirty="0"/>
          </a:p>
        </p:txBody>
      </p:sp>
      <p:pic>
        <p:nvPicPr>
          <p:cNvPr id="5" name="Bildobjekt 4" descr="Stadsbelysning fokuserad genom förstoringsglas">
            <a:extLst>
              <a:ext uri="{FF2B5EF4-FFF2-40B4-BE49-F238E27FC236}">
                <a16:creationId xmlns:a16="http://schemas.microsoft.com/office/drawing/2014/main" id="{3CC9A0DD-5BAD-439C-BA29-18CBB4AD1174}"/>
              </a:ext>
            </a:extLst>
          </p:cNvPr>
          <p:cNvPicPr>
            <a:picLocks noChangeAspect="1"/>
          </p:cNvPicPr>
          <p:nvPr/>
        </p:nvPicPr>
        <p:blipFill>
          <a:blip r:embed="rId2"/>
          <a:stretch>
            <a:fillRect/>
          </a:stretch>
        </p:blipFill>
        <p:spPr>
          <a:xfrm>
            <a:off x="5355431" y="3511073"/>
            <a:ext cx="4732787" cy="3154421"/>
          </a:xfrm>
          <a:prstGeom prst="rect">
            <a:avLst/>
          </a:prstGeom>
        </p:spPr>
      </p:pic>
    </p:spTree>
  </p:cSld>
  <p:clrMapOvr>
    <a:masterClrMapping/>
  </p:clrMapOvr>
</p:sld>
</file>

<file path=ppt/theme/theme1.xml><?xml version="1.0" encoding="utf-8"?>
<a:theme xmlns:a="http://schemas.openxmlformats.org/drawingml/2006/main" name="UU-tema VIT">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 id="{CAFFA1D4-55CD-A246-B08E-A641D1F9D52D}" vid="{F52C9BE4-902C-EF49-AFDF-57E83A7CD69F}"/>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 id="{CAFFA1D4-55CD-A246-B08E-A641D1F9D52D}" vid="{E9A980A6-1077-7347-98A8-DC3EE13A66DD}"/>
    </a:ext>
  </a:extLst>
</a:theme>
</file>

<file path=ppt/theme/theme3.xml><?xml version="1.0" encoding="utf-8"?>
<a:theme xmlns:a="http://schemas.openxmlformats.org/drawingml/2006/main" name="UU-tema MÖRKGRÅ OBS FÖR HUMANISTISKA TEATERN">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 id="{CAFFA1D4-55CD-A246-B08E-A641D1F9D52D}" vid="{B1FDC0E9-DEB9-9C42-B307-67EF2F149C75}"/>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Template>
  <TotalTime>1412</TotalTime>
  <Words>987</Words>
  <Application>Microsoft Office PowerPoint</Application>
  <PresentationFormat>Bredbild</PresentationFormat>
  <Paragraphs>104</Paragraphs>
  <Slides>18</Slides>
  <Notes>5</Notes>
  <HiddenSlides>2</HiddenSlides>
  <MMClips>1</MMClips>
  <ScaleCrop>false</ScaleCrop>
  <HeadingPairs>
    <vt:vector size="6" baseType="variant">
      <vt:variant>
        <vt:lpstr>Använt teckensnitt</vt:lpstr>
      </vt:variant>
      <vt:variant>
        <vt:i4>5</vt:i4>
      </vt:variant>
      <vt:variant>
        <vt:lpstr>Tema</vt:lpstr>
      </vt:variant>
      <vt:variant>
        <vt:i4>3</vt:i4>
      </vt:variant>
      <vt:variant>
        <vt:lpstr>Bildrubriker</vt:lpstr>
      </vt:variant>
      <vt:variant>
        <vt:i4>18</vt:i4>
      </vt:variant>
    </vt:vector>
  </HeadingPairs>
  <TitlesOfParts>
    <vt:vector size="26" baseType="lpstr">
      <vt:lpstr>Work Sans</vt:lpstr>
      <vt:lpstr>Work Sans SemiBold</vt:lpstr>
      <vt:lpstr>Work Sans Medium</vt:lpstr>
      <vt:lpstr>Arial</vt:lpstr>
      <vt:lpstr>Calibri</vt:lpstr>
      <vt:lpstr>UU-tema VIT</vt:lpstr>
      <vt:lpstr>UU-tema LJUSGRÅ</vt:lpstr>
      <vt:lpstr>UU-tema MÖRKGRÅ OBS FÖR HUMANISTISKA TEATERN</vt:lpstr>
      <vt:lpstr>PowerPoint-presentation</vt:lpstr>
      <vt:lpstr>AI på jobbet</vt:lpstr>
      <vt:lpstr>"Vi vill skapa en miljö där nya möjligheter med AI utforskas för att gynna våra studenter, personal och samhället i stort."</vt:lpstr>
      <vt:lpstr>PowerPoint-presentation</vt:lpstr>
      <vt:lpstr>Varför AI på jobbet?</vt:lpstr>
      <vt:lpstr>PowerPoint-presentation</vt:lpstr>
      <vt:lpstr>PowerPoint-presentation</vt:lpstr>
      <vt:lpstr>AI i offentlig sektor – möjligheter och risker</vt:lpstr>
      <vt:lpstr>AI på Uppsala universitet – strategiska frågor</vt:lpstr>
      <vt:lpstr>Satsning med stöd av omställningsmedel</vt:lpstr>
      <vt:lpstr>Vem påverkas – och hur?</vt:lpstr>
      <vt:lpstr>Så här ser utbildningsinsatsen ut</vt:lpstr>
      <vt:lpstr>Innehåll i utbildning AI på jobbet  Vad är AI – egentligen?</vt:lpstr>
      <vt:lpstr>Vad får deltagarna med sig?</vt:lpstr>
      <vt:lpstr>Vårt gemensamma AI-lärande – framåtblick</vt:lpstr>
      <vt:lpstr>Ta AI-idé till nästa steg</vt:lpstr>
      <vt:lpstr>Handlingsplan för AI på UFV</vt:lpstr>
      <vt:lpstr>Tack för mig!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Ulrika Ljungman</dc:creator>
  <cp:lastModifiedBy>Petra Adebäck</cp:lastModifiedBy>
  <cp:revision>29</cp:revision>
  <dcterms:created xsi:type="dcterms:W3CDTF">2025-04-22T08:53:48Z</dcterms:created>
  <dcterms:modified xsi:type="dcterms:W3CDTF">2025-08-29T07:14:20Z</dcterms:modified>
</cp:coreProperties>
</file>